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1.xml" ContentType="application/vnd.openxmlformats-officedocument.drawingml.chartshapes+xml"/>
  <Override PartName="/ppt/charts/chart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1.xml" ContentType="application/vnd.openxmlformats-officedocument.drawingml.chart+xml"/>
  <Override PartName="/ppt/theme/themeOverride1.xml" ContentType="application/vnd.openxmlformats-officedocument.themeOverride+xml"/>
  <Override PartName="/ppt/drawings/drawing12.xml" ContentType="application/vnd.openxmlformats-officedocument.drawingml.chartshapes+xml"/>
  <Override PartName="/ppt/charts/chart2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57"/>
  </p:notesMasterIdLst>
  <p:sldIdLst>
    <p:sldId id="256" r:id="rId2"/>
    <p:sldId id="285" r:id="rId3"/>
    <p:sldId id="257" r:id="rId4"/>
    <p:sldId id="314" r:id="rId5"/>
    <p:sldId id="258" r:id="rId6"/>
    <p:sldId id="259" r:id="rId7"/>
    <p:sldId id="315" r:id="rId8"/>
    <p:sldId id="260" r:id="rId9"/>
    <p:sldId id="311" r:id="rId10"/>
    <p:sldId id="313" r:id="rId11"/>
    <p:sldId id="287" r:id="rId12"/>
    <p:sldId id="288" r:id="rId13"/>
    <p:sldId id="289" r:id="rId14"/>
    <p:sldId id="290" r:id="rId15"/>
    <p:sldId id="261" r:id="rId16"/>
    <p:sldId id="262" r:id="rId17"/>
    <p:sldId id="263" r:id="rId18"/>
    <p:sldId id="286" r:id="rId19"/>
    <p:sldId id="312" r:id="rId20"/>
    <p:sldId id="291" r:id="rId21"/>
    <p:sldId id="265" r:id="rId22"/>
    <p:sldId id="266" r:id="rId23"/>
    <p:sldId id="267" r:id="rId24"/>
    <p:sldId id="268" r:id="rId25"/>
    <p:sldId id="270" r:id="rId26"/>
    <p:sldId id="294" r:id="rId27"/>
    <p:sldId id="295" r:id="rId28"/>
    <p:sldId id="296" r:id="rId29"/>
    <p:sldId id="293" r:id="rId30"/>
    <p:sldId id="271" r:id="rId31"/>
    <p:sldId id="272" r:id="rId32"/>
    <p:sldId id="281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273" r:id="rId43"/>
    <p:sldId id="283" r:id="rId44"/>
    <p:sldId id="307" r:id="rId45"/>
    <p:sldId id="274" r:id="rId46"/>
    <p:sldId id="275" r:id="rId47"/>
    <p:sldId id="278" r:id="rId48"/>
    <p:sldId id="297" r:id="rId49"/>
    <p:sldId id="292" r:id="rId50"/>
    <p:sldId id="309" r:id="rId51"/>
    <p:sldId id="308" r:id="rId52"/>
    <p:sldId id="282" r:id="rId53"/>
    <p:sldId id="284" r:id="rId54"/>
    <p:sldId id="277" r:id="rId55"/>
    <p:sldId id="310" r:id="rId5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D865A4E-370B-42B9-BB0B-56402FAAD0C0}">
          <p14:sldIdLst>
            <p14:sldId id="256"/>
            <p14:sldId id="285"/>
            <p14:sldId id="257"/>
            <p14:sldId id="314"/>
            <p14:sldId id="258"/>
            <p14:sldId id="259"/>
            <p14:sldId id="315"/>
            <p14:sldId id="260"/>
            <p14:sldId id="311"/>
            <p14:sldId id="313"/>
            <p14:sldId id="287"/>
            <p14:sldId id="288"/>
            <p14:sldId id="289"/>
            <p14:sldId id="290"/>
            <p14:sldId id="261"/>
            <p14:sldId id="262"/>
            <p14:sldId id="263"/>
            <p14:sldId id="286"/>
            <p14:sldId id="312"/>
            <p14:sldId id="291"/>
            <p14:sldId id="265"/>
            <p14:sldId id="266"/>
            <p14:sldId id="267"/>
            <p14:sldId id="268"/>
            <p14:sldId id="270"/>
            <p14:sldId id="294"/>
            <p14:sldId id="295"/>
            <p14:sldId id="296"/>
            <p14:sldId id="293"/>
            <p14:sldId id="271"/>
            <p14:sldId id="272"/>
            <p14:sldId id="281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273"/>
            <p14:sldId id="283"/>
            <p14:sldId id="307"/>
            <p14:sldId id="274"/>
            <p14:sldId id="275"/>
            <p14:sldId id="278"/>
            <p14:sldId id="297"/>
            <p14:sldId id="292"/>
            <p14:sldId id="309"/>
            <p14:sldId id="308"/>
            <p14:sldId id="282"/>
            <p14:sldId id="284"/>
            <p14:sldId id="277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A664B8"/>
    <a:srgbClr val="D13FBC"/>
    <a:srgbClr val="EB2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5707.3</c:v>
                </c:pt>
                <c:pt idx="1">
                  <c:v>5384.9</c:v>
                </c:pt>
                <c:pt idx="2">
                  <c:v>5654.4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8C-4507-B27B-C749309E66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5877.3</c:v>
                </c:pt>
                <c:pt idx="1">
                  <c:v>5565.8</c:v>
                </c:pt>
                <c:pt idx="2">
                  <c:v>5754.4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C-4507-B27B-C749309E661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-170</c:v>
                </c:pt>
                <c:pt idx="1">
                  <c:v>-181</c:v>
                </c:pt>
                <c:pt idx="2">
                  <c:v>-100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8C-4507-B27B-C749309E6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931816"/>
        <c:axId val="136931424"/>
      </c:barChart>
      <c:catAx>
        <c:axId val="136931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931424"/>
        <c:crosses val="autoZero"/>
        <c:auto val="1"/>
        <c:lblAlgn val="ctr"/>
        <c:lblOffset val="100"/>
        <c:noMultiLvlLbl val="0"/>
      </c:catAx>
      <c:valAx>
        <c:axId val="13693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9318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944359267067187"/>
          <c:y val="2.2191464322894164E-2"/>
          <c:w val="0.20111293038878841"/>
          <c:h val="0.446908933986758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55795903893995"/>
                  <c:y val="-3.2067144054701083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4,4</a:t>
                    </a:r>
                    <a:r>
                      <a:rPr lang="en-US" sz="1100" dirty="0" smtClean="0"/>
                      <a:t>%</a:t>
                    </a:r>
                    <a:endParaRPr lang="en-US" sz="1100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052135961610919"/>
                  <c:y val="-3.2067144054701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54,2</a:t>
                    </a:r>
                    <a:r>
                      <a:rPr lang="en-US" sz="1100" dirty="0" smtClean="0"/>
                      <a:t>%</a:t>
                    </a:r>
                    <a:endParaRPr lang="en-US" sz="1100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87354492504855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86A21E7-D5BA-46E6-9C7F-DA09674FF9C1}" type="VALUE">
                      <a:rPr lang="en-US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896006754936353"/>
                  <c:y val="-0.12506186181333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5C943952-0E6A-40D5-8752-8B18B39210E6}" type="VALUE">
                      <a:rPr lang="en-US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4403772246803304"/>
                  <c:y val="-2.41025174157603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40,2</a:t>
                    </a:r>
                    <a:r>
                      <a: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  <c:pt idx="1">
                  <c:v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c:v>
                </c:pt>
                <c:pt idx="2">
                  <c:v>Судебная система</c:v>
                </c:pt>
                <c:pt idx="3">
                  <c:v>Резервные фонды</c:v>
                </c:pt>
                <c:pt idx="4">
                  <c:v>Другие общегосударственные вопросы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4.2789223454833625</c:v>
                </c:pt>
                <c:pt idx="1">
                  <c:v>52.29793977812998</c:v>
                </c:pt>
                <c:pt idx="2">
                  <c:v>5.2826201796090877E-2</c:v>
                </c:pt>
                <c:pt idx="3">
                  <c:v>1.0565240359218171</c:v>
                </c:pt>
                <c:pt idx="4">
                  <c:v>42.313787638668764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"/>
        <c:holeSize val="66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721033905225354E-3"/>
          <c:y val="0.48199042698959382"/>
          <c:w val="0.85879488824635519"/>
          <c:h val="0.47881639694354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14632545931772"/>
          <c:y val="9.6686577662929693E-2"/>
          <c:w val="0.3255408464566929"/>
          <c:h val="0.632786724245190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32291666666666702"/>
                  <c:y val="-6.0743790980137033E-2"/>
                </c:manualLayout>
              </c:layout>
              <c:tx>
                <c:rich>
                  <a:bodyPr/>
                  <a:lstStyle/>
                  <a:p>
                    <a:fld id="{6B7D3F68-5D52-442C-8AFA-6B5A6DA6ACA9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045739596310477"/>
          <c:w val="0.9"/>
          <c:h val="0.14144343190621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6458333333333317"/>
                  <c:y val="3.1250000000000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0,5</a:t>
                    </a:r>
                    <a:r>
                      <a:rPr lang="en-US" sz="11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3750000000000004"/>
                  <c:y val="0.118750000000000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16,7</a:t>
                    </a:r>
                    <a:r>
                      <a:rPr lang="en-US" sz="11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9791666666666689"/>
                  <c:y val="-0.1750000000000000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74,5</a:t>
                    </a:r>
                    <a:r>
                      <a:rPr lang="en-US" sz="11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3750000000000004"/>
                  <c:y val="-6.25000000000001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8,3</a:t>
                    </a:r>
                    <a:r>
                      <a:rPr lang="en-US" sz="11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Сельское хозяйство и рыболовство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0.67142257658413784</c:v>
                </c:pt>
                <c:pt idx="1">
                  <c:v>21.401594628619392</c:v>
                </c:pt>
                <c:pt idx="2">
                  <c:v>67.925583997761919</c:v>
                </c:pt>
                <c:pt idx="3">
                  <c:v>10.001398797034545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791666666666657"/>
                  <c:y val="-2.8645502418045047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5,6</a:t>
                    </a:r>
                    <a:r>
                      <a:rPr lang="en-US" sz="11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750000000000001"/>
                  <c:y val="2.81249999999999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33,5</a:t>
                    </a:r>
                    <a:r>
                      <a:rPr lang="en-US" sz="11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874999999999997"/>
                  <c:y val="4.37499999999999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56,3</a:t>
                    </a:r>
                    <a:r>
                      <a:rPr lang="en-US" sz="11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166666666666667"/>
                  <c:y val="3.1249999999999729E-3"/>
                </c:manualLayout>
              </c:layout>
              <c:tx>
                <c:rich>
                  <a:bodyPr/>
                  <a:lstStyle/>
                  <a:p>
                    <a:fld id="{6E844C43-C347-4DCE-A426-BD7AFC967B40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5.4939981532779329</c:v>
                </c:pt>
                <c:pt idx="1">
                  <c:v>32.963988919667578</c:v>
                </c:pt>
                <c:pt idx="2">
                  <c:v>56.986765158510309</c:v>
                </c:pt>
                <c:pt idx="3">
                  <c:v>4.5552477685441701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1087539980937791"/>
                  <c:y val="9.6201432164102985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38,6</a:t>
                    </a:r>
                    <a:r>
                      <a:rPr lang="en-US" sz="1100" b="0" dirty="0" smtClean="0"/>
                      <a:t>%</a:t>
                    </a:r>
                    <a:endParaRPr lang="en-US" b="0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757947947304101"/>
                  <c:y val="2.5653715243760793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50,5</a:t>
                    </a:r>
                    <a:r>
                      <a:rPr lang="en-US" sz="1100" b="0" dirty="0" smtClean="0"/>
                      <a:t>%</a:t>
                    </a:r>
                    <a:endParaRPr lang="en-US" b="0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978663189470176"/>
                  <c:y val="0.128268576218804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6,7</a:t>
                    </a:r>
                    <a:r>
                      <a:rPr lang="en-US" sz="1100" b="0" dirty="0" smtClean="0"/>
                      <a:t>%</a:t>
                    </a:r>
                    <a:endParaRPr lang="en-US" b="0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7296557692420139"/>
                  <c:y val="1.0067063255597863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0,02</a:t>
                    </a:r>
                    <a:r>
                      <a:rPr lang="en-US" sz="1100" b="0" dirty="0" smtClean="0"/>
                      <a:t>%</a:t>
                    </a:r>
                    <a:endParaRPr lang="en-US" b="0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16803688479058"/>
                      <c:h val="5.6470240680328451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4.3421929727106422E-2"/>
                  <c:y val="-6.4134288109402013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/>
                      <a:t>1,7</a:t>
                    </a:r>
                    <a:r>
                      <a:rPr lang="en-US" sz="1100" b="0" dirty="0" smtClean="0"/>
                      <a:t>%</a:t>
                    </a:r>
                    <a:endParaRPr lang="en-US" b="0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3501014507160022"/>
                  <c:y val="-2.56537152437608E-2"/>
                </c:manualLayout>
              </c:layout>
              <c:tx>
                <c:rich>
                  <a:bodyPr/>
                  <a:lstStyle/>
                  <a:p>
                    <a:fld id="{3BC360E7-18FA-404F-B382-EB62A1E38F84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Молодежная политика и оздоровление детей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38.524611985198199</c:v>
                </c:pt>
                <c:pt idx="1">
                  <c:v>50.360727311450091</c:v>
                </c:pt>
                <c:pt idx="2">
                  <c:v>6.8178792961158567</c:v>
                </c:pt>
                <c:pt idx="3">
                  <c:v>1.5973165082661136E-2</c:v>
                </c:pt>
                <c:pt idx="4">
                  <c:v>1.7543859649122815</c:v>
                </c:pt>
                <c:pt idx="5">
                  <c:v>2.521097888880016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06768541607935"/>
          <c:y val="8.9997162280690976E-2"/>
          <c:w val="0.3981930722755514"/>
          <c:h val="0.628110128078188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0231794710918341"/>
                  <c:y val="1.7217145348496717E-2"/>
                </c:manualLayout>
              </c:layout>
              <c:tx>
                <c:rich>
                  <a:bodyPr/>
                  <a:lstStyle/>
                  <a:p>
                    <a:fld id="{7430097E-6A07-47BD-85B5-992B2C3B8B6B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4673609350775946"/>
                  <c:y val="-0.10674630116067971"/>
                </c:manualLayout>
              </c:layout>
              <c:tx>
                <c:rich>
                  <a:bodyPr/>
                  <a:lstStyle/>
                  <a:p>
                    <a:fld id="{8B36B169-D430-4BDF-88A7-43AC8CC8279E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98.624999999999986</c:v>
                </c:pt>
                <c:pt idx="1">
                  <c:v>1.25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8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901317487496928"/>
                  <c:y val="-0.11205381406478297"/>
                </c:manualLayout>
              </c:layout>
              <c:tx>
                <c:rich>
                  <a:bodyPr/>
                  <a:lstStyle/>
                  <a:p>
                    <a:fld id="{E3DEF483-650E-4D12-B2BE-53FB6332333D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5052246719554971"/>
                  <c:y val="0.11578894120027576"/>
                </c:manualLayout>
              </c:layout>
              <c:tx>
                <c:rich>
                  <a:bodyPr/>
                  <a:lstStyle/>
                  <a:p>
                    <a:fld id="{1409C56C-9608-42A0-8321-8791500DDF78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7559986018379642"/>
                  <c:y val="8.5907924116333564E-2"/>
                </c:manualLayout>
              </c:layout>
              <c:tx>
                <c:rich>
                  <a:bodyPr/>
                  <a:lstStyle/>
                  <a:p>
                    <a:fld id="{96009A8F-33AB-44FD-9522-E10737D9619F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0.75665859564164661</c:v>
                </c:pt>
                <c:pt idx="1">
                  <c:v>8.2627118644067803</c:v>
                </c:pt>
                <c:pt idx="2">
                  <c:v>90.980629539951593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7558950842411125"/>
                  <c:y val="-0.12974198231807282"/>
                </c:manualLayout>
              </c:layout>
              <c:tx>
                <c:rich>
                  <a:bodyPr/>
                  <a:lstStyle/>
                  <a:p>
                    <a:fld id="{90916DD6-2D5C-49DA-A669-6CA6AB7DD08A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5897969005966839"/>
                  <c:y val="4.9607228533380704E-2"/>
                </c:manualLayout>
              </c:layout>
              <c:tx>
                <c:rich>
                  <a:bodyPr/>
                  <a:lstStyle/>
                  <a:p>
                    <a:fld id="{8C6BC9CB-3F51-4DBF-ABF6-BFBF967C8285}" type="VALUE">
                      <a:rPr lang="en-US" sz="1600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Физическая культура</c:v>
                </c:pt>
                <c:pt idx="1">
                  <c:v>Спорт высших достижений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39.856801909307855</c:v>
                </c:pt>
                <c:pt idx="1">
                  <c:v>60.063643595863148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35416666666666685"/>
                  <c:y val="-0.12187500000000002"/>
                </c:manualLayout>
              </c:layout>
              <c:tx>
                <c:rich>
                  <a:bodyPr/>
                  <a:lstStyle/>
                  <a:p>
                    <a:fld id="{FDA1ADA2-1DE2-4D47-B520-4835EBB9E284}" type="VALUE">
                      <a:rPr lang="en-US" sz="1600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Периодическая печать и издательства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3102695176438684"/>
                  <c:y val="3.6576655453665749E-3"/>
                </c:manualLayout>
              </c:layout>
              <c:tx>
                <c:rich>
                  <a:bodyPr/>
                  <a:lstStyle/>
                  <a:p>
                    <a:fld id="{B23841C5-C736-433E-92AE-2A354CCE4A48}" type="VALUE">
                      <a:rPr lang="en-US" sz="16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Обслуживание государственного (муниципального) внутреннего долга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97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698016841850481"/>
          <c:y val="4.2156274873568107E-2"/>
          <c:w val="0.55670056533917212"/>
          <c:h val="0.818766513865609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Pt>
            <c:idx val="0"/>
            <c:bubble3D val="0"/>
            <c:explosion val="11"/>
            <c:extLst xmlns:c16r2="http://schemas.microsoft.com/office/drawing/2015/06/chart">
              <c:ext xmlns:c16="http://schemas.microsoft.com/office/drawing/2014/chart" uri="{C3380CC4-5D6E-409C-BE32-E72D297353CC}">
                <c16:uniqueId val="{00000000-D40C-46CC-B695-F9B3E34E2358}"/>
              </c:ext>
            </c:extLst>
          </c:dPt>
          <c:dLbls>
            <c:dLbl>
              <c:idx val="0"/>
              <c:layout>
                <c:manualLayout>
                  <c:x val="5.0918079809314114E-2"/>
                  <c:y val="-2.0248362926995049E-2"/>
                </c:manualLayout>
              </c:layout>
              <c:tx>
                <c:rich>
                  <a:bodyPr/>
                  <a:lstStyle/>
                  <a:p>
                    <a:pPr>
                      <a:defRPr lang="ru-RU"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600" b="1" dirty="0">
                        <a:latin typeface="Times New Roman" pitchFamily="18" charset="0"/>
                        <a:cs typeface="Times New Roman" pitchFamily="18" charset="0"/>
                      </a:rPr>
                      <a:t>29,7%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16948342686394E-3"/>
                  <c:y val="6.882663722295699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0,7%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0746305966003772E-2"/>
                  <c:y val="7.704337199248395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11,6</a:t>
                    </a:r>
                    <a:r>
                      <a:rPr lang="en-US" sz="1600" b="1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149998485016814"/>
                  <c:y val="7.23900367279453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0,8%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645753904489288E-2"/>
                  <c:y val="0.11294825689078684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0,04%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3795757110998511E-2"/>
                  <c:y val="9.882064093335125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1,9%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6228840734867843E-2"/>
                  <c:y val="7.467613892574030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8,2%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354132369130701E-2"/>
                  <c:y val="7.293164321611327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1,1%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9543409318156582E-2"/>
                  <c:y val="7.304948143016788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6,7%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5023128743270952E-2"/>
                  <c:y val="4.200186907337091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3222031337078177E-2"/>
                  <c:y val="-0.1423348291413676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itchFamily="18" charset="0"/>
                        <a:cs typeface="Times New Roman" pitchFamily="18" charset="0"/>
                      </a:rPr>
                      <a:t>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40C-46CC-B695-F9B3E34E235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Доходы от уплаты акцизов на нефтепродукты</c:v>
                </c:pt>
                <c:pt idx="2">
                  <c:v>Налог, взимаемый в связи с применением УСН</c:v>
                </c:pt>
                <c:pt idx="3">
                  <c:v>ЕНВД</c:v>
                </c:pt>
                <c:pt idx="4">
                  <c:v>Единый сельский налог</c:v>
                </c:pt>
                <c:pt idx="5">
                  <c:v>Налог, взимаемый в вязи с применеием патентной системы налогооблажения</c:v>
                </c:pt>
                <c:pt idx="6">
                  <c:v>Налог на имущество физических лиц</c:v>
                </c:pt>
                <c:pt idx="7">
                  <c:v>Налог на имущество организаций</c:v>
                </c:pt>
                <c:pt idx="8">
                  <c:v>Земельный налог</c:v>
                </c:pt>
                <c:pt idx="9">
                  <c:v>Платежи за пользование природными ресурсами </c:v>
                </c:pt>
                <c:pt idx="10">
                  <c:v>Госпошлина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29.2</c:v>
                </c:pt>
                <c:pt idx="1">
                  <c:v>0.70000000000000018</c:v>
                </c:pt>
                <c:pt idx="2">
                  <c:v>11.6</c:v>
                </c:pt>
                <c:pt idx="3">
                  <c:v>0.8</c:v>
                </c:pt>
                <c:pt idx="4">
                  <c:v>4.0000000000000015E-2</c:v>
                </c:pt>
                <c:pt idx="5">
                  <c:v>1.9000000000000001</c:v>
                </c:pt>
                <c:pt idx="6">
                  <c:v>8.2000000000000011</c:v>
                </c:pt>
                <c:pt idx="7">
                  <c:v>1.1000000000000001</c:v>
                </c:pt>
                <c:pt idx="8">
                  <c:v>6.7</c:v>
                </c:pt>
                <c:pt idx="9">
                  <c:v>0.1</c:v>
                </c:pt>
                <c:pt idx="10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40C-46CC-B695-F9B3E34E2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1.0259630588671206E-2"/>
          <c:y val="4.2130301494278412E-2"/>
          <c:w val="0.32686509851399631"/>
          <c:h val="0.9578696985057219"/>
        </c:manualLayout>
      </c:layout>
      <c:overlay val="0"/>
      <c:spPr>
        <a:ln w="0" cmpd="sng"/>
      </c:spPr>
      <c:txPr>
        <a:bodyPr anchor="t"/>
        <a:lstStyle/>
        <a:p>
          <a:pPr defTabSz="468000">
            <a:defRPr sz="11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435407104839621"/>
          <c:y val="9.4396452289646535E-2"/>
          <c:w val="0.40317719791883455"/>
          <c:h val="0.660118652008993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7075816581600996E-2"/>
                  <c:y val="-2.40501760013895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1677772014158623E-2"/>
                  <c:y val="1.96047502716878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581696807532095E-3"/>
                  <c:y val="-3.6204449293424605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74225479867008E-2"/>
                  <c:y val="0.241254255289314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6177394826617666E-3"/>
                  <c:y val="0.1225579411410824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1816540522269893E-2"/>
                  <c:y val="8.20614281488236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7442289689408569E-2"/>
                  <c:y val="2.51715911774045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3395844642274093E-2"/>
                  <c:y val="4.64384935981813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0880860166008919E-2"/>
                  <c:y val="6.50614399093893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7.1320541577777299E-2"/>
                  <c:y val="1.86001489068554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2762219408392192E-2"/>
                  <c:y val="-3.12380528483638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6.3803224942438522E-2"/>
                  <c:y val="-6.88380289653687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7.1863710777363421E-2"/>
                  <c:y val="-0.116852438372373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4.4404247676848176E-2"/>
                  <c:y val="-0.153034452124998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3157279719561267E-3"/>
                  <c:y val="-0.173989247224280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1.602269794363078E-2"/>
                  <c:y val="-0.119602420505360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3.3612448096000398E-2"/>
                  <c:y val="-8.56996043926617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6.6732195930900032E-2"/>
                  <c:y val="-6.69784121246004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6.4985853610092195E-2"/>
                  <c:y val="-4.16410874361876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spc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Лист1!$A$2:$A$20</c:f>
              <c:strCache>
                <c:ptCount val="19"/>
                <c:pt idx="0">
                  <c:v>Развитие строительного комплекса и архитектуры на 2016-2021 гг</c:v>
                </c:pt>
                <c:pt idx="1">
                  <c:v>Обеспечение жильем молодых семей на 2016-2021 гг</c:v>
                </c:pt>
                <c:pt idx="2">
                  <c:v>Развитие системы образования до 2025 года</c:v>
                </c:pt>
                <c:pt idx="3">
                  <c:v>Сохрание и развитие культуры на 2017-2022 гг</c:v>
                </c:pt>
                <c:pt idx="4">
                  <c:v>Развитие физическрй культуры и спорта на 2018-2022 гг</c:v>
                </c:pt>
                <c:pt idx="5">
                  <c:v>Развтитие молодежной политики на 2018-2022 гг</c:v>
                </c:pt>
                <c:pt idx="6">
                  <c:v>Снижение рисков и смягчение последствий ЧС природного итехногенного харктера</c:v>
                </c:pt>
                <c:pt idx="7">
                  <c:v>Развитие транспортной системы на 2019-2022 гг</c:v>
                </c:pt>
                <c:pt idx="8">
                  <c:v>Управление муниципальными финансами и муниципальным долгом на 2019-2024 гг</c:v>
                </c:pt>
                <c:pt idx="9">
                  <c:v>Развитие и поддержка малого и среднего предпринимательства</c:v>
                </c:pt>
                <c:pt idx="10">
                  <c:v>Противодействие злоупотреблению наркотикам и их незаконному обороту</c:v>
                </c:pt>
                <c:pt idx="11">
                  <c:v>Формирование современной городской среды на 2018-2024 гг</c:v>
                </c:pt>
                <c:pt idx="12">
                  <c:v>Реализация проектов по комплексному благоустройству территроий "Башкирские дворики"</c:v>
                </c:pt>
                <c:pt idx="13">
                  <c:v>Укрепление единства российской нации и этнокультурное развитие народов, проживающих в ГО г.Стерлитамак на 2017-2022 гг</c:v>
                </c:pt>
                <c:pt idx="14">
                  <c:v>Обеспечение жильем отдельных категорий работников учреждений бюджетной сферы, расположенных на территории ГО г.Стерлитамак на 2019-2022 гг</c:v>
                </c:pt>
                <c:pt idx="15">
                  <c:v>Благоустройство</c:v>
                </c:pt>
                <c:pt idx="16">
                  <c:v>Развитие муниципальной службы на 2018-2022 гг</c:v>
                </c:pt>
                <c:pt idx="17">
                  <c:v>Комплексное развитие систем коммунальной инфраструктуры на 2016-2030 гг</c:v>
                </c:pt>
                <c:pt idx="18">
                  <c:v>Непрограммные расходы 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197.8</c:v>
                </c:pt>
                <c:pt idx="1">
                  <c:v>37.800000000000004</c:v>
                </c:pt>
                <c:pt idx="2">
                  <c:v>3905.3</c:v>
                </c:pt>
                <c:pt idx="3">
                  <c:v>189.7</c:v>
                </c:pt>
                <c:pt idx="4">
                  <c:v>125.7</c:v>
                </c:pt>
                <c:pt idx="5">
                  <c:v>7.9</c:v>
                </c:pt>
                <c:pt idx="6">
                  <c:v>26.1</c:v>
                </c:pt>
                <c:pt idx="7">
                  <c:v>380.3</c:v>
                </c:pt>
                <c:pt idx="8">
                  <c:v>20.100000000000001</c:v>
                </c:pt>
                <c:pt idx="9">
                  <c:v>3</c:v>
                </c:pt>
                <c:pt idx="10">
                  <c:v>0.2</c:v>
                </c:pt>
                <c:pt idx="11">
                  <c:v>85.6</c:v>
                </c:pt>
                <c:pt idx="12">
                  <c:v>28.8</c:v>
                </c:pt>
                <c:pt idx="13">
                  <c:v>0.2</c:v>
                </c:pt>
                <c:pt idx="14">
                  <c:v>3.8</c:v>
                </c:pt>
                <c:pt idx="15">
                  <c:v>350.9</c:v>
                </c:pt>
                <c:pt idx="16">
                  <c:v>3.4</c:v>
                </c:pt>
                <c:pt idx="17">
                  <c:v>214.2</c:v>
                </c:pt>
                <c:pt idx="18">
                  <c:v>296.5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5.8976103441978536E-3"/>
          <c:w val="0.48926022327291885"/>
          <c:h val="0.98697338955700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Расходы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44546A">
                <a:lumMod val="60000"/>
                <a:lumOff val="40000"/>
              </a:srgb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факт 2020 года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5654.1</c:v>
                </c:pt>
                <c:pt idx="1">
                  <c:v>6126.5</c:v>
                </c:pt>
                <c:pt idx="2">
                  <c:v>5674.1</c:v>
                </c:pt>
                <c:pt idx="3">
                  <c:v>5716.2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00-495D-984A-12FDEE842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741816"/>
        <c:axId val="137742600"/>
        <c:axId val="0"/>
      </c:bar3DChart>
      <c:catAx>
        <c:axId val="137741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742600"/>
        <c:crosses val="autoZero"/>
        <c:auto val="1"/>
        <c:lblAlgn val="ctr"/>
        <c:lblOffset val="100"/>
        <c:noMultiLvlLbl val="0"/>
      </c:catAx>
      <c:valAx>
        <c:axId val="137742600"/>
        <c:scaling>
          <c:orientation val="minMax"/>
          <c:max val="62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741816"/>
        <c:crosses val="autoZero"/>
        <c:crossBetween val="between"/>
        <c:majorUnit val="1100"/>
        <c:min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5.6042578861953948E-2"/>
                  <c:y val="-0.12364872299765217"/>
                </c:manualLayout>
              </c:layout>
              <c:tx>
                <c:rich>
                  <a:bodyPr/>
                  <a:lstStyle/>
                  <a:p>
                    <a:fld id="{75BFF05D-B41B-462B-A80D-6D699C335314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7472098115785686"/>
                  <c:y val="-0.10731775958286788"/>
                </c:manualLayout>
              </c:layout>
              <c:tx>
                <c:rich>
                  <a:bodyPr/>
                  <a:lstStyle/>
                  <a:p>
                    <a:fld id="{992D209A-F051-4754-B1F7-8AE61EC1B161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8955578144484458"/>
                  <c:y val="-2.3329947735406492E-3"/>
                </c:manualLayout>
              </c:layout>
              <c:tx>
                <c:rich>
                  <a:bodyPr/>
                  <a:lstStyle/>
                  <a:p>
                    <a:fld id="{6EEA0D31-3265-4D7C-836E-0F6DF001B49E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8790747030184596"/>
                  <c:y val="8.1654817073921221E-2"/>
                </c:manualLayout>
              </c:layout>
              <c:tx>
                <c:rich>
                  <a:bodyPr/>
                  <a:lstStyle/>
                  <a:p>
                    <a:fld id="{35CA4D39-A3E4-49C3-BD23-4E0688E87972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25878484945078795"/>
                  <c:y val="-6.9989843206219038E-3"/>
                </c:manualLayout>
              </c:layout>
              <c:tx>
                <c:rich>
                  <a:bodyPr/>
                  <a:lstStyle/>
                  <a:p>
                    <a:fld id="{7D8B1999-779A-4F98-9CDE-EC9CC57CB3E5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,0</a:t>
                    </a:r>
                    <a:r>
                      <a:rPr lang="en-US" sz="110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21098382630382714"/>
                  <c:y val="-1.1664973867703037E-2"/>
                </c:manualLayout>
              </c:layout>
              <c:tx>
                <c:rich>
                  <a:bodyPr/>
                  <a:lstStyle/>
                  <a:p>
                    <a:fld id="{0419A260-E93D-48AF-A5AF-68F5A6F8EE6B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Поддержка семей, имеющих детей</c:v>
                </c:pt>
                <c:pt idx="1">
                  <c:v>Современная школа</c:v>
                </c:pt>
                <c:pt idx="2">
                  <c:v>Успех каждого ребенка</c:v>
                </c:pt>
                <c:pt idx="3">
                  <c:v>Спорт- норма жизни"</c:v>
                </c:pt>
                <c:pt idx="4">
                  <c:v>Программа дорожной деятельности Республики Башкортостан, Уфимской агломерации и Стерлитамакской агломерации</c:v>
                </c:pt>
                <c:pt idx="5">
                  <c:v>Чистая вода"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0.5</c:v>
                </c:pt>
                <c:pt idx="1">
                  <c:v>2.4</c:v>
                </c:pt>
                <c:pt idx="2">
                  <c:v>0.3000000000000001</c:v>
                </c:pt>
                <c:pt idx="3">
                  <c:v>1.1000000000000001</c:v>
                </c:pt>
                <c:pt idx="4">
                  <c:v>49</c:v>
                </c:pt>
                <c:pt idx="5">
                  <c:v>46.7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3"/>
        <c:holeSize val="6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004384767216957E-3"/>
          <c:y val="0.56875326412605376"/>
          <c:w val="0.77681529674272953"/>
          <c:h val="0.41724876723270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53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" h="107950"/>
              <a:bevelB w="0"/>
            </a:sp3d>
          </c:spPr>
          <c:explosion val="8"/>
          <c:dLbls>
            <c:dLbl>
              <c:idx val="0"/>
              <c:layout>
                <c:manualLayout>
                  <c:x val="1.3223483240703559E-2"/>
                  <c:y val="-1.706584203662904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30,7%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79A-4D2A-BCF6-8DCADF39B4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408942987816169"/>
                  <c:y val="0.10009878129483199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0,4%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79A-4D2A-BCF6-8DCADF39B4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4985233122245693E-2"/>
                  <c:y val="0.15103193042963026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0,5%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79A-4D2A-BCF6-8DCADF39B4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5934664666888885E-2"/>
                  <c:y val="0.11842403984098389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79A-4D2A-BCF6-8DCADF39B4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290328852349739E-2"/>
                  <c:y val="8.093176638200184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5,0%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79A-4D2A-BCF6-8DCADF39B4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6471543522704471E-2"/>
                  <c:y val="7.7038422316577961E-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>
                        <a:latin typeface="Times New Roman" pitchFamily="18" charset="0"/>
                        <a:cs typeface="Times New Roman" pitchFamily="18" charset="0"/>
                      </a:rPr>
                      <a:t>6,53%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79A-4D2A-BCF6-8DCADF39B4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 (плата за негативное воздействие окружающей среды)</c:v>
                </c:pt>
                <c:pt idx="2">
                  <c:v>Штрафы, санкции, возмещение ущерба</c:v>
                </c:pt>
                <c:pt idx="3">
                  <c:v>Прочие неналоговые доходы</c:v>
                </c:pt>
                <c:pt idx="4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30.7</c:v>
                </c:pt>
                <c:pt idx="1">
                  <c:v>0.4</c:v>
                </c:pt>
                <c:pt idx="2">
                  <c:v>0.5</c:v>
                </c:pt>
                <c:pt idx="3">
                  <c:v>0.2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79A-4D2A-BCF6-8DCADF39B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297411398733472"/>
          <c:y val="2.9905493592499392E-2"/>
          <c:w val="0.33785562287950932"/>
          <c:h val="0.89398842962698188"/>
        </c:manualLayout>
      </c:layout>
      <c:overlay val="0"/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4991389845572725"/>
                  <c:y val="0.113380259336264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91,0</a:t>
                    </a:r>
                    <a:r>
                      <a:rPr lang="en-US" sz="1100" dirty="0" smtClean="0"/>
                      <a:t>%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857390845461615"/>
                  <c:y val="-8.39853772861216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9,0</a:t>
                    </a:r>
                    <a:r>
                      <a:rPr lang="en-US" sz="1100" dirty="0" smtClean="0"/>
                      <a:t>%</a:t>
                    </a:r>
                    <a:endParaRPr lang="en-US" sz="11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 на выравнивание бюджетной обеспеченности</c:v>
                </c:pt>
                <c:pt idx="1">
                  <c:v>Дотация на поддержку мер по обсепечению сбалансированности бюджетов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556464541853327"/>
          <c:y val="4.6097287285769561E-2"/>
          <c:w val="0.25268225515285136"/>
          <c:h val="0.344022818721873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effectLst/>
            </c:spPr>
          </c:dPt>
          <c:dLbls>
            <c:dLbl>
              <c:idx val="0"/>
              <c:layout>
                <c:manualLayout>
                  <c:x val="0.17949087269556085"/>
                  <c:y val="6.6924793219913625E-2"/>
                </c:manualLayout>
              </c:layout>
              <c:tx>
                <c:rich>
                  <a:bodyPr/>
                  <a:lstStyle/>
                  <a:p>
                    <a:fld id="{CED5F191-648C-46E5-AA90-88D24E799527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5451822953791761"/>
                  <c:y val="-1.5250358139972603E-3"/>
                </c:manualLayout>
              </c:layout>
              <c:tx>
                <c:rich>
                  <a:bodyPr/>
                  <a:lstStyle/>
                  <a:p>
                    <a:fld id="{3D3DD499-CEE9-4DC6-B0C7-65BE16170254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9041640407702978"/>
                  <c:y val="4.0824852561354347E-2"/>
                </c:manualLayout>
              </c:layout>
              <c:tx>
                <c:rich>
                  <a:bodyPr/>
                  <a:lstStyle/>
                  <a:p>
                    <a:fld id="{3EF30E2F-F38C-450F-897F-9959C2279FA2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3578874716968517"/>
                  <c:y val="5.154977230663052E-2"/>
                </c:manualLayout>
              </c:layout>
              <c:tx>
                <c:rich>
                  <a:bodyPr/>
                  <a:lstStyle/>
                  <a:p>
                    <a:fld id="{33D7DF23-CCC0-42CA-8AF9-6910D7DCE039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7636929230085546"/>
                  <c:y val="3.6074923143684746E-2"/>
                </c:manualLayout>
              </c:layout>
              <c:tx>
                <c:rich>
                  <a:bodyPr/>
                  <a:lstStyle/>
                  <a:p>
                    <a:fld id="{2BAEA081-E56F-4F22-B0EE-2CB3F85FE45D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9509889756595386"/>
                  <c:y val="2.954981544027693E-2"/>
                </c:manualLayout>
              </c:layout>
              <c:tx>
                <c:rich>
                  <a:bodyPr/>
                  <a:lstStyle/>
                  <a:p>
                    <a:fld id="{A0F5DA00-F91D-4013-B918-064187FBDFF2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19822035506379332"/>
                  <c:y val="-4.849921052356404E-3"/>
                </c:manualLayout>
              </c:layout>
              <c:tx>
                <c:rich>
                  <a:bodyPr/>
                  <a:lstStyle/>
                  <a:p>
                    <a:fld id="{2CD5277D-3ABA-49A3-8B8B-A7D8248712F3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18885561387967709"/>
                  <c:y val="-5.7649752177595597E-2"/>
                </c:manualLayout>
              </c:layout>
              <c:tx>
                <c:rich>
                  <a:bodyPr/>
                  <a:lstStyle/>
                  <a:p>
                    <a:fld id="{1757F5DF-573D-4DB3-AD17-14898BB7B8F1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5451822953791763"/>
                  <c:y val="-9.2299631141969818E-2"/>
                </c:manualLayout>
              </c:layout>
              <c:tx>
                <c:rich>
                  <a:bodyPr/>
                  <a:lstStyle/>
                  <a:p>
                    <a:fld id="{EABCACA5-408C-4321-8C6B-7D0265FA4214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0.13110637657762708"/>
                  <c:y val="-0.11412443926259763"/>
                </c:manualLayout>
              </c:layout>
              <c:tx>
                <c:rich>
                  <a:bodyPr/>
                  <a:lstStyle/>
                  <a:p>
                    <a:fld id="{A44E6248-CFFB-49FA-972B-A5B216D38C7A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8.4282670657045977E-2"/>
                  <c:y val="-0.12657437809124464"/>
                </c:manualLayout>
              </c:layout>
              <c:tx>
                <c:rich>
                  <a:bodyPr/>
                  <a:lstStyle/>
                  <a:p>
                    <a:fld id="{083DDA5F-9516-4ACF-9173-DE836377A3EF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-3.1215803947054637E-3"/>
                  <c:y val="-0.13623059639454999"/>
                </c:manualLayout>
              </c:layout>
              <c:tx>
                <c:rich>
                  <a:bodyPr/>
                  <a:lstStyle/>
                  <a:p>
                    <a:fld id="{5A6C2940-A925-4B03-B9E7-4821F62E6DE1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2"/>
              <c:layout>
                <c:manualLayout>
                  <c:x val="1.8729359471366447E-2"/>
                  <c:y val="-8.2999592190980104E-2"/>
                </c:manualLayout>
              </c:layout>
              <c:tx>
                <c:rich>
                  <a:bodyPr/>
                  <a:lstStyle/>
                  <a:p>
                    <a:fld id="{F320C0FD-4160-43F5-ADB0-2A2351FE6879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3"/>
              <c:layout>
                <c:manualLayout>
                  <c:x val="3.901975493381752E-2"/>
                  <c:y val="-7.5853948166427904E-2"/>
                </c:manualLayout>
              </c:layout>
              <c:tx>
                <c:rich>
                  <a:bodyPr/>
                  <a:lstStyle/>
                  <a:p>
                    <a:fld id="{BC1EAAA8-5625-470B-A735-50EB6F257B91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4"/>
              <c:layout>
                <c:manualLayout>
                  <c:x val="0.15295743934056491"/>
                  <c:y val="-3.8049757928748443E-2"/>
                </c:manualLayout>
              </c:layout>
              <c:tx>
                <c:rich>
                  <a:bodyPr/>
                  <a:lstStyle/>
                  <a:p>
                    <a:fld id="{8752CA9E-034F-40B5-86C7-36E33AC55B8A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5"/>
              <c:layout>
                <c:manualLayout>
                  <c:x val="0.17949087269556085"/>
                  <c:y val="4.2499712442357765E-3"/>
                </c:manualLayout>
              </c:layout>
              <c:tx>
                <c:rich>
                  <a:bodyPr/>
                  <a:lstStyle/>
                  <a:p>
                    <a:fld id="{2356A93A-B306-46AF-ABCF-0D7FB7AC752D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6"/>
              <c:layout>
                <c:manualLayout>
                  <c:x val="0.2029027256558513"/>
                  <c:y val="5.3924737015465338E-2"/>
                </c:manualLayout>
              </c:layout>
              <c:tx>
                <c:rich>
                  <a:bodyPr/>
                  <a:lstStyle/>
                  <a:p>
                    <a:fld id="{7180AED0-9858-42FB-932E-E9B9C93B9EFE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7"/>
              <c:layout>
                <c:manualLayout>
                  <c:x val="0.1123767713125287"/>
                  <c:y val="-7.6774786161680597E-2"/>
                </c:manualLayout>
              </c:layout>
              <c:tx>
                <c:rich>
                  <a:bodyPr/>
                  <a:lstStyle/>
                  <a:p>
                    <a:fld id="{CC5238A5-EF52-43E0-88C3-0B5824849FB1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Субсидия на содержание, ремонт, капитальный ремонт, строительство и реконструкция автомобильных дорог общего пользования местного значения</c:v>
                </c:pt>
                <c:pt idx="1">
                  <c:v>Субсидия на строительство и реконструкцию (модернизацию) объектов питьевого водоснабжения</c:v>
                </c:pt>
                <c:pt idx="2">
                  <c:v>Субсидия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c:v>
                </c:pt>
                <c:pt idx="3">
                  <c:v>Субсидия на создание новых мест в образовательных организациях различных типов для реализации дополнительных общеразвивающих программ всех направленностей</c:v>
                </c:pt>
                <c:pt idx="4">
                  <c:v>Субсидия на реализацию мероприятий по обеспечению жильем молодых семей</c:v>
                </c:pt>
                <c:pt idx="5">
                  <c:v>Субсидия на реализацию программ формирования современной городской среды</c:v>
                </c:pt>
                <c:pt idx="6">
                  <c:v>Субсидия на финансовое обеспечение отдельных полномочий</c:v>
                </c:pt>
                <c:pt idx="7">
                  <c:v>Субсидия  на осуществление мероприятий по созданию новых мест в общеобразовательных организациях за счет капитального ремонта</c:v>
                </c:pt>
                <c:pt idx="8">
                  <c:v>Субсидия на доведение средней заработной платы работников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</c:v>
                </c:pt>
                <c:pt idx="9">
                  <c:v>Субсидия на доведение средней заработной платы педагогических работников муниципальных учреждений дополнительного образования до средней заработной платы учителей в Республике Башкортостан</c:v>
                </c:pt>
                <c:pt idx="10">
                  <c:v>Субсидия на обеспечение питанием обучающихся с ограниченными возможностями здоровья в муниципальных организациях, осуществляющих образовательную деятельность</c:v>
                </c:pt>
                <c:pt idx="11">
                  <c:v>Субсидия  на проведение кадастровых работ по межеванию земельных участков в целях их предоставления гражданам для индивидуального жилищного строительства в собственность бесплатно</c:v>
                </c:pt>
                <c:pt idx="12">
                  <c:v>Субсидия на реализацию мероприятий по стимулированию программ развития жилищного строительства</c:v>
                </c:pt>
                <c:pt idx="13">
                  <c:v>Субсидия на реализацию мероприятий по развитию образовательных организаций</c:v>
                </c:pt>
                <c:pt idx="14">
                  <c:v>Субсидия на проведение комплексных кадастровых работ</c:v>
                </c:pt>
                <c:pt idx="15">
                  <c:v>Субсидия на реализацию мероприятий государственной программы Российской Федерации «Развитие образования»</c:v>
                </c:pt>
                <c:pt idx="16">
                  <c:v>Субсидия на финансирование организаций, осуществляющих спортивную подготовку по базовым видам спорта в соответствии с требованиями федеральных стандартов спортивной подготовки</c:v>
                </c:pt>
                <c:pt idx="17">
                  <c:v>Субсидия на обеспечение мероприятий по благоустройству городских общественных территорий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18.3</c:v>
                </c:pt>
                <c:pt idx="1">
                  <c:v>21.5</c:v>
                </c:pt>
                <c:pt idx="2">
                  <c:v>16</c:v>
                </c:pt>
                <c:pt idx="3">
                  <c:v>0.1</c:v>
                </c:pt>
                <c:pt idx="4">
                  <c:v>3.6</c:v>
                </c:pt>
                <c:pt idx="5">
                  <c:v>8.1999999999999993</c:v>
                </c:pt>
                <c:pt idx="6">
                  <c:v>0.6</c:v>
                </c:pt>
                <c:pt idx="7">
                  <c:v>1.1000000000000001</c:v>
                </c:pt>
                <c:pt idx="8">
                  <c:v>1.6</c:v>
                </c:pt>
                <c:pt idx="9">
                  <c:v>4.4000000000000004</c:v>
                </c:pt>
                <c:pt idx="10">
                  <c:v>2</c:v>
                </c:pt>
                <c:pt idx="11">
                  <c:v>0.2</c:v>
                </c:pt>
                <c:pt idx="12">
                  <c:v>20</c:v>
                </c:pt>
                <c:pt idx="13">
                  <c:v>1.1000000000000001</c:v>
                </c:pt>
                <c:pt idx="14">
                  <c:v>0.1</c:v>
                </c:pt>
                <c:pt idx="15">
                  <c:v>0.2</c:v>
                </c:pt>
                <c:pt idx="16">
                  <c:v>0.5</c:v>
                </c:pt>
                <c:pt idx="17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711797473805409E-3"/>
          <c:y val="0.40049669540968186"/>
          <c:w val="0.93951629999767705"/>
          <c:h val="0.586275221891539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10341841560699"/>
          <c:y val="7.4031554792951676E-2"/>
          <c:w val="0.32757289688476982"/>
          <c:h val="0.432719752674942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779733715983797"/>
                  <c:y val="6.314456144104702E-2"/>
                </c:manualLayout>
              </c:layout>
              <c:tx>
                <c:rich>
                  <a:bodyPr/>
                  <a:lstStyle/>
                  <a:p>
                    <a:fld id="{8B8DDEA3-051A-4B27-9651-8BF7187C3231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417547582978837"/>
                  <c:y val="-0.12846652155247501"/>
                </c:manualLayout>
              </c:layout>
              <c:tx>
                <c:rich>
                  <a:bodyPr/>
                  <a:lstStyle/>
                  <a:p>
                    <a:fld id="{FA3BB0D7-1CD8-4C00-A813-43675FC24CD7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6812773658586228"/>
                  <c:y val="4.3547973407618646E-3"/>
                </c:manualLayout>
              </c:layout>
              <c:tx>
                <c:rich>
                  <a:bodyPr/>
                  <a:lstStyle/>
                  <a:p>
                    <a:fld id="{0164BF5B-426D-4E22-8F12-37368FEB22D1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4010644715488521"/>
                  <c:y val="8.4918548144856401E-2"/>
                </c:manualLayout>
              </c:layout>
              <c:tx>
                <c:rich>
                  <a:bodyPr/>
                  <a:lstStyle/>
                  <a:p>
                    <a:fld id="{F016F147-A964-4008-9918-12F5DBAAAA41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7801760344385414"/>
                  <c:y val="-7.403155479295169E-2"/>
                </c:manualLayout>
              </c:layout>
              <c:tx>
                <c:rich>
                  <a:bodyPr/>
                  <a:lstStyle/>
                  <a:p>
                    <a:fld id="{D76567B9-E065-4738-A364-F6776D082840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Субвенции бюджетам городских округов на выполнение передаваемых полномочий субъектов Российской Федерации</c:v>
                </c:pt>
                <c:pt idx="1">
                  <c:v>Субвенция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c:v>
                </c:pt>
                <c:pt idx="2">
                  <c:v>Субвенция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c:v>
                </c:pt>
                <c:pt idx="3">
                  <c:v>Субвенция на выплату единовременного пособия при всех формах устройства детей, лишенных родительского попечения, в семью</c:v>
                </c:pt>
                <c:pt idx="4">
                  <c:v>Субвенция на проведение Всероссийской переписи населения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95.6</c:v>
                </c:pt>
                <c:pt idx="1">
                  <c:v>3.7</c:v>
                </c:pt>
                <c:pt idx="2">
                  <c:v>0.7</c:v>
                </c:pt>
                <c:pt idx="3">
                  <c:v>0.1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4"/>
        <c:holeSize val="64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412320749407866E-3"/>
          <c:y val="0.5285252941717038"/>
          <c:w val="0.85556264776395563"/>
          <c:h val="0.47147470582829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34291560197016"/>
          <c:y val="5.9663350280563847E-2"/>
          <c:w val="0.33391583033983879"/>
          <c:h val="0.43648049365252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1882856637328352"/>
                  <c:y val="9.7463574994627988E-2"/>
                </c:manualLayout>
              </c:layout>
              <c:tx>
                <c:rich>
                  <a:bodyPr/>
                  <a:lstStyle/>
                  <a:p>
                    <a:fld id="{23E4C317-0881-4178-BBF6-2379704ADD51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780023413036412"/>
                  <c:y val="1.9935731248901113E-2"/>
                </c:manualLayout>
              </c:layout>
              <c:tx>
                <c:rich>
                  <a:bodyPr/>
                  <a:lstStyle/>
                  <a:p>
                    <a:fld id="{8475BF55-291F-4DB1-9211-D3359B9E3127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6330490027856981"/>
                  <c:y val="-1.7720649999023282E-2"/>
                </c:manualLayout>
              </c:layout>
              <c:tx>
                <c:rich>
                  <a:bodyPr/>
                  <a:lstStyle/>
                  <a:p>
                    <a:fld id="{E552D7FD-3C8E-4686-AE08-B6F402FC24EF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0249807634542674"/>
                  <c:y val="-5.0761692239635118E-18"/>
                </c:manualLayout>
              </c:layout>
              <c:tx>
                <c:rich>
                  <a:bodyPr/>
                  <a:lstStyle/>
                  <a:p>
                    <a:fld id="{71809732-D60C-4684-A8D0-C32BF6D2FF02}" type="VALUE">
                      <a:rPr lang="en-US" smtClean="0"/>
                      <a:pPr/>
                      <a:t>[ЗНАЧЕНИЕ]</a:t>
                    </a:fld>
                    <a:r>
                      <a:rPr lang="en-US" sz="1100" dirty="0" smtClean="0"/>
                      <a:t>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Межбюджетные трансферты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c:v>
                </c:pt>
                <c:pt idx="1">
                  <c:v>Межбюджетные трансферты на финансовое обеспечение дорожной деятельности в рамках реализации национального проекта «Безопасные и качественные автомобильные дороги»</c:v>
                </c:pt>
                <c:pt idx="2">
                  <c:v>Прочие межбюджетные трансферты на финансовое обеспечение дорожной деятельности</c:v>
                </c:pt>
                <c:pt idx="3">
                  <c:v>Прочие межбюджетные трансферты на софинансирование расходов, возникающих при предоставлении сертификатов, удостоверяющих право на получение места в частных дошкольных образовательных организациях, в организациях и у индивидуальных предпринимателей, осущес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34.1</c:v>
                </c:pt>
                <c:pt idx="1">
                  <c:v>51.6</c:v>
                </c:pt>
                <c:pt idx="2">
                  <c:v>10.4</c:v>
                </c:pt>
                <c:pt idx="3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"/>
        <c:holeSize val="64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4886329704553505"/>
          <c:w val="0.91467743296012405"/>
          <c:h val="0.45113670295446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факт 2020 года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1991.7</c:v>
                </c:pt>
                <c:pt idx="1">
                  <c:v>1801.2</c:v>
                </c:pt>
                <c:pt idx="2">
                  <c:v>2012.4</c:v>
                </c:pt>
                <c:pt idx="3">
                  <c:v>2123.3000000000002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D7-41E5-B2F7-C44C7F010A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факт 2020 года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3915.8</c:v>
                </c:pt>
                <c:pt idx="1">
                  <c:v>3906.1</c:v>
                </c:pt>
                <c:pt idx="2">
                  <c:v>3372.5</c:v>
                </c:pt>
                <c:pt idx="3">
                  <c:v>3531.1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D7-41E5-B2F7-C44C7F010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08791552"/>
        <c:axId val="208790768"/>
      </c:barChart>
      <c:catAx>
        <c:axId val="208791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208790768"/>
        <c:crosses val="autoZero"/>
        <c:auto val="1"/>
        <c:lblAlgn val="ctr"/>
        <c:lblOffset val="100"/>
        <c:noMultiLvlLbl val="0"/>
      </c:catAx>
      <c:valAx>
        <c:axId val="208790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8791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447464458185748"/>
          <c:y val="0.24109487834685031"/>
          <c:w val="0.26689122342564264"/>
          <c:h val="0.68006971447616948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45663026688791E-2"/>
          <c:y val="2.6145658492820145E-2"/>
          <c:w val="0.6973033462231798"/>
          <c:h val="0.942479551315795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Pt>
            <c:idx val="4"/>
            <c:bubble3D val="0"/>
            <c:explosion val="16"/>
            <c:extLst xmlns:c16r2="http://schemas.microsoft.com/office/drawing/2015/06/chart">
              <c:ext xmlns:c16="http://schemas.microsoft.com/office/drawing/2014/chart" uri="{C3380CC4-5D6E-409C-BE32-E72D297353CC}">
                <c16:uniqueId val="{00000000-5F73-408C-86CF-1E09881ADCAB}"/>
              </c:ext>
            </c:extLst>
          </c:dPt>
          <c:dLbls>
            <c:dLbl>
              <c:idx val="0"/>
              <c:layout>
                <c:manualLayout>
                  <c:x val="-6.3544792866095254E-2"/>
                  <c:y val="0.1037694452814596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3,0%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467305717821503"/>
                  <c:y val="0.1045497342821221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0,4%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12240078063313E-2"/>
                  <c:y val="5.247338625044872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14,9%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293228394037046E-2"/>
                  <c:y val="-0.3547781261714325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10,4%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026332199648067E-3"/>
                  <c:y val="-6.724375144495937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62,4%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1519719135149873E-2"/>
                  <c:y val="-5.808124217817627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1,3%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3359352321068263"/>
                  <c:y val="1.850803814301593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5,4%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7520440239143564"/>
                  <c:y val="9.78098756413156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2,1%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8803162407350348E-2"/>
                  <c:y val="0.1220713685689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0,1%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7.1333338603133973E-3"/>
                  <c:y val="0.1294062849931143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0,002%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F73-408C-86CF-1E09881ADC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кинематоргафия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0"/>
                <c:pt idx="0">
                  <c:v>189.3</c:v>
                </c:pt>
                <c:pt idx="1">
                  <c:v>26.1</c:v>
                </c:pt>
                <c:pt idx="2">
                  <c:v>714.9</c:v>
                </c:pt>
                <c:pt idx="3">
                  <c:v>649.79999999999995</c:v>
                </c:pt>
                <c:pt idx="4">
                  <c:v>3756.3</c:v>
                </c:pt>
                <c:pt idx="5">
                  <c:v>80</c:v>
                </c:pt>
                <c:pt idx="6">
                  <c:v>330.4</c:v>
                </c:pt>
                <c:pt idx="7">
                  <c:v>125.7</c:v>
                </c:pt>
                <c:pt idx="8">
                  <c:v>4.8</c:v>
                </c:pt>
                <c:pt idx="9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F73-408C-86CF-1E09881AD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108922826404862"/>
          <c:y val="1.0919450196980514E-2"/>
          <c:w val="0.2842676470252416"/>
          <c:h val="0.76526249281654568"/>
        </c:manualLayout>
      </c:layout>
      <c:overlay val="0"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34B98-25C7-43DB-BB06-F5A521F62AB2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F8CE861D-BBB6-40B9-9CF8-66EC96EC9873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финансовое управление администрации городского округа город Стерлитамак Республики Башкортостан, каб.422</a:t>
          </a:r>
        </a:p>
      </dgm:t>
    </dgm:pt>
    <dgm:pt modelId="{C6E52AAE-466A-4479-A5CD-909CA5ADF142}" type="parTrans" cxnId="{13BD2C4A-733A-4C09-AE72-25468E7415BD}">
      <dgm:prSet/>
      <dgm:spPr/>
      <dgm:t>
        <a:bodyPr/>
        <a:lstStyle/>
        <a:p>
          <a:endParaRPr lang="ru-RU"/>
        </a:p>
      </dgm:t>
    </dgm:pt>
    <dgm:pt modelId="{DBC2C23A-6423-45A9-8E07-2E5FED5B121E}" type="sibTrans" cxnId="{13BD2C4A-733A-4C09-AE72-25468E7415BD}">
      <dgm:prSet/>
      <dgm:spPr/>
      <dgm:t>
        <a:bodyPr/>
        <a:lstStyle/>
        <a:p>
          <a:endParaRPr lang="ru-RU"/>
        </a:p>
      </dgm:t>
    </dgm:pt>
    <dgm:pt modelId="{38F571DE-8BEF-4CA6-890B-611E6534FD3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Депутату законодательного (представительного) органа, где изложить суть проблемы и обосновать необходимость бюджетного финансирования</a:t>
          </a:r>
        </a:p>
      </dgm:t>
    </dgm:pt>
    <dgm:pt modelId="{B9B753C5-0BA1-4FF4-A8C1-32E5E7AC70FB}" type="parTrans" cxnId="{D5370702-8C76-4C88-9D31-0D5EBC4FE740}">
      <dgm:prSet/>
      <dgm:spPr/>
      <dgm:t>
        <a:bodyPr/>
        <a:lstStyle/>
        <a:p>
          <a:endParaRPr lang="ru-RU"/>
        </a:p>
      </dgm:t>
    </dgm:pt>
    <dgm:pt modelId="{33C838C5-8569-4FD5-83D5-371D31BC73A5}" type="sibTrans" cxnId="{D5370702-8C76-4C88-9D31-0D5EBC4FE740}">
      <dgm:prSet/>
      <dgm:spPr/>
      <dgm:t>
        <a:bodyPr/>
        <a:lstStyle/>
        <a:p>
          <a:endParaRPr lang="ru-RU"/>
        </a:p>
      </dgm:t>
    </dgm:pt>
    <dgm:pt modelId="{243F95D0-2368-4308-924A-95BE44B064F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сайт: </a:t>
          </a:r>
          <a:r>
            <a:rPr lang="en-US" sz="13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Sterlit_gfu@ufamts.ru</a:t>
          </a:r>
          <a:endParaRPr lang="ru-RU" sz="1300" i="1" u="sng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5739DD-7566-4ED0-9B45-781EC998AD42}" type="parTrans" cxnId="{C6BA6029-5CE4-44BE-8641-E89314D489E9}">
      <dgm:prSet/>
      <dgm:spPr/>
      <dgm:t>
        <a:bodyPr/>
        <a:lstStyle/>
        <a:p>
          <a:endParaRPr lang="ru-RU"/>
        </a:p>
      </dgm:t>
    </dgm:pt>
    <dgm:pt modelId="{29CDBE09-0457-4D3E-973F-7F96DC3C4C00}" type="sibTrans" cxnId="{C6BA6029-5CE4-44BE-8641-E89314D489E9}">
      <dgm:prSet/>
      <dgm:spPr/>
      <dgm:t>
        <a:bodyPr/>
        <a:lstStyle/>
        <a:p>
          <a:endParaRPr lang="ru-RU"/>
        </a:p>
      </dgm:t>
    </dgm:pt>
    <dgm:pt modelId="{3643F8EE-E273-4182-943C-EF712F4E2F44}" type="pres">
      <dgm:prSet presAssocID="{DCA34B98-25C7-43DB-BB06-F5A521F62AB2}" presName="CompostProcess" presStyleCnt="0">
        <dgm:presLayoutVars>
          <dgm:dir/>
          <dgm:resizeHandles val="exact"/>
        </dgm:presLayoutVars>
      </dgm:prSet>
      <dgm:spPr/>
    </dgm:pt>
    <dgm:pt modelId="{3FFBCA73-0B9E-48D1-A61F-7EC107E38E55}" type="pres">
      <dgm:prSet presAssocID="{DCA34B98-25C7-43DB-BB06-F5A521F62AB2}" presName="arrow" presStyleLbl="bgShp" presStyleIdx="0" presStyleCnt="1"/>
      <dgm:spPr/>
    </dgm:pt>
    <dgm:pt modelId="{4407B5BA-38C0-461C-A1BC-75C6E1B9F0C3}" type="pres">
      <dgm:prSet presAssocID="{DCA34B98-25C7-43DB-BB06-F5A521F62AB2}" presName="linearProcess" presStyleCnt="0"/>
      <dgm:spPr/>
    </dgm:pt>
    <dgm:pt modelId="{71BCC88B-F91B-46DF-AD20-1DA95B529860}" type="pres">
      <dgm:prSet presAssocID="{F8CE861D-BBB6-40B9-9CF8-66EC96EC9873}" presName="textNode" presStyleLbl="node1" presStyleIdx="0" presStyleCnt="3" custScaleX="145615" custScaleY="83695" custLinFactNeighborX="-30612" custLinFactNeighborY="-3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14FCD-93AA-4448-B926-1D14465B978C}" type="pres">
      <dgm:prSet presAssocID="{DBC2C23A-6423-45A9-8E07-2E5FED5B121E}" presName="sibTrans" presStyleCnt="0"/>
      <dgm:spPr/>
    </dgm:pt>
    <dgm:pt modelId="{CD24C3C1-9249-4D99-8872-6B669251A20B}" type="pres">
      <dgm:prSet presAssocID="{38F571DE-8BEF-4CA6-890B-611E6534FD39}" presName="textNode" presStyleLbl="node1" presStyleIdx="1" presStyleCnt="3" custScaleX="161711" custScaleY="83333" custLinFactNeighborX="-39052" custLinFactNeighborY="-3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8B2F6-4392-4654-B167-E5088F062C02}" type="pres">
      <dgm:prSet presAssocID="{33C838C5-8569-4FD5-83D5-371D31BC73A5}" presName="sibTrans" presStyleCnt="0"/>
      <dgm:spPr/>
    </dgm:pt>
    <dgm:pt modelId="{CB538CA1-6FB2-4ADE-BD81-04F791B084F2}" type="pres">
      <dgm:prSet presAssocID="{243F95D0-2368-4308-924A-95BE44B064F5}" presName="textNode" presStyleLbl="node1" presStyleIdx="2" presStyleCnt="3" custScaleY="83333" custLinFactNeighborX="-50592" custLinFactNeighborY="-3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BD2C4A-733A-4C09-AE72-25468E7415BD}" srcId="{DCA34B98-25C7-43DB-BB06-F5A521F62AB2}" destId="{F8CE861D-BBB6-40B9-9CF8-66EC96EC9873}" srcOrd="0" destOrd="0" parTransId="{C6E52AAE-466A-4479-A5CD-909CA5ADF142}" sibTransId="{DBC2C23A-6423-45A9-8E07-2E5FED5B121E}"/>
    <dgm:cxn modelId="{1D7A61A4-9DB5-49B9-B696-0249ABE4E6D6}" type="presOf" srcId="{243F95D0-2368-4308-924A-95BE44B064F5}" destId="{CB538CA1-6FB2-4ADE-BD81-04F791B084F2}" srcOrd="0" destOrd="0" presId="urn:microsoft.com/office/officeart/2005/8/layout/hProcess9"/>
    <dgm:cxn modelId="{D5370702-8C76-4C88-9D31-0D5EBC4FE740}" srcId="{DCA34B98-25C7-43DB-BB06-F5A521F62AB2}" destId="{38F571DE-8BEF-4CA6-890B-611E6534FD39}" srcOrd="1" destOrd="0" parTransId="{B9B753C5-0BA1-4FF4-A8C1-32E5E7AC70FB}" sibTransId="{33C838C5-8569-4FD5-83D5-371D31BC73A5}"/>
    <dgm:cxn modelId="{4AE0E883-FA1E-4AD9-AB46-A2D50AA57051}" type="presOf" srcId="{DCA34B98-25C7-43DB-BB06-F5A521F62AB2}" destId="{3643F8EE-E273-4182-943C-EF712F4E2F44}" srcOrd="0" destOrd="0" presId="urn:microsoft.com/office/officeart/2005/8/layout/hProcess9"/>
    <dgm:cxn modelId="{C6BA6029-5CE4-44BE-8641-E89314D489E9}" srcId="{DCA34B98-25C7-43DB-BB06-F5A521F62AB2}" destId="{243F95D0-2368-4308-924A-95BE44B064F5}" srcOrd="2" destOrd="0" parTransId="{A05739DD-7566-4ED0-9B45-781EC998AD42}" sibTransId="{29CDBE09-0457-4D3E-973F-7F96DC3C4C00}"/>
    <dgm:cxn modelId="{6DCB51DC-6395-4356-B6A9-21FF4460EFB5}" type="presOf" srcId="{38F571DE-8BEF-4CA6-890B-611E6534FD39}" destId="{CD24C3C1-9249-4D99-8872-6B669251A20B}" srcOrd="0" destOrd="0" presId="urn:microsoft.com/office/officeart/2005/8/layout/hProcess9"/>
    <dgm:cxn modelId="{677002F9-E9DC-430D-A9B2-113F771AB1F0}" type="presOf" srcId="{F8CE861D-BBB6-40B9-9CF8-66EC96EC9873}" destId="{71BCC88B-F91B-46DF-AD20-1DA95B529860}" srcOrd="0" destOrd="0" presId="urn:microsoft.com/office/officeart/2005/8/layout/hProcess9"/>
    <dgm:cxn modelId="{EC8C80B6-0C8D-48FF-969D-A0B312E46E13}" type="presParOf" srcId="{3643F8EE-E273-4182-943C-EF712F4E2F44}" destId="{3FFBCA73-0B9E-48D1-A61F-7EC107E38E55}" srcOrd="0" destOrd="0" presId="urn:microsoft.com/office/officeart/2005/8/layout/hProcess9"/>
    <dgm:cxn modelId="{4FC112F3-4670-48E2-9346-CBDEE0753434}" type="presParOf" srcId="{3643F8EE-E273-4182-943C-EF712F4E2F44}" destId="{4407B5BA-38C0-461C-A1BC-75C6E1B9F0C3}" srcOrd="1" destOrd="0" presId="urn:microsoft.com/office/officeart/2005/8/layout/hProcess9"/>
    <dgm:cxn modelId="{1796AE7E-2166-4C3A-B3D3-8A313212C580}" type="presParOf" srcId="{4407B5BA-38C0-461C-A1BC-75C6E1B9F0C3}" destId="{71BCC88B-F91B-46DF-AD20-1DA95B529860}" srcOrd="0" destOrd="0" presId="urn:microsoft.com/office/officeart/2005/8/layout/hProcess9"/>
    <dgm:cxn modelId="{19162C7B-9D56-4B2D-88E7-2D5CC6A4AD27}" type="presParOf" srcId="{4407B5BA-38C0-461C-A1BC-75C6E1B9F0C3}" destId="{69A14FCD-93AA-4448-B926-1D14465B978C}" srcOrd="1" destOrd="0" presId="urn:microsoft.com/office/officeart/2005/8/layout/hProcess9"/>
    <dgm:cxn modelId="{3CB8C729-8925-40BD-91F5-A1B6F320FCEC}" type="presParOf" srcId="{4407B5BA-38C0-461C-A1BC-75C6E1B9F0C3}" destId="{CD24C3C1-9249-4D99-8872-6B669251A20B}" srcOrd="2" destOrd="0" presId="urn:microsoft.com/office/officeart/2005/8/layout/hProcess9"/>
    <dgm:cxn modelId="{22967495-7DDD-47DF-A8BA-0E46F11C71AE}" type="presParOf" srcId="{4407B5BA-38C0-461C-A1BC-75C6E1B9F0C3}" destId="{1358B2F6-4392-4654-B167-E5088F062C02}" srcOrd="3" destOrd="0" presId="urn:microsoft.com/office/officeart/2005/8/layout/hProcess9"/>
    <dgm:cxn modelId="{8E52ACA6-3162-4F16-B403-30DD6FF437BB}" type="presParOf" srcId="{4407B5BA-38C0-461C-A1BC-75C6E1B9F0C3}" destId="{CB538CA1-6FB2-4ADE-BD81-04F791B084F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BCA73-0B9E-48D1-A61F-7EC107E38E55}">
      <dsp:nvSpPr>
        <dsp:cNvPr id="0" name=""/>
        <dsp:cNvSpPr/>
      </dsp:nvSpPr>
      <dsp:spPr>
        <a:xfrm>
          <a:off x="457199" y="0"/>
          <a:ext cx="5181600" cy="3024336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CC88B-F91B-46DF-AD20-1DA95B529860}">
      <dsp:nvSpPr>
        <dsp:cNvPr id="0" name=""/>
        <dsp:cNvSpPr/>
      </dsp:nvSpPr>
      <dsp:spPr>
        <a:xfrm>
          <a:off x="0" y="963777"/>
          <a:ext cx="2059832" cy="1012487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финансовое управление администрации городского округа город Стерлитамак Республики Башкортостан, каб.422</a:t>
          </a:r>
        </a:p>
      </dsp:txBody>
      <dsp:txXfrm>
        <a:off x="49426" y="1013203"/>
        <a:ext cx="1960980" cy="913635"/>
      </dsp:txXfrm>
    </dsp:sp>
    <dsp:sp modelId="{CD24C3C1-9249-4D99-8872-6B669251A20B}">
      <dsp:nvSpPr>
        <dsp:cNvPr id="0" name=""/>
        <dsp:cNvSpPr/>
      </dsp:nvSpPr>
      <dsp:spPr>
        <a:xfrm>
          <a:off x="2162819" y="968156"/>
          <a:ext cx="2287521" cy="100810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Депутату законодательного (представительного) органа, где изложить суть проблемы и обосновать необходимость бюджетного финансирования</a:t>
          </a:r>
        </a:p>
      </dsp:txBody>
      <dsp:txXfrm>
        <a:off x="2212031" y="1017368"/>
        <a:ext cx="2189097" cy="909683"/>
      </dsp:txXfrm>
    </dsp:sp>
    <dsp:sp modelId="{CB538CA1-6FB2-4ADE-BD81-04F791B084F2}">
      <dsp:nvSpPr>
        <dsp:cNvPr id="0" name=""/>
        <dsp:cNvSpPr/>
      </dsp:nvSpPr>
      <dsp:spPr>
        <a:xfrm>
          <a:off x="4595423" y="968156"/>
          <a:ext cx="1414574" cy="100810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сайт: </a:t>
          </a:r>
          <a:r>
            <a:rPr lang="en-US" sz="1300" i="1" u="sng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Sterlit_gfu@ufamts.ru</a:t>
          </a:r>
          <a:endParaRPr lang="ru-RU" sz="1300" i="1" u="sng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44635" y="1017368"/>
        <a:ext cx="1316150" cy="909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0.42991</cdr:x>
      <cdr:y>0.23457</cdr:y>
    </cdr:from>
    <cdr:to>
      <cdr:x>0.57944</cdr:x>
      <cdr:y>0.35803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312368" y="1368152"/>
          <a:ext cx="1152107" cy="7200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2616,2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0.39458</cdr:x>
      <cdr:y>0.32928</cdr:y>
    </cdr:from>
    <cdr:to>
      <cdr:x>0.60984</cdr:x>
      <cdr:y>0.58891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11896" y="1095896"/>
          <a:ext cx="1152128" cy="8640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125,7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0.38632</cdr:x>
      <cdr:y>0.27415</cdr:y>
    </cdr:from>
    <cdr:to>
      <cdr:x>0.61816</cdr:x>
      <cdr:y>0.56449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039888" y="951880"/>
          <a:ext cx="1224136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0,1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0.38392</cdr:x>
      <cdr:y>0.10015</cdr:y>
    </cdr:from>
    <cdr:to>
      <cdr:x>0.50766</cdr:x>
      <cdr:y>0.1797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127916" y="467686"/>
          <a:ext cx="1008141" cy="3714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6126,5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0.1988</cdr:x>
      <cdr:y>0.11524</cdr:y>
    </cdr:from>
    <cdr:to>
      <cdr:x>0.32254</cdr:x>
      <cdr:y>0.19479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619672" y="538161"/>
          <a:ext cx="1008141" cy="3714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5654,1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0.42056</cdr:x>
      <cdr:y>0.17266</cdr:y>
    </cdr:from>
    <cdr:to>
      <cdr:x>0.57009</cdr:x>
      <cdr:y>0.34463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240360" y="939915"/>
          <a:ext cx="1152128" cy="9361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458,1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млн.рублей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0.35185</cdr:x>
      <cdr:y>0.18908</cdr:y>
    </cdr:from>
    <cdr:to>
      <cdr:x>0.52778</cdr:x>
      <cdr:y>0.351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736304" y="1124912"/>
          <a:ext cx="1368161" cy="9633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Overflow="overflow" horzOverflow="overflow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350,7</a:t>
          </a:r>
        </a:p>
        <a:p xmlns:a="http://schemas.openxmlformats.org/drawingml/2006/main">
          <a:pPr algn="ctr"/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лн.рублей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0.04342</cdr:x>
      <cdr:y>0.25899</cdr:y>
    </cdr:from>
    <cdr:to>
      <cdr:x>0.06714</cdr:x>
      <cdr:y>0.3741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E3A2CAC2-2B38-4394-A591-D8E8C55BB071}"/>
            </a:ext>
          </a:extLst>
        </cdr:cNvPr>
        <cdr:cNvCxnSpPr/>
      </cdr:nvCxnSpPr>
      <cdr:spPr>
        <a:xfrm xmlns:a="http://schemas.openxmlformats.org/drawingml/2006/main" flipH="1" flipV="1">
          <a:off x="395491" y="1296130"/>
          <a:ext cx="216069" cy="57607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0.42501</cdr:x>
      <cdr:y>0.10663</cdr:y>
    </cdr:from>
    <cdr:to>
      <cdr:x>0.56668</cdr:x>
      <cdr:y>0.35185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72408" y="414606"/>
          <a:ext cx="1224136" cy="9535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182,6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млн.рублей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0.38981</cdr:x>
      <cdr:y>0.26519</cdr:y>
    </cdr:from>
    <cdr:to>
      <cdr:x>0.60243</cdr:x>
      <cdr:y>0.54072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76264" y="831656"/>
          <a:ext cx="1296144" cy="8640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26,1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млн.рублей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0.40162</cdr:x>
      <cdr:y>0.25155</cdr:y>
    </cdr:from>
    <cdr:to>
      <cdr:x>0.60243</cdr:x>
      <cdr:y>0.46417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448272" y="1022301"/>
          <a:ext cx="1224136" cy="8640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916,2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0.38188</cdr:x>
      <cdr:y>0.24702</cdr:y>
    </cdr:from>
    <cdr:to>
      <cdr:x>0.61812</cdr:x>
      <cdr:y>0.47639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27920" y="1008111"/>
          <a:ext cx="1440160" cy="9361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639,6 </a:t>
          </a:r>
        </a:p>
        <a:p xmlns:a="http://schemas.openxmlformats.org/drawingml/2006/main">
          <a:pPr algn="ctr"/>
          <a:r>
            <a:rPr lang="ru-RU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млн.рубле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0.3551</cdr:x>
      <cdr:y>0.20388</cdr:y>
    </cdr:from>
    <cdr:to>
      <cdr:x>0.61146</cdr:x>
      <cdr:y>0.56518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23864" y="663848"/>
          <a:ext cx="1316736" cy="11764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80,0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млн.рублей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0.40262</cdr:x>
      <cdr:y>0.25877</cdr:y>
    </cdr:from>
    <cdr:to>
      <cdr:x>0.60175</cdr:x>
      <cdr:y>0.51291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83904" y="879872"/>
          <a:ext cx="1080120" cy="8640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330,4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млн.рублей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B40E-C4B8-44E6-BC05-1665838369EB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F86DC-7EDB-4544-89B9-EA3A801513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12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86DC-7EDB-4544-89B9-EA3A8015136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5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6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8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7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1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7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9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6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34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5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2238-4AAD-4F56-A89C-4FF97F764F3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4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52238-4AAD-4F56-A89C-4FF97F764F39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3D77C-F276-4D91-A1FE-05048956F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3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5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2.png"/><Relationship Id="rId7" Type="http://schemas.openxmlformats.org/officeDocument/2006/relationships/image" Target="../media/image6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2.png"/><Relationship Id="rId7" Type="http://schemas.openxmlformats.org/officeDocument/2006/relationships/image" Target="../media/image6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budget-sterlitama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oner\Рабочий стол\графики\бюджет картинки\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1800200" cy="22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3861048"/>
            <a:ext cx="5522055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9671" y="4742394"/>
            <a:ext cx="5522055" cy="1320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решению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               «О бюджете городского округа город Стерлитамак на 2021 год и плановый период 2022 и 2023 годов»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9671" y="334433"/>
            <a:ext cx="5522055" cy="1320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городского округа город Стерлитамак Республики Башкортостан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3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28792" cy="12292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 – экономического развития городского округа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57192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607212"/>
              </p:ext>
            </p:extLst>
          </p:nvPr>
        </p:nvGraphicFramePr>
        <p:xfrm>
          <a:off x="214282" y="1214422"/>
          <a:ext cx="8424938" cy="5569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4070"/>
                <a:gridCol w="718890"/>
                <a:gridCol w="535498"/>
                <a:gridCol w="478648"/>
                <a:gridCol w="478648"/>
                <a:gridCol w="478648"/>
                <a:gridCol w="478648"/>
                <a:gridCol w="478648"/>
                <a:gridCol w="478648"/>
                <a:gridCol w="478648"/>
                <a:gridCol w="478648"/>
                <a:gridCol w="478648"/>
                <a:gridCol w="478648"/>
              </a:tblGrid>
              <a:tr h="8066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Показатели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Единица измерения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Отчет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Оценка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1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2019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211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Объем отгруженных товаров собственного промышленного производства, выполненных работ и услуг собственными силами по чистому виду эконогмической деятельности "Промышленное производство" (по полному кругу организаций)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98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109 581,9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114 824,3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121 456,3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123 848,9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125 861,7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128 725,3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130 901,6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133 032,1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135 696,6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138 721,2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140 997,7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68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103,05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104,58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101,33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99,97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101,57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Оборот розничной торговли (во всех каналах реализации)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86 296,0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83 144,5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88 632,0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90 015,4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89 928,3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93 926,7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96 238,2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96 053,3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99 928,8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102 890,2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102 594,8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Объем реализации платных услуг населению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21 732,7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22 844,2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23 872,2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23 920,9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23 922,7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24 971,4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25 073,3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25 052,9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26 071,2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26 230,9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26 211,4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75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u="none" strike="noStrike">
                          <a:effectLst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  <a:br>
                        <a:rPr lang="ru-RU" sz="600" b="1" u="none" strike="noStrike">
                          <a:effectLst/>
                        </a:rPr>
                      </a:b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6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5 935,5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8 158,1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8 442,6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8 598,6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9 183,0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8 906,9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9 099,6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17 082,9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9 406,7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9 716,4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21 578,3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85,1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98,0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107,0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177,0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Ввод жилья за счет всех источников финансирования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кв.м.общей площади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95 181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123 025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96 115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123 025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126 585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97 835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138 335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140 127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98 553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149 516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150 917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86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Продукция сельского хозяйства во всех категориях хозяйств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73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475,2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495,4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515,1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517,2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518,8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535,7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542,2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545,0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557,7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565,0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568,5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8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Прибыль прибыльных организаций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20 748,4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23 045,3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24 197,5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25 119,3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25 349,8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25 407,4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26 877,7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27 884,8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26 677,8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28 759,1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30 673,3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Прибыль по всем видам деятельности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20 175,4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21 789,4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19 072,1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19 129,3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19 167,4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19 186,6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19 244,1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19 282,4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19 301,7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19 359,5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19 398,1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Численность населения (среднегодовая)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человек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277 260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275 540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273 707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273 949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274 154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271 934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272 654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273 349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270 514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271 719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272 974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Численность занятых в экономике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человек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97 735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100 346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101 298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102 981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103 953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104 847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106 807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107 848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108 449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110 175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111 117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Фонд заработной платы работников предприятий и организаций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27 113,0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24 957,1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24 957,1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25 384,6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27 203,2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25 705,8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26 244,3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28 753,8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26 836,9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27 601,8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30 421,6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1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Среднемесячная заработная плата работников крупных и средних предприятий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рублей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36 870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35 764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36 850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36 870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40 386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38 452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38 935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42 688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40 144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41 115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45 164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Уровень зарегистрированной безработицы (на конец периода)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 % к численности экономически активного населения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3,33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1,50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1,49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1,48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86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Количество субъектов малого и среднего предпринимательства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7 301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7 979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8 295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8 435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8 508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8 834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8 999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9 096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9 254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9 444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9 565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             в т.ч. индивидуальных предпринимателей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4 702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5 140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5 343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5 432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5 480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5 690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5 796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5 858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5 960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6 082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6 160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86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Индекс потребительских цен (среднегодовой)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</a:rPr>
                        <a:t>%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103,8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1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28792" cy="10081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 – экономического развития городского округа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"/>
            <a:ext cx="896252" cy="11950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802611"/>
              </p:ext>
            </p:extLst>
          </p:nvPr>
        </p:nvGraphicFramePr>
        <p:xfrm>
          <a:off x="142844" y="1142984"/>
          <a:ext cx="8640960" cy="5610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0912"/>
                <a:gridCol w="733014"/>
                <a:gridCol w="546020"/>
                <a:gridCol w="486183"/>
                <a:gridCol w="488053"/>
                <a:gridCol w="488053"/>
                <a:gridCol w="488053"/>
                <a:gridCol w="488053"/>
                <a:gridCol w="488053"/>
                <a:gridCol w="508621"/>
                <a:gridCol w="508621"/>
                <a:gridCol w="504882"/>
                <a:gridCol w="482442"/>
              </a:tblGrid>
              <a:tr h="819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Показатели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Единица измерения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Отчет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Оценка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2019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824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Объем отгруженных товаров собственного промышленного производства, выполненных работ и услуг собственными силами по чистому виду эконогмической деятельности "Промышленное производство" (по полному кругу организаций)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2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109 581,9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114 824,3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143 702,7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147 312,6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149 743,6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149 163,4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152 763,2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155 134,4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154 384,1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157 957,2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160 253,8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9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103,05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9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Оборот розничной торговли (во всех каналах реализации)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86 296,0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83 144,5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105 378,2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108 931,9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108 729,7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110 377,6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114 552,1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114 677,7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115 616,3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120 464,0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120 952,0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Объем реализации платных услуг населению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21 732,7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22 844,2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27 220,5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27 442,9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27 450,6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28 421,6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28 683,3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28 806,4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29 644,9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30 038,5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30 288,2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1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u="none" strike="noStrike">
                          <a:effectLst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  <a:br>
                        <a:rPr lang="ru-RU" sz="600" b="1" u="none" strike="noStrike">
                          <a:effectLst/>
                        </a:rPr>
                      </a:b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3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5 935,5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8 158,1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3 169,7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3 523,1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8 194,1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3 351,2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3 736,3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8 716,2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3 539,7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3 958,5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9 262,8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85,1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34,5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36,2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9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Ввод жилья за счет всех источников финансирования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кв.м.общей площади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95 181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123 025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99 785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160 274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161 783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100 551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170 665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172 283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101 750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180 231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182 783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Продукция сельского хозяйства во всех категориях хозяйств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9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475,2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495,4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581,1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590,6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594,9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600,9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613,8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619,5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620,8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635,4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643,2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Прибыль прибыльных организаций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20 748,4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23 045,3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28 011,7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30 772,3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33 740,6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20 085,1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20 145,3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20 185,4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20 205,6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20 266,2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20 306,6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Прибыль по всем видам деятельности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20 175,4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21 789,4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19 417,5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19 475,7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19 514,5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19 534,0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19 592,5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19 631,6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19 651,2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19 710,1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19 749,4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Численность населения (среднегодовая)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человек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277 260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275 540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269 404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271 104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272 949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268 564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270 759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273 209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267 989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270 657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273 637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Численность занятых в экономике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человек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97 735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100 346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111 591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113 270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114 124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111 830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113 680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114 480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112 070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113 990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114 810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Фонд заработной платы работников предприятий и организаций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27 113,0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24 957,1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27 642,0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28 761,1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31 942,7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28 747,7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30 055,3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33 667,6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29 897,6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31 407,8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35 485,6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4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Среднемесячная заработная плата работников крупных и средних предприятий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рублей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36 870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35 764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41 950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43 459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47 828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43 628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45 415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50 219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45 373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47 458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52 730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Уровень зарегистрированной безработицы (на конец периода)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 % к численности экономически активного населения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3,33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Количество субъектов малого и среднего предпринимательства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7 301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7 979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9 611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9 827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9 976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9 682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9 917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10 089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9 763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10 017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10 208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235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             в т.ч. индивидуальных предпринимателей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4 702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5 140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6 190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6 330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6 425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6 235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6 387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6 498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6 287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6 451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6 574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Индекс потребительских цен (среднегодовой)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</a:rPr>
                        <a:t>%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103,5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0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28792" cy="10081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 – экономического развития городского округа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99" y="5396484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0"/>
            <a:ext cx="936104" cy="12481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825147"/>
              </p:ext>
            </p:extLst>
          </p:nvPr>
        </p:nvGraphicFramePr>
        <p:xfrm>
          <a:off x="142844" y="1142984"/>
          <a:ext cx="8712971" cy="5552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6651"/>
                <a:gridCol w="743790"/>
                <a:gridCol w="554047"/>
                <a:gridCol w="493331"/>
                <a:gridCol w="489535"/>
                <a:gridCol w="472458"/>
                <a:gridCol w="493331"/>
                <a:gridCol w="493331"/>
                <a:gridCol w="489535"/>
                <a:gridCol w="493331"/>
                <a:gridCol w="516099"/>
                <a:gridCol w="512305"/>
                <a:gridCol w="495227"/>
              </a:tblGrid>
              <a:tr h="8088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Показатели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Единица измерения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Отчет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Оценка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2019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3153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Объем отгруженных товаров собственного промышленного производства, выполненных работ и услуг собственными силами по чистому виду эконогмической деятельности "Промышленное производство" (по полному кругу организаций)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109 581,9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114 824,3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159 324,4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162 695,9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164 901,2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164 263,5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167 576,8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169 518,4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169 191,4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172 436,5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174 264,9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7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103,05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100,45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Оборот розничной торговли (во всех каналах реализации)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6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86 296,0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83 144,5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120 986,5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126 558,1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127 445,9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126 608,1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132 961,9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134 289,3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132 362,5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139 554,2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141 362,6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6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Объем реализации платных услуг населению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6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21 732,7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22 844,2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30 891,2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31 427,5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31 815,6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32 159,0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32 849,0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33 387,9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33 480,0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34 336,0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35 005,0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86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u="none" strike="noStrike">
                          <a:effectLst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  <a:br>
                        <a:rPr lang="ru-RU" sz="600" b="1" u="none" strike="noStrike">
                          <a:effectLst/>
                        </a:rPr>
                      </a:b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5 935,5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8 158,1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3 735,3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4 190,0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9 882,7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3 937,9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4 430,8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10 533,9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4 147,5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4 681,0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11 217,4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85,1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7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Ввод жилья за счет всех источников финансирования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кв.м.общей площади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95 181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123 025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103 123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190 450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193 283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104 250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200 546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203 783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105 765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210 566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214 283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90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Продукция сельского хозяйства во всех категориях хозяйств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77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475,2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495,4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640,1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657,1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666,5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660,0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681,6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690,0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679,9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704,2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713,6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8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6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Прибыль прибыльных организаций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20 748,4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23 045,3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20 326,9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20 387,8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20 428,4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20 448,8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20 510,1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20 551,0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20 571,5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20 633,2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20 674,3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6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Прибыль по всем видам деятельности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20 175,4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21 789,4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19 769,1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19 828,4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19 867,9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19 887,7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19 947,3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19 987,1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20 007,1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20 067,0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20 107,0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6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Численность населения (среднегодовая)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человек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277 260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275 540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267 657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270 744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274 152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267 492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270 949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274 722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267 437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271 217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275 347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6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Численность занятых в экономике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человек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97 735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100 346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112 330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114 320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115 180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112 570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114 640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115 530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112 820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114 970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115 900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4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Фонд заработной платы работников предприятий и организаций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27 113,0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24 957,1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31 093,5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32 821,2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37 401,8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32 337,3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34 298,1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39 421,5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33 630,7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35 841,5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41 550,3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1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Среднемесячная заработная плата работников крупных и средних предприятий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рублей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36 870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35 764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47 188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49 594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55 367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49 076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51 826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58 135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51 039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54 158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61 042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33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Уровень зарегистрированной безработицы (на конец периода)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 % к численности экономически активного населения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3,33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6233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Количество субъектов малого и среднего предпринимательства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7 301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7 979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9 852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10 123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10 331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9 947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10 234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10 457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10 056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10 357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10 597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0489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             в т.ч. индивидуальных предпринимателей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4 702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5 140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6 344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6 519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6 653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6 404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6 589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6 733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6 473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6 667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6 821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6233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Индекс потребительских цен (среднегодовой)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</a:rPr>
                        <a:t>%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103,3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5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28792" cy="108012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 – экономического развития городского округа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8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"/>
            <a:ext cx="864096" cy="11950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214076"/>
              </p:ext>
            </p:extLst>
          </p:nvPr>
        </p:nvGraphicFramePr>
        <p:xfrm>
          <a:off x="142844" y="1071546"/>
          <a:ext cx="8784977" cy="5610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4972"/>
                <a:gridCol w="737253"/>
                <a:gridCol w="549179"/>
                <a:gridCol w="488993"/>
                <a:gridCol w="490876"/>
                <a:gridCol w="490876"/>
                <a:gridCol w="490876"/>
                <a:gridCol w="564224"/>
                <a:gridCol w="564224"/>
                <a:gridCol w="490876"/>
                <a:gridCol w="490876"/>
                <a:gridCol w="490876"/>
                <a:gridCol w="490876"/>
              </a:tblGrid>
              <a:tr h="819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Показатели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Единица измерения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Отчет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Оценка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2031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2032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2019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8248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Объем отгруженных товаров собственного промышленного производства, выполненных работ и услуг собственными силами по чистому виду эконогмической деятельности "Промышленное производство" (по полному кругу организаций)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2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109 581,9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114 824,3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174 097,9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177 264,7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178 970,1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178 450,4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181 519,0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183 086,4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183 625,4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186 601,6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188 029,7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9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103,05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9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Оборот розничной торговли (во всех каналах реализации)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86 296,0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83 144,5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138 380,2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146 474,4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148 808,8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144 530,9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153 738,7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156 800,2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151 250,6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161 678,3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165 542,7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Объем реализации платных услуг населению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 dirty="0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21 732,7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22 844,2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34 754,6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35 786,5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36 629,5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35 903,7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37 118,1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38 144,0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37 234,6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38 687,2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39 876,4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1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u="none" strike="noStrike">
                          <a:effectLst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  <a:br>
                        <a:rPr lang="ru-RU" sz="600" b="1" u="none" strike="noStrike">
                          <a:effectLst/>
                        </a:rPr>
                      </a:b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3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5 935,5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8 158,1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4 364,2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4 940,5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11 933,7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4 592,3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5 219,8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12 696,1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4 832,6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5 509,6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13 520,6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85,1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9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Ввод жилья за счет всех источников финансирования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кв.м.общей площади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95 181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123 025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106 980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220 541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224 783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108 125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230 154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235 283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109 950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240 250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245 783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0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Продукция сельского хозяйства во всех категориях хозяйств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9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475,2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495,4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699,6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726,8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737,3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719,2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750,9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761,0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739,3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775,0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786,2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Прибыль прибыльных организаций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20 748,4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23 045,3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20 695,0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20 757,0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20 798,3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20 819,1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20 881,5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20 923,1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20 944,0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21 006,8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21 048,7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Прибыль по всем видам деятельности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 err="1">
                          <a:effectLst/>
                        </a:rPr>
                        <a:t>млн.руб</a:t>
                      </a:r>
                      <a:r>
                        <a:rPr lang="ru-RU" sz="600" b="1" u="none" strike="noStrike" dirty="0">
                          <a:effectLst/>
                        </a:rPr>
                        <a:t>.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20 175,4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21 789,4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20 127,1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20 187,4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20 227,6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20 247,9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20 308,5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20 349,0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20 369,3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20 430,4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20 471,1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Численность населения (среднегодовая)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человек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277 260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275 540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267 442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271 539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276 026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267 499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271 930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276 758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267 599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272 365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277 518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Численность занятых в экономике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человек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97 735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100 346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113 080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115 300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116 260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113 400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115 630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116 680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113 660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116 000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117 040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Фонд заработной платы работников предприятий и организаций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27 113,0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24 957,1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34 976,0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37 454,4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43 794,0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36 375,0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39 139,8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46 158,8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37 830,0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40 901,1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48 651,4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4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Среднемесячная заработная плата работников крупных и средних предприятий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рублей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36 870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35 764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53 080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56 595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64 094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55 203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59 142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67 299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57 411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61 803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70 664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Уровень зарегистрированной безработицы (на конец периода)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 % к численности экономически активного населения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3,33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0,72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Количество субъектов малого и среднего предпринимательства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7 301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7 979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10 167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10 485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10 741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10 283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10 617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10 889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10 410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10 762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11 050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2357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             в т.ч. индивидуальных предпринимателей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4 702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5 140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6 544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6 749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6 913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6 620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6 834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7 009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6 702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6 927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7 114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8044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Индекс потребительских цен (среднегодовой)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</a:rPr>
                        <a:t>%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103,1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1414"/>
            <a:ext cx="7128792" cy="7858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 – экономического развития городского округа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99" y="5396484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0"/>
            <a:ext cx="864096" cy="11521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50572"/>
              </p:ext>
            </p:extLst>
          </p:nvPr>
        </p:nvGraphicFramePr>
        <p:xfrm>
          <a:off x="0" y="953045"/>
          <a:ext cx="9001155" cy="5904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6619"/>
                <a:gridCol w="656334"/>
                <a:gridCol w="488902"/>
                <a:gridCol w="435324"/>
                <a:gridCol w="436998"/>
                <a:gridCol w="436998"/>
                <a:gridCol w="436998"/>
                <a:gridCol w="436998"/>
                <a:gridCol w="436998"/>
                <a:gridCol w="436998"/>
                <a:gridCol w="436998"/>
                <a:gridCol w="436998"/>
                <a:gridCol w="436998"/>
                <a:gridCol w="436998"/>
                <a:gridCol w="436998"/>
                <a:gridCol w="436998"/>
              </a:tblGrid>
              <a:tr h="929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Показатели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Единица измерения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Отчет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Оценка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</a:t>
                      </a:r>
                      <a:endParaRPr lang="ru-RU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2033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2034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2036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2019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1 (Консервативный)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2 (Базовый)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Прогноз - Вариант 3 (Целевой)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232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 dirty="0">
                          <a:effectLst/>
                        </a:rPr>
                        <a:t>Объем отгруженных товаров собственного промышленного производства, выполненных работ и услуг собственными силами по чистому виду </a:t>
                      </a:r>
                      <a:r>
                        <a:rPr lang="ru-RU" sz="600" b="1" u="none" strike="noStrike" dirty="0" err="1">
                          <a:effectLst/>
                        </a:rPr>
                        <a:t>эконогмической</a:t>
                      </a:r>
                      <a:r>
                        <a:rPr lang="ru-RU" sz="600" b="1" u="none" strike="noStrike" dirty="0">
                          <a:effectLst/>
                        </a:rPr>
                        <a:t> деятельности "Промышленное производство" (по полному кругу организаций) 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9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109 581,9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114 824,3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189 317,8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192 199,6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193 482,6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194 997,4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197 773,4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198 900,1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200 457,3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203 113,3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204 071,5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205 869,6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208 394,3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209 173,3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5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103,05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63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Оборот розничной торговли (во всех каналах реализации)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86 296,0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83 144,5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158 592,3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170 359,8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174 942,9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166 128,9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179 508,1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184 876,7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173 856,1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188 963,9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194 993,1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179 268,2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197 561,8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205 261,5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Объем реализации платных услуг населению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21 732,7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22 844,2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38 689,6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40 400,6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41 808,6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40 162,5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42 149,1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43 792,1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41 692,9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44 018,0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46 051,5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43 239,8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45 925,3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48 428,1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21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u="none" strike="noStrike">
                          <a:effectLst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  <a:br>
                        <a:rPr lang="ru-RU" sz="600" b="1" u="none" strike="noStrike">
                          <a:effectLst/>
                        </a:rPr>
                      </a:b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10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5 935,5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8 158,1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5 080,5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5 809,9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14 384,8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5 341,4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6 138,8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15 319,5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5 610,2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6 480,1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16 299,1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5 898,7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6 833,9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17 324,8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85,1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130,9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2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Ввод жилья за счет всех источников финансирования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кв.м.общей площади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95 181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123 025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110 115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250 369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256 283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111 250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260 500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266 783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112 785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269 852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277 283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113 954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280 354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287 783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7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Продукция сельского хозяйства во всех категориях хозяйств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6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в ценах соответствующих лет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475,2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495,4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761,5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799,1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813,9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783,6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822,3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841,7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806,4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847,1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868,8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829,0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872,6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895,0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5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        в сопоставимых ценах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210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в % к предыдущему году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101,0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Прибыль прибыльных организаций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20 748,4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23 045,3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21 069,7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21 132,8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21 174,9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21 196,1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21 259,6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21 302,0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21 323,3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21 387,2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21 429,8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21 451,2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21 515,5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21 558,4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Прибыль по всем видам деятельности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20 175,4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21 789,4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20 491,6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20 553,0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20 593,9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20 614,5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20 676,3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20 717,5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20 738,2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20 800,4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20 841,8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20 862,6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20 925,2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20 966,8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Численность населения (среднегодовая)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человек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277 260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275 540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267 723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272 813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278 359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267 878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273 283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279 312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268 068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273 808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280 310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268 300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274 380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281 330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Численность занятых в экономике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человек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97 735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100 346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113 970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116 390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117 470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114 290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116 740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117 860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114 560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117 080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118 250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114 830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117 430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118 640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2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Фонд заработной платы работников предприятий и организаций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млн.руб.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27 113,0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24 957,1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39 343,2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42 741,7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51 278,6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40 916,9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44 665,0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54 047,6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42 553,6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46 674,9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56 966,2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44 255,8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48 775,3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60 042,3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1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Среднемесячная заработная плата работников крупных и средних предприятий города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рублей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36 870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35 764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59 708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64 584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74 197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62 096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67 490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77 907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64 580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70 528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81 802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67 163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73 701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85 892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16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u="none" strike="noStrike">
                          <a:effectLst/>
                        </a:rPr>
                        <a:t>Уровень зарегистрированной безработицы (на конец периода) 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 % к численности экономически активного населения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3,33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0,82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0,72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23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Количество субъектов малого и среднего предпринимательства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7 301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7 979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10 541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10 909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11 220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10 674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11 060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11 394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10 811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11 216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11 573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10 950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11 374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11 754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9455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             в т.ч. индивидуальных предпринимателей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единиц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4 702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5 140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6 783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7 021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7 224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6 868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7 116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7 332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6 956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7 216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7 449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7 044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7 317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7 564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230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u="none" strike="noStrike">
                          <a:effectLst/>
                        </a:rPr>
                        <a:t>Индекс потребительских цен (среднегодовой)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u="none" strike="noStrike">
                          <a:effectLst/>
                        </a:rPr>
                        <a:t>%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104,2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103,3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103,0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102,9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>
                          <a:effectLst/>
                        </a:rPr>
                        <a:t>102,8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effectLst/>
                        </a:rPr>
                        <a:t>102,8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1" marR="3421" marT="342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01149"/>
            <a:ext cx="604867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345499"/>
            <a:ext cx="2880320" cy="45125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товары (работы, услуги), реализуемые на территории РФ</a:t>
            </a:r>
          </a:p>
          <a:p>
            <a:pPr>
              <a:buBlip>
                <a:blip r:embed="rId2"/>
              </a:buBlip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сборы и регулярные платежи за пользование природными ресурсами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имущество физических лиц и организаций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 видов деятельности (ЕНВД)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 взимаемый в связи с применением патентной системы налогообложения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Госпошлина</a:t>
            </a:r>
          </a:p>
          <a:p>
            <a:pPr>
              <a:buBlip>
                <a:blip r:embed="rId2"/>
              </a:buBlip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50053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131840" y="2276872"/>
            <a:ext cx="2880320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 государства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012160" y="2315079"/>
            <a:ext cx="288032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Дотации из бюджетов бюджетной системы Российской Федерации</a:t>
            </a: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Субсидии, субвенции, иные межбюджетные трансферты из других бюджетов бюджетной системы Российской Федерации</a:t>
            </a: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Безвозмездные поступления от юридических и физических лиц, в том числе добровольные пожертвования.</a:t>
            </a:r>
          </a:p>
        </p:txBody>
      </p:sp>
      <p:pic>
        <p:nvPicPr>
          <p:cNvPr id="1026" name="Picture 2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1067641" cy="106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42984"/>
            <a:ext cx="1067641" cy="106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75" y="1142983"/>
            <a:ext cx="1067641" cy="106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415" y="9526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2448272" cy="19728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помощь, поддержка. Межбюджетные трансферты, предоставляемые в целях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расходных обязательств нижестоящего бюджета.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02420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05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131840" y="2204864"/>
            <a:ext cx="2448272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marL="0" indent="0" algn="ctr">
              <a:buFont typeface="Arial" pitchFamily="34" charset="0"/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subvenre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приходить на помощь.</a:t>
            </a:r>
          </a:p>
          <a:p>
            <a:pPr marL="0" indent="0">
              <a:buFont typeface="Arial" pitchFamily="34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940152" y="2196367"/>
            <a:ext cx="244827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pPr marL="0" indent="0" algn="ctr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дар, пожертвование.</a:t>
            </a:r>
          </a:p>
          <a:p>
            <a:pPr marL="0" indent="0">
              <a:buFont typeface="Arial" pitchFamily="34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на безвозмездной и безвозвратной основе без определения конкретной цели их использования.</a:t>
            </a:r>
          </a:p>
        </p:txBody>
      </p:sp>
      <p:pic>
        <p:nvPicPr>
          <p:cNvPr id="2050" name="Picture 2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14298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710" y="1140119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28" y="113691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3859"/>
            <a:ext cx="7614340" cy="1344149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городского округа город Стерлитамак РБ на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1072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86" y="93860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696927"/>
              </p:ext>
            </p:extLst>
          </p:nvPr>
        </p:nvGraphicFramePr>
        <p:xfrm>
          <a:off x="179512" y="5242935"/>
          <a:ext cx="5760640" cy="156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2329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182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5956,5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5574,2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5716,2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182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Расходы, млн.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6126,5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5674,1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5716,2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4182">
                <a:tc>
                  <a:txBody>
                    <a:bodyPr/>
                    <a:lstStyle/>
                    <a:p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Дефицит/профицит,</a:t>
                      </a:r>
                      <a:r>
                        <a:rPr lang="ru-RU" sz="16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млн. руб.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-99,9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20290461"/>
              </p:ext>
            </p:extLst>
          </p:nvPr>
        </p:nvGraphicFramePr>
        <p:xfrm>
          <a:off x="395536" y="1500174"/>
          <a:ext cx="806489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51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688632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цели бюджетной политики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5898"/>
            <a:ext cx="8496944" cy="532346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Основные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бюджетной политики  городского округа город Стерлитамак Республики Башкортостан на 2021 год и на плановый период 2022 и 2023 годов разработаны в соответствии с Основными направлениями бюджетной и налоговой  политики Республики Башкортостан на 2021 год и на плановый период, Стратегией социально-экономического развития городского округа город Стерлитамак до 2030 года, муниципальной программой «Управление муниципальными финансами и муниципальным долгом городского округа город Стерлитамак Республики Башкортостан» на 2019-2024 годы. 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Проект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сформирован на основе «базового» варианта прогноза социально-экономического развития городского округа город Стерлитамак на 2021–2023 годы, направлен на устранение последствий экономического и социального кризиса, вызванного распространением новой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инфекции, а также реализацию национальных целей и ключевых приоритетов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бюджета учитывались также изменения законодательства и нормативных правовых актов Российской Федерации, Республики Башкортостан, органов местного самоуправления, оказывающие влияние на бюджетные параметры в 2021–2023 годах. Объем дефицита бюджета городского округа увеличится в 2021 году на 54 процента по сравнению с 2020 годом и составит 170 млн. рублей, или 8,6 % от утвержденного общего годового объема доходов местного бюджета без учета безвозмездных поступлений.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дальнейшие периоды 2022–2023 годов объем дефицита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находиться на уровне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99" y="5396484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"/>
            <a:ext cx="1008112" cy="134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6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68863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факторы формирования доходов бюджета на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99" y="5396484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09540" y="1411717"/>
            <a:ext cx="8316924" cy="642460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качества бюджетного планирования и прогнозирования;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5131" y="2156069"/>
            <a:ext cx="8316924" cy="627754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прозрачности бюджета и бюджетного процесса;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9540" y="3866016"/>
            <a:ext cx="8316924" cy="723856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усиление мер по погашению и урегулированию задолженности в бюджет;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9540" y="4732783"/>
            <a:ext cx="8324920" cy="939399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снижение дополнительного норматива отчислений от налога на доходы физических лиц, предоставляемого из республиканского бюджета.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9540" y="2932836"/>
            <a:ext cx="8316924" cy="790269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всех имеющихся резервов дополнительных поступлений в бюджет;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93829"/>
            <a:ext cx="5724552" cy="724720"/>
          </a:xfrm>
          <a:noFill/>
        </p:spPr>
        <p:txBody>
          <a:bodyPr>
            <a:normAutofit/>
          </a:bodyPr>
          <a:lstStyle/>
          <a:p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Карта города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Стерлитамак!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792" y="5877271"/>
            <a:ext cx="6755488" cy="803387"/>
          </a:xfrm>
          <a:noFill/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Стерлитамак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город, который некогда являлся столицей Башкирской АССР. Сегодня это центр машиностроения и химической промышленности с населением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тыс., среди которого – десятки национальностей.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5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000"/>
            <a:ext cx="1008112" cy="134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бщая информация — Юго-восточный межрайонный ЦЗ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44282"/>
            <a:ext cx="4392488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1780" y="14082"/>
            <a:ext cx="3960440" cy="778098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673823"/>
            <a:ext cx="6997793" cy="330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 бюджета городского округа  город Стерлитамак РБ, млн. рублей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(2021   /   2022  /   2023)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53" y="5182801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358203" y="1345898"/>
            <a:ext cx="2709720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доходы с физических лиц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98267" y="2119396"/>
            <a:ext cx="2682235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82139" y="3344738"/>
            <a:ext cx="2685784" cy="540303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88169" y="1081539"/>
            <a:ext cx="2682237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взимаемый в связи с применением патентной системы налогообложения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4929" y="4414659"/>
            <a:ext cx="2692994" cy="62180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видов деятельности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4929" y="5638164"/>
            <a:ext cx="2692994" cy="494459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34214" y="4846708"/>
            <a:ext cx="2685784" cy="600415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Налоги, сборы и регулярные платежи за пользование природными ресурсами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75631" y="2262191"/>
            <a:ext cx="2692292" cy="530980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от уплаты акцизов на нефтепродукты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31132" y="3952539"/>
            <a:ext cx="2664296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55702" y="5978275"/>
            <a:ext cx="2664296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Госпошлина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63545" y="1777946"/>
            <a:ext cx="270437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525,7   /   709,5   /   787,0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88170" y="1657603"/>
            <a:ext cx="2682237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35,0   /   43,1   /   46,9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75279" y="5036489"/>
            <a:ext cx="2692293" cy="41061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15,0   /   0,0   /   0,0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82139" y="3887648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209,5   /   242,0   /   260,1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39889" y="5451364"/>
            <a:ext cx="2682239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1,5   /   1,6   /   1,7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7235" y="2549710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147,9   /   171,3   /   199,3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82139" y="2793171"/>
            <a:ext cx="2685784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13,4   /   14,1   /    14,1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82139" y="6122452"/>
            <a:ext cx="2685784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0,7   /   1,0   /   1,0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40396" y="6399795"/>
            <a:ext cx="2664297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53,0   /   53,6   /   54,1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Loner\Рабочий стол\Проект\25231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9" y="4854226"/>
            <a:ext cx="1134006" cy="97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Loner\Рабочий стол\Проект\усн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1" y="3347345"/>
            <a:ext cx="1110125" cy="92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Loner\Рабочий стол\Проект\1548423997_w480_h360_b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10" y="3961666"/>
            <a:ext cx="1133763" cy="80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Loner\Рабочий стол\Проект\360-e151621469573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10" y="2119646"/>
            <a:ext cx="1108157" cy="81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Loner\Рабочий стол\Проект\strahovanie-5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04" y="5638164"/>
            <a:ext cx="1110125" cy="86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\Etalon_62\obmenik\Римма\Картинки для презентации\Госпошлина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10" y="5976486"/>
            <a:ext cx="1154848" cy="8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Etalon_62\obmenik\Римма\Картинки для презентации\Доходы от уплаты акцизов на нефтепродукты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1" y="2262191"/>
            <a:ext cx="1105390" cy="91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Etalon_62\obmenik\Римма\Картинки для презентации\ЕНВД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3" y="4414660"/>
            <a:ext cx="1133186" cy="10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Etalon_62\obmenik\Римма\Картинки для презентации\патент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8" y="1081539"/>
            <a:ext cx="1087962" cy="9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Etalon_62\obmenik\Римма\Картинки для презентации\НДФЛ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2" y="1352048"/>
            <a:ext cx="1090144" cy="8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019001" y="3019406"/>
            <a:ext cx="2670472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имущество организаций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041780" y="4391555"/>
            <a:ext cx="2661530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120,2   /   101,4   /   99,7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19001" y="3451454"/>
            <a:ext cx="2670472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19,8   /   24,7   /   26,4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Loner\Рабочий стол\Проект\nalog_na_imushchestv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10" y="3019406"/>
            <a:ext cx="1126220" cy="8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5656" y="227636"/>
            <a:ext cx="6984776" cy="1233145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 бюджета городского округа город Стерлитамак РБ на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984337"/>
              </p:ext>
            </p:extLst>
          </p:nvPr>
        </p:nvGraphicFramePr>
        <p:xfrm>
          <a:off x="179512" y="1340768"/>
          <a:ext cx="885698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6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736" y="88126"/>
            <a:ext cx="7138696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бюджета городского округа город Стерлитамак  РБ на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9963" y="1037674"/>
            <a:ext cx="6840760" cy="532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Неналоговые доходы бюджета города Стерлитамак РБ, млн. рублей 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2021   /   2022   /   2023)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49" y="5157190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4" y="0"/>
            <a:ext cx="1008112" cy="13441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Группа 19"/>
          <p:cNvGrpSpPr/>
          <p:nvPr/>
        </p:nvGrpSpPr>
        <p:grpSpPr>
          <a:xfrm>
            <a:off x="257024" y="1675932"/>
            <a:ext cx="4033033" cy="1239587"/>
            <a:chOff x="287387" y="1344149"/>
            <a:chExt cx="4033033" cy="123958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619672" y="1344149"/>
              <a:ext cx="2700748" cy="8548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Доходы от использования имущества, находящегося в государственной и муниципальной собственности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19672" y="2199034"/>
              <a:ext cx="2700748" cy="384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552,2   /   602,8   /   594,6</a:t>
              </a:r>
              <a:endPara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0" name="Picture 2" descr="C:\Documents and Settings\Loner\Рабочий стол\Проект\155021125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87" y="1344149"/>
              <a:ext cx="1332285" cy="12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4736930" y="1964716"/>
            <a:ext cx="4057819" cy="827658"/>
            <a:chOff x="292874" y="4283079"/>
            <a:chExt cx="4057819" cy="82765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648272" y="4293096"/>
              <a:ext cx="2691204" cy="4320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Штрафы, санкции, возмещение ущерба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59489" y="4726035"/>
              <a:ext cx="2691204" cy="384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8,3   /   8,2   /   8,2</a:t>
              </a:r>
              <a:endPara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2" name="Picture 4" descr="C:\Documents and Settings\Loner\Рабочий стол\Проект\delklaraciy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74" y="4283079"/>
              <a:ext cx="1366615" cy="810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4757680" y="3371733"/>
            <a:ext cx="4037069" cy="816750"/>
            <a:chOff x="4860032" y="1532686"/>
            <a:chExt cx="4037069" cy="81675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6214863" y="1532686"/>
              <a:ext cx="2682238" cy="4320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Прочие неналоговые доходы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222438" y="1964734"/>
              <a:ext cx="2674663" cy="384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3,2   /   2,3   /   2,3</a:t>
              </a:r>
              <a:endPara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53" name="Picture 5" descr="C:\Documents and Settings\Loner\Рабочий стол\Проект\DtoMC4vWoAUXEo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532686"/>
              <a:ext cx="1362406" cy="81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278785" y="3371733"/>
            <a:ext cx="4043125" cy="1203024"/>
            <a:chOff x="287385" y="2824337"/>
            <a:chExt cx="4043125" cy="120302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647599" y="2824337"/>
              <a:ext cx="2681659" cy="8167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Платежи при пользовании природными ресурсами (плата за негативное воздействие на окружающую среду)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648272" y="3641087"/>
              <a:ext cx="2682238" cy="384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6,3   /   6,3   /   6,3</a:t>
              </a:r>
              <a:endPara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" name="Picture 15" descr="http://gazetagreencity.ru/sites/default/files/field/photo/vozmeshchenie_vreda_okruzh_srede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85" y="2831379"/>
              <a:ext cx="1360214" cy="11959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Группа 16"/>
          <p:cNvGrpSpPr/>
          <p:nvPr/>
        </p:nvGrpSpPr>
        <p:grpSpPr>
          <a:xfrm>
            <a:off x="288628" y="5038013"/>
            <a:ext cx="4023440" cy="1032775"/>
            <a:chOff x="4860032" y="2781298"/>
            <a:chExt cx="4023440" cy="103277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201234" y="2781298"/>
              <a:ext cx="2682238" cy="6480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Доходы от продажи материальных и нематериальных активов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196912" y="3429370"/>
              <a:ext cx="2682238" cy="384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89,5   /   30,5   /   21,5</a:t>
              </a:r>
              <a:endPara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7" name="Picture 3" descr="C:\Documents and Settings\Loner\Рабочий стол\Проект\956c08b000913d02f11877d2680b5f2c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781299"/>
              <a:ext cx="1347806" cy="1032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01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4548"/>
            <a:ext cx="7211144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бюджета городского округа город Стерлитамак РБ на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07806226"/>
              </p:ext>
            </p:extLst>
          </p:nvPr>
        </p:nvGraphicFramePr>
        <p:xfrm>
          <a:off x="107504" y="1124744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2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186" y="29768"/>
            <a:ext cx="7416824" cy="136973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в бюджет городского округа город Стерлитамак РБ,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(план) млн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44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695779"/>
              </p:ext>
            </p:extLst>
          </p:nvPr>
        </p:nvGraphicFramePr>
        <p:xfrm>
          <a:off x="611560" y="1700808"/>
          <a:ext cx="8208743" cy="30124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3766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4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36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3668"/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4155,3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3561,7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3592,9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2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т. 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983,2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471,4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2616,2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2619,3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2618,7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370,4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375,8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6" name="Picture 4" descr="https://banner2.cleanpng.com/20180512/hgq/kisspng-cash-flow-money-business-payment-5af682383ff873.73047319152610463226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56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50674"/>
            <a:ext cx="6408712" cy="179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054" y="188640"/>
            <a:ext cx="7560840" cy="1051554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Дотации на 2021 год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198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14472933"/>
              </p:ext>
            </p:extLst>
          </p:nvPr>
        </p:nvGraphicFramePr>
        <p:xfrm>
          <a:off x="1305648" y="1466697"/>
          <a:ext cx="6074663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771800" y="2658633"/>
            <a:ext cx="100811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205,2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447379"/>
              </p:ext>
            </p:extLst>
          </p:nvPr>
        </p:nvGraphicFramePr>
        <p:xfrm>
          <a:off x="1329693" y="4797152"/>
          <a:ext cx="5402546" cy="1296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1472"/>
                <a:gridCol w="1186123"/>
                <a:gridCol w="454951"/>
              </a:tblGrid>
              <a:tr h="2189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36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9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бюджетной обеспеченности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36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поддержку мер по обеспечению сбалансированности бюджетов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80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6084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Субсидии на 2021 год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198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49762632"/>
              </p:ext>
            </p:extLst>
          </p:nvPr>
        </p:nvGraphicFramePr>
        <p:xfrm>
          <a:off x="214282" y="642918"/>
          <a:ext cx="8136904" cy="612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563888" y="1700808"/>
            <a:ext cx="9361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983,2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6084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Субвенции на 2021 год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198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17541093"/>
              </p:ext>
            </p:extLst>
          </p:nvPr>
        </p:nvGraphicFramePr>
        <p:xfrm>
          <a:off x="323528" y="620688"/>
          <a:ext cx="770485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34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60840" cy="432048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Иные межбюджетные трансферты на 2021 год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198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01704955"/>
              </p:ext>
            </p:extLst>
          </p:nvPr>
        </p:nvGraphicFramePr>
        <p:xfrm>
          <a:off x="827584" y="620688"/>
          <a:ext cx="7776864" cy="5949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32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17206"/>
            <a:ext cx="7560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бюджета городского округа город Стерлитамак РБ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2020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2021 -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годы, млн.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29200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198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08318931"/>
              </p:ext>
            </p:extLst>
          </p:nvPr>
        </p:nvGraphicFramePr>
        <p:xfrm>
          <a:off x="1259632" y="1428346"/>
          <a:ext cx="7560672" cy="3512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281736"/>
              </p:ext>
            </p:extLst>
          </p:nvPr>
        </p:nvGraphicFramePr>
        <p:xfrm>
          <a:off x="323528" y="4963264"/>
          <a:ext cx="6264698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9060"/>
                <a:gridCol w="11290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44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54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30008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2020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92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5907,5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5956,5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5574,2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5716,2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1991,7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1801,2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39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3915,8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4155,3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3561,7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3592,9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83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89213"/>
            <a:ext cx="6347048" cy="1143000"/>
          </a:xfrm>
          <a:noFill/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Видение развития города </a:t>
            </a:r>
          </a:p>
        </p:txBody>
      </p:sp>
      <p:pic>
        <p:nvPicPr>
          <p:cNvPr id="4" name="Picture 4" descr="5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9"/>
            <a:ext cx="1008112" cy="134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53839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313;p34"/>
          <p:cNvSpPr txBox="1"/>
          <p:nvPr/>
        </p:nvSpPr>
        <p:spPr>
          <a:xfrm>
            <a:off x="220300" y="1432212"/>
            <a:ext cx="4063668" cy="37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b="1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Стерлитамак </a:t>
            </a:r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– один из самых красивых городов Башкортостана, стал домом для 280 тысяч  жителей. Это второй после Уфы по численности населения, промышленному и культурному потенциалу город республики. 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Здесь размещена крупная промышленность (производство соды, каучука), </a:t>
            </a:r>
            <a:r>
              <a:rPr lang="ru-RU" sz="1200" dirty="0" err="1">
                <a:solidFill>
                  <a:schemeClr val="dk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активныи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̆ </a:t>
            </a:r>
            <a:r>
              <a:rPr lang="ru-RU" sz="1200" dirty="0" err="1">
                <a:solidFill>
                  <a:schemeClr val="dk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потребительскии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̆ рынок, крупные торговые центры, развитая инфраструктура социокультурных объектов, </a:t>
            </a:r>
            <a:r>
              <a:rPr lang="ru-RU" sz="1200" dirty="0" err="1">
                <a:solidFill>
                  <a:schemeClr val="dk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которои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̆ пользуются, в том числе жители </a:t>
            </a:r>
            <a:r>
              <a:rPr lang="ru-RU" sz="1200" dirty="0" err="1">
                <a:solidFill>
                  <a:schemeClr val="dk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всеи</a:t>
            </a:r>
            <a:r>
              <a:rPr lang="ru-RU" sz="1200" dirty="0">
                <a:solidFill>
                  <a:schemeClr val="dk1"/>
                </a:solidFill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̆ агломерации.</a:t>
            </a:r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  <a:endParaRPr sz="1200" dirty="0">
              <a:solidFill>
                <a:srgbClr val="333333"/>
              </a:solidFill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Географическое расположение Стерлитамака уникально: 5 рек (</a:t>
            </a:r>
            <a:r>
              <a:rPr lang="ru-RU" sz="1200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Стерля</a:t>
            </a:r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, Белая, </a:t>
            </a:r>
            <a:r>
              <a:rPr lang="ru-RU" sz="1200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Ашкадар</a:t>
            </a:r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, </a:t>
            </a:r>
            <a:r>
              <a:rPr lang="ru-RU" sz="1200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Селеук</a:t>
            </a:r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и Ольховка) несут свои воды через весь город. Город окружают горы-одиночки, называемые шиханами. Это – </a:t>
            </a:r>
            <a:r>
              <a:rPr lang="ru-RU" sz="1200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Юрактау</a:t>
            </a:r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, </a:t>
            </a:r>
            <a:r>
              <a:rPr lang="ru-RU" sz="1200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Куштау</a:t>
            </a:r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, </a:t>
            </a:r>
            <a:r>
              <a:rPr lang="ru-RU" sz="1200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Тратау</a:t>
            </a:r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. Находясь недалеко друг от друга, на правом берегу </a:t>
            </a:r>
            <a:r>
              <a:rPr lang="ru-RU" sz="1200" dirty="0" err="1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р.Белой</a:t>
            </a:r>
            <a:r>
              <a:rPr lang="ru-RU" sz="1200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, они представляют собой окаменелые рифовые массивы.</a:t>
            </a:r>
            <a:endParaRPr sz="1200" dirty="0">
              <a:solidFill>
                <a:srgbClr val="333333"/>
              </a:solidFill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sp>
        <p:nvSpPr>
          <p:cNvPr id="10" name="Google Shape;314;p34"/>
          <p:cNvSpPr/>
          <p:nvPr/>
        </p:nvSpPr>
        <p:spPr>
          <a:xfrm>
            <a:off x="163293" y="5384665"/>
            <a:ext cx="7113300" cy="1427400"/>
          </a:xfrm>
          <a:prstGeom prst="rect">
            <a:avLst/>
          </a:prstGeom>
          <a:solidFill>
            <a:srgbClr val="012D40"/>
          </a:solidFill>
          <a:ln>
            <a:noFill/>
          </a:ln>
        </p:spPr>
        <p:txBody>
          <a:bodyPr spcFirstLastPara="1" wrap="square" lIns="288000" tIns="90000" rIns="3420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Стерлитамак будущего – это город </a:t>
            </a:r>
            <a:br>
              <a:rPr lang="ru-RU" sz="16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-RU" sz="16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с диверсифицированной экономикой и разнообразной городской средой, позволяющей реализовать всё многообразие образов жизни горожан.</a:t>
            </a:r>
            <a:endParaRPr sz="18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Google Shape;315;p34"/>
          <p:cNvPicPr preferRelativeResize="0"/>
          <p:nvPr/>
        </p:nvPicPr>
        <p:blipFill rotWithShape="1">
          <a:blip r:embed="rId4">
            <a:alphaModFix/>
          </a:blip>
          <a:srcRect t="3100"/>
          <a:stretch/>
        </p:blipFill>
        <p:spPr>
          <a:xfrm>
            <a:off x="4283968" y="1230812"/>
            <a:ext cx="2520280" cy="204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316;p34"/>
          <p:cNvPicPr preferRelativeResize="0"/>
          <p:nvPr/>
        </p:nvPicPr>
        <p:blipFill rotWithShape="1">
          <a:blip r:embed="rId5">
            <a:alphaModFix/>
          </a:blip>
          <a:srcRect t="5482"/>
          <a:stretch/>
        </p:blipFill>
        <p:spPr>
          <a:xfrm>
            <a:off x="5004048" y="3384376"/>
            <a:ext cx="2736304" cy="1772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5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164" y="116631"/>
            <a:ext cx="3384376" cy="7060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086" y="620688"/>
            <a:ext cx="7540111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Расходы бюджета городского округа город Стерлитамак РБ, 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млн. рублей 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2021  /  2022  /  2023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план)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57361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44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1340768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045" y="1772816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182,6  /  137,3  /  148,4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045" y="2297313"/>
            <a:ext cx="2681659" cy="550839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06506" y="4268434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13499" y="1356792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13498" y="2284058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97086" y="5229200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13499" y="3216054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13499" y="4133118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09357" y="5085184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Обслуживание муниципального и государственного долга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97085" y="3351778"/>
            <a:ext cx="2681659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9357" y="4565166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4,8   /   4,8   /   4,8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86466" y="2834897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26,1   /   27,9   /  30,6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96508" y="5661248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3821,1   /   3844,2   /    3764,6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08353" y="4700482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639,6   /   401,3   /   401,8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08353" y="3783226"/>
            <a:ext cx="2670971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916,2   /   634,4   /   667,2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09357" y="3645024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125,7   /   147,9   /   150,3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09356" y="2723169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330,4   /   326,6   /   326,9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12919" y="1788840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80,0   /   86,9   /   86,4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13499" y="5517231"/>
            <a:ext cx="2682238" cy="38470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0,1   /   0,1   /   0,1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Loner\Рабочий стол\Проект\71_main-1024x7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85183"/>
            <a:ext cx="949324" cy="81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oner\Рабочий стол\Проект\no-translate-detected_1012-4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6" y="1340768"/>
            <a:ext cx="810970" cy="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Loner\Рабочий стол\Проект\2c612de226d523328a349981ddd721c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6" y="2297314"/>
            <a:ext cx="822237" cy="9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Loner\Рабочий стол\Проект\1c103f8d722761e8b5c0508b4be226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6" y="3351778"/>
            <a:ext cx="822237" cy="8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Loner\Рабочий стол\Проект\411385_9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5" y="4284176"/>
            <a:ext cx="822237" cy="8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Loner\Рабочий стол\Проект\Dv5H3ADX0AEfsT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5" y="5229200"/>
            <a:ext cx="810971" cy="8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Loner\Рабочий стол\Проект\00109064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68009"/>
            <a:ext cx="963520" cy="80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Loner\Рабочий стол\Проект\36380_1200_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97314"/>
            <a:ext cx="949324" cy="79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Loner\Рабочий стол\Проект\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9600"/>
            <a:ext cx="963519" cy="8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ocuments and Settings\Loner\Рабочий стол\Проект\3158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133118"/>
            <a:ext cx="953467" cy="81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8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869" y="116632"/>
            <a:ext cx="684076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городского округа город Стерлитамак РБ на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77765"/>
              </p:ext>
            </p:extLst>
          </p:nvPr>
        </p:nvGraphicFramePr>
        <p:xfrm>
          <a:off x="0" y="1268760"/>
          <a:ext cx="9108504" cy="5004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57192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557838" y="6093296"/>
            <a:ext cx="8640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5969745"/>
            <a:ext cx="8640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1109" y="1460781"/>
            <a:ext cx="102240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3"/>
            <a:ext cx="7488664" cy="864096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Общегосударственные вопросы,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0584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24732"/>
              </p:ext>
            </p:extLst>
          </p:nvPr>
        </p:nvGraphicFramePr>
        <p:xfrm>
          <a:off x="395536" y="4365104"/>
          <a:ext cx="7128792" cy="2242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7982"/>
                <a:gridCol w="661434"/>
                <a:gridCol w="661434"/>
                <a:gridCol w="587942"/>
              </a:tblGrid>
              <a:tr h="185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96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9298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3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666532473"/>
              </p:ext>
            </p:extLst>
          </p:nvPr>
        </p:nvGraphicFramePr>
        <p:xfrm>
          <a:off x="323528" y="692696"/>
          <a:ext cx="86407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00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6638"/>
            <a:ext cx="7239748" cy="1224135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деятельность,  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0584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55973"/>
              </p:ext>
            </p:extLst>
          </p:nvPr>
        </p:nvGraphicFramePr>
        <p:xfrm>
          <a:off x="827584" y="4725142"/>
          <a:ext cx="5904656" cy="1512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7941"/>
                <a:gridCol w="691637"/>
                <a:gridCol w="698352"/>
                <a:gridCol w="626726"/>
              </a:tblGrid>
              <a:tr h="2651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6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903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9426408"/>
              </p:ext>
            </p:extLst>
          </p:nvPr>
        </p:nvGraphicFramePr>
        <p:xfrm>
          <a:off x="1217767" y="1363680"/>
          <a:ext cx="6096000" cy="313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05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6639"/>
            <a:ext cx="6840760" cy="109212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экономика, млн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0584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18166"/>
              </p:ext>
            </p:extLst>
          </p:nvPr>
        </p:nvGraphicFramePr>
        <p:xfrm>
          <a:off x="683568" y="5205844"/>
          <a:ext cx="6192688" cy="1365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7597"/>
                <a:gridCol w="725375"/>
                <a:gridCol w="732418"/>
                <a:gridCol w="657298"/>
              </a:tblGrid>
              <a:tr h="217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7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7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7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7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70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27489254"/>
              </p:ext>
            </p:extLst>
          </p:nvPr>
        </p:nvGraphicFramePr>
        <p:xfrm>
          <a:off x="1212304" y="98072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859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6639"/>
            <a:ext cx="7056784" cy="109212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ЖИЛИЩНО-КОММУНАЛЬНОЕ ХОЗЯЙСТВО, млн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0584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052210"/>
              </p:ext>
            </p:extLst>
          </p:nvPr>
        </p:nvGraphicFramePr>
        <p:xfrm>
          <a:off x="539552" y="5064508"/>
          <a:ext cx="6175598" cy="1592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6344"/>
                <a:gridCol w="723374"/>
                <a:gridCol w="730396"/>
                <a:gridCol w="655484"/>
              </a:tblGrid>
              <a:tr h="23416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60068755"/>
              </p:ext>
            </p:extLst>
          </p:nvPr>
        </p:nvGraphicFramePr>
        <p:xfrm>
          <a:off x="1524000" y="1124745"/>
          <a:ext cx="6096000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93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6639"/>
            <a:ext cx="7056784" cy="109212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Образование, млн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0584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86733"/>
              </p:ext>
            </p:extLst>
          </p:nvPr>
        </p:nvGraphicFramePr>
        <p:xfrm>
          <a:off x="323528" y="5036516"/>
          <a:ext cx="6823670" cy="16547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3069"/>
                <a:gridCol w="799285"/>
                <a:gridCol w="807045"/>
                <a:gridCol w="724271"/>
              </a:tblGrid>
              <a:tr h="17951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3821,1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3844,2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3764,6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4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387419799"/>
              </p:ext>
            </p:extLst>
          </p:nvPr>
        </p:nvGraphicFramePr>
        <p:xfrm>
          <a:off x="1187624" y="980728"/>
          <a:ext cx="684076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139952" y="1844824"/>
            <a:ext cx="108012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3821,1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4989"/>
            <a:ext cx="7056784" cy="109212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 и кинематография, 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0584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847580"/>
              </p:ext>
            </p:extLst>
          </p:nvPr>
        </p:nvGraphicFramePr>
        <p:xfrm>
          <a:off x="683568" y="5157192"/>
          <a:ext cx="6120680" cy="1261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0183"/>
                <a:gridCol w="716941"/>
                <a:gridCol w="723901"/>
                <a:gridCol w="649655"/>
              </a:tblGrid>
              <a:tr h="2662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5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5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95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84770668"/>
              </p:ext>
            </p:extLst>
          </p:nvPr>
        </p:nvGraphicFramePr>
        <p:xfrm>
          <a:off x="2172072" y="1241335"/>
          <a:ext cx="5136232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53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6639"/>
            <a:ext cx="7056784" cy="109212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 политика, 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0584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799284"/>
              </p:ext>
            </p:extLst>
          </p:nvPr>
        </p:nvGraphicFramePr>
        <p:xfrm>
          <a:off x="755576" y="5013177"/>
          <a:ext cx="5527525" cy="1221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9618"/>
                <a:gridCol w="647462"/>
                <a:gridCol w="653748"/>
                <a:gridCol w="586697"/>
              </a:tblGrid>
              <a:tr h="2349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606272102"/>
              </p:ext>
            </p:extLst>
          </p:nvPr>
        </p:nvGraphicFramePr>
        <p:xfrm>
          <a:off x="1763688" y="1288166"/>
          <a:ext cx="5424264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34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6639"/>
            <a:ext cx="7056784" cy="109212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и спорт, 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0584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739294"/>
              </p:ext>
            </p:extLst>
          </p:nvPr>
        </p:nvGraphicFramePr>
        <p:xfrm>
          <a:off x="611560" y="5205846"/>
          <a:ext cx="5832647" cy="889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0527"/>
                <a:gridCol w="683202"/>
                <a:gridCol w="689835"/>
                <a:gridCol w="619083"/>
              </a:tblGrid>
              <a:tr h="1795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49589890"/>
              </p:ext>
            </p:extLst>
          </p:nvPr>
        </p:nvGraphicFramePr>
        <p:xfrm>
          <a:off x="1524000" y="1397000"/>
          <a:ext cx="5352256" cy="33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014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89213"/>
            <a:ext cx="7067128" cy="1143000"/>
          </a:xfrm>
          <a:noFill/>
        </p:spPr>
        <p:txBody>
          <a:bodyPr>
            <a:norm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города Стерлитамак!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354" y="1700808"/>
            <a:ext cx="8363272" cy="4781128"/>
          </a:xfrm>
          <a:noFill/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              В целях повышения прозрачности бюджета и бюджетного процесса Финансовым управлением администрации города Стерлитамак РБ разработан информационный ресурс «Бюджет для граждан». Излагая материал, мы постарались в доступной для граждан форме разъяснить все тонкости сложных механизмов бюджетного процесса.</a:t>
            </a:r>
          </a:p>
          <a:p>
            <a:pPr marL="0" indent="0" algn="just">
              <a:buNone/>
            </a:pP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              Как формируется доходная и расходная часть бюджета города Стерлитамак? Сколько тратится из городского бюджета на образование, физкультуру и спорт, культуру и другие отрасли? Ответы на эти и ряд других вопросов содержит «Бюджет для граждан». </a:t>
            </a:r>
            <a:endParaRPr lang="ru-RU" sz="165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              «Бюджет для граждан» – информационный сборник, который познакомит население с основами формирования и расходования бюджета города.</a:t>
            </a:r>
            <a:endParaRPr lang="ru-RU" sz="165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              В электронном «Бюджете для граждан» даны определения терминов, рассмотрен механизм бюджетного процесса в городском округе. Ключевые параметры бюджета на 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год приведены в основном разделе практически в полном объеме, дают наглядное представление о сложившейся ситуации.</a:t>
            </a:r>
          </a:p>
          <a:p>
            <a:pPr marL="0" indent="0">
              <a:buNone/>
            </a:pP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             Мы надеемся, что «Бюджет для граждан» будет </a:t>
            </a:r>
            <a:r>
              <a:rPr lang="ru-RU" sz="1650" dirty="0" smtClean="0">
                <a:latin typeface="Times New Roman" pitchFamily="18" charset="0"/>
                <a:cs typeface="Times New Roman" pitchFamily="18" charset="0"/>
              </a:rPr>
              <a:t>интересен для                                  </a:t>
            </a:r>
            <a:r>
              <a:rPr lang="ru-RU" sz="1650" dirty="0">
                <a:latin typeface="Times New Roman" pitchFamily="18" charset="0"/>
                <a:cs typeface="Times New Roman" pitchFamily="18" charset="0"/>
              </a:rPr>
              <a:t>каждого жителя нашего города.</a:t>
            </a:r>
          </a:p>
          <a:p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5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9"/>
            <a:ext cx="1008112" cy="134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87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76639"/>
            <a:ext cx="7056784" cy="109212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 массовой информации, 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0584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001467"/>
              </p:ext>
            </p:extLst>
          </p:nvPr>
        </p:nvGraphicFramePr>
        <p:xfrm>
          <a:off x="971600" y="5517232"/>
          <a:ext cx="5760639" cy="667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3113"/>
                <a:gridCol w="674767"/>
                <a:gridCol w="681319"/>
                <a:gridCol w="611440"/>
              </a:tblGrid>
              <a:tr h="1795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74219215"/>
              </p:ext>
            </p:extLst>
          </p:nvPr>
        </p:nvGraphicFramePr>
        <p:xfrm>
          <a:off x="1524000" y="1397000"/>
          <a:ext cx="5712296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707904" y="2636912"/>
            <a:ext cx="1224136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6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520" y="242645"/>
            <a:ext cx="7056784" cy="109212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долга, </a:t>
            </a:r>
            <a:b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0584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04097"/>
              </p:ext>
            </p:extLst>
          </p:nvPr>
        </p:nvGraphicFramePr>
        <p:xfrm>
          <a:off x="827584" y="5373216"/>
          <a:ext cx="6048672" cy="1093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2769"/>
                <a:gridCol w="708506"/>
                <a:gridCol w="715385"/>
                <a:gridCol w="642012"/>
              </a:tblGrid>
              <a:tr h="1795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4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6" marR="8976" marT="897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5565448"/>
              </p:ext>
            </p:extLst>
          </p:nvPr>
        </p:nvGraphicFramePr>
        <p:xfrm>
          <a:off x="1895788" y="1426243"/>
          <a:ext cx="5280248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74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6" y="163200"/>
            <a:ext cx="7632848" cy="1184498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городского округа город Стерлитамак Республики Башкортостан,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290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107132"/>
              </p:ext>
            </p:extLst>
          </p:nvPr>
        </p:nvGraphicFramePr>
        <p:xfrm>
          <a:off x="251518" y="1364931"/>
          <a:ext cx="8640961" cy="5347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80537"/>
                <a:gridCol w="653531"/>
                <a:gridCol w="653531"/>
                <a:gridCol w="653362"/>
              </a:tblGrid>
              <a:tr h="1637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37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5716,2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1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строительного комплекса и архитектуры в городском округе город Стерлитамак Республики Башкортостан на 2016-2021 годы"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3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«Обеспечение жильем молодых семей городского округа город Стерлитамак на 2016 - 2021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3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системы образования городского округа город Стерлитамак Республики Башкортостан до 2025 года»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056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"Сохранение и развитие культуры в городском округе город Стерлитамак Республики Башкортостан на период 2017-2022 годы"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48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физической культуры и спорта в городском округе город Стерлитамак Республики Башкортостан на 2018-2022 годы»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37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молодежной политики в городе Стерлитамак на 2018-2022 годы"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1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"Снижение рисков и смягчение последствий чрезвычайных ситуаций природного и техногенного характера в городском округе город Стерлитамак Республики Башкортостан"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5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транспортной системы городского округа город Стерлитамак Республики Башкортостан на 2019-2022г."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36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"Управление муниципальными финансами и муниципальным долгом городского округа город Стерлитамак на 2019-2024 годы"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1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и поддержка малого и среднего предпринимательства городского округа город Стерлитамак Республики Башкортостан"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1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«Противодействие злоупотреблению наркотикам и их незаконному обороту в городском округе город Стерлитамак Республики Башкортостан"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1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"Формирование современной городской среды городского округа город Стерлитамак Республики Башкортостан на 2018-2024 годы"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"Реализация проектов по комплексному благоустройству дворовых территорий городского округа город Стерлитамак Республики Башкортостан "Башкирские дворики"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26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"Укрепление единства российской нации и этнокультурное развитие народов, проживающих в городском округе город Стерлитамак Республики Башкортостан на 2017-2022 гг."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1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"Обеспечение жильем отдельных категорий работников учреждений бюджетной сферы, расположенных на территории городского округа 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г.Стерлитамак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Республики Башкортостан на 2019-2022 годы"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37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"Благоустройство городского округа город Стерлитамак Республики Башкортостан"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09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муниципальной службы в городском округе город Стерлитамак Республики Башкортостан на 2018-2022 годы"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16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"Комплексное развитие систем коммунальной инфраструктуры городского округа город Стерлитамак Республики Башкортостан на 2016-2030 годы"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37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4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677" y="126076"/>
            <a:ext cx="6912768" cy="998668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на 2021 год, %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17" y="5128399"/>
            <a:ext cx="1532096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5" y="25343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3717032"/>
            <a:ext cx="489654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573016"/>
            <a:ext cx="6048672" cy="3272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39504037"/>
              </p:ext>
            </p:extLst>
          </p:nvPr>
        </p:nvGraphicFramePr>
        <p:xfrm>
          <a:off x="107504" y="1278204"/>
          <a:ext cx="8822297" cy="5526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473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6" y="163200"/>
            <a:ext cx="7632848" cy="1184498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городского округа город Стерлитамак РБ на реализацию муниципальных программ на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год, млн.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7316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290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55576" y="2060848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строительного комплекса и архитектуры в ГО г. Стерлитамак РБ на 2016-2021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9196" y="3621486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394,4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94924" y="2060848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культуры в ГО г. Стерлитамак РБ на период на 2017-2022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68237" y="2060848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образования ГО г. Стерлитамак РБ до 2025 года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89289" y="2060848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 ГО г. Стерлитамак РБ на 2016-2021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3621486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189,7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56269" y="3609020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3970,1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38274" y="3621486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37,8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Documents and Settings\Loner\Рабочий стол\Проект\stroi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61" y="2348880"/>
            <a:ext cx="1422597" cy="11521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Loner\Рабочий стол\Проект\gosy-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09" y="2337858"/>
            <a:ext cx="1368152" cy="11521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юля\1 сентября\фото\VK\IMG_04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53" y="2311007"/>
            <a:ext cx="1440160" cy="11521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Documents and Settings\Loner\Рабочий стол\Проект\0bc00ecd9e96d923a343c8be584b81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14" y="2311007"/>
            <a:ext cx="1400212" cy="11521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511" y="189200"/>
            <a:ext cx="7448361" cy="122003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городского округа город Стерлитамак РБ на реализацию муниципальных программ на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год, млн.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72" y="5229200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728795" y="1988840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в ГО город Стерлитамак 2018-2022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55816" y="1988840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на 2019-2022 годы ГО г. Стерлитамак РБ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4499" y="1988840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рисков и смягчение последствий чрезвычайных ситуаций природного и техногенного характера в городском округе г. Стерлитамак Республики Башкортостан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3808" y="1988840"/>
            <a:ext cx="1728192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молодежной политики в городском округе город Стерлитамак на 2018-2022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2404" y="3343858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125,7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3354504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7,9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52531" y="3320988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26,1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848" y="3320988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380,3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Documents and Settings\Loner\Рабочий стол\Проект\kes-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88" y="2132856"/>
            <a:ext cx="1386599" cy="10801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Loner\Рабочий стол\Проект\CtuY7t7Vd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11" y="2132856"/>
            <a:ext cx="1426185" cy="10801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Loner\Рабочий стол\Проект\original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023786" y="2125088"/>
            <a:ext cx="1396702" cy="10675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Loner\Рабочий стол\Проект\404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00" y="2145432"/>
            <a:ext cx="1337024" cy="10675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05655"/>
            <a:ext cx="7632848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городского округа город Стерлитамак РБ на реализацию муниципальных программ на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год, млн.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792" y="508518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99912" y="1890756"/>
            <a:ext cx="1542101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муниципальными финансами и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пальным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долгом ГО г. Стерлитамак на 2019-2024 годы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12841" y="1890756"/>
            <a:ext cx="1532559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современной городской среды городского округа город Стерлитамак РБ на 2018-2024 годы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40959" y="1890756"/>
            <a:ext cx="1450489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Противодействие злоупотреблению наркотикам и их незаконному обороту в ГО г. Стерлитамак на 2015-2020 годы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32988" y="1873249"/>
            <a:ext cx="1530900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 поддержка малого и среднего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 г. Стерлитамак РБ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4898" y="3204686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20,1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88644" y="3204686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90,0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90139" y="3204686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0,2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37064" y="3213157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3,0</a:t>
            </a:r>
          </a:p>
        </p:txBody>
      </p:sp>
      <p:pic>
        <p:nvPicPr>
          <p:cNvPr id="2051" name="Picture 3" descr="C:\Documents and Settings\Loner\Рабочий стол\Проект\Патентная-система-налогообложения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2" y="2043664"/>
            <a:ext cx="1440160" cy="10081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Loner\Рабочий стол\Проект\o-WHITE-HAND-facebo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65" y="2070564"/>
            <a:ext cx="1440160" cy="10081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Loner\Рабочий стол\Проект\net-narkotikam-197x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96" y="2070564"/>
            <a:ext cx="1296144" cy="10081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Loner\Рабочий стол\Проект\654e88665e507e3ce05dba61daeb3fa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71" y="2070564"/>
            <a:ext cx="1322023" cy="10081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7021203" y="1873249"/>
            <a:ext cx="1583245" cy="41044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жильем отдельных категорий работников учреждений бюджетной сферы, расположенных на территории ГО г. Стерлитамак РБ на 2019-2022 </a:t>
            </a:r>
            <a:r>
              <a:rPr lang="ru-RU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13792" y="3213157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3,8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844" y="2070564"/>
            <a:ext cx="1322023" cy="100811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9617"/>
            <a:ext cx="7346177" cy="1181151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городского округа город Стерлитамак РБ на реализацию муниципальных программ на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год, млн. рублей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988" y="5168868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03598" y="1988840"/>
            <a:ext cx="1526733" cy="42484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проектов по комплексному благоустройству дворовых территорий ГО г. Стерлитамак РБ «Башкирские дворики»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75930" y="1988840"/>
            <a:ext cx="1560166" cy="42484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городского округа город Стерлитамак Республики Башкортостан на 2017-2020 годы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10034" y="1988840"/>
            <a:ext cx="1536155" cy="42484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единства российской нации и этнокультурное развитие народов, проживающих в ГО г, Стерлитамак РБ на 2017-2022 гг.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56229" y="1988840"/>
            <a:ext cx="1508059" cy="42484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муниципальной службы в ГО г. Стерлитамак Республики Башкортостан на 2018-2022 годы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6076" y="3155515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7,6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43503" y="3157118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10418" y="3155082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355,4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69239" y="3180342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3,4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Loner\Рабочий стол\Проект\1wR0PFwFsB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2" y="2136806"/>
            <a:ext cx="1296143" cy="9361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Loner\Рабочий стол\Проект\karava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38" y="2158493"/>
            <a:ext cx="1296145" cy="93610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Loner\Рабочий стол\Проект\ARgpj-nXNn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50" y="2136806"/>
            <a:ext cx="1312926" cy="9361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Loner\Рабочий стол\Проект\Ishodni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56" y="2158495"/>
            <a:ext cx="1212460" cy="9361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7317122" y="1988840"/>
            <a:ext cx="1508059" cy="42484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Комплексное развитие систем коммунальной инфраструктуры ГО г. Стерлитамак РБ на 2016-2030 гг.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95087" y="3180342"/>
            <a:ext cx="1152128" cy="32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214,2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5052" y="2158494"/>
            <a:ext cx="1212765" cy="9361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3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664" cy="1344149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городского округа город Стерлитамак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РБ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2020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2021 -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028211"/>
              </p:ext>
            </p:extLst>
          </p:nvPr>
        </p:nvGraphicFramePr>
        <p:xfrm>
          <a:off x="0" y="1450679"/>
          <a:ext cx="8147248" cy="466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05846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716016" y="2104114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5674,1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4087" y="2104114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5716,2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9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677" y="126076"/>
            <a:ext cx="6912768" cy="114268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/>
                <a:latin typeface="Times New Roman" pitchFamily="18" charset="0"/>
                <a:cs typeface="Times New Roman" pitchFamily="18" charset="0"/>
              </a:rPr>
              <a:t>Реализация региональных  проектов в городском округе город Стерлитамак</a:t>
            </a:r>
            <a:endParaRPr lang="ru-RU" sz="25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17" y="5128399"/>
            <a:ext cx="1532096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3717032"/>
            <a:ext cx="489654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573016"/>
            <a:ext cx="6048672" cy="3272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579754"/>
              </p:ext>
            </p:extLst>
          </p:nvPr>
        </p:nvGraphicFramePr>
        <p:xfrm>
          <a:off x="323528" y="1419515"/>
          <a:ext cx="8568951" cy="5227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1894"/>
                <a:gridCol w="810359"/>
                <a:gridCol w="810359"/>
                <a:gridCol w="984199"/>
                <a:gridCol w="978851"/>
                <a:gridCol w="877221"/>
                <a:gridCol w="813034"/>
                <a:gridCol w="813034"/>
              </a:tblGrid>
              <a:tr h="4985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регионального проекта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70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20.11.2020)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78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семей, имеющих детей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2137,9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78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Современная школа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11 150,0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40 000,0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78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Успех каждого ребенка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1 178,0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78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Спорт- норма жизни"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5119,5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21365,9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21365,9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85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комфортной городской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78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образовательная среда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91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занятости женщин – создание условий дошкольного образования для детей в возрасте до трех лет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071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дорожной деятельности Республики Башкортостан, Уфимской агломерации и </a:t>
                      </a:r>
                      <a:r>
                        <a:rPr lang="ru-RU" sz="12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Стерлитамакской</a:t>
                      </a:r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агломерации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783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 Республики Башкортостан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«Чистая вода»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57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697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 </a:t>
                      </a:r>
                      <a:r>
                        <a:rPr lang="ru-RU" sz="14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53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5514" y="1268761"/>
            <a:ext cx="4608512" cy="4892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краткие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разъяснения основных терминов, используемых при планировании бюджета</a:t>
            </a:r>
          </a:p>
          <a:p>
            <a:pPr marL="0" indent="0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сценарные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городского округа город Стерлитамак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формирования доходов бюджета городского округа город Стерлитамак РБ</a:t>
            </a:r>
          </a:p>
          <a:p>
            <a:pPr marL="0" indent="0">
              <a:buNone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формирования расходов бюджета  городского округа  город Стерлитамак РБ</a:t>
            </a:r>
          </a:p>
          <a:p>
            <a:pPr marL="0" indent="0">
              <a:buNone/>
            </a:pPr>
            <a:endParaRPr lang="ru-RU" sz="9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реализация региональных проектов в 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ГО г. Стерлитамак РБ "</a:t>
            </a:r>
          </a:p>
          <a:p>
            <a:pPr marL="0" indent="0">
              <a:buNone/>
            </a:pPr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населения в решение вопросов  местного значения</a:t>
            </a:r>
          </a:p>
        </p:txBody>
      </p:sp>
      <p:pic>
        <p:nvPicPr>
          <p:cNvPr id="5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5122061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47808" y="1322845"/>
            <a:ext cx="3936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Font typeface="Arial" pitchFamily="34" charset="0"/>
              <a:buAutoNum type="romanU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Азбука бюджета (слайды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6-8)</a:t>
            </a:r>
          </a:p>
          <a:p>
            <a:pPr marL="0" indent="0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Основные показатели прогноза социально-экономического развития городского округа (слайды 9-14)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Доходы бюджета городского округа Стерлитамак (слайды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15-29)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Расходы  бюджета городского округа Стерлитамак (слайды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30-48)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Реализация региональных проектов в городском округе город Стерлитамак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(слайды 49-50)</a:t>
            </a:r>
          </a:p>
          <a:p>
            <a:pPr marL="0" indent="0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Программа поддержки местных инициатив (слайды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51-52)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Справочная информация (слайд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54)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Loner\Рабочий стол\Проект\45148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037" y="5535813"/>
            <a:ext cx="1741918" cy="125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5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7" y="88064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91680" y="326454"/>
            <a:ext cx="4752528" cy="758002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116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676" y="126076"/>
            <a:ext cx="7229779" cy="114268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effectLst/>
                <a:latin typeface="Times New Roman" pitchFamily="18" charset="0"/>
                <a:cs typeface="Times New Roman" pitchFamily="18" charset="0"/>
              </a:rPr>
              <a:t>Реализация региональных проектов в городском округе город Стерлитамак в 2021 году</a:t>
            </a:r>
            <a:endParaRPr lang="ru-RU" sz="25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17" y="5128399"/>
            <a:ext cx="1532096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3717032"/>
            <a:ext cx="489654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573016"/>
            <a:ext cx="6048672" cy="3272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07831587"/>
              </p:ext>
            </p:extLst>
          </p:nvPr>
        </p:nvGraphicFramePr>
        <p:xfrm>
          <a:off x="744920" y="1052736"/>
          <a:ext cx="7704856" cy="5443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5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677" y="126076"/>
            <a:ext cx="6912768" cy="114268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effectLst/>
                <a:latin typeface="Times New Roman" pitchFamily="18" charset="0"/>
                <a:cs typeface="Times New Roman" pitchFamily="18" charset="0"/>
              </a:rPr>
              <a:t>Программа поддержки местных инициатив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17" y="5128399"/>
            <a:ext cx="1532096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3717032"/>
            <a:ext cx="489654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573016"/>
            <a:ext cx="6048672" cy="3272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Loner\Рабочий стол\Проект\igi-logo1280-768x76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4" y="1268760"/>
            <a:ext cx="5908570" cy="428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1560" y="1441892"/>
            <a:ext cx="7942876" cy="2047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                    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Применительно к вопросам распределения бюджетного финансирования совсем недавно появился новый инструмент вовлечения активных граждан в процесс распределения бюджетных ресурсов – это так называемое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«инициативное бюджетирование».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1601" y="3212976"/>
            <a:ext cx="6912768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Смысл инициативного бюджетирования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 том, чтобы вовлечь граждан в бюджетный процесс в части определения направлений расходования бюджетных средств и последующего контроля за ходом реализации отобранных таким образом и профинансированных проектов. Для стимулирования интереса со стороны всех участников на реализацию отобранных проектов направляются средства из различных источников: это и средства самих граждан, и средства региональных и местных бюджетов, и частные вложения со стороны бизнеса.</a:t>
            </a:r>
          </a:p>
        </p:txBody>
      </p:sp>
    </p:spTree>
    <p:extLst>
      <p:ext uri="{BB962C8B-B14F-4D97-AF65-F5344CB8AC3E}">
        <p14:creationId xmlns:p14="http://schemas.microsoft.com/office/powerpoint/2010/main" val="6334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3" y="209147"/>
            <a:ext cx="5760640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ППМИ в городском округе город Стерлитамак РБ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573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1434426"/>
            <a:ext cx="6552728" cy="50901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                      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                 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 реализации проектов развития общественной инфраструктуры, основанных на местных инициативах реализованы 42 проекта горожан с привлечением средств республиканского бюджета в сумме 20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программы поддержки местных инициатив во дворах нашего города установлены детские игровые и спортивные площадки, благоустроена территория, заасфальтированы дороги, организована зона отдыха, в школах деревянные окна заменены на пластиковые, оснащен компьютерный класс техникой.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реализованы уникальные проекты общегородского масштаба: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музей занимательных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прощаний;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Скалодром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Арт-мастерская «Библиотека ремесел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C:\Documents and Settings\Loner\Рабочий стол\Проект\Метод-изучения-языков-Китайгородско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2376263" cy="6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9147"/>
            <a:ext cx="7056784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повлиять на расходы бюджета городского округа город Стерлитамак РБ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573"/>
            <a:ext cx="1008112" cy="13441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02004749"/>
              </p:ext>
            </p:extLst>
          </p:nvPr>
        </p:nvGraphicFramePr>
        <p:xfrm>
          <a:off x="179512" y="3789040"/>
          <a:ext cx="609600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3952138"/>
            <a:ext cx="3744416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Сходить на приём: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6" y="1466851"/>
            <a:ext cx="3983794" cy="5280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Инициативное бюджетирование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31749" y="1981606"/>
            <a:ext cx="3672408" cy="122413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Граждане участвуют в формировании местных бюджетов (наполняют доходы,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приоритезируют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расходы, осуществляют общественный контроль</a:t>
            </a:r>
          </a:p>
        </p:txBody>
      </p:sp>
      <p:pic>
        <p:nvPicPr>
          <p:cNvPr id="2050" name="Picture 2" descr="C:\Documents and Settings\Loner\Рабочий стол\Проект\81fdb6a09acc7655cfb0915844f35bd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6851"/>
            <a:ext cx="4536504" cy="189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9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17206"/>
            <a:ext cx="576064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208912" cy="489654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Брошюра подготовлена Финансовым управлением Администрации городского округа город Стерлитамак Республики Башкортостан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городской округ город Стерлитамак Республики Башкортостан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Заместитель главы администрации по экономическим и финансовым вопросам-начальник финансового управления  - </a:t>
            </a:r>
            <a:r>
              <a:rPr lang="ru-RU" sz="1800" b="1" i="1" u="sng" dirty="0" err="1">
                <a:latin typeface="Times New Roman" pitchFamily="18" charset="0"/>
                <a:cs typeface="Times New Roman" pitchFamily="18" charset="0"/>
              </a:rPr>
              <a:t>Зиганшина</a:t>
            </a:r>
            <a:r>
              <a:rPr lang="ru-RU" sz="1800" b="1" i="1" u="sng" dirty="0">
                <a:latin typeface="Times New Roman" pitchFamily="18" charset="0"/>
                <a:cs typeface="Times New Roman" pitchFamily="18" charset="0"/>
              </a:rPr>
              <a:t> Гульшад Рустамовна</a:t>
            </a:r>
            <a:endParaRPr lang="ru-RU" sz="18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453100, Республика Башкортостан, г. Стерлитамак, пр. Октября, 32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+7 (3473) 24-07-65</a:t>
            </a: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Факс: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+7 (3473) 23-96-84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Sterlit_gfu@ufamts.ru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Режим работы: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Понедельник – пятница с 8-30 до 17-30 часов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Перерыв с 13-00 до 14-00 часов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Выходные дни: суббота, воскресенье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Интернет сайт: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http://budget-sterlitamak.ru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008112" cy="134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7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582" y="2276872"/>
            <a:ext cx="7152836" cy="45365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ПОДГОТОВЛЕН ФИНАНСОВЫМ УПРАВЛЕНИЕМ АДМИНИСТРАЦИИ ГОРОДСКОГО ОКРУГА ГОРОД СТЕРЛИТАМАК РЕСПУБЛИКИ БАШКОРТОСТАН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7"/>
            <a:ext cx="2016224" cy="268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1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1195"/>
            <a:ext cx="7101117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67619" cy="44210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важнейший инструмент регулирования экономики.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нем отражены цели развития общества и запланированы расходы 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достижения. Кроме того, бюджет – это конкретный подробный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доходов и расходов определенного объекта, который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устанавливается на конкретный период, как правило на три год.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для граждан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средств.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2" y="57794"/>
            <a:ext cx="1008112" cy="134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static.wixstatic.com/media/1f6f10_5e92bb579c8b444f82070debd7e3f5d8~mv2_d_1920_1280_s_2.jpg/v1/fill/w_980,h_653,al_c,q_85,usm_0.66_1.00_0.01/1f6f10_5e92bb579c8b444f82070debd7e3f5d8~mv2_d_1920_1280_s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28" y="3573016"/>
            <a:ext cx="5494979" cy="311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4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9"/>
            <a:ext cx="1008112" cy="1344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683568" y="3178338"/>
            <a:ext cx="1944217" cy="2306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itchFamily="18" charset="0"/>
              </a:rPr>
              <a:t>Доходы бюджета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денежные средства, за исключением средств, являющихся источниками финансирования дефицита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(налоги юридических и физических лиц, штрафы, административные платежи и сборы, финансовая помощь)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226384" y="3211539"/>
            <a:ext cx="2106488" cy="2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(социальные выплаты населению, финансовое обеспечение учреждений образования, культуры и т.д.)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3347864" y="4684714"/>
            <a:ext cx="2736304" cy="1600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БЮДЖЕТ –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старонормандского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bougette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кошелёк, сумка, мешок с деньгами)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и расходов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устанавливаемая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определённый период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images-wixmp-ed30a86b8c4ca887773594c2.wixmp.com/f/93fd8303-a41e-451c-b821-361a60f2b121/d5try9j-08f6b97c-0270-4e0b-947f-50015c3439ab.png/v1/fill/w_1192,h_670,strp/big_red_arrow_royalty_free_vector_by_wyldfantasyx_d5try9j-pre.png?token=eyJ0eXAiOiJKV1QiLCJhbGciOiJIUzI1NiJ9.eyJzdWIiOiJ1cm46YXBwOiIsImlzcyI6InVybjphcHA6Iiwib2JqIjpbW3siaGVpZ2h0IjoiPD0xMjk2IiwicGF0aCI6IlwvZlwvOTNmZDgzMDMtYTQxZS00NTFjLWI4MjEtMzYxYTYwZjJiMTIxXC9kNXRyeTlqLTA4ZjZiOTdjLTAyNzAtNGUwYi05NDdmLTUwMDE1YzM0MzlhYi5wbmciLCJ3aWR0aCI6Ijw9MjMwNCJ9XV0sImF1ZCI6WyJ1cm46c2VydmljZTppbWFnZS5vcGVyYXRpb25zIl19.c4KuA28AALNJe9AqXzm51FOumBG0vhXRMuCWl3J_UG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0" y="1523985"/>
            <a:ext cx="3003363" cy="149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images-wixmp-ed30a86b8c4ca887773594c2.wixmp.com/f/93fd8303-a41e-451c-b821-361a60f2b121/d5try9j-08f6b97c-0270-4e0b-947f-50015c3439ab.png/v1/fill/w_1192,h_670,strp/big_red_arrow_royalty_free_vector_by_wyldfantasyx_d5try9j-pre.png?token=eyJ0eXAiOiJKV1QiLCJhbGciOiJIUzI1NiJ9.eyJzdWIiOiJ1cm46YXBwOiIsImlzcyI6InVybjphcHA6Iiwib2JqIjpbW3siaGVpZ2h0IjoiPD0xMjk2IiwicGF0aCI6IlwvZlwvOTNmZDgzMDMtYTQxZS00NTFjLWI4MjEtMzYxYTYwZjJiMTIxXC9kNXRyeTlqLTA4ZjZiOTdjLTAyNzAtNGUwYi05NDdmLTUwMDE1YzM0MzlhYi5wbmciLCJ3aWR0aCI6Ijw9MjMwNCJ9XV0sImF1ZCI6WyJ1cm46c2VydmljZTppbWFnZS5vcGVyYXRpb25zIl19.c4KuA28AALNJe9AqXzm51FOumBG0vhXRMuCWl3J_UG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459" y="1628800"/>
            <a:ext cx="3003363" cy="149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sheremetev.info/wp-content/uploads/2017/05/kk-2-icon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28" y="476672"/>
            <a:ext cx="233988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понять, как устроен бюджет, сравним его с бюджетом отдельной семьи.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8794" y="5010782"/>
            <a:ext cx="3898776" cy="892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(-) Дефицит (расходы больше доходов)</a:t>
            </a:r>
          </a:p>
          <a:p>
            <a:pPr mar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(+) Профицит (доходы больше расходов)</a:t>
            </a: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765927" y="1808095"/>
            <a:ext cx="352839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 любой семьи делится на две части – доходы и расходы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23213" y="3050144"/>
            <a:ext cx="7718693" cy="1604715"/>
            <a:chOff x="813747" y="2645296"/>
            <a:chExt cx="7718693" cy="1604715"/>
          </a:xfrm>
        </p:grpSpPr>
        <p:sp>
          <p:nvSpPr>
            <p:cNvPr id="7" name="Цилиндр 6"/>
            <p:cNvSpPr/>
            <p:nvPr/>
          </p:nvSpPr>
          <p:spPr>
            <a:xfrm>
              <a:off x="813747" y="2653503"/>
              <a:ext cx="1440160" cy="1584176"/>
            </a:xfrm>
            <a:prstGeom prst="can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8" name="Цилиндр 7"/>
            <p:cNvSpPr/>
            <p:nvPr/>
          </p:nvSpPr>
          <p:spPr>
            <a:xfrm>
              <a:off x="3563888" y="2645296"/>
              <a:ext cx="1440160" cy="1584176"/>
            </a:xfrm>
            <a:prstGeom prst="can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9" name="Цилиндр 8"/>
            <p:cNvSpPr/>
            <p:nvPr/>
          </p:nvSpPr>
          <p:spPr>
            <a:xfrm>
              <a:off x="6304950" y="2665835"/>
              <a:ext cx="2227490" cy="1584176"/>
            </a:xfrm>
            <a:prstGeom prst="can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(-) Дефицит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(+) Профицит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514747" y="3373583"/>
              <a:ext cx="792088" cy="1440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292080" y="3573016"/>
              <a:ext cx="792088" cy="1440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292080" y="3269707"/>
              <a:ext cx="792088" cy="14401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98" name="Picture 2" descr="C:\Documents and Settings\Loner\Рабочий стол\Проект\Famil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49" y="1403097"/>
            <a:ext cx="2345285" cy="145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5 коп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9"/>
            <a:ext cx="1008112" cy="1344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96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128792" cy="108012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Текущая характеристика городской экономики</a:t>
            </a:r>
            <a:r>
              <a:rPr lang="ru-RU" sz="2800" b="1" dirty="0">
                <a:solidFill>
                  <a:srgbClr val="188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-RU" sz="2800" b="1" dirty="0">
                <a:solidFill>
                  <a:srgbClr val="1886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Loner\Рабочий стол\Проект\Coat_of_Arms_of_Bashkortostan.svg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99" y="5396484"/>
            <a:ext cx="151200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"/>
            <a:ext cx="1008112" cy="134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7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0321" y="1407646"/>
            <a:ext cx="5389429" cy="35603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71;p28"/>
          <p:cNvSpPr txBox="1"/>
          <p:nvPr/>
        </p:nvSpPr>
        <p:spPr>
          <a:xfrm>
            <a:off x="107504" y="1407646"/>
            <a:ext cx="3744416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ru-RU" sz="1100" b="1" dirty="0">
                <a:solidFill>
                  <a:srgbClr val="18867F"/>
                </a:solidFill>
                <a:latin typeface="Raleway"/>
                <a:ea typeface="Raleway"/>
                <a:cs typeface="Raleway"/>
                <a:sym typeface="Raleway"/>
              </a:rPr>
              <a:t>Население</a:t>
            </a:r>
            <a:r>
              <a:rPr lang="ru-RU" sz="1100" b="1" dirty="0">
                <a:latin typeface="Raleway"/>
                <a:ea typeface="Raleway"/>
                <a:cs typeface="Raleway"/>
                <a:sym typeface="Raleway"/>
              </a:rPr>
              <a:t>:</a:t>
            </a:r>
            <a:r>
              <a:rPr lang="ru-RU" sz="1100" dirty="0">
                <a:latin typeface="Raleway"/>
                <a:ea typeface="Raleway"/>
                <a:cs typeface="Raleway"/>
                <a:sym typeface="Raleway"/>
              </a:rPr>
              <a:t> 276,4</a:t>
            </a:r>
            <a:r>
              <a:rPr lang="ru-RU" sz="11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100" dirty="0">
                <a:latin typeface="Raleway"/>
                <a:ea typeface="Raleway"/>
                <a:cs typeface="Raleway"/>
                <a:sym typeface="Raleway"/>
              </a:rPr>
              <a:t>тыс. чел, в том числе трудоспособное 58%</a:t>
            </a:r>
            <a:endParaRPr sz="11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●"/>
            </a:pPr>
            <a:r>
              <a:rPr lang="ru-RU" sz="1100" b="1" dirty="0">
                <a:solidFill>
                  <a:srgbClr val="18867F"/>
                </a:solidFill>
                <a:latin typeface="Raleway"/>
                <a:ea typeface="Raleway"/>
                <a:cs typeface="Raleway"/>
                <a:sym typeface="Raleway"/>
              </a:rPr>
              <a:t>Индекс качества городской среды</a:t>
            </a:r>
            <a:r>
              <a:rPr lang="ru-RU" sz="1100" dirty="0">
                <a:latin typeface="Raleway"/>
                <a:ea typeface="Raleway"/>
                <a:cs typeface="Raleway"/>
                <a:sym typeface="Raleway"/>
              </a:rPr>
              <a:t>: </a:t>
            </a:r>
            <a:endParaRPr sz="11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latin typeface="Raleway"/>
                <a:ea typeface="Raleway"/>
                <a:cs typeface="Raleway"/>
                <a:sym typeface="Raleway"/>
              </a:rPr>
              <a:t>27 место из 59 городов с численностью населения от 250 тыс. до 1 </a:t>
            </a:r>
            <a:r>
              <a:rPr lang="ru-RU" sz="1100" dirty="0" err="1">
                <a:latin typeface="Raleway"/>
                <a:ea typeface="Raleway"/>
                <a:cs typeface="Raleway"/>
                <a:sym typeface="Raleway"/>
              </a:rPr>
              <a:t>млн.чел</a:t>
            </a:r>
            <a:endParaRPr sz="11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ru-RU" sz="1100" b="1" dirty="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Экология</a:t>
            </a:r>
            <a:r>
              <a:rPr lang="ru-RU" sz="1100" dirty="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r>
              <a:rPr lang="ru-RU" sz="1100" dirty="0">
                <a:latin typeface="Raleway"/>
                <a:ea typeface="Raleway"/>
                <a:cs typeface="Raleway"/>
                <a:sym typeface="Raleway"/>
              </a:rPr>
              <a:t> 5 категория экологического состояния по России</a:t>
            </a:r>
            <a:endParaRPr sz="1100" dirty="0"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●"/>
            </a:pPr>
            <a:r>
              <a:rPr lang="ru-RU" sz="1100" b="1" dirty="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Транспорт</a:t>
            </a:r>
            <a:r>
              <a:rPr lang="ru-RU" sz="1100" dirty="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r>
              <a:rPr lang="ru-RU" sz="1100" dirty="0">
                <a:latin typeface="Raleway"/>
                <a:ea typeface="Raleway"/>
                <a:cs typeface="Raleway"/>
                <a:sym typeface="Raleway"/>
              </a:rPr>
              <a:t> 6 перевозчиков, износ 90%</a:t>
            </a:r>
            <a:endParaRPr sz="1100" dirty="0"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●"/>
            </a:pPr>
            <a:r>
              <a:rPr lang="ru-RU" sz="1100" b="1" dirty="0">
                <a:solidFill>
                  <a:srgbClr val="F1BA11"/>
                </a:solidFill>
                <a:latin typeface="Raleway"/>
                <a:ea typeface="Raleway"/>
                <a:cs typeface="Raleway"/>
                <a:sym typeface="Raleway"/>
              </a:rPr>
              <a:t>Дороги</a:t>
            </a:r>
            <a:r>
              <a:rPr lang="ru-RU" sz="1100" dirty="0">
                <a:solidFill>
                  <a:srgbClr val="F1BA1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r>
              <a:rPr lang="ru-RU" sz="1100" dirty="0">
                <a:latin typeface="Raleway"/>
                <a:ea typeface="Raleway"/>
                <a:cs typeface="Raleway"/>
                <a:sym typeface="Raleway"/>
              </a:rPr>
              <a:t> 323,6 км, износ около 50%</a:t>
            </a:r>
            <a:endParaRPr sz="1100" dirty="0"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●"/>
            </a:pPr>
            <a:r>
              <a:rPr lang="ru-RU" sz="1100" b="1" dirty="0">
                <a:solidFill>
                  <a:srgbClr val="F1BA11"/>
                </a:solidFill>
                <a:latin typeface="Raleway"/>
                <a:ea typeface="Raleway"/>
                <a:cs typeface="Raleway"/>
                <a:sym typeface="Raleway"/>
              </a:rPr>
              <a:t>Безопасность</a:t>
            </a:r>
            <a:r>
              <a:rPr lang="ru-RU" sz="1100" dirty="0">
                <a:solidFill>
                  <a:srgbClr val="F1BA1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r>
              <a:rPr lang="ru-RU" sz="1100" dirty="0">
                <a:latin typeface="Raleway"/>
                <a:ea typeface="Raleway"/>
                <a:cs typeface="Raleway"/>
                <a:sym typeface="Raleway"/>
              </a:rPr>
              <a:t> 140 видеокамер в 29 дворовых территориях</a:t>
            </a:r>
            <a:endParaRPr sz="1100" dirty="0"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●"/>
            </a:pPr>
            <a:r>
              <a:rPr lang="ru-RU" sz="1100" b="1" dirty="0">
                <a:solidFill>
                  <a:srgbClr val="F1BA11"/>
                </a:solidFill>
                <a:latin typeface="Raleway"/>
                <a:ea typeface="Raleway"/>
                <a:cs typeface="Raleway"/>
                <a:sym typeface="Raleway"/>
              </a:rPr>
              <a:t>ЖКХ</a:t>
            </a:r>
            <a:r>
              <a:rPr lang="ru-RU" sz="1100" dirty="0">
                <a:solidFill>
                  <a:srgbClr val="F1BA1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r>
              <a:rPr lang="ru-RU" sz="1100" dirty="0">
                <a:latin typeface="Raleway"/>
                <a:ea typeface="Raleway"/>
                <a:cs typeface="Raleway"/>
                <a:sym typeface="Raleway"/>
              </a:rPr>
              <a:t> 37- УК ,15-ТСЖ, износ сетей  86%</a:t>
            </a:r>
            <a:endParaRPr sz="1100" dirty="0"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●"/>
            </a:pPr>
            <a:r>
              <a:rPr lang="ru-RU" sz="1100" b="1" dirty="0">
                <a:solidFill>
                  <a:srgbClr val="18867F"/>
                </a:solidFill>
                <a:latin typeface="Raleway"/>
                <a:ea typeface="Raleway"/>
                <a:cs typeface="Raleway"/>
                <a:sym typeface="Raleway"/>
              </a:rPr>
              <a:t>Жилье</a:t>
            </a:r>
            <a:r>
              <a:rPr lang="ru-RU" sz="1100" dirty="0">
                <a:latin typeface="Raleway"/>
                <a:ea typeface="Raleway"/>
                <a:cs typeface="Raleway"/>
                <a:sym typeface="Raleway"/>
              </a:rPr>
              <a:t>: 6,2 </a:t>
            </a:r>
            <a:r>
              <a:rPr lang="ru-RU" sz="1100" dirty="0" err="1">
                <a:latin typeface="Raleway"/>
                <a:ea typeface="Raleway"/>
                <a:cs typeface="Raleway"/>
                <a:sym typeface="Raleway"/>
              </a:rPr>
              <a:t>млн.кв.м</a:t>
            </a:r>
            <a:endParaRPr sz="1100" dirty="0"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●"/>
            </a:pPr>
            <a:r>
              <a:rPr lang="ru-RU" sz="1100" b="1" dirty="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МСП</a:t>
            </a:r>
            <a:r>
              <a:rPr lang="ru-RU" sz="1100" dirty="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r>
              <a:rPr lang="ru-RU" sz="1100" dirty="0">
                <a:latin typeface="Raleway"/>
                <a:ea typeface="Raleway"/>
                <a:cs typeface="Raleway"/>
                <a:sym typeface="Raleway"/>
              </a:rPr>
              <a:t> 7 489 ед.</a:t>
            </a:r>
            <a:endParaRPr sz="1100" dirty="0"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●"/>
            </a:pPr>
            <a:r>
              <a:rPr lang="ru-RU" sz="1100" b="1" dirty="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Здравоохранение</a:t>
            </a:r>
            <a:r>
              <a:rPr lang="ru-RU" sz="1100" dirty="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r>
              <a:rPr lang="ru-RU" sz="1100" dirty="0">
                <a:latin typeface="Raleway"/>
                <a:ea typeface="Raleway"/>
                <a:cs typeface="Raleway"/>
                <a:sym typeface="Raleway"/>
              </a:rPr>
              <a:t> 12 гос. учреждений, 73 СМП</a:t>
            </a:r>
            <a:endParaRPr sz="1100" dirty="0"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●"/>
            </a:pPr>
            <a:r>
              <a:rPr lang="ru-RU" sz="1100" b="1" dirty="0">
                <a:solidFill>
                  <a:srgbClr val="F1BA11"/>
                </a:solidFill>
                <a:latin typeface="Raleway"/>
                <a:ea typeface="Raleway"/>
                <a:cs typeface="Raleway"/>
                <a:sym typeface="Raleway"/>
              </a:rPr>
              <a:t>Образование</a:t>
            </a:r>
            <a:r>
              <a:rPr lang="ru-RU" sz="1100" dirty="0">
                <a:solidFill>
                  <a:srgbClr val="F1BA1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r>
              <a:rPr lang="ru-RU" sz="1100" dirty="0">
                <a:latin typeface="Raleway"/>
                <a:ea typeface="Raleway"/>
                <a:cs typeface="Raleway"/>
                <a:sym typeface="Raleway"/>
              </a:rPr>
              <a:t>  4 - ВУЗа,  12 - </a:t>
            </a:r>
            <a:r>
              <a:rPr lang="ru-RU" sz="1100" dirty="0" err="1">
                <a:latin typeface="Raleway"/>
                <a:ea typeface="Raleway"/>
                <a:cs typeface="Raleway"/>
                <a:sym typeface="Raleway"/>
              </a:rPr>
              <a:t>ССУЗов</a:t>
            </a:r>
            <a:endParaRPr sz="1100" dirty="0"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●"/>
            </a:pPr>
            <a:r>
              <a:rPr lang="ru-RU" sz="1100" b="1" dirty="0">
                <a:solidFill>
                  <a:srgbClr val="18867F"/>
                </a:solidFill>
                <a:latin typeface="Raleway"/>
                <a:ea typeface="Raleway"/>
                <a:cs typeface="Raleway"/>
                <a:sym typeface="Raleway"/>
              </a:rPr>
              <a:t>Культура</a:t>
            </a:r>
            <a:r>
              <a:rPr lang="ru-RU" sz="1100" dirty="0">
                <a:latin typeface="Raleway"/>
                <a:ea typeface="Raleway"/>
                <a:cs typeface="Raleway"/>
                <a:sym typeface="Raleway"/>
              </a:rPr>
              <a:t>:	 18  объектов (ГДК, театр, театрально-концертное объединение, историко-краеведческий музей, картинная галерея, библиотеки)</a:t>
            </a:r>
            <a:endParaRPr sz="1100" dirty="0"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●"/>
            </a:pPr>
            <a:r>
              <a:rPr lang="ru-RU" sz="1100" b="1" dirty="0">
                <a:solidFill>
                  <a:srgbClr val="18867F"/>
                </a:solidFill>
                <a:latin typeface="Raleway"/>
                <a:ea typeface="Raleway"/>
                <a:cs typeface="Raleway"/>
                <a:sym typeface="Raleway"/>
              </a:rPr>
              <a:t>Спорт</a:t>
            </a:r>
            <a:r>
              <a:rPr lang="ru-RU" sz="1100" dirty="0">
                <a:latin typeface="Raleway"/>
                <a:ea typeface="Raleway"/>
                <a:cs typeface="Raleway"/>
                <a:sym typeface="Raleway"/>
              </a:rPr>
              <a:t>:     8 объектов, 272 площадки</a:t>
            </a:r>
            <a:endParaRPr sz="1100" dirty="0"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ru-RU" sz="1100" b="1" dirty="0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ИТ-инфраструктура:</a:t>
            </a:r>
            <a:r>
              <a:rPr lang="ru-RU" sz="1100" dirty="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-RU" sz="1100" dirty="0" err="1">
                <a:latin typeface="Raleway"/>
                <a:ea typeface="Raleway"/>
                <a:cs typeface="Raleway"/>
                <a:sym typeface="Raleway"/>
              </a:rPr>
              <a:t>цифровизация</a:t>
            </a:r>
            <a:r>
              <a:rPr lang="ru-RU" sz="1100" dirty="0">
                <a:latin typeface="Raleway"/>
                <a:ea typeface="Raleway"/>
                <a:cs typeface="Raleway"/>
                <a:sym typeface="Raleway"/>
              </a:rPr>
              <a:t> городского хозяйства в рамках концепции “Умный город””</a:t>
            </a:r>
            <a:endParaRPr sz="11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6528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5181</TotalTime>
  <Words>7265</Words>
  <Application>Microsoft Office PowerPoint</Application>
  <PresentationFormat>Экран (4:3)</PresentationFormat>
  <Paragraphs>2881</Paragraphs>
  <Slides>55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3" baseType="lpstr">
      <vt:lpstr>Arial</vt:lpstr>
      <vt:lpstr>Calibri</vt:lpstr>
      <vt:lpstr>Calibri Light</vt:lpstr>
      <vt:lpstr>Georgia</vt:lpstr>
      <vt:lpstr>Montserrat</vt:lpstr>
      <vt:lpstr>Raleway</vt:lpstr>
      <vt:lpstr>Times New Roman</vt:lpstr>
      <vt:lpstr>Тема Office</vt:lpstr>
      <vt:lpstr>Презентация PowerPoint</vt:lpstr>
      <vt:lpstr>Карта города Стерлитамак!</vt:lpstr>
      <vt:lpstr>Видение развития города </vt:lpstr>
      <vt:lpstr>Уважаемые жители города Стерлитамак!</vt:lpstr>
      <vt:lpstr>Презентация PowerPoint</vt:lpstr>
      <vt:lpstr>Азбука бюджета</vt:lpstr>
      <vt:lpstr>Презентация PowerPoint</vt:lpstr>
      <vt:lpstr>Чтобы понять, как устроен бюджет, сравним его с бюджетом отдельной семьи.</vt:lpstr>
      <vt:lpstr>Текущая характеристика городской экономики  городского округа</vt:lpstr>
      <vt:lpstr>Основные показатели прогноза социально – экономического развития городского округа</vt:lpstr>
      <vt:lpstr>Основные показатели прогноза социально – экономического развития городского округа</vt:lpstr>
      <vt:lpstr>Основные показатели прогноза социально – экономического развития городского округа</vt:lpstr>
      <vt:lpstr>Основные показатели прогноза социально – экономического развития городского округа</vt:lpstr>
      <vt:lpstr>Основные показатели прогноза социально – экономического развития городского округа</vt:lpstr>
      <vt:lpstr>Доходы</vt:lpstr>
      <vt:lpstr>Межбюджетные трансферты</vt:lpstr>
      <vt:lpstr>Основные характеристики бюджета городского округа город Стерлитамак РБ на 2021 год и плановый период 2022 и 2023 годы,  млн. рублей</vt:lpstr>
      <vt:lpstr>Основные приоритеты и цели бюджетной политики</vt:lpstr>
      <vt:lpstr>Основные факторы формирования доходов бюджета на 2021 год</vt:lpstr>
      <vt:lpstr>Налоговые доходы</vt:lpstr>
      <vt:lpstr>Налоговые доходы бюджета городского округа город Стерлитамак РБ на  2021 год</vt:lpstr>
      <vt:lpstr>Неналоговые доходы бюджета городского округа город Стерлитамак  РБ на 2021 год</vt:lpstr>
      <vt:lpstr>Неналоговые доходы бюджета городского округа город Стерлитамак РБ на 2021 год</vt:lpstr>
      <vt:lpstr>Безвозмездные поступления в бюджет городского округа город Стерлитамак РБ, (план) млн. рублей</vt:lpstr>
      <vt:lpstr>Дотации на 2021 год</vt:lpstr>
      <vt:lpstr>Субсидии на 2021 год</vt:lpstr>
      <vt:lpstr>Субвенции на 2021 год</vt:lpstr>
      <vt:lpstr>Иные межбюджетные трансферты на 2021 год</vt:lpstr>
      <vt:lpstr>Динамика доходов бюджета городского округа город Стерлитамак РБ за 2020 год и плановый период 2021 - 2023 годы, млн. рублей</vt:lpstr>
      <vt:lpstr>Расходы</vt:lpstr>
      <vt:lpstr>Расходы бюджета городского округа город Стерлитамак РБ на 2021 год</vt:lpstr>
      <vt:lpstr>Общегосударственные вопросы, млн. рублей</vt:lpstr>
      <vt:lpstr>Национальная безопасность и правоохранительная деятельность,   млн. рублей</vt:lpstr>
      <vt:lpstr>Национальная экономика, млн. рублей</vt:lpstr>
      <vt:lpstr>ЖИЛИЩНО-КОММУНАЛЬНОЕ ХОЗЯЙСТВО, млн. рублей</vt:lpstr>
      <vt:lpstr>Образование, млн. рублей</vt:lpstr>
      <vt:lpstr>Культура и кинематография,  млн. рублей</vt:lpstr>
      <vt:lpstr>Социальная политика,  млн. рублей</vt:lpstr>
      <vt:lpstr>Физическая культура и спорт,  млн. рублей</vt:lpstr>
      <vt:lpstr>Средства массовой информации,  млн. рублей</vt:lpstr>
      <vt:lpstr>Обслуживание государственного (муниципального) долга,  млн. рублей</vt:lpstr>
      <vt:lpstr>Муниципальные программы городского округа город Стерлитамак Республики Башкортостан, млн. рублей</vt:lpstr>
      <vt:lpstr>Муниципальные программы на 2021 год, %</vt:lpstr>
      <vt:lpstr>Расходы бюджета городского округа город Стерлитамак РБ на реализацию муниципальных программ на 2021 год, млн. рублей</vt:lpstr>
      <vt:lpstr>Расходы бюджета городского округа город Стерлитамак РБ на реализацию муниципальных программ на 2021 год, млн. рублей</vt:lpstr>
      <vt:lpstr>Расходы бюджета городского округа город Стерлитамак РБ на реализацию муниципальных программ на 2021 год, млн. рублей</vt:lpstr>
      <vt:lpstr>Расходы бюджета городского округа город Стерлитамак РБ на реализацию муниципальных программ на 2021 год, млн. рублей</vt:lpstr>
      <vt:lpstr>Динамика расходов бюджета городского округа город Стерлитамак РБ за 2020 год и плановый период 2021 - 2023 годы, млн. рублей</vt:lpstr>
      <vt:lpstr>Реализация региональных  проектов в городском округе город Стерлитамак</vt:lpstr>
      <vt:lpstr>Реализация региональных проектов в городском округе город Стерлитамак в 2021 году</vt:lpstr>
      <vt:lpstr>Программа поддержки местных инициатив</vt:lpstr>
      <vt:lpstr>ППМИ в городском округе город Стерлитамак РБ</vt:lpstr>
      <vt:lpstr>Как повлиять на расходы бюджета городского округа город Стерлитамак РБ</vt:lpstr>
      <vt:lpstr>Контактная информация и обратная связь</vt:lpstr>
      <vt:lpstr>БЮДЖЕТ ДЛЯ ГРАЖДАН ПОДГОТОВЛЕН ФИНАНСОВЫМ УПРАВЛЕНИЕМ АДМИНИСТРАЦИИ ГОРОДСКОГО ОКРУГА ГОРОД СТЕРЛИТАМАК РЕСПУБЛИКИ БАШКОРТОСТАН </vt:lpstr>
    </vt:vector>
  </TitlesOfParts>
  <Company>FU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</dc:creator>
  <cp:lastModifiedBy>user</cp:lastModifiedBy>
  <cp:revision>587</cp:revision>
  <cp:lastPrinted>2021-04-15T06:53:34Z</cp:lastPrinted>
  <dcterms:created xsi:type="dcterms:W3CDTF">2019-03-21T07:53:32Z</dcterms:created>
  <dcterms:modified xsi:type="dcterms:W3CDTF">2021-04-15T10:27:15Z</dcterms:modified>
</cp:coreProperties>
</file>