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theme/themeOverride1.xml" ContentType="application/vnd.openxmlformats-officedocument.themeOverride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slides/slide99.xml" ContentType="application/vnd.openxmlformats-officedocument.presentationml.slide+xml"/>
  <Override PartName="/ppt/charts/chart3.xml" ContentType="application/vnd.openxmlformats-officedocument.drawingml.chart+xml"/>
  <Default Extension="xlsx" ContentType="application/vnd.openxmlformats-officedocument.spreadsheetml.sheet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charts/chart25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charts/chart16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04"/>
  </p:notesMasterIdLst>
  <p:handoutMasterIdLst>
    <p:handoutMasterId r:id="rId105"/>
  </p:handoutMasterIdLst>
  <p:sldIdLst>
    <p:sldId id="624" r:id="rId2"/>
    <p:sldId id="626" r:id="rId3"/>
    <p:sldId id="572" r:id="rId4"/>
    <p:sldId id="628" r:id="rId5"/>
    <p:sldId id="719" r:id="rId6"/>
    <p:sldId id="630" r:id="rId7"/>
    <p:sldId id="720" r:id="rId8"/>
    <p:sldId id="677" r:id="rId9"/>
    <p:sldId id="694" r:id="rId10"/>
    <p:sldId id="654" r:id="rId11"/>
    <p:sldId id="656" r:id="rId12"/>
    <p:sldId id="589" r:id="rId13"/>
    <p:sldId id="655" r:id="rId14"/>
    <p:sldId id="657" r:id="rId15"/>
    <p:sldId id="635" r:id="rId16"/>
    <p:sldId id="636" r:id="rId17"/>
    <p:sldId id="637" r:id="rId18"/>
    <p:sldId id="638" r:id="rId19"/>
    <p:sldId id="639" r:id="rId20"/>
    <p:sldId id="658" r:id="rId21"/>
    <p:sldId id="695" r:id="rId22"/>
    <p:sldId id="699" r:id="rId23"/>
    <p:sldId id="640" r:id="rId24"/>
    <p:sldId id="642" r:id="rId25"/>
    <p:sldId id="696" r:id="rId26"/>
    <p:sldId id="641" r:id="rId27"/>
    <p:sldId id="721" r:id="rId28"/>
    <p:sldId id="646" r:id="rId29"/>
    <p:sldId id="648" r:id="rId30"/>
    <p:sldId id="647" r:id="rId31"/>
    <p:sldId id="649" r:id="rId32"/>
    <p:sldId id="691" r:id="rId33"/>
    <p:sldId id="701" r:id="rId34"/>
    <p:sldId id="702" r:id="rId35"/>
    <p:sldId id="703" r:id="rId36"/>
    <p:sldId id="704" r:id="rId37"/>
    <p:sldId id="705" r:id="rId38"/>
    <p:sldId id="706" r:id="rId39"/>
    <p:sldId id="650" r:id="rId40"/>
    <p:sldId id="595" r:id="rId41"/>
    <p:sldId id="605" r:id="rId42"/>
    <p:sldId id="660" r:id="rId43"/>
    <p:sldId id="661" r:id="rId44"/>
    <p:sldId id="725" r:id="rId45"/>
    <p:sldId id="599" r:id="rId46"/>
    <p:sldId id="598" r:id="rId47"/>
    <p:sldId id="600" r:id="rId48"/>
    <p:sldId id="662" r:id="rId49"/>
    <p:sldId id="664" r:id="rId50"/>
    <p:sldId id="602" r:id="rId51"/>
    <p:sldId id="601" r:id="rId52"/>
    <p:sldId id="669" r:id="rId53"/>
    <p:sldId id="670" r:id="rId54"/>
    <p:sldId id="663" r:id="rId55"/>
    <p:sldId id="671" r:id="rId56"/>
    <p:sldId id="672" r:id="rId57"/>
    <p:sldId id="673" r:id="rId58"/>
    <p:sldId id="726" r:id="rId59"/>
    <p:sldId id="678" r:id="rId60"/>
    <p:sldId id="606" r:id="rId61"/>
    <p:sldId id="708" r:id="rId62"/>
    <p:sldId id="676" r:id="rId63"/>
    <p:sldId id="679" r:id="rId64"/>
    <p:sldId id="700" r:id="rId65"/>
    <p:sldId id="680" r:id="rId66"/>
    <p:sldId id="681" r:id="rId67"/>
    <p:sldId id="668" r:id="rId68"/>
    <p:sldId id="682" r:id="rId69"/>
    <p:sldId id="683" r:id="rId70"/>
    <p:sldId id="684" r:id="rId71"/>
    <p:sldId id="688" r:id="rId72"/>
    <p:sldId id="610" r:id="rId73"/>
    <p:sldId id="697" r:id="rId74"/>
    <p:sldId id="689" r:id="rId75"/>
    <p:sldId id="690" r:id="rId76"/>
    <p:sldId id="692" r:id="rId77"/>
    <p:sldId id="685" r:id="rId78"/>
    <p:sldId id="722" r:id="rId79"/>
    <p:sldId id="693" r:id="rId80"/>
    <p:sldId id="616" r:id="rId81"/>
    <p:sldId id="620" r:id="rId82"/>
    <p:sldId id="617" r:id="rId83"/>
    <p:sldId id="603" r:id="rId84"/>
    <p:sldId id="686" r:id="rId85"/>
    <p:sldId id="711" r:id="rId86"/>
    <p:sldId id="710" r:id="rId87"/>
    <p:sldId id="581" r:id="rId88"/>
    <p:sldId id="712" r:id="rId89"/>
    <p:sldId id="604" r:id="rId90"/>
    <p:sldId id="615" r:id="rId91"/>
    <p:sldId id="714" r:id="rId92"/>
    <p:sldId id="653" r:id="rId93"/>
    <p:sldId id="582" r:id="rId94"/>
    <p:sldId id="715" r:id="rId95"/>
    <p:sldId id="613" r:id="rId96"/>
    <p:sldId id="614" r:id="rId97"/>
    <p:sldId id="717" r:id="rId98"/>
    <p:sldId id="718" r:id="rId99"/>
    <p:sldId id="723" r:id="rId100"/>
    <p:sldId id="724" r:id="rId101"/>
    <p:sldId id="716" r:id="rId102"/>
    <p:sldId id="575" r:id="rId103"/>
  </p:sldIdLst>
  <p:sldSz cx="9144000" cy="6858000" type="screen4x3"/>
  <p:notesSz cx="9928225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F6565"/>
    <a:srgbClr val="007434"/>
    <a:srgbClr val="007E39"/>
    <a:srgbClr val="99CCFF"/>
    <a:srgbClr val="C8DF53"/>
    <a:srgbClr val="1C4372"/>
    <a:srgbClr val="1A6452"/>
    <a:srgbClr val="A20000"/>
    <a:srgbClr val="E1F0FF"/>
    <a:srgbClr val="C9E4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87" autoAdjust="0"/>
    <p:restoredTop sz="96947" autoAdjust="0"/>
  </p:normalViewPr>
  <p:slideViewPr>
    <p:cSldViewPr>
      <p:cViewPr varScale="1">
        <p:scale>
          <a:sx n="103" d="100"/>
          <a:sy n="103" d="100"/>
        </p:scale>
        <p:origin x="-13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9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001%20&#1054;&#1090;&#1095;&#1077;&#1090;&#1099;%20&#1075;&#1083;&#1072;&#1074;&#1099;_&#1089;&#1077;&#1089;&#1089;&#1080;&#1080;%20&#1043;&#1054;\2015-02-25_&#1089;&#1077;&#1089;&#1089;&#1080;&#1103;%20&#1057;&#1086;&#1074;&#1077;&#1090;&#1072;%20&#1043;&#1054;_&#1080;&#1090;&#1086;&#1075;&#1086;&#1074;&#1099;&#1081;%20&#1076;&#1086;&#1082;&#1083;&#1072;&#1076;\&#1053;&#1086;&#1074;&#1086;&#1077;%20&#1086;&#1090;%20&#1089;&#1083;&#1091;&#1078;&#1073;\&#1044;&#1080;&#1072;&#1075;&#1088;&#1072;&#1084;&#1084;&#1072;%20&#1057;&#1052;&#1048;_2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001%20&#1054;&#1090;&#1095;&#1077;&#1090;&#1099;%20&#1075;&#1083;&#1072;&#1074;&#1099;_&#1089;&#1077;&#1089;&#1089;&#1080;&#1080;%20&#1043;&#1054;\2015-02-25_&#1089;&#1077;&#1089;&#1089;&#1080;&#1103;%20&#1057;&#1086;&#1074;&#1077;&#1090;&#1072;%20&#1043;&#1054;_&#1080;&#1090;&#1086;&#1075;&#1086;&#1074;&#1099;&#1081;%20&#1076;&#1086;&#1082;&#1083;&#1072;&#1076;\&#1053;&#1086;&#1074;&#1086;&#1077;%20&#1086;&#1090;%20&#1089;&#1083;&#1091;&#1078;&#1073;\&#1057;&#1041;&#1054;&#1056;&#1053;&#1048;&#1050;%202015_&#1085;&#1086;&#1074;&#1086;&#1077;\&#1055;&#1077;&#1088;&#1074;&#1080;&#1095;&#1082;&#1072;%20&#1086;&#1090;&#1076;&#1077;&#1083;&#1086;&#1074;\1%20&#1057;&#1042;&#1045;&#1058;&#1040;%20&#1075;&#1088;&#1072;&#1092;&#1080;&#1082;&#1080;%20&#1076;&#1083;&#1103;%20&#1082;&#1086;&#1088;&#1088;&#1077;&#1082;&#1090;&#1080;&#1088;&#1086;&#1074;&#1082;&#1080;%202014&#1075;\3%20&#1075;&#1088;&#1072;&#1092;&#1080;&#1082;&#1080;%20&#1087;&#1088;&#1086;&#1084;&#1099;&#1096;&#1083;&#1077;&#1085;&#1085;&#1086;&#1089;&#1090;&#1100;.xls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11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12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001%20&#1054;&#1090;&#1095;&#1077;&#1090;&#1099;%20&#1075;&#1083;&#1072;&#1074;&#1099;_&#1089;&#1077;&#1089;&#1089;&#1080;&#1080;%20&#1043;&#1054;\2015-02-25_&#1089;&#1077;&#1089;&#1089;&#1080;&#1103;%20&#1057;&#1086;&#1074;&#1077;&#1090;&#1072;%20&#1043;&#1054;_&#1080;&#1090;&#1086;&#1075;&#1086;&#1074;&#1099;&#1081;%20&#1076;&#1086;&#1082;&#1083;&#1072;&#1076;\&#1053;&#1086;&#1074;&#1086;&#1077;%20&#1086;&#1090;%20&#1089;&#1083;&#1091;&#1078;&#1073;\&#1057;&#1041;&#1054;&#1056;&#1053;&#1048;&#1050;%202015_&#1085;&#1086;&#1074;&#1086;&#1077;\&#1055;&#1077;&#1088;&#1074;&#1080;&#1095;&#1082;&#1072;%20&#1086;&#1090;&#1076;&#1077;&#1083;&#1086;&#1074;\1%20&#1057;&#1042;&#1045;&#1058;&#1040;%20&#1075;&#1088;&#1072;&#1092;&#1080;&#1082;&#1080;%20&#1076;&#1083;&#1103;%20&#1082;&#1086;&#1088;&#1088;&#1077;&#1082;&#1090;&#1080;&#1088;&#1086;&#1074;&#1082;&#1080;%202014&#1075;\3%20&#1075;&#1088;&#1072;&#1092;&#1080;&#1082;&#1080;%20&#1087;&#1088;&#1086;&#1084;&#1099;&#1096;&#1083;&#1077;&#1085;&#1085;&#1086;&#1089;&#1090;&#1100;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001%20&#1054;&#1090;&#1095;&#1077;&#1090;&#1099;%20&#1075;&#1083;&#1072;&#1074;&#1099;_&#1089;&#1077;&#1089;&#1089;&#1080;&#1080;%20&#1043;&#1054;\2015-02-25_&#1089;&#1077;&#1089;&#1089;&#1080;&#1103;%20&#1057;&#1086;&#1074;&#1077;&#1090;&#1072;%20&#1043;&#1054;_&#1080;&#1090;&#1086;&#1075;&#1086;&#1074;&#1099;&#1081;%20&#1076;&#1086;&#1082;&#1083;&#1072;&#1076;\&#1053;&#1086;&#1074;&#1086;&#1077;%20&#1086;&#1090;%20&#1089;&#1083;&#1091;&#1078;&#1073;\&#1044;&#1080;&#1072;&#1075;&#1088;&#1072;&#1084;&#1084;&#1072;%20&#1057;&#1052;&#1048;_2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001%20&#1054;&#1090;&#1095;&#1077;&#1090;&#1099;%20&#1075;&#1083;&#1072;&#1074;&#1099;_&#1089;&#1077;&#1089;&#1089;&#1080;&#1080;%20&#1043;&#1054;\&#1076;&#1077;&#1082;&#1072;&#1073;&#1088;&#1100;%202014&#1075;\&#1075;&#1088;&#1072;&#1092;&#1080;&#1082;&#1080;%20&#1087;&#1077;&#1088;&#1077;&#1076;&#1077;&#1083;.%203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001%20&#1054;&#1090;&#1095;&#1077;&#1090;&#1099;%20&#1075;&#1083;&#1072;&#1074;&#1099;_&#1089;&#1077;&#1089;&#1089;&#1080;&#1080;%20&#1043;&#1054;\2015-02-25_&#1089;&#1077;&#1089;&#1089;&#1080;&#1103;%20&#1057;&#1086;&#1074;&#1077;&#1090;&#1072;%20&#1043;&#1054;_&#1080;&#1090;&#1086;&#1075;&#1086;&#1074;&#1099;&#1081;%20&#1076;&#1086;&#1082;&#1083;&#1072;&#1076;\&#1053;&#1086;&#1074;&#1086;&#1077;%20&#1086;&#1090;%20&#1089;&#1083;&#1091;&#1078;&#1073;\&#1057;&#1041;&#1054;&#1056;&#1053;&#1048;&#1050;%202015_&#1085;&#1086;&#1074;&#1086;&#1077;\&#1055;&#1077;&#1088;&#1074;&#1080;&#1095;&#1082;&#1072;%20&#1086;&#1090;&#1076;&#1077;&#1083;&#1086;&#1074;\1%20&#1057;&#1042;&#1045;&#1058;&#1040;%20&#1075;&#1088;&#1072;&#1092;&#1080;&#1082;&#1080;%20&#1076;&#1083;&#1103;%20&#1082;&#1086;&#1088;&#1088;&#1077;&#1082;&#1090;&#1080;&#1088;&#1086;&#1074;&#1082;&#1080;%202014&#1075;\3%20&#1075;&#1088;&#1072;&#1092;&#1080;&#1082;&#1080;%20&#1087;&#1088;&#1086;&#1084;&#1099;&#1096;&#1083;&#1077;&#1085;&#1085;&#1086;&#1089;&#1090;&#1100;.xls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001%20&#1054;&#1090;&#1095;&#1077;&#1090;&#1099;%20&#1075;&#1083;&#1072;&#1074;&#1099;_&#1089;&#1077;&#1089;&#1089;&#1080;&#1080;%20&#1043;&#1054;\2015-02-25_&#1089;&#1077;&#1089;&#1089;&#1080;&#1103;%20&#1057;&#1086;&#1074;&#1077;&#1090;&#1072;%20&#1043;&#1054;_&#1080;&#1090;&#1086;&#1075;&#1086;&#1074;&#1099;&#1081;%20&#1076;&#1086;&#1082;&#1083;&#1072;&#1076;\&#1053;&#1086;&#1074;&#1086;&#1077;%20&#1086;&#1090;%20&#1089;&#1083;&#1091;&#1078;&#1073;\&#1041;&#1056;&#1054;&#1064;&#1070;&#1056;&#1040;%2001.01.2015%20(&#1092;&#1072;&#1082;&#1090;)\&#1075;&#1088;&#1072;&#1092;&#1080;&#1082;%20&#1076;&#1074;&#1086;&#1081;&#1085;&#1086;&#1081;.xls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001%20&#1054;&#1090;&#1095;&#1077;&#1090;&#1099;%20&#1075;&#1083;&#1072;&#1074;&#1099;_&#1089;&#1077;&#1089;&#1089;&#1080;&#1080;%20&#1043;&#1054;\2015-02-25_&#1089;&#1077;&#1089;&#1089;&#1080;&#1103;%20&#1057;&#1086;&#1074;&#1077;&#1090;&#1072;%20&#1043;&#1054;_&#1080;&#1090;&#1086;&#1075;&#1086;&#1074;&#1099;&#1081;%20&#1076;&#1086;&#1082;&#1083;&#1072;&#1076;\&#1053;&#1086;&#1074;&#1086;&#1077;%20&#1086;&#1090;%20&#1089;&#1083;&#1091;&#1078;&#1073;\&#1041;&#1056;&#1054;&#1064;&#1070;&#1056;&#1040;%2001.01.2015%20(&#1092;&#1072;&#1082;&#1090;)\&#1075;&#1088;&#1072;&#1092;&#1080;&#1082;%20&#1076;&#1074;&#1086;&#1081;&#1085;&#1086;&#1081;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001%20&#1054;&#1090;&#1095;&#1077;&#1090;&#1099;%20&#1075;&#1083;&#1072;&#1074;&#1099;_&#1089;&#1077;&#1089;&#1089;&#1080;&#1080;%20&#1043;&#1054;\2015-02-25_&#1089;&#1077;&#1089;&#1089;&#1080;&#1103;%20&#1057;&#1086;&#1074;&#1077;&#1090;&#1072;%20&#1043;&#1054;_&#1080;&#1090;&#1086;&#1075;&#1086;&#1074;&#1099;&#1081;%20&#1076;&#1086;&#1082;&#1083;&#1072;&#1076;\&#1053;&#1086;&#1074;&#1086;&#1077;%20&#1086;&#1090;%20&#1089;&#1083;&#1091;&#1078;&#1073;\&#1041;&#1056;&#1054;&#1064;&#1070;&#1056;&#1040;%2001.01.2015%20(&#1092;&#1072;&#1082;&#1090;)\&#1075;&#1088;&#1072;&#1092;&#1080;&#1082;%20&#1076;&#1074;&#1086;&#1081;&#1085;&#1086;&#1081;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001%20&#1054;&#1090;&#1095;&#1077;&#1090;&#1099;%20&#1075;&#1083;&#1072;&#1074;&#1099;_&#1089;&#1077;&#1089;&#1089;&#1080;&#1080;%20&#1043;&#1054;\2015-02-25_&#1089;&#1077;&#1089;&#1089;&#1080;&#1103;%20&#1057;&#1086;&#1074;&#1077;&#1090;&#1072;%20&#1043;&#1054;_&#1080;&#1090;&#1086;&#1075;&#1086;&#1074;&#1099;&#1081;%20&#1076;&#1086;&#1082;&#1083;&#1072;&#1076;\&#1053;&#1086;&#1074;&#1086;&#1077;%20&#1086;&#1090;%20&#1089;&#1083;&#1091;&#1078;&#1073;\&#1041;&#1056;&#1054;&#1064;&#1070;&#1056;&#1040;%2001.01.2015%20(&#1092;&#1072;&#1082;&#1090;)\&#1075;&#1088;&#1072;&#1092;&#1080;&#1082;&#1080;_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001%20&#1054;&#1090;&#1095;&#1077;&#1090;&#1099;%20&#1075;&#1083;&#1072;&#1074;&#1099;_&#1089;&#1077;&#1089;&#1089;&#1080;&#1080;%20&#1043;&#1054;\2015-02-25_&#1089;&#1077;&#1089;&#1089;&#1080;&#1103;%20&#1057;&#1086;&#1074;&#1077;&#1090;&#1072;%20&#1043;&#1054;_&#1080;&#1090;&#1086;&#1075;&#1086;&#1074;&#1099;&#1081;%20&#1076;&#1086;&#1082;&#1083;&#1072;&#1076;\&#1053;&#1086;&#1074;&#1086;&#1077;%20&#1086;&#1090;%20&#1089;&#1083;&#1091;&#1078;&#1073;\&#1057;&#1041;&#1054;&#1056;&#1053;&#1048;&#1050;%202015\&#1055;&#1077;&#1088;&#1074;&#1080;&#1095;&#1082;&#1072;%20&#1086;&#1090;&#1076;&#1077;&#1083;&#1086;&#1074;\1%20&#1057;&#1042;&#1045;&#1058;&#1040;%20&#1075;&#1088;&#1072;&#1092;&#1080;&#1082;&#1080;%20&#1076;&#1083;&#1103;%20&#1082;&#1086;&#1088;&#1088;&#1077;&#1082;&#1090;&#1080;&#1088;&#1086;&#1074;&#1082;&#1080;%202014&#1075;\3%20&#1075;&#1088;&#1072;&#1092;&#1080;&#1082;&#1080;%20&#1087;&#1088;&#1086;&#1084;&#1099;&#1096;&#1083;&#1077;&#1085;&#1085;&#1086;&#1089;&#1090;&#1100;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solidFill>
          <a:srgbClr val="9BBB59">
            <a:lumMod val="20000"/>
            <a:lumOff val="80000"/>
          </a:srgbClr>
        </a:solidFill>
      </c:spPr>
    </c:floor>
    <c:sideWall>
      <c:spPr>
        <a:noFill/>
      </c:spPr>
    </c:sideWall>
    <c:backWall>
      <c:spPr>
        <a:noFill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2012 год</c:v>
                </c:pt>
              </c:strCache>
            </c:strRef>
          </c:tx>
          <c:spPr>
            <a:solidFill>
              <a:srgbClr val="92D050"/>
            </a:solidFill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dLbls>
            <c:dLbl>
              <c:idx val="0"/>
              <c:layout>
                <c:manualLayout>
                  <c:x val="-2.3910949072023786E-3"/>
                  <c:y val="-2.5157227721046621E-3"/>
                </c:manualLayout>
              </c:layout>
              <c:showVal val="1"/>
            </c:dLbl>
            <c:dLbl>
              <c:idx val="1"/>
              <c:layout>
                <c:manualLayout>
                  <c:x val="-4.4462318606461755E-4"/>
                  <c:y val="-2.5157227721046621E-3"/>
                </c:manualLayout>
              </c:layout>
              <c:showVal val="1"/>
            </c:dLbl>
            <c:spPr>
              <a:solidFill>
                <a:srgbClr val="92D050"/>
              </a:solidFill>
              <a:ln>
                <a:solidFill>
                  <a:schemeClr val="bg1"/>
                </a:solidFill>
              </a:ln>
            </c:spPr>
            <c:txPr>
              <a:bodyPr/>
              <a:lstStyle/>
              <a:p>
                <a:pPr>
                  <a:defRPr sz="1600" b="1" i="0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Налоговые и неналоговые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1725</c:v>
                </c:pt>
                <c:pt idx="1">
                  <c:v>1518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 год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dLbls>
            <c:spPr>
              <a:solidFill>
                <a:srgbClr val="00B0F0"/>
              </a:solidFill>
              <a:ln>
                <a:solidFill>
                  <a:sysClr val="window" lastClr="FFFFFF"/>
                </a:solidFill>
              </a:ln>
            </c:spPr>
            <c:txPr>
              <a:bodyPr/>
              <a:lstStyle/>
              <a:p>
                <a:pPr>
                  <a:defRPr sz="1600" b="1" i="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Налоговые и неналоговые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1862.3</c:v>
                </c:pt>
                <c:pt idx="1">
                  <c:v>1843.5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2014 год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1.7518248175182483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>
                        <a:latin typeface="Times New Roman" pitchFamily="18" charset="0"/>
                        <a:cs typeface="Times New Roman" pitchFamily="18" charset="0"/>
                      </a:rPr>
                      <a:t>2058,4</a:t>
                    </a:r>
                    <a:endParaRPr lang="en-US" sz="16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</c:dLbl>
            <c:dLbl>
              <c:idx val="1"/>
              <c:layout>
                <c:manualLayout>
                  <c:x val="2.3357664233576627E-2"/>
                  <c:y val="0"/>
                </c:manualLayout>
              </c:layout>
              <c:showVal val="1"/>
            </c:dLbl>
            <c:spPr>
              <a:solidFill>
                <a:srgbClr val="C00000"/>
              </a:solidFill>
              <a:ln w="12700">
                <a:solidFill>
                  <a:schemeClr val="bg1"/>
                </a:solidFill>
              </a:ln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Налоговые и неналоговые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2058.4</c:v>
                </c:pt>
                <c:pt idx="1">
                  <c:v>2033.6</c:v>
                </c:pt>
              </c:numCache>
            </c:numRef>
          </c:val>
        </c:ser>
        <c:dLbls>
          <c:showVal val="1"/>
        </c:dLbls>
        <c:shape val="box"/>
        <c:axId val="52381952"/>
        <c:axId val="52396032"/>
        <c:axId val="0"/>
      </c:bar3DChart>
      <c:catAx>
        <c:axId val="5238195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600" b="1" baseline="0">
                <a:latin typeface="Times New Roman" pitchFamily="18" charset="0"/>
              </a:defRPr>
            </a:pPr>
            <a:endParaRPr lang="ru-RU"/>
          </a:p>
        </c:txPr>
        <c:crossAx val="52396032"/>
        <c:crosses val="autoZero"/>
        <c:auto val="1"/>
        <c:lblAlgn val="ctr"/>
        <c:lblOffset val="100"/>
      </c:catAx>
      <c:valAx>
        <c:axId val="5239603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600">
                    <a:latin typeface="Arial" pitchFamily="34" charset="0"/>
                    <a:cs typeface="Arial" pitchFamily="34" charset="0"/>
                  </a:defRPr>
                </a:pPr>
                <a:r>
                  <a:rPr lang="ru-RU" sz="1600" dirty="0" smtClean="0">
                    <a:latin typeface="Arial" pitchFamily="34" charset="0"/>
                    <a:cs typeface="Arial" pitchFamily="34" charset="0"/>
                  </a:rPr>
                  <a:t>млн </a:t>
                </a:r>
                <a:r>
                  <a:rPr lang="ru-RU" sz="1600" dirty="0">
                    <a:latin typeface="Arial" pitchFamily="34" charset="0"/>
                    <a:cs typeface="Arial" pitchFamily="34" charset="0"/>
                  </a:rPr>
                  <a:t>рублей</a:t>
                </a:r>
              </a:p>
            </c:rich>
          </c:tx>
          <c:layout>
            <c:manualLayout>
              <c:xMode val="edge"/>
              <c:yMode val="edge"/>
              <c:x val="1.1889018884801325E-2"/>
              <c:y val="0.34874252294899638"/>
            </c:manualLayout>
          </c:layout>
        </c:title>
        <c:numFmt formatCode="0.0" sourceLinked="1"/>
        <c:tickLblPos val="nextTo"/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5238195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txPr>
        <a:bodyPr/>
        <a:lstStyle/>
        <a:p>
          <a:pPr>
            <a:defRPr sz="1600" b="1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ln>
      <a:miter lim="800000"/>
    </a:ln>
    <a:scene3d>
      <a:camera prst="orthographicFront"/>
      <a:lightRig rig="threePt" dir="t"/>
    </a:scene3d>
    <a:sp3d prstMaterial="matte"/>
  </c:sp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66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9525">
          <a:solidFill>
            <a:schemeClr val="tx1"/>
          </a:solidFill>
          <a:prstDash val="solid"/>
        </a:ln>
      </c:spPr>
    </c:sideWall>
    <c:backWall>
      <c:spPr>
        <a:noFill/>
        <a:ln w="9525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6092327824268177"/>
          <c:y val="8.5595393537308231E-2"/>
          <c:w val="0.78288649534624155"/>
          <c:h val="0.81224100175354164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Химия и нефтехимия</c:v>
                </c:pt>
              </c:strCache>
            </c:strRef>
          </c:tx>
          <c:spPr>
            <a:solidFill>
              <a:srgbClr val="00B050"/>
            </a:solidFill>
            <a:ln w="19037">
              <a:solidFill>
                <a:schemeClr val="tx2">
                  <a:lumMod val="75000"/>
                </a:schemeClr>
              </a:solidFill>
              <a:prstDash val="solid"/>
            </a:ln>
          </c:spPr>
          <c:dLbls>
            <c:dLbl>
              <c:idx val="0"/>
              <c:layout>
                <c:manualLayout>
                  <c:x val="-1.0612350496278361E-3"/>
                  <c:y val="0.26445499209906503"/>
                </c:manualLayout>
              </c:layout>
              <c:tx>
                <c:rich>
                  <a:bodyPr/>
                  <a:lstStyle/>
                  <a:p>
                    <a:r>
                      <a:rPr lang="en-US" sz="2300" dirty="0" smtClean="0"/>
                      <a:t>25</a:t>
                    </a:r>
                    <a:r>
                      <a:rPr lang="ru-RU" sz="2300" dirty="0" smtClean="0"/>
                      <a:t> </a:t>
                    </a:r>
                    <a:r>
                      <a:rPr lang="en-US" sz="2300" dirty="0" smtClean="0"/>
                      <a:t>034,5</a:t>
                    </a:r>
                    <a:endParaRPr lang="en-US" sz="2300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1.8795021406552213E-3"/>
                  <c:y val="0.4097132527947362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076,0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2.8128650654477227E-3"/>
                  <c:y val="0.3586841115707100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469,3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-3.7463598300210101E-3"/>
                  <c:y val="0.28789224751034032"/>
                </c:manualLayout>
              </c:layout>
              <c:showVal val="1"/>
            </c:dLbl>
            <c:dLbl>
              <c:idx val="4"/>
              <c:layout>
                <c:manualLayout>
                  <c:x val="-3.0637576552930293E-3"/>
                  <c:y val="0.27393294822792946"/>
                </c:manualLayout>
              </c:layout>
              <c:showVal val="1"/>
            </c:dLbl>
            <c:dLbl>
              <c:idx val="5"/>
              <c:layout>
                <c:manualLayout>
                  <c:xMode val="edge"/>
                  <c:yMode val="edge"/>
                  <c:x val="0.96825396825396826"/>
                  <c:y val="0.46762589928058251"/>
                </c:manualLayout>
              </c:layout>
              <c:showVal val="1"/>
            </c:dLbl>
            <c:numFmt formatCode="0.0" sourceLinked="0"/>
            <c:spPr>
              <a:solidFill>
                <a:schemeClr val="bg1"/>
              </a:solidFill>
              <a:ln w="38082">
                <a:noFill/>
              </a:ln>
            </c:spPr>
            <c:txPr>
              <a:bodyPr rot="-5400000" vert="horz"/>
              <a:lstStyle/>
              <a:p>
                <a:pPr algn="ctr">
                  <a:defRPr sz="23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</c:dLbls>
          <c:cat>
            <c:strRef>
              <c:f>Sheet1!$B$1:$D$1</c:f>
              <c:strCache>
                <c:ptCount val="3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25034.5</c:v>
                </c:pt>
                <c:pt idx="1">
                  <c:v>27076</c:v>
                </c:pt>
                <c:pt idx="2">
                  <c:v>27469.3</c:v>
                </c:pt>
              </c:numCache>
            </c:numRef>
          </c:val>
        </c:ser>
        <c:dLbls>
          <c:showVal val="1"/>
        </c:dLbls>
        <c:gapWidth val="121"/>
        <c:gapDepth val="0"/>
        <c:shape val="box"/>
        <c:axId val="110601728"/>
        <c:axId val="110603264"/>
        <c:axId val="0"/>
      </c:bar3DChart>
      <c:catAx>
        <c:axId val="110601728"/>
        <c:scaling>
          <c:orientation val="minMax"/>
        </c:scaling>
        <c:axPos val="b"/>
        <c:numFmt formatCode="General" sourceLinked="1"/>
        <c:tickLblPos val="low"/>
        <c:spPr>
          <a:ln w="4763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 sz="2000" b="1" i="0" u="none" strike="noStrike" baseline="0">
                <a:solidFill>
                  <a:schemeClr val="tx1"/>
                </a:solidFill>
                <a:latin typeface="Arial" pitchFamily="34" charset="0"/>
                <a:ea typeface="Arial"/>
                <a:cs typeface="Arial" pitchFamily="34" charset="0"/>
              </a:defRPr>
            </a:pPr>
            <a:endParaRPr lang="ru-RU"/>
          </a:p>
        </c:txPr>
        <c:crossAx val="110603264"/>
        <c:crosses val="autoZero"/>
        <c:auto val="1"/>
        <c:lblAlgn val="ctr"/>
        <c:lblOffset val="100"/>
        <c:tickLblSkip val="1"/>
        <c:tickMarkSkip val="1"/>
      </c:catAx>
      <c:valAx>
        <c:axId val="110603264"/>
        <c:scaling>
          <c:orientation val="minMax"/>
        </c:scaling>
        <c:axPos val="l"/>
        <c:majorGridlines>
          <c:spPr>
            <a:ln w="9525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sz="1600" dirty="0">
                    <a:solidFill>
                      <a:schemeClr val="tx1"/>
                    </a:solidFill>
                  </a:rPr>
                  <a:t>млн.руб.</a:t>
                </a:r>
              </a:p>
            </c:rich>
          </c:tx>
          <c:layout>
            <c:manualLayout>
              <c:xMode val="edge"/>
              <c:yMode val="edge"/>
              <c:x val="9.6969228539684708E-3"/>
              <c:y val="0.37165529308836392"/>
            </c:manualLayout>
          </c:layout>
          <c:spPr>
            <a:noFill/>
            <a:ln w="38082">
              <a:noFill/>
            </a:ln>
          </c:spPr>
        </c:title>
        <c:numFmt formatCode="General" sourceLinked="1"/>
        <c:tickLblPos val="nextTo"/>
        <c:spPr>
          <a:ln w="952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Arial" pitchFamily="34" charset="0"/>
                <a:ea typeface="Arial"/>
                <a:cs typeface="Arial" pitchFamily="34" charset="0"/>
              </a:defRPr>
            </a:pPr>
            <a:endParaRPr lang="ru-RU"/>
          </a:p>
        </c:txPr>
        <c:crossAx val="110601728"/>
        <c:crosses val="autoZero"/>
        <c:crossBetween val="between"/>
      </c:valAx>
      <c:spPr>
        <a:noFill/>
        <a:ln w="25399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27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10"/>
      <c:hPercent val="62"/>
      <c:rotY val="10"/>
      <c:depthPercent val="100"/>
      <c:rAngAx val="1"/>
    </c:view3D>
    <c:floor>
      <c:spPr>
        <a:solidFill>
          <a:srgbClr val="C0C0C0"/>
        </a:solidFill>
        <a:ln w="3175">
          <a:solidFill>
            <a:srgbClr val="1C4372"/>
          </a:solidFill>
          <a:prstDash val="solid"/>
        </a:ln>
      </c:spPr>
    </c:floor>
    <c:sideWall>
      <c:spPr>
        <a:noFill/>
        <a:ln w="12700">
          <a:solidFill>
            <a:srgbClr val="002060"/>
          </a:solidFill>
          <a:prstDash val="solid"/>
        </a:ln>
      </c:spPr>
    </c:sideWall>
    <c:backWall>
      <c:spPr>
        <a:noFill/>
        <a:ln w="12700">
          <a:solidFill>
            <a:srgbClr val="00206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3193838901070074"/>
          <c:y val="4.8288329566446221E-2"/>
          <c:w val="0.85218861679364399"/>
          <c:h val="0.81262289004455202"/>
        </c:manualLayout>
      </c:layout>
      <c:bar3DChart>
        <c:barDir val="col"/>
        <c:grouping val="stacked"/>
        <c:ser>
          <c:idx val="0"/>
          <c:order val="0"/>
          <c:tx>
            <c:strRef>
              <c:f>Sheet1!$A$2</c:f>
              <c:strCache>
                <c:ptCount val="1"/>
                <c:pt idx="0">
                  <c:v>ОАО "Синтез-Каучук"</c:v>
                </c:pt>
              </c:strCache>
            </c:strRef>
          </c:tx>
          <c:spPr>
            <a:solidFill>
              <a:srgbClr val="00B050"/>
            </a:solidFill>
            <a:ln w="25400">
              <a:solidFill>
                <a:srgbClr val="1C4372"/>
              </a:solidFill>
              <a:prstDash val="solid"/>
            </a:ln>
          </c:spPr>
          <c:dLbls>
            <c:dLbl>
              <c:idx val="0"/>
              <c:layout>
                <c:manualLayout>
                  <c:x val="4.7755905511811334E-3"/>
                  <c:y val="1.446180569780552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727,8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4.0574146981627295E-3"/>
                  <c:y val="1.787852220865766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907,2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3.7358923884515311E-3"/>
                  <c:y val="1.989430301441298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929,3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2.4222440944881877E-3"/>
                  <c:y val="1.1115389972715442E-3"/>
                </c:manualLayout>
              </c:layout>
              <c:showVal val="1"/>
            </c:dLbl>
            <c:dLbl>
              <c:idx val="4"/>
              <c:layout>
                <c:manualLayout>
                  <c:x val="-3.6532152230970292E-3"/>
                  <c:y val="-2.1357182069202851E-2"/>
                </c:manualLayout>
              </c:layout>
              <c:tx>
                <c:rich>
                  <a:bodyPr rot="-5400000" vert="horz"/>
                  <a:lstStyle/>
                  <a:p>
                    <a:pPr algn="ctr">
                      <a:defRPr sz="2497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2497" dirty="0" smtClean="0">
                        <a:solidFill>
                          <a:schemeClr val="tx1"/>
                        </a:solidFill>
                      </a:rPr>
                      <a:t>8123,8</a:t>
                    </a:r>
                    <a:endParaRPr lang="en-US" sz="2500" dirty="0">
                      <a:solidFill>
                        <a:schemeClr val="tx1"/>
                      </a:solidFill>
                    </a:endParaRPr>
                  </a:p>
                </c:rich>
              </c:tx>
              <c:numFmt formatCode="0.0" sourceLinked="0"/>
              <c:spPr>
                <a:solidFill>
                  <a:schemeClr val="bg1"/>
                </a:solidFill>
                <a:ln w="38031">
                  <a:noFill/>
                </a:ln>
              </c:spPr>
            </c:dLbl>
            <c:numFmt formatCode="0.0" sourceLinked="0"/>
            <c:spPr>
              <a:solidFill>
                <a:schemeClr val="bg1"/>
              </a:solidFill>
              <a:ln w="38031">
                <a:noFill/>
              </a:ln>
            </c:spPr>
            <c:txPr>
              <a:bodyPr rot="-5400000" vert="horz"/>
              <a:lstStyle/>
              <a:p>
                <a:pPr algn="ctr">
                  <a:defRPr sz="2499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</c:dLbls>
          <c:cat>
            <c:strRef>
              <c:f>Sheet1!$B$1:$D$1</c:f>
              <c:strCache>
                <c:ptCount val="3"/>
                <c:pt idx="0">
                  <c:v>2012г.</c:v>
                </c:pt>
                <c:pt idx="1">
                  <c:v>2013г.</c:v>
                </c:pt>
                <c:pt idx="2">
                  <c:v> 2014г.</c:v>
                </c:pt>
              </c:strCache>
            </c:strRef>
          </c:cat>
          <c:val>
            <c:numRef>
              <c:f>Sheet1!$B$2:$D$2</c:f>
              <c:numCache>
                <c:formatCode>#,##0.00</c:formatCode>
                <c:ptCount val="3"/>
                <c:pt idx="0">
                  <c:v>3727.8</c:v>
                </c:pt>
                <c:pt idx="1">
                  <c:v>3907.2</c:v>
                </c:pt>
                <c:pt idx="2">
                  <c:v>3929.3</c:v>
                </c:pt>
              </c:numCache>
            </c:numRef>
          </c:val>
        </c:ser>
        <c:dLbls>
          <c:showVal val="1"/>
        </c:dLbls>
        <c:gapWidth val="110"/>
        <c:gapDepth val="36"/>
        <c:shape val="box"/>
        <c:axId val="111579904"/>
        <c:axId val="111581440"/>
        <c:axId val="0"/>
      </c:bar3DChart>
      <c:catAx>
        <c:axId val="111579904"/>
        <c:scaling>
          <c:orientation val="minMax"/>
        </c:scaling>
        <c:axPos val="b"/>
        <c:numFmt formatCode="General" sourceLinked="1"/>
        <c:tickLblPos val="low"/>
        <c:spPr>
          <a:ln w="4757">
            <a:solidFill>
              <a:srgbClr val="1C4372"/>
            </a:solidFill>
            <a:prstDash val="solid"/>
          </a:ln>
        </c:spPr>
        <c:txPr>
          <a:bodyPr rot="0" vert="horz"/>
          <a:lstStyle/>
          <a:p>
            <a:pPr>
              <a:defRPr sz="1997" b="1" i="0" u="none" strike="noStrike" baseline="0">
                <a:solidFill>
                  <a:srgbClr val="272777"/>
                </a:solidFill>
                <a:latin typeface="Arial" pitchFamily="34" charset="0"/>
                <a:ea typeface="Arial"/>
                <a:cs typeface="Arial" pitchFamily="34" charset="0"/>
              </a:defRPr>
            </a:pPr>
            <a:endParaRPr lang="ru-RU"/>
          </a:p>
        </c:txPr>
        <c:crossAx val="111581440"/>
        <c:crossesAt val="0"/>
        <c:auto val="1"/>
        <c:lblAlgn val="ctr"/>
        <c:lblOffset val="100"/>
        <c:tickLblSkip val="1"/>
        <c:tickMarkSkip val="1"/>
      </c:catAx>
      <c:valAx>
        <c:axId val="111581440"/>
        <c:scaling>
          <c:orientation val="minMax"/>
          <c:max val="5000"/>
        </c:scaling>
        <c:axPos val="l"/>
        <c:majorGridlines>
          <c:spPr>
            <a:ln w="4757">
              <a:solidFill>
                <a:srgbClr val="00206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272777"/>
                    </a:solidFill>
                    <a:latin typeface="Arial" pitchFamily="34" charset="0"/>
                    <a:ea typeface="Times New Roman"/>
                    <a:cs typeface="Arial" pitchFamily="34" charset="0"/>
                  </a:defRPr>
                </a:pPr>
                <a:r>
                  <a:rPr lang="ru-RU" sz="1800" dirty="0" smtClean="0">
                    <a:solidFill>
                      <a:srgbClr val="272777"/>
                    </a:solidFill>
                    <a:latin typeface="Arial" pitchFamily="34" charset="0"/>
                    <a:cs typeface="Arial" pitchFamily="34" charset="0"/>
                  </a:rPr>
                  <a:t>млн</a:t>
                </a:r>
                <a:r>
                  <a:rPr lang="ru-RU" sz="1800" baseline="0" dirty="0" smtClean="0">
                    <a:solidFill>
                      <a:srgbClr val="272777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sz="1800" dirty="0" smtClean="0">
                    <a:solidFill>
                      <a:srgbClr val="272777"/>
                    </a:solidFill>
                    <a:latin typeface="Arial" pitchFamily="34" charset="0"/>
                    <a:cs typeface="Arial" pitchFamily="34" charset="0"/>
                  </a:rPr>
                  <a:t>руб</a:t>
                </a:r>
                <a:r>
                  <a:rPr lang="ru-RU" sz="1800" dirty="0">
                    <a:solidFill>
                      <a:srgbClr val="272777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c:rich>
          </c:tx>
          <c:layout>
            <c:manualLayout>
              <c:xMode val="edge"/>
              <c:yMode val="edge"/>
              <c:x val="1.5639122627683067E-2"/>
              <c:y val="0.36775340445036775"/>
            </c:manualLayout>
          </c:layout>
          <c:spPr>
            <a:noFill/>
            <a:ln w="38031">
              <a:noFill/>
            </a:ln>
          </c:spPr>
        </c:title>
        <c:numFmt formatCode="General" sourceLinked="0"/>
        <c:tickLblPos val="nextTo"/>
        <c:spPr>
          <a:ln w="4757">
            <a:solidFill>
              <a:srgbClr val="002060"/>
            </a:solidFill>
            <a:prstDash val="solid"/>
          </a:ln>
        </c:spPr>
        <c:txPr>
          <a:bodyPr rot="0" vert="horz"/>
          <a:lstStyle/>
          <a:p>
            <a:pPr>
              <a:defRPr sz="1797" b="1" i="0" u="none" strike="noStrike" baseline="0">
                <a:solidFill>
                  <a:srgbClr val="272777"/>
                </a:solidFill>
                <a:latin typeface="Arial" pitchFamily="34" charset="0"/>
                <a:ea typeface="Arial"/>
                <a:cs typeface="Arial" pitchFamily="34" charset="0"/>
              </a:defRPr>
            </a:pPr>
            <a:endParaRPr lang="ru-RU"/>
          </a:p>
        </c:txPr>
        <c:crossAx val="111579904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269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66"/>
      <c:depthPercent val="100"/>
      <c:rAngAx val="1"/>
    </c:view3D>
    <c:floor>
      <c:spPr>
        <a:solidFill>
          <a:srgbClr val="C0C0C0"/>
        </a:solidFill>
        <a:ln w="3175">
          <a:solidFill>
            <a:srgbClr val="1C4372"/>
          </a:solidFill>
          <a:prstDash val="solid"/>
        </a:ln>
      </c:spPr>
    </c:floor>
    <c:sideWall>
      <c:spPr>
        <a:noFill/>
        <a:ln w="12700">
          <a:solidFill>
            <a:srgbClr val="002060"/>
          </a:solidFill>
          <a:prstDash val="solid"/>
        </a:ln>
      </c:spPr>
    </c:sideWall>
    <c:backWall>
      <c:spPr>
        <a:noFill/>
        <a:ln w="12700">
          <a:solidFill>
            <a:srgbClr val="00206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9924127692316421"/>
          <c:y val="0.12701324945920442"/>
          <c:w val="0.74615585822161001"/>
          <c:h val="0.76552712955603042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Химия и нефтехимия</c:v>
                </c:pt>
              </c:strCache>
            </c:strRef>
          </c:tx>
          <c:spPr>
            <a:solidFill>
              <a:srgbClr val="00B050"/>
            </a:solidFill>
            <a:ln w="25400">
              <a:solidFill>
                <a:srgbClr val="1C4372"/>
              </a:solidFill>
              <a:prstDash val="solid"/>
            </a:ln>
          </c:spPr>
          <c:dLbls>
            <c:dLbl>
              <c:idx val="0"/>
              <c:layout>
                <c:manualLayout>
                  <c:x val="-3.0026618472912604E-3"/>
                  <c:y val="0.334811012856622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755,0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1.8793155667088904E-3"/>
                  <c:y val="0.3496650804195990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688,9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4882069505123493E-3"/>
                  <c:y val="0.2447248501659325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236,9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-3.7463598300210114E-3"/>
                  <c:y val="0.28789224751034032"/>
                </c:manualLayout>
              </c:layout>
              <c:showVal val="1"/>
            </c:dLbl>
            <c:dLbl>
              <c:idx val="4"/>
              <c:layout>
                <c:manualLayout>
                  <c:x val="-3.0637576552930315E-3"/>
                  <c:y val="0.27393294822792946"/>
                </c:manualLayout>
              </c:layout>
              <c:showVal val="1"/>
            </c:dLbl>
            <c:dLbl>
              <c:idx val="5"/>
              <c:layout>
                <c:manualLayout>
                  <c:xMode val="edge"/>
                  <c:yMode val="edge"/>
                  <c:x val="0.96825396825396826"/>
                  <c:y val="0.46762589928058268"/>
                </c:manualLayout>
              </c:layout>
              <c:showVal val="1"/>
            </c:dLbl>
            <c:numFmt formatCode="0.0" sourceLinked="0"/>
            <c:spPr>
              <a:solidFill>
                <a:schemeClr val="bg1"/>
              </a:solidFill>
              <a:ln w="38082">
                <a:noFill/>
              </a:ln>
            </c:spPr>
            <c:txPr>
              <a:bodyPr rot="-5400000" vert="horz"/>
              <a:lstStyle/>
              <a:p>
                <a:pPr algn="ctr">
                  <a:defRPr sz="25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</c:dLbls>
          <c:cat>
            <c:strRef>
              <c:f>Sheet1!$B$1:$D$1</c:f>
              <c:strCache>
                <c:ptCount val="3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6755</c:v>
                </c:pt>
                <c:pt idx="1">
                  <c:v>6688.9</c:v>
                </c:pt>
                <c:pt idx="2">
                  <c:v>6236.9</c:v>
                </c:pt>
              </c:numCache>
            </c:numRef>
          </c:val>
        </c:ser>
        <c:dLbls>
          <c:showVal val="1"/>
        </c:dLbls>
        <c:gapWidth val="121"/>
        <c:gapDepth val="0"/>
        <c:shape val="box"/>
        <c:axId val="111821184"/>
        <c:axId val="111822720"/>
        <c:axId val="0"/>
      </c:bar3DChart>
      <c:catAx>
        <c:axId val="111821184"/>
        <c:scaling>
          <c:orientation val="minMax"/>
        </c:scaling>
        <c:axPos val="b"/>
        <c:numFmt formatCode="General" sourceLinked="1"/>
        <c:tickLblPos val="low"/>
        <c:spPr>
          <a:ln w="4763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 sz="2000" b="1" i="0" u="none" strike="noStrike" baseline="0">
                <a:solidFill>
                  <a:srgbClr val="272777"/>
                </a:solidFill>
                <a:latin typeface="Arial" pitchFamily="34" charset="0"/>
                <a:ea typeface="Arial"/>
                <a:cs typeface="Arial" pitchFamily="34" charset="0"/>
              </a:defRPr>
            </a:pPr>
            <a:endParaRPr lang="ru-RU"/>
          </a:p>
        </c:txPr>
        <c:crossAx val="111822720"/>
        <c:crosses val="autoZero"/>
        <c:auto val="1"/>
        <c:lblAlgn val="ctr"/>
        <c:lblOffset val="100"/>
        <c:tickLblSkip val="1"/>
        <c:tickMarkSkip val="1"/>
      </c:catAx>
      <c:valAx>
        <c:axId val="111822720"/>
        <c:scaling>
          <c:orientation val="minMax"/>
        </c:scaling>
        <c:axPos val="l"/>
        <c:majorGridlines>
          <c:spPr>
            <a:ln w="4763">
              <a:solidFill>
                <a:srgbClr val="00206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272777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dirty="0" smtClean="0">
                    <a:solidFill>
                      <a:srgbClr val="272777"/>
                    </a:solidFill>
                  </a:rPr>
                  <a:t>млн</a:t>
                </a:r>
                <a:r>
                  <a:rPr lang="ru-RU" baseline="0" dirty="0" smtClean="0">
                    <a:solidFill>
                      <a:srgbClr val="272777"/>
                    </a:solidFill>
                  </a:rPr>
                  <a:t> </a:t>
                </a:r>
                <a:r>
                  <a:rPr lang="ru-RU" dirty="0" smtClean="0">
                    <a:solidFill>
                      <a:srgbClr val="272777"/>
                    </a:solidFill>
                  </a:rPr>
                  <a:t>руб</a:t>
                </a:r>
                <a:r>
                  <a:rPr lang="ru-RU" dirty="0">
                    <a:solidFill>
                      <a:srgbClr val="272777"/>
                    </a:solidFill>
                  </a:rPr>
                  <a:t>.</a:t>
                </a:r>
              </a:p>
            </c:rich>
          </c:tx>
          <c:layout>
            <c:manualLayout>
              <c:xMode val="edge"/>
              <c:yMode val="edge"/>
              <c:x val="4.7896823656926713E-2"/>
              <c:y val="0.37165522053557665"/>
            </c:manualLayout>
          </c:layout>
          <c:spPr>
            <a:noFill/>
            <a:ln w="38082">
              <a:noFill/>
            </a:ln>
          </c:spPr>
        </c:title>
        <c:numFmt formatCode="General" sourceLinked="1"/>
        <c:tickLblPos val="nextTo"/>
        <c:spPr>
          <a:ln w="4763">
            <a:solidFill>
              <a:srgbClr val="002060"/>
            </a:solidFill>
            <a:prstDash val="solid"/>
          </a:ln>
        </c:spPr>
        <c:txPr>
          <a:bodyPr rot="0" vert="horz"/>
          <a:lstStyle/>
          <a:p>
            <a:pPr>
              <a:defRPr sz="2000" b="1" i="0" u="none" strike="noStrike" baseline="0">
                <a:solidFill>
                  <a:srgbClr val="272777"/>
                </a:solidFill>
                <a:latin typeface="Arial" pitchFamily="34" charset="0"/>
                <a:ea typeface="Arial"/>
                <a:cs typeface="Arial" pitchFamily="34" charset="0"/>
              </a:defRPr>
            </a:pPr>
            <a:endParaRPr lang="ru-RU"/>
          </a:p>
        </c:txPr>
        <c:crossAx val="111821184"/>
        <c:crosses val="autoZero"/>
        <c:crossBetween val="between"/>
      </c:valAx>
      <c:spPr>
        <a:noFill/>
        <a:ln w="25399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27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10"/>
      <c:hPercent val="62"/>
      <c:rotY val="10"/>
      <c:depthPercent val="100"/>
      <c:rAngAx val="1"/>
    </c:view3D>
    <c:floor>
      <c:spPr>
        <a:solidFill>
          <a:srgbClr val="C0C0C0"/>
        </a:solidFill>
        <a:ln w="9525">
          <a:solidFill>
            <a:schemeClr val="tx1"/>
          </a:solidFill>
          <a:prstDash val="solid"/>
        </a:ln>
      </c:spPr>
    </c:floor>
    <c:sideWall>
      <c:spPr>
        <a:noFill/>
        <a:ln w="9525">
          <a:solidFill>
            <a:schemeClr val="tx1"/>
          </a:solidFill>
          <a:prstDash val="solid"/>
        </a:ln>
      </c:spPr>
    </c:sideWall>
    <c:backWall>
      <c:spPr>
        <a:noFill/>
        <a:ln w="9525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8725640780994818"/>
          <c:y val="0.12023872538314313"/>
          <c:w val="0.79687058013184153"/>
          <c:h val="0.74067248726798562"/>
        </c:manualLayout>
      </c:layout>
      <c:bar3DChart>
        <c:barDir val="col"/>
        <c:grouping val="stacked"/>
        <c:ser>
          <c:idx val="0"/>
          <c:order val="0"/>
          <c:tx>
            <c:strRef>
              <c:f>Sheet1!$A$2</c:f>
              <c:strCache>
                <c:ptCount val="1"/>
                <c:pt idx="0">
                  <c:v>ОАО "Синтез-Каучук"</c:v>
                </c:pt>
              </c:strCache>
            </c:strRef>
          </c:tx>
          <c:spPr>
            <a:solidFill>
              <a:srgbClr val="00B050"/>
            </a:solidFill>
            <a:ln w="12685">
              <a:solidFill>
                <a:schemeClr val="tx2">
                  <a:lumMod val="75000"/>
                </a:schemeClr>
              </a:solidFill>
              <a:prstDash val="solid"/>
            </a:ln>
          </c:spPr>
          <c:dLbls>
            <c:dLbl>
              <c:idx val="0"/>
              <c:layout>
                <c:manualLayout>
                  <c:x val="-4.3811445555395597E-3"/>
                  <c:y val="1.933240702638218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064,5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4.0574146981627295E-3"/>
                  <c:y val="1.787852220865766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302,7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3.7358923884515272E-3"/>
                  <c:y val="1.989430301441295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221,3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2.4222440944881877E-3"/>
                  <c:y val="1.1115389972715442E-3"/>
                </c:manualLayout>
              </c:layout>
              <c:showVal val="1"/>
            </c:dLbl>
            <c:dLbl>
              <c:idx val="4"/>
              <c:layout>
                <c:manualLayout>
                  <c:x val="-3.6532152230970292E-3"/>
                  <c:y val="-2.1357182069202851E-2"/>
                </c:manualLayout>
              </c:layout>
              <c:tx>
                <c:rich>
                  <a:bodyPr/>
                  <a:lstStyle/>
                  <a:p>
                    <a:r>
                      <a:rPr lang="ru-RU" sz="2300" dirty="0" smtClean="0">
                        <a:solidFill>
                          <a:schemeClr val="tx1"/>
                        </a:solidFill>
                      </a:rPr>
                      <a:t>8123,8</a:t>
                    </a:r>
                    <a:endParaRPr lang="en-US" sz="2300" dirty="0">
                      <a:solidFill>
                        <a:schemeClr val="tx1"/>
                      </a:solidFill>
                    </a:endParaRPr>
                  </a:p>
                </c:rich>
              </c:tx>
            </c:dLbl>
            <c:numFmt formatCode="0.0" sourceLinked="0"/>
            <c:spPr>
              <a:solidFill>
                <a:schemeClr val="bg1"/>
              </a:solidFill>
              <a:ln w="38031">
                <a:noFill/>
              </a:ln>
            </c:spPr>
            <c:txPr>
              <a:bodyPr rot="-5400000" vert="horz"/>
              <a:lstStyle/>
              <a:p>
                <a:pPr algn="ctr">
                  <a:defRPr sz="23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</c:dLbls>
          <c:cat>
            <c:strRef>
              <c:f>Sheet1!$B$1:$D$1</c:f>
              <c:strCache>
                <c:ptCount val="3"/>
                <c:pt idx="0">
                  <c:v>2012г.</c:v>
                </c:pt>
                <c:pt idx="1">
                  <c:v>2013г.</c:v>
                </c:pt>
                <c:pt idx="2">
                  <c:v> 2014г.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9064.5</c:v>
                </c:pt>
                <c:pt idx="1">
                  <c:v>8302.7000000000007</c:v>
                </c:pt>
                <c:pt idx="2">
                  <c:v>8221.2999999999811</c:v>
                </c:pt>
              </c:numCache>
            </c:numRef>
          </c:val>
        </c:ser>
        <c:dLbls>
          <c:showVal val="1"/>
        </c:dLbls>
        <c:gapWidth val="110"/>
        <c:gapDepth val="36"/>
        <c:shape val="box"/>
        <c:axId val="111909120"/>
        <c:axId val="111931392"/>
        <c:axId val="0"/>
      </c:bar3DChart>
      <c:catAx>
        <c:axId val="111909120"/>
        <c:scaling>
          <c:orientation val="minMax"/>
        </c:scaling>
        <c:axPos val="b"/>
        <c:numFmt formatCode="General" sourceLinked="1"/>
        <c:tickLblPos val="low"/>
        <c:spPr>
          <a:ln w="4757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chemeClr val="tx1"/>
                </a:solidFill>
                <a:latin typeface="Arial" pitchFamily="34" charset="0"/>
                <a:ea typeface="Arial"/>
                <a:cs typeface="Arial" pitchFamily="34" charset="0"/>
              </a:defRPr>
            </a:pPr>
            <a:endParaRPr lang="ru-RU"/>
          </a:p>
        </c:txPr>
        <c:crossAx val="111931392"/>
        <c:crosses val="autoZero"/>
        <c:auto val="1"/>
        <c:lblAlgn val="ctr"/>
        <c:lblOffset val="100"/>
        <c:tickLblSkip val="1"/>
        <c:tickMarkSkip val="1"/>
      </c:catAx>
      <c:valAx>
        <c:axId val="111931392"/>
        <c:scaling>
          <c:orientation val="minMax"/>
        </c:scaling>
        <c:axPos val="l"/>
        <c:majorGridlines>
          <c:spPr>
            <a:ln w="9525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chemeClr val="tx1"/>
                    </a:solidFill>
                    <a:latin typeface="Arial" pitchFamily="34" charset="0"/>
                    <a:ea typeface="Times New Roman"/>
                    <a:cs typeface="Arial" pitchFamily="34" charset="0"/>
                  </a:defRPr>
                </a:pPr>
                <a:r>
                  <a:rPr lang="ru-RU" sz="2000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млн</a:t>
                </a:r>
                <a:r>
                  <a:rPr lang="ru-RU" sz="2000" baseline="0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sz="2000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руб</a:t>
                </a:r>
                <a:r>
                  <a:rPr lang="ru-RU" sz="2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c:rich>
          </c:tx>
          <c:layout>
            <c:manualLayout>
              <c:xMode val="edge"/>
              <c:yMode val="edge"/>
              <c:x val="7.5867258493897596E-2"/>
              <c:y val="0.36007389490340952"/>
            </c:manualLayout>
          </c:layout>
          <c:spPr>
            <a:noFill/>
            <a:ln w="38031">
              <a:noFill/>
            </a:ln>
          </c:spPr>
        </c:title>
        <c:numFmt formatCode="General" sourceLinked="1"/>
        <c:tickLblPos val="nextTo"/>
        <c:spPr>
          <a:solidFill>
            <a:prstClr val="white"/>
          </a:solidFill>
          <a:ln w="952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Arial" pitchFamily="34" charset="0"/>
                <a:ea typeface="Arial"/>
                <a:cs typeface="Arial" pitchFamily="34" charset="0"/>
              </a:defRPr>
            </a:pPr>
            <a:endParaRPr lang="ru-RU"/>
          </a:p>
        </c:txPr>
        <c:crossAx val="111909120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269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189519906449268"/>
          <c:y val="0.1069731328797932"/>
          <c:w val="0.76778082387142199"/>
          <c:h val="0.78273505230643181"/>
        </c:manualLayout>
      </c:layout>
      <c:barChart>
        <c:barDir val="col"/>
        <c:grouping val="clustered"/>
        <c:ser>
          <c:idx val="1"/>
          <c:order val="0"/>
          <c:spPr>
            <a:solidFill>
              <a:srgbClr val="00B050"/>
            </a:solidFill>
            <a:ln w="25400">
              <a:solidFill>
                <a:srgbClr val="007E39"/>
              </a:solidFill>
              <a:prstDash val="solid"/>
            </a:ln>
          </c:spPr>
          <c:dLbls>
            <c:dLbl>
              <c:idx val="0"/>
              <c:layout>
                <c:manualLayout>
                  <c:x val="-5.8928631677028914E-3"/>
                  <c:y val="0.380702893884677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</a:t>
                    </a:r>
                    <a:r>
                      <a:rPr lang="ru-RU" baseline="0" dirty="0" smtClean="0"/>
                      <a:t> 062,4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1"/>
              <c:layout>
                <c:manualLayout>
                  <c:x val="1.0663720594009801E-3"/>
                  <c:y val="0.3473958770775607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4 677,4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2"/>
              <c:layout>
                <c:manualLayout>
                  <c:x val="1.5072540339205204E-3"/>
                  <c:y val="0.3813057476413113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3 915,4</a:t>
                    </a:r>
                    <a:endParaRPr lang="en-US" dirty="0"/>
                  </a:p>
                </c:rich>
              </c:tx>
              <c:dLblPos val="outEnd"/>
              <c:showVal val="1"/>
            </c:dLbl>
            <c:spPr>
              <a:solidFill>
                <a:srgbClr val="FFFFFF"/>
              </a:solidFill>
              <a:ln w="25400">
                <a:noFill/>
              </a:ln>
            </c:spPr>
            <c:txPr>
              <a:bodyPr rot="-5400000" vert="horz"/>
              <a:lstStyle/>
              <a:p>
                <a:pPr>
                  <a:defRPr sz="2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</c:dLbls>
          <c:cat>
            <c:strRef>
              <c:f>Лист1!$A$24:$A$26</c:f>
              <c:strCache>
                <c:ptCount val="3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</c:strCache>
            </c:strRef>
          </c:cat>
          <c:val>
            <c:numRef>
              <c:f>Лист1!$B$24:$B$26</c:f>
              <c:numCache>
                <c:formatCode>General</c:formatCode>
                <c:ptCount val="3"/>
                <c:pt idx="0">
                  <c:v>5062.4000000000005</c:v>
                </c:pt>
                <c:pt idx="1">
                  <c:v>4677.4000000000005</c:v>
                </c:pt>
                <c:pt idx="2">
                  <c:v>3915.4</c:v>
                </c:pt>
              </c:numCache>
            </c:numRef>
          </c:val>
        </c:ser>
        <c:axId val="60668160"/>
        <c:axId val="60780544"/>
      </c:barChart>
      <c:lineChart>
        <c:grouping val="standard"/>
        <c:ser>
          <c:idx val="0"/>
          <c:order val="1"/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5.2615345372701385E-2"/>
                  <c:y val="-3.7815168397771638E-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/>
                      <a:t>90%</a:t>
                    </a:r>
                    <a:endParaRPr lang="en-US" sz="2000" dirty="0"/>
                  </a:p>
                </c:rich>
              </c:tx>
              <c:dLblPos val="r"/>
              <c:showVal val="1"/>
            </c:dLbl>
            <c:dLbl>
              <c:idx val="1"/>
              <c:layout>
                <c:manualLayout>
                  <c:x val="-4.3301309868123063E-2"/>
                  <c:y val="-4.7312261448155889E-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/>
                      <a:t>87</a:t>
                    </a:r>
                    <a:r>
                      <a:rPr lang="en-US" sz="2000" dirty="0" smtClean="0"/>
                      <a:t>%</a:t>
                    </a:r>
                    <a:endParaRPr lang="en-US" sz="2000" dirty="0"/>
                  </a:p>
                </c:rich>
              </c:tx>
              <c:dLblPos val="r"/>
              <c:showVal val="1"/>
            </c:dLbl>
            <c:dLbl>
              <c:idx val="2"/>
              <c:layout>
                <c:manualLayout>
                  <c:x val="-2.6389986607237941E-2"/>
                  <c:y val="-4.7939565310712307E-2"/>
                </c:manualLayout>
              </c:layout>
              <c:dLblPos val="r"/>
              <c:showVal val="1"/>
            </c:dLbl>
            <c:spPr>
              <a:solidFill>
                <a:srgbClr val="FFFFFF"/>
              </a:solidFill>
              <a:ln w="25400">
                <a:noFill/>
              </a:ln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</c:dLbls>
          <c:cat>
            <c:strRef>
              <c:f>Лист1!$A$24:$A$26</c:f>
              <c:strCache>
                <c:ptCount val="3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</c:strCache>
            </c:strRef>
          </c:cat>
          <c:val>
            <c:numRef>
              <c:f>Лист1!$C$24:$C$26</c:f>
              <c:numCache>
                <c:formatCode>0.0%</c:formatCode>
                <c:ptCount val="3"/>
                <c:pt idx="0">
                  <c:v>1.101</c:v>
                </c:pt>
                <c:pt idx="1">
                  <c:v>1.02</c:v>
                </c:pt>
                <c:pt idx="2">
                  <c:v>0.84000000000000064</c:v>
                </c:pt>
              </c:numCache>
            </c:numRef>
          </c:val>
        </c:ser>
        <c:marker val="1"/>
        <c:axId val="60782080"/>
        <c:axId val="60783616"/>
      </c:lineChart>
      <c:catAx>
        <c:axId val="60668160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60780544"/>
        <c:crosses val="autoZero"/>
        <c:lblAlgn val="ctr"/>
        <c:lblOffset val="100"/>
        <c:tickLblSkip val="1"/>
        <c:tickMarkSkip val="1"/>
      </c:catAx>
      <c:valAx>
        <c:axId val="60780544"/>
        <c:scaling>
          <c:orientation val="minMax"/>
        </c:scaling>
        <c:axPos val="l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60668160"/>
        <c:crosses val="autoZero"/>
        <c:crossBetween val="between"/>
      </c:valAx>
      <c:catAx>
        <c:axId val="60782080"/>
        <c:scaling>
          <c:orientation val="minMax"/>
        </c:scaling>
        <c:delete val="1"/>
        <c:axPos val="b"/>
        <c:tickLblPos val="none"/>
        <c:crossAx val="60783616"/>
        <c:crosses val="autoZero"/>
        <c:lblAlgn val="ctr"/>
        <c:lblOffset val="100"/>
      </c:catAx>
      <c:valAx>
        <c:axId val="60783616"/>
        <c:scaling>
          <c:orientation val="minMax"/>
        </c:scaling>
        <c:axPos val="r"/>
        <c:numFmt formatCode="0.0%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60782080"/>
        <c:crosses val="max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66"/>
      <c:depthPercent val="100"/>
      <c:rAngAx val="1"/>
    </c:view3D>
    <c:floor>
      <c:spPr>
        <a:solidFill>
          <a:srgbClr val="C0C0C0"/>
        </a:solidFill>
        <a:ln w="12700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4764687851283734"/>
          <c:y val="6.7489893521910774E-2"/>
          <c:w val="0.83330542452620004"/>
          <c:h val="0.83047959308650265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Химия и нефтехимия</c:v>
                </c:pt>
              </c:strCache>
            </c:strRef>
          </c:tx>
          <c:spPr>
            <a:solidFill>
              <a:srgbClr val="00B050"/>
            </a:solidFill>
            <a:ln w="25400">
              <a:solidFill>
                <a:schemeClr val="accent1">
                  <a:lumMod val="75000"/>
                </a:schemeClr>
              </a:solidFill>
              <a:prstDash val="solid"/>
            </a:ln>
          </c:spPr>
          <c:dLbls>
            <c:dLbl>
              <c:idx val="0"/>
              <c:layout>
                <c:manualLayout>
                  <c:x val="2.6046886184681482E-3"/>
                  <c:y val="0.3013734187087304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674,0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1.1030013293792864E-3"/>
                  <c:y val="0.4208188519115497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5</a:t>
                    </a:r>
                    <a:r>
                      <a:rPr lang="en-US" dirty="0" smtClean="0"/>
                      <a:t>90,8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6.5889917169444914E-3"/>
                  <c:y val="0.43320221730731662"/>
                </c:manualLayout>
              </c:layout>
              <c:showVal val="1"/>
            </c:dLbl>
            <c:dLbl>
              <c:idx val="3"/>
              <c:layout>
                <c:manualLayout>
                  <c:x val="2.8092088274758987E-3"/>
                  <c:y val="0.39808153477218688"/>
                </c:manualLayout>
              </c:layout>
              <c:showVal val="1"/>
            </c:dLbl>
            <c:dLbl>
              <c:idx val="4"/>
              <c:layout>
                <c:manualLayout>
                  <c:x val="1.8510028267173947E-2"/>
                  <c:y val="0.4201058956688189"/>
                </c:manualLayout>
              </c:layout>
              <c:showVal val="1"/>
            </c:dLbl>
            <c:dLbl>
              <c:idx val="5"/>
              <c:layout>
                <c:manualLayout>
                  <c:xMode val="edge"/>
                  <c:yMode val="edge"/>
                  <c:x val="0.94920634920633573"/>
                  <c:y val="0.69064748201440473"/>
                </c:manualLayout>
              </c:layout>
              <c:showVal val="1"/>
            </c:dLbl>
            <c:numFmt formatCode="0.0" sourceLinked="0"/>
            <c:spPr>
              <a:solidFill>
                <a:schemeClr val="bg1"/>
              </a:solidFill>
              <a:ln w="33219">
                <a:noFill/>
              </a:ln>
            </c:spPr>
            <c:txPr>
              <a:bodyPr rot="-5400000" vert="horz"/>
              <a:lstStyle/>
              <a:p>
                <a:pPr algn="ctr">
                  <a:defRPr sz="25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</c:dLbls>
          <c:cat>
            <c:strRef>
              <c:f>Sheet1!$B$1:$G$1</c:f>
              <c:strCache>
                <c:ptCount val="3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3"/>
                <c:pt idx="0">
                  <c:v>674</c:v>
                </c:pt>
                <c:pt idx="1">
                  <c:v>590.79999999999995</c:v>
                </c:pt>
                <c:pt idx="2">
                  <c:v>519.29999999999995</c:v>
                </c:pt>
              </c:numCache>
            </c:numRef>
          </c:val>
        </c:ser>
        <c:dLbls>
          <c:showVal val="1"/>
        </c:dLbls>
        <c:gapDepth val="0"/>
        <c:shape val="box"/>
        <c:axId val="112134016"/>
        <c:axId val="112135552"/>
        <c:axId val="0"/>
      </c:bar3DChart>
      <c:catAx>
        <c:axId val="112134016"/>
        <c:scaling>
          <c:orientation val="minMax"/>
        </c:scaling>
        <c:axPos val="b"/>
        <c:numFmt formatCode="General" sourceLinked="1"/>
        <c:tickLblPos val="low"/>
        <c:spPr>
          <a:ln w="12685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 sz="1997" b="1" i="0" u="none" strike="noStrike" baseline="0">
                <a:solidFill>
                  <a:schemeClr val="tx1"/>
                </a:solidFill>
                <a:latin typeface="Arial" pitchFamily="34" charset="0"/>
                <a:ea typeface="Arial"/>
                <a:cs typeface="Arial" pitchFamily="34" charset="0"/>
              </a:defRPr>
            </a:pPr>
            <a:endParaRPr lang="ru-RU"/>
          </a:p>
        </c:txPr>
        <c:crossAx val="112135552"/>
        <c:crosses val="autoZero"/>
        <c:auto val="1"/>
        <c:lblAlgn val="ctr"/>
        <c:lblOffset val="100"/>
        <c:tickLblSkip val="1"/>
        <c:tickMarkSkip val="1"/>
      </c:catAx>
      <c:valAx>
        <c:axId val="112135552"/>
        <c:scaling>
          <c:orientation val="minMax"/>
        </c:scaling>
        <c:axPos val="l"/>
        <c:majorGridlines>
          <c:spPr>
            <a:ln w="12685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sz="1800" dirty="0" smtClean="0">
                    <a:solidFill>
                      <a:schemeClr val="tx1"/>
                    </a:solidFill>
                  </a:rPr>
                  <a:t>млн</a:t>
                </a:r>
                <a:r>
                  <a:rPr lang="ru-RU" sz="1800" baseline="0" dirty="0" smtClean="0">
                    <a:solidFill>
                      <a:schemeClr val="tx1"/>
                    </a:solidFill>
                  </a:rPr>
                  <a:t> </a:t>
                </a:r>
                <a:r>
                  <a:rPr lang="ru-RU" sz="1800" dirty="0" smtClean="0">
                    <a:solidFill>
                      <a:schemeClr val="tx1"/>
                    </a:solidFill>
                  </a:rPr>
                  <a:t>руб</a:t>
                </a:r>
                <a:r>
                  <a:rPr lang="ru-RU" sz="1800" dirty="0">
                    <a:solidFill>
                      <a:schemeClr val="tx1"/>
                    </a:solidFill>
                  </a:rPr>
                  <a:t>.</a:t>
                </a:r>
              </a:p>
            </c:rich>
          </c:tx>
          <c:layout>
            <c:manualLayout>
              <c:xMode val="edge"/>
              <c:yMode val="edge"/>
              <c:x val="2.1662746702116792E-2"/>
              <c:y val="0.3688511116532639"/>
            </c:manualLayout>
          </c:layout>
          <c:spPr>
            <a:noFill/>
            <a:ln w="33219">
              <a:noFill/>
            </a:ln>
          </c:spPr>
        </c:title>
        <c:numFmt formatCode="General" sourceLinked="1"/>
        <c:tickLblPos val="nextTo"/>
        <c:spPr>
          <a:ln w="1268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9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12134016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235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66"/>
      <c:depthPercent val="100"/>
      <c:rAngAx val="1"/>
    </c:view3D>
    <c:floor>
      <c:spPr>
        <a:solidFill>
          <a:srgbClr val="C0C0C0"/>
        </a:solidFill>
        <a:ln w="12700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4583125512869194"/>
          <c:y val="3.3573104937701014E-2"/>
          <c:w val="0.83512106499029504"/>
          <c:h val="0.86729561105341113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Химия и нефтехимия</c:v>
                </c:pt>
              </c:strCache>
            </c:strRef>
          </c:tx>
          <c:spPr>
            <a:solidFill>
              <a:srgbClr val="00B050"/>
            </a:solidFill>
            <a:ln w="19007">
              <a:solidFill>
                <a:schemeClr val="tx2">
                  <a:lumMod val="75000"/>
                </a:schemeClr>
              </a:solidFill>
              <a:prstDash val="solid"/>
            </a:ln>
          </c:spPr>
          <c:dLbls>
            <c:dLbl>
              <c:idx val="0"/>
              <c:layout>
                <c:manualLayout>
                  <c:x val="4.2224665542132493E-3"/>
                  <c:y val="0.2238202770558308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" pitchFamily="34" charset="0"/>
                        <a:cs typeface="Arial" pitchFamily="34" charset="0"/>
                      </a:rPr>
                      <a:t>8</a:t>
                    </a:r>
                    <a:r>
                      <a:rPr lang="ru-RU" dirty="0" smtClean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smtClean="0">
                        <a:latin typeface="Arial" pitchFamily="34" charset="0"/>
                        <a:cs typeface="Arial" pitchFamily="34" charset="0"/>
                      </a:rPr>
                      <a:t>53,2</a:t>
                    </a:r>
                    <a:endParaRPr lang="en-US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-3.4220162046910436E-3"/>
                  <c:y val="0.2394899566267152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" pitchFamily="34" charset="0"/>
                        <a:cs typeface="Arial" pitchFamily="34" charset="0"/>
                      </a:rPr>
                      <a:t>1</a:t>
                    </a:r>
                    <a:r>
                      <a:rPr lang="ru-RU" dirty="0" smtClean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smtClean="0">
                        <a:latin typeface="Arial" pitchFamily="34" charset="0"/>
                        <a:cs typeface="Arial" pitchFamily="34" charset="0"/>
                      </a:rPr>
                      <a:t>665,1</a:t>
                    </a:r>
                    <a:endParaRPr lang="en-US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5.9334524039272906E-3"/>
                  <c:y val="0.2922956475976913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" pitchFamily="34" charset="0"/>
                        <a:cs typeface="Arial" pitchFamily="34" charset="0"/>
                      </a:rPr>
                      <a:t>1</a:t>
                    </a:r>
                    <a:r>
                      <a:rPr lang="ru-RU" dirty="0" smtClean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smtClean="0">
                        <a:latin typeface="Arial" pitchFamily="34" charset="0"/>
                        <a:cs typeface="Arial" pitchFamily="34" charset="0"/>
                      </a:rPr>
                      <a:t>016,8</a:t>
                    </a:r>
                    <a:endParaRPr lang="en-US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3"/>
              <c:layout>
                <c:manualLayout>
                  <c:x val="-1.749781277340334E-4"/>
                  <c:y val="0.25738051734168987"/>
                </c:manualLayout>
              </c:layout>
              <c:showVal val="1"/>
            </c:dLbl>
            <c:dLbl>
              <c:idx val="4"/>
              <c:layout>
                <c:manualLayout>
                  <c:x val="2.0949256342957141E-3"/>
                  <c:y val="0.40829221529410831"/>
                </c:manualLayout>
              </c:layout>
              <c:showVal val="1"/>
            </c:dLbl>
            <c:dLbl>
              <c:idx val="5"/>
              <c:layout>
                <c:manualLayout>
                  <c:xMode val="edge"/>
                  <c:yMode val="edge"/>
                  <c:x val="0.9825396825396826"/>
                  <c:y val="0.19664268585131944"/>
                </c:manualLayout>
              </c:layout>
              <c:showVal val="1"/>
            </c:dLbl>
            <c:numFmt formatCode="0.0" sourceLinked="0"/>
            <c:spPr>
              <a:solidFill>
                <a:schemeClr val="bg1"/>
              </a:solidFill>
              <a:ln w="38019">
                <a:noFill/>
              </a:ln>
            </c:spPr>
            <c:txPr>
              <a:bodyPr rot="-5400000" vert="horz"/>
              <a:lstStyle/>
              <a:p>
                <a:pPr algn="ctr">
                  <a:defRPr sz="2397" b="1" i="0" u="none" strike="noStrike" baseline="0">
                    <a:solidFill>
                      <a:schemeClr val="tx1"/>
                    </a:solidFill>
                    <a:latin typeface="Arial" pitchFamily="34" charset="0"/>
                    <a:ea typeface="Arial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Sheet1!$B$1:$G$1</c:f>
              <c:strCache>
                <c:ptCount val="3"/>
                <c:pt idx="0">
                  <c:v>2012г.</c:v>
                </c:pt>
                <c:pt idx="1">
                  <c:v>2013г.</c:v>
                </c:pt>
                <c:pt idx="2">
                  <c:v> 2014г.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3"/>
                <c:pt idx="0">
                  <c:v>853.2</c:v>
                </c:pt>
                <c:pt idx="1">
                  <c:v>1665.1</c:v>
                </c:pt>
                <c:pt idx="2">
                  <c:v>1016.8</c:v>
                </c:pt>
              </c:numCache>
            </c:numRef>
          </c:val>
        </c:ser>
        <c:dLbls>
          <c:showVal val="1"/>
        </c:dLbls>
        <c:gapDepth val="0"/>
        <c:shape val="box"/>
        <c:axId val="110657536"/>
        <c:axId val="110659072"/>
        <c:axId val="0"/>
      </c:bar3DChart>
      <c:catAx>
        <c:axId val="110657536"/>
        <c:scaling>
          <c:orientation val="minMax"/>
        </c:scaling>
        <c:axPos val="b"/>
        <c:numFmt formatCode="General" sourceLinked="1"/>
        <c:tickLblPos val="low"/>
        <c:spPr>
          <a:ln w="12679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 sz="1997" b="1" i="0" u="none" strike="noStrike" baseline="0">
                <a:solidFill>
                  <a:schemeClr val="tx1"/>
                </a:solidFill>
                <a:latin typeface="Arial" pitchFamily="34" charset="0"/>
                <a:ea typeface="Arial"/>
                <a:cs typeface="Arial" pitchFamily="34" charset="0"/>
              </a:defRPr>
            </a:pPr>
            <a:endParaRPr lang="ru-RU"/>
          </a:p>
        </c:txPr>
        <c:crossAx val="110659072"/>
        <c:crosses val="autoZero"/>
        <c:auto val="1"/>
        <c:lblAlgn val="ctr"/>
        <c:lblOffset val="100"/>
        <c:tickLblSkip val="1"/>
        <c:tickMarkSkip val="1"/>
      </c:catAx>
      <c:valAx>
        <c:axId val="110659072"/>
        <c:scaling>
          <c:orientation val="minMax"/>
        </c:scaling>
        <c:axPos val="l"/>
        <c:majorGridlines>
          <c:spPr>
            <a:ln w="12679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989" b="1" i="0" u="none" strike="noStrike" baseline="0">
                    <a:solidFill>
                      <a:schemeClr val="tx1"/>
                    </a:solidFill>
                    <a:latin typeface="Arial" pitchFamily="34" charset="0"/>
                    <a:ea typeface="Times New Roman"/>
                    <a:cs typeface="Arial" pitchFamily="34" charset="0"/>
                  </a:defRPr>
                </a:pPr>
                <a:r>
                  <a:rPr lang="ru-RU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млн</a:t>
                </a:r>
                <a:r>
                  <a:rPr lang="ru-RU" baseline="0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руб</a:t>
                </a:r>
                <a:r>
                  <a:rPr lang="ru-RU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c:rich>
          </c:tx>
          <c:layout>
            <c:manualLayout>
              <c:xMode val="edge"/>
              <c:yMode val="edge"/>
              <c:x val="0"/>
              <c:y val="0.37649867731031245"/>
            </c:manualLayout>
          </c:layout>
          <c:spPr>
            <a:noFill/>
            <a:ln w="38019">
              <a:noFill/>
            </a:ln>
          </c:spPr>
        </c:title>
        <c:numFmt formatCode="General" sourceLinked="1"/>
        <c:tickLblPos val="nextTo"/>
        <c:spPr>
          <a:ln w="1267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97" b="1" i="0" u="none" strike="noStrike" baseline="0">
                <a:solidFill>
                  <a:schemeClr val="tx1"/>
                </a:solidFill>
                <a:latin typeface="Arial" pitchFamily="34" charset="0"/>
                <a:ea typeface="Arial"/>
                <a:cs typeface="Arial" pitchFamily="34" charset="0"/>
              </a:defRPr>
            </a:pPr>
            <a:endParaRPr lang="ru-RU"/>
          </a:p>
        </c:txPr>
        <c:crossAx val="110657536"/>
        <c:crosses val="autoZero"/>
        <c:crossBetween val="between"/>
      </c:valAx>
      <c:spPr>
        <a:noFill/>
        <a:ln w="25385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269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66"/>
      <c:depthPercent val="100"/>
      <c:rAngAx val="1"/>
    </c:view3D>
    <c:floor>
      <c:spPr>
        <a:solidFill>
          <a:srgbClr val="C0C0C0"/>
        </a:solidFill>
        <a:ln w="12700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7164436194525121"/>
          <c:y val="6.611308020459708E-2"/>
          <c:w val="0.79154143754844708"/>
          <c:h val="0.80987732665492285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Химия и нефтехимия</c:v>
                </c:pt>
              </c:strCache>
            </c:strRef>
          </c:tx>
          <c:spPr>
            <a:solidFill>
              <a:srgbClr val="00B050"/>
            </a:solidFill>
            <a:ln w="19034">
              <a:solidFill>
                <a:schemeClr val="tx2">
                  <a:lumMod val="75000"/>
                </a:schemeClr>
              </a:solidFill>
              <a:prstDash val="solid"/>
            </a:ln>
          </c:spPr>
          <c:dLbls>
            <c:dLbl>
              <c:idx val="0"/>
              <c:layout>
                <c:manualLayout>
                  <c:x val="-7.4112298462692934E-3"/>
                  <c:y val="0.26605079275293558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>
                        <a:solidFill>
                          <a:schemeClr val="tx1"/>
                        </a:solidFill>
                      </a:rPr>
                      <a:t>2</a:t>
                    </a:r>
                    <a:r>
                      <a:rPr lang="ru-RU" sz="240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sz="2400" dirty="0" smtClean="0">
                        <a:solidFill>
                          <a:schemeClr val="tx1"/>
                        </a:solidFill>
                      </a:rPr>
                      <a:t>492,5</a:t>
                    </a:r>
                    <a:endParaRPr lang="en-US" sz="2400" dirty="0">
                      <a:solidFill>
                        <a:schemeClr val="tx1"/>
                      </a:solidFill>
                    </a:endParaRPr>
                  </a:p>
                </c:rich>
              </c:tx>
            </c:dLbl>
            <c:dLbl>
              <c:idx val="1"/>
              <c:layout>
                <c:manualLayout>
                  <c:x val="-5.1413260842394729E-3"/>
                  <c:y val="0.26344078044077807"/>
                </c:manualLayout>
              </c:layout>
              <c:tx>
                <c:rich>
                  <a:bodyPr rot="-5400000" vert="horz"/>
                  <a:lstStyle/>
                  <a:p>
                    <a:pPr algn="ctr">
                      <a:defRPr sz="2400" b="1" i="0" u="none" strike="noStrike" baseline="0">
                        <a:solidFill>
                          <a:schemeClr val="tx1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</a:defRPr>
                    </a:pPr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064,0</a:t>
                    </a:r>
                    <a:endParaRPr lang="en-US" dirty="0"/>
                  </a:p>
                </c:rich>
              </c:tx>
              <c:numFmt formatCode="0.0" sourceLinked="0"/>
              <c:spPr>
                <a:solidFill>
                  <a:prstClr val="white"/>
                </a:solidFill>
                <a:ln w="38073">
                  <a:noFill/>
                </a:ln>
              </c:spPr>
              <c:showVal val="1"/>
            </c:dLbl>
            <c:dLbl>
              <c:idx val="2"/>
              <c:layout>
                <c:manualLayout>
                  <c:x val="-4.458723909511431E-3"/>
                  <c:y val="0.24700239808153826"/>
                </c:manualLayout>
              </c:layout>
              <c:numFmt formatCode="0.0" sourceLinked="0"/>
              <c:spPr>
                <a:solidFill>
                  <a:prstClr val="white"/>
                </a:solidFill>
                <a:ln w="38073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2400" b="1" i="0" u="none" strike="noStrike" baseline="0">
                      <a:solidFill>
                        <a:schemeClr val="tx1"/>
                      </a:solidFill>
                      <a:latin typeface="Times New Roman" pitchFamily="18" charset="0"/>
                      <a:ea typeface="Arial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-1.910787767498673E-4"/>
                  <c:y val="0.21889763779527752"/>
                </c:manualLayout>
              </c:layout>
              <c:numFmt formatCode="0.0" sourceLinked="0"/>
              <c:spPr>
                <a:solidFill>
                  <a:prstClr val="white"/>
                </a:solidFill>
                <a:ln w="38073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2400" b="1" i="0" u="none" strike="noStrike" baseline="0">
                      <a:solidFill>
                        <a:schemeClr val="tx1"/>
                      </a:solidFill>
                      <a:latin typeface="Times New Roman" pitchFamily="18" charset="0"/>
                      <a:ea typeface="Arial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4"/>
              <c:layout>
                <c:manualLayout>
                  <c:x val="-3.0935195600552247E-3"/>
                  <c:y val="0.26565777712046473"/>
                </c:manualLayout>
              </c:layout>
              <c:showVal val="1"/>
            </c:dLbl>
            <c:dLbl>
              <c:idx val="5"/>
              <c:layout>
                <c:manualLayout>
                  <c:xMode val="edge"/>
                  <c:yMode val="edge"/>
                  <c:x val="0.9825396825396826"/>
                  <c:y val="0.26378896882495156"/>
                </c:manualLayout>
              </c:layout>
              <c:showVal val="1"/>
            </c:dLbl>
            <c:numFmt formatCode="0.0" sourceLinked="0"/>
            <c:spPr>
              <a:solidFill>
                <a:prstClr val="white"/>
              </a:solidFill>
              <a:ln w="38073">
                <a:noFill/>
              </a:ln>
            </c:spPr>
            <c:txPr>
              <a:bodyPr rot="-5400000" vert="horz"/>
              <a:lstStyle/>
              <a:p>
                <a:pPr algn="ctr">
                  <a:defRPr sz="2000" b="1" i="0" u="none" strike="noStrike" baseline="0">
                    <a:solidFill>
                      <a:schemeClr val="tx1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Sheet1!$B$1:$D$1</c:f>
              <c:strCache>
                <c:ptCount val="3"/>
                <c:pt idx="0">
                  <c:v>2012г.</c:v>
                </c:pt>
                <c:pt idx="1">
                  <c:v>2013г.</c:v>
                </c:pt>
                <c:pt idx="2">
                  <c:v> 2014г.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2446.6999999999998</c:v>
                </c:pt>
                <c:pt idx="1">
                  <c:v>1064</c:v>
                </c:pt>
                <c:pt idx="2">
                  <c:v>981.7</c:v>
                </c:pt>
              </c:numCache>
            </c:numRef>
          </c:val>
        </c:ser>
        <c:dLbls>
          <c:showVal val="1"/>
        </c:dLbls>
        <c:gapDepth val="0"/>
        <c:shape val="box"/>
        <c:axId val="112466944"/>
        <c:axId val="112489216"/>
        <c:axId val="0"/>
      </c:bar3DChart>
      <c:catAx>
        <c:axId val="112466944"/>
        <c:scaling>
          <c:orientation val="minMax"/>
        </c:scaling>
        <c:axPos val="b"/>
        <c:numFmt formatCode="General" sourceLinked="1"/>
        <c:tickLblPos val="low"/>
        <c:spPr>
          <a:ln w="12694">
            <a:solidFill>
              <a:srgbClr val="1C4372"/>
            </a:solidFill>
            <a:prstDash val="solid"/>
          </a:ln>
        </c:spPr>
        <c:txPr>
          <a:bodyPr rot="0" vert="horz"/>
          <a:lstStyle/>
          <a:p>
            <a:pPr>
              <a:defRPr sz="2000" b="1" i="0" u="none" strike="noStrike" baseline="0">
                <a:solidFill>
                  <a:schemeClr val="tx1"/>
                </a:solidFill>
                <a:latin typeface="Arial" pitchFamily="34" charset="0"/>
                <a:ea typeface="Arial"/>
                <a:cs typeface="Arial" pitchFamily="34" charset="0"/>
              </a:defRPr>
            </a:pPr>
            <a:endParaRPr lang="ru-RU"/>
          </a:p>
        </c:txPr>
        <c:crossAx val="112489216"/>
        <c:crosses val="autoZero"/>
        <c:auto val="1"/>
        <c:lblAlgn val="ctr"/>
        <c:lblOffset val="100"/>
        <c:tickLblSkip val="1"/>
        <c:tickMarkSkip val="1"/>
      </c:catAx>
      <c:valAx>
        <c:axId val="112489216"/>
        <c:scaling>
          <c:orientation val="minMax"/>
        </c:scaling>
        <c:axPos val="l"/>
        <c:majorGridlines>
          <c:spPr>
            <a:ln w="12694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dirty="0" smtClean="0">
                    <a:solidFill>
                      <a:schemeClr val="tx1"/>
                    </a:solidFill>
                  </a:rPr>
                  <a:t>млн</a:t>
                </a:r>
                <a:r>
                  <a:rPr lang="ru-RU" baseline="0" dirty="0" smtClean="0">
                    <a:solidFill>
                      <a:schemeClr val="tx1"/>
                    </a:solidFill>
                  </a:rPr>
                  <a:t>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руб</a:t>
                </a:r>
                <a:r>
                  <a:rPr lang="ru-RU" dirty="0">
                    <a:solidFill>
                      <a:schemeClr val="tx1"/>
                    </a:solidFill>
                  </a:rPr>
                  <a:t>.</a:t>
                </a:r>
              </a:p>
            </c:rich>
          </c:tx>
          <c:layout>
            <c:manualLayout>
              <c:xMode val="edge"/>
              <c:yMode val="edge"/>
              <c:x val="1.8549927728867255E-3"/>
              <c:y val="0.37371929539735843"/>
            </c:manualLayout>
          </c:layout>
          <c:spPr>
            <a:noFill/>
            <a:ln w="38073">
              <a:noFill/>
            </a:ln>
          </c:spPr>
        </c:title>
        <c:numFmt formatCode="General" sourceLinked="1"/>
        <c:tickLblPos val="nextTo"/>
        <c:spPr>
          <a:ln w="1269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00" b="1" i="0" u="none" strike="noStrike" baseline="0">
                <a:solidFill>
                  <a:schemeClr val="tx1"/>
                </a:solidFill>
                <a:latin typeface="Arial" pitchFamily="34" charset="0"/>
                <a:ea typeface="Arial"/>
                <a:cs typeface="Arial" pitchFamily="34" charset="0"/>
              </a:defRPr>
            </a:pPr>
            <a:endParaRPr lang="ru-RU"/>
          </a:p>
        </c:txPr>
        <c:crossAx val="112466944"/>
        <c:crosses val="autoZero"/>
        <c:crossBetween val="between"/>
      </c:valAx>
      <c:spPr>
        <a:noFill/>
        <a:ln w="25395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269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66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7194296118678398"/>
          <c:y val="0.14539624385714653"/>
          <c:w val="0.78178242634134454"/>
          <c:h val="0.752896586832978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Химия и нефтехимия</c:v>
                </c:pt>
              </c:strCache>
            </c:strRef>
          </c:tx>
          <c:spPr>
            <a:solidFill>
              <a:srgbClr val="00B050"/>
            </a:solidFill>
            <a:ln w="16490">
              <a:solidFill>
                <a:schemeClr val="tx2">
                  <a:lumMod val="75000"/>
                </a:schemeClr>
              </a:solidFill>
              <a:prstDash val="solid"/>
            </a:ln>
          </c:spPr>
          <c:dLbls>
            <c:dLbl>
              <c:idx val="0"/>
              <c:layout>
                <c:manualLayout>
                  <c:x val="9.371122789448281E-4"/>
                  <c:y val="0.27617300449894222"/>
                </c:manualLayout>
              </c:layout>
              <c:showVal val="1"/>
            </c:dLbl>
            <c:dLbl>
              <c:idx val="1"/>
              <c:layout>
                <c:manualLayout>
                  <c:x val="-2.6641888676100394E-3"/>
                  <c:y val="0.28772913714838361"/>
                </c:manualLayout>
              </c:layout>
              <c:showVal val="1"/>
            </c:dLbl>
            <c:dLbl>
              <c:idx val="2"/>
              <c:layout>
                <c:manualLayout>
                  <c:x val="-3.0630485083065818E-3"/>
                  <c:y val="0.22137486412332213"/>
                </c:manualLayout>
              </c:layout>
              <c:showVal val="1"/>
            </c:dLbl>
            <c:dLbl>
              <c:idx val="3"/>
              <c:layout>
                <c:manualLayout>
                  <c:x val="-1.7125451152155762E-3"/>
                  <c:y val="0.33333333333333331"/>
                </c:manualLayout>
              </c:layout>
              <c:showVal val="1"/>
            </c:dLbl>
            <c:dLbl>
              <c:idx val="4"/>
              <c:layout>
                <c:manualLayout>
                  <c:x val="-6.7708071543564124E-3"/>
                  <c:y val="0.32686892751382957"/>
                </c:manualLayout>
              </c:layout>
              <c:showVal val="1"/>
            </c:dLbl>
            <c:dLbl>
              <c:idx val="5"/>
              <c:layout>
                <c:manualLayout>
                  <c:xMode val="edge"/>
                  <c:yMode val="edge"/>
                  <c:x val="0.98095238095236581"/>
                  <c:y val="0.59232613908872656"/>
                </c:manualLayout>
              </c:layout>
              <c:showVal val="1"/>
            </c:dLbl>
            <c:numFmt formatCode="0.0" sourceLinked="0"/>
            <c:spPr>
              <a:solidFill>
                <a:schemeClr val="bg1"/>
              </a:solidFill>
              <a:ln w="32979">
                <a:noFill/>
              </a:ln>
            </c:spPr>
            <c:txPr>
              <a:bodyPr rot="-5400000" vert="horz"/>
              <a:lstStyle/>
              <a:p>
                <a:pPr algn="ctr">
                  <a:defRPr sz="2498" b="1" i="0" u="none" strike="noStrike" baseline="0">
                    <a:solidFill>
                      <a:schemeClr val="tx1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Sheet1!$B$1:$D$1</c:f>
              <c:strCache>
                <c:ptCount val="3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563</c:v>
                </c:pt>
                <c:pt idx="1">
                  <c:v>440.6</c:v>
                </c:pt>
                <c:pt idx="2">
                  <c:v>458.6</c:v>
                </c:pt>
              </c:numCache>
            </c:numRef>
          </c:val>
        </c:ser>
        <c:dLbls>
          <c:showVal val="1"/>
        </c:dLbls>
        <c:gapDepth val="0"/>
        <c:shape val="box"/>
        <c:axId val="112862336"/>
        <c:axId val="112863872"/>
        <c:axId val="0"/>
      </c:bar3DChart>
      <c:catAx>
        <c:axId val="112862336"/>
        <c:scaling>
          <c:orientation val="minMax"/>
        </c:scaling>
        <c:axPos val="b"/>
        <c:numFmt formatCode="General" sourceLinked="1"/>
        <c:tickLblPos val="low"/>
        <c:spPr>
          <a:ln w="4124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 sz="1997" b="1" i="0" u="none" strike="noStrike" baseline="0">
                <a:solidFill>
                  <a:schemeClr val="tx1"/>
                </a:solidFill>
                <a:latin typeface="Arial" pitchFamily="34" charset="0"/>
                <a:ea typeface="Arial"/>
                <a:cs typeface="Arial" pitchFamily="34" charset="0"/>
              </a:defRPr>
            </a:pPr>
            <a:endParaRPr lang="ru-RU"/>
          </a:p>
        </c:txPr>
        <c:crossAx val="112863872"/>
        <c:crosses val="autoZero"/>
        <c:auto val="1"/>
        <c:lblAlgn val="ctr"/>
        <c:lblOffset val="100"/>
        <c:tickLblSkip val="1"/>
        <c:tickMarkSkip val="1"/>
      </c:catAx>
      <c:valAx>
        <c:axId val="112863872"/>
        <c:scaling>
          <c:orientation val="minMax"/>
        </c:scaling>
        <c:axPos val="l"/>
        <c:majorGridlines>
          <c:spPr>
            <a:ln w="2534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989" b="1" i="0" u="none" strike="noStrike" baseline="0">
                    <a:solidFill>
                      <a:schemeClr val="tx1"/>
                    </a:solidFill>
                    <a:latin typeface="Arial" pitchFamily="34" charset="0"/>
                    <a:ea typeface="Times New Roman"/>
                    <a:cs typeface="Arial" pitchFamily="34" charset="0"/>
                  </a:defRPr>
                </a:pPr>
                <a:r>
                  <a:rPr lang="ru-RU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млн</a:t>
                </a:r>
                <a:r>
                  <a:rPr lang="ru-RU" baseline="0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руб</a:t>
                </a:r>
                <a:r>
                  <a:rPr lang="ru-RU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c:rich>
          </c:tx>
          <c:layout>
            <c:manualLayout>
              <c:xMode val="edge"/>
              <c:yMode val="edge"/>
              <c:x val="2.6697875489280973E-2"/>
              <c:y val="0.38609993133031562"/>
            </c:manualLayout>
          </c:layout>
          <c:spPr>
            <a:noFill/>
            <a:ln w="32979">
              <a:noFill/>
            </a:ln>
          </c:spPr>
        </c:title>
        <c:numFmt formatCode="General" sourceLinked="1"/>
        <c:tickLblPos val="nextTo"/>
        <c:spPr>
          <a:ln w="412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97" b="1" i="0" u="none" strike="noStrike" baseline="0">
                <a:solidFill>
                  <a:schemeClr val="tx1"/>
                </a:solidFill>
                <a:latin typeface="Arial" pitchFamily="34" charset="0"/>
                <a:ea typeface="Arial"/>
                <a:cs typeface="Arial" pitchFamily="34" charset="0"/>
              </a:defRPr>
            </a:pPr>
            <a:endParaRPr lang="ru-RU"/>
          </a:p>
        </c:txPr>
        <c:crossAx val="112862336"/>
        <c:crosses val="autoZero"/>
        <c:crossBetween val="between"/>
      </c:valAx>
      <c:spPr>
        <a:noFill/>
        <a:ln w="25385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233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1895199064492681"/>
          <c:y val="0.1069731328797932"/>
          <c:w val="0.76778082387142188"/>
          <c:h val="0.7827350523064317"/>
        </c:manualLayout>
      </c:layout>
      <c:barChart>
        <c:barDir val="col"/>
        <c:grouping val="clustered"/>
        <c:ser>
          <c:idx val="1"/>
          <c:order val="0"/>
          <c:spPr>
            <a:solidFill>
              <a:srgbClr val="00B050"/>
            </a:solidFill>
            <a:ln w="25400">
              <a:solidFill>
                <a:srgbClr val="007E39"/>
              </a:solidFill>
              <a:prstDash val="solid"/>
            </a:ln>
          </c:spPr>
          <c:dLbls>
            <c:dLbl>
              <c:idx val="0"/>
              <c:layout>
                <c:manualLayout>
                  <c:x val="-5.8928631677028914E-3"/>
                  <c:y val="0.3807028938846769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853,4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1"/>
              <c:layout>
                <c:manualLayout>
                  <c:x val="1.0663720594009801E-3"/>
                  <c:y val="0.3473958770775606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506,5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2"/>
              <c:layout>
                <c:manualLayout>
                  <c:x val="1.5072540339205202E-3"/>
                  <c:y val="0.3813057476413113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283,3</a:t>
                    </a:r>
                    <a:endParaRPr lang="en-US" dirty="0"/>
                  </a:p>
                </c:rich>
              </c:tx>
              <c:dLblPos val="outEnd"/>
              <c:showVal val="1"/>
            </c:dLbl>
            <c:spPr>
              <a:solidFill>
                <a:srgbClr val="FFFFFF"/>
              </a:solidFill>
              <a:ln w="25400">
                <a:noFill/>
              </a:ln>
            </c:spPr>
            <c:txPr>
              <a:bodyPr rot="-5400000" vert="horz"/>
              <a:lstStyle/>
              <a:p>
                <a:pPr>
                  <a:defRPr sz="2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</c:dLbls>
          <c:cat>
            <c:strRef>
              <c:f>Лист1!$A$24:$A$26</c:f>
              <c:strCache>
                <c:ptCount val="3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</c:strCache>
            </c:strRef>
          </c:cat>
          <c:val>
            <c:numRef>
              <c:f>Лист1!$B$24:$B$26</c:f>
              <c:numCache>
                <c:formatCode>General</c:formatCode>
                <c:ptCount val="3"/>
                <c:pt idx="0">
                  <c:v>5853.4</c:v>
                </c:pt>
                <c:pt idx="1">
                  <c:v>6506.5</c:v>
                </c:pt>
                <c:pt idx="2">
                  <c:v>7283.3</c:v>
                </c:pt>
              </c:numCache>
            </c:numRef>
          </c:val>
        </c:ser>
        <c:axId val="60814848"/>
        <c:axId val="60816384"/>
      </c:barChart>
      <c:lineChart>
        <c:grouping val="standard"/>
        <c:ser>
          <c:idx val="0"/>
          <c:order val="1"/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5.2615345372701385E-2"/>
                  <c:y val="-3.7815168397771631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4.3301309868123063E-2"/>
                  <c:y val="-4.7312261448155868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0701356505194077E-2"/>
                  <c:y val="-3.8458133909731872E-2"/>
                </c:manualLayout>
              </c:layout>
              <c:dLblPos val="r"/>
              <c:showVal val="1"/>
            </c:dLbl>
            <c:spPr>
              <a:solidFill>
                <a:srgbClr val="FFFFFF"/>
              </a:solidFill>
              <a:ln w="25400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</c:dLbls>
          <c:cat>
            <c:strRef>
              <c:f>Лист1!$A$24:$A$26</c:f>
              <c:strCache>
                <c:ptCount val="3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</c:strCache>
            </c:strRef>
          </c:cat>
          <c:val>
            <c:numRef>
              <c:f>Лист1!$C$24:$C$26</c:f>
              <c:numCache>
                <c:formatCode>0.0%</c:formatCode>
                <c:ptCount val="3"/>
                <c:pt idx="0">
                  <c:v>1.101</c:v>
                </c:pt>
                <c:pt idx="1">
                  <c:v>1.02</c:v>
                </c:pt>
                <c:pt idx="2">
                  <c:v>0.87100000000000211</c:v>
                </c:pt>
              </c:numCache>
            </c:numRef>
          </c:val>
        </c:ser>
        <c:marker val="1"/>
        <c:axId val="60732160"/>
        <c:axId val="60733696"/>
      </c:lineChart>
      <c:catAx>
        <c:axId val="60814848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60816384"/>
        <c:crosses val="autoZero"/>
        <c:lblAlgn val="ctr"/>
        <c:lblOffset val="100"/>
        <c:tickLblSkip val="1"/>
        <c:tickMarkSkip val="1"/>
      </c:catAx>
      <c:valAx>
        <c:axId val="60816384"/>
        <c:scaling>
          <c:orientation val="minMax"/>
        </c:scaling>
        <c:axPos val="l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60814848"/>
        <c:crosses val="autoZero"/>
        <c:crossBetween val="between"/>
      </c:valAx>
      <c:catAx>
        <c:axId val="60732160"/>
        <c:scaling>
          <c:orientation val="minMax"/>
        </c:scaling>
        <c:delete val="1"/>
        <c:axPos val="b"/>
        <c:tickLblPos val="none"/>
        <c:crossAx val="60733696"/>
        <c:crosses val="autoZero"/>
        <c:lblAlgn val="ctr"/>
        <c:lblOffset val="100"/>
      </c:catAx>
      <c:valAx>
        <c:axId val="60733696"/>
        <c:scaling>
          <c:orientation val="minMax"/>
        </c:scaling>
        <c:axPos val="r"/>
        <c:numFmt formatCode="0.0%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60732160"/>
        <c:crosses val="max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solidFill>
          <a:srgbClr val="9BBB59">
            <a:lumMod val="20000"/>
            <a:lumOff val="80000"/>
          </a:srgbClr>
        </a:solidFill>
      </c:spPr>
    </c:floor>
    <c:sideWall>
      <c:spPr>
        <a:noFill/>
      </c:spPr>
    </c:sideWall>
    <c:backWall>
      <c:spPr>
        <a:noFill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rgbClr val="92D050"/>
            </a:solidFill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dLbls>
            <c:dLbl>
              <c:idx val="0"/>
              <c:layout>
                <c:manualLayout>
                  <c:x val="-2.3910949072023777E-3"/>
                  <c:y val="-2.5157227721046612E-3"/>
                </c:manualLayout>
              </c:layout>
              <c:showVal val="1"/>
            </c:dLbl>
            <c:dLbl>
              <c:idx val="1"/>
              <c:layout>
                <c:manualLayout>
                  <c:x val="-4.4462318606461706E-4"/>
                  <c:y val="-2.5157227721046612E-3"/>
                </c:manualLayout>
              </c:layout>
              <c:showVal val="1"/>
            </c:dLbl>
            <c:spPr>
              <a:solidFill>
                <a:srgbClr val="92D050"/>
              </a:solidFill>
              <a:ln>
                <a:solidFill>
                  <a:schemeClr val="bg1"/>
                </a:solidFill>
              </a:ln>
            </c:spPr>
            <c:txPr>
              <a:bodyPr/>
              <a:lstStyle/>
              <a:p>
                <a:pPr>
                  <a:defRPr sz="2400" b="1" i="0" baseline="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Лист1!$A$2:$A$2</c:f>
              <c:numCache>
                <c:formatCode>General</c:formatCode>
                <c:ptCount val="1"/>
              </c:numCache>
            </c:numRef>
          </c:cat>
          <c:val>
            <c:numRef>
              <c:f>Лист1!$B$2:$B$2</c:f>
              <c:numCache>
                <c:formatCode>0.0</c:formatCode>
                <c:ptCount val="1"/>
                <c:pt idx="0">
                  <c:v>3130.9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dLbls>
            <c:spPr>
              <a:solidFill>
                <a:srgbClr val="00B0F0"/>
              </a:solidFill>
              <a:ln>
                <a:solidFill>
                  <a:sysClr val="window" lastClr="FFFFFF"/>
                </a:solidFill>
              </a:ln>
            </c:spPr>
            <c:txPr>
              <a:bodyPr/>
              <a:lstStyle/>
              <a:p>
                <a:pPr>
                  <a:defRPr sz="2400" b="1" i="0" baseline="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Лист1!$A$2:$A$2</c:f>
              <c:numCache>
                <c:formatCode>General</c:formatCode>
                <c:ptCount val="1"/>
              </c:numCache>
            </c:numRef>
          </c:cat>
          <c:val>
            <c:numRef>
              <c:f>Лист1!$C$2:$C$2</c:f>
              <c:numCache>
                <c:formatCode>0.0</c:formatCode>
                <c:ptCount val="1"/>
                <c:pt idx="0">
                  <c:v>6914.6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1.7518248175182476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2300" b="1" dirty="0" smtClean="0">
                        <a:latin typeface="Arial" pitchFamily="34" charset="0"/>
                        <a:cs typeface="Arial" pitchFamily="34" charset="0"/>
                      </a:rPr>
                      <a:t>2058,4</a:t>
                    </a:r>
                    <a:endParaRPr lang="en-US" sz="2300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</c:dLbl>
            <c:dLbl>
              <c:idx val="1"/>
              <c:layout>
                <c:manualLayout>
                  <c:x val="2.3357664233576627E-2"/>
                  <c:y val="0"/>
                </c:manualLayout>
              </c:layout>
              <c:showVal val="1"/>
            </c:dLbl>
            <c:spPr>
              <a:solidFill>
                <a:srgbClr val="C00000"/>
              </a:solidFill>
              <a:ln w="12700">
                <a:solidFill>
                  <a:schemeClr val="bg1"/>
                </a:solidFill>
              </a:ln>
            </c:spPr>
            <c:txPr>
              <a:bodyPr/>
              <a:lstStyle/>
              <a:p>
                <a:pPr>
                  <a:defRPr sz="23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Лист1!$A$2:$A$2</c:f>
              <c:numCache>
                <c:formatCode>General</c:formatCode>
                <c:ptCount val="1"/>
              </c:numCache>
            </c:numRef>
          </c:cat>
          <c:val>
            <c:numRef>
              <c:f>Лист1!$D$2:$D$2</c:f>
              <c:numCache>
                <c:formatCode>General</c:formatCode>
                <c:ptCount val="1"/>
                <c:pt idx="0">
                  <c:v>873.3</c:v>
                </c:pt>
              </c:numCache>
            </c:numRef>
          </c:val>
        </c:ser>
        <c:dLbls>
          <c:showVal val="1"/>
        </c:dLbls>
        <c:gapWidth val="196"/>
        <c:gapDepth val="172"/>
        <c:shape val="box"/>
        <c:axId val="68141056"/>
        <c:axId val="60580992"/>
        <c:axId val="0"/>
      </c:bar3DChart>
      <c:catAx>
        <c:axId val="6814105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600" b="1" baseline="0">
                <a:latin typeface="Times New Roman" pitchFamily="18" charset="0"/>
              </a:defRPr>
            </a:pPr>
            <a:endParaRPr lang="ru-RU"/>
          </a:p>
        </c:txPr>
        <c:crossAx val="60580992"/>
        <c:crosses val="autoZero"/>
        <c:auto val="1"/>
        <c:lblAlgn val="ctr"/>
        <c:lblOffset val="100"/>
      </c:catAx>
      <c:valAx>
        <c:axId val="6058099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600">
                    <a:latin typeface="Arial" pitchFamily="34" charset="0"/>
                    <a:cs typeface="Arial" pitchFamily="34" charset="0"/>
                  </a:defRPr>
                </a:pPr>
                <a:r>
                  <a:rPr lang="ru-RU" sz="1600" dirty="0" smtClean="0">
                    <a:latin typeface="Arial" pitchFamily="34" charset="0"/>
                    <a:cs typeface="Arial" pitchFamily="34" charset="0"/>
                  </a:rPr>
                  <a:t>млн </a:t>
                </a:r>
                <a:r>
                  <a:rPr lang="ru-RU" sz="1600" dirty="0">
                    <a:latin typeface="Arial" pitchFamily="34" charset="0"/>
                    <a:cs typeface="Arial" pitchFamily="34" charset="0"/>
                  </a:rPr>
                  <a:t>рублей</a:t>
                </a:r>
              </a:p>
            </c:rich>
          </c:tx>
          <c:layout>
            <c:manualLayout>
              <c:xMode val="edge"/>
              <c:yMode val="edge"/>
              <c:x val="1.1889018884801325E-2"/>
              <c:y val="0.34874252294899633"/>
            </c:manualLayout>
          </c:layout>
        </c:title>
        <c:numFmt formatCode="0.0" sourceLinked="1"/>
        <c:tickLblPos val="nextTo"/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6814105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txPr>
        <a:bodyPr/>
        <a:lstStyle/>
        <a:p>
          <a:pPr>
            <a:defRPr sz="1600" b="1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ln>
      <a:miter lim="800000"/>
    </a:ln>
    <a:scene3d>
      <a:camera prst="orthographicFront"/>
      <a:lightRig rig="threePt" dir="t"/>
    </a:scene3d>
    <a:sp3d prstMaterial="matte"/>
  </c:spPr>
  <c:externalData r:id="rId1"/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9.9293422679971044E-2"/>
          <c:y val="2.6043815317255709E-2"/>
          <c:w val="0.9258064516129032"/>
          <c:h val="0.89464303586191796"/>
        </c:manualLayout>
      </c:layout>
      <c:bar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00B050"/>
            </a:solidFill>
            <a:ln w="19050">
              <a:solidFill>
                <a:srgbClr val="1C4372"/>
              </a:solidFill>
              <a:prstDash val="solid"/>
            </a:ln>
          </c:spPr>
          <c:dPt>
            <c:idx val="1"/>
            <c:spPr>
              <a:solidFill>
                <a:srgbClr val="00B050"/>
              </a:solidFill>
              <a:ln w="19050">
                <a:solidFill>
                  <a:srgbClr val="1C4372"/>
                </a:solidFill>
              </a:ln>
            </c:spPr>
          </c:dPt>
          <c:dPt>
            <c:idx val="2"/>
            <c:spPr>
              <a:solidFill>
                <a:srgbClr val="00B050"/>
              </a:solidFill>
              <a:ln w="19050">
                <a:solidFill>
                  <a:srgbClr val="1C4372"/>
                </a:solidFill>
              </a:ln>
            </c:spPr>
          </c:dPt>
          <c:dLbls>
            <c:dLbl>
              <c:idx val="0"/>
              <c:layout>
                <c:manualLayout>
                  <c:x val="-1.2708126448877466E-4"/>
                  <c:y val="0.40884953996314438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53</a:t>
                    </a:r>
                    <a:r>
                      <a:rPr lang="ru-RU" sz="2400" dirty="0" smtClean="0"/>
                      <a:t> </a:t>
                    </a:r>
                    <a:r>
                      <a:rPr lang="en-US" sz="2400" dirty="0" smtClean="0"/>
                      <a:t>163,9</a:t>
                    </a:r>
                    <a:endParaRPr lang="en-US" sz="2400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3.1272146586454799E-3"/>
                  <c:y val="0.2861124178121783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60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919,3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2.7229150850127002E-3"/>
                  <c:y val="0.199491227098399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66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308,7</a:t>
                    </a:r>
                    <a:endParaRPr lang="en-US" dirty="0"/>
                  </a:p>
                </c:rich>
              </c:tx>
              <c:showVal val="1"/>
            </c:dLbl>
            <c:spPr>
              <a:solidFill>
                <a:srgbClr val="FFFFFF"/>
              </a:solidFill>
              <a:ln w="25279">
                <a:noFill/>
              </a:ln>
            </c:spPr>
            <c:txPr>
              <a:bodyPr rot="-5400000" vert="horz"/>
              <a:lstStyle/>
              <a:p>
                <a:pPr>
                  <a:defRPr sz="2400" b="1" i="0" u="none" strike="noStrike" baseline="0">
                    <a:solidFill>
                      <a:srgbClr val="000000"/>
                    </a:solidFill>
                    <a:latin typeface="Arial" pitchFamily="34" charset="0"/>
                    <a:ea typeface="Arial Cyr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Sheet1!$B$1:$D$1</c:f>
              <c:strCache>
                <c:ptCount val="3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53163.9</c:v>
                </c:pt>
                <c:pt idx="1">
                  <c:v>60919.3</c:v>
                </c:pt>
                <c:pt idx="2">
                  <c:v>66308.7</c:v>
                </c:pt>
              </c:numCache>
            </c:numRef>
          </c:val>
        </c:ser>
        <c:gapWidth val="149"/>
        <c:overlap val="-21"/>
        <c:axId val="113063040"/>
        <c:axId val="113064576"/>
      </c:barChart>
      <c:catAx>
        <c:axId val="113063040"/>
        <c:scaling>
          <c:orientation val="minMax"/>
        </c:scaling>
        <c:axPos val="b"/>
        <c:numFmt formatCode="General" sourceLinked="1"/>
        <c:tickLblPos val="low"/>
        <c:spPr>
          <a:ln w="316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 pitchFamily="34" charset="0"/>
                <a:ea typeface="Arial Cyr"/>
                <a:cs typeface="Arial" pitchFamily="34" charset="0"/>
              </a:defRPr>
            </a:pPr>
            <a:endParaRPr lang="ru-RU"/>
          </a:p>
        </c:txPr>
        <c:crossAx val="113064576"/>
        <c:crosses val="autoZero"/>
        <c:auto val="1"/>
        <c:lblAlgn val="ctr"/>
        <c:lblOffset val="100"/>
        <c:tickLblSkip val="1"/>
        <c:tickMarkSkip val="1"/>
      </c:catAx>
      <c:valAx>
        <c:axId val="113064576"/>
        <c:scaling>
          <c:orientation val="minMax"/>
        </c:scaling>
        <c:axPos val="l"/>
        <c:majorGridlines>
          <c:spPr>
            <a:ln w="3160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noFill/>
          <a:ln w="316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 pitchFamily="34" charset="0"/>
                <a:ea typeface="Arial Cyr"/>
                <a:cs typeface="Arial" pitchFamily="34" charset="0"/>
              </a:defRPr>
            </a:pPr>
            <a:endParaRPr lang="ru-RU"/>
          </a:p>
        </c:txPr>
        <c:crossAx val="113063040"/>
        <c:crosses val="autoZero"/>
        <c:crossBetween val="between"/>
      </c:valAx>
      <c:spPr>
        <a:noFill/>
        <a:ln w="12700">
          <a:solidFill>
            <a:schemeClr val="tx1"/>
          </a:solidFill>
          <a:prstDash val="solid"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97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00B050"/>
            </a:solidFill>
            <a:ln w="20901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-4.5374816389883799E-3"/>
                  <c:y val="0.25544705710786481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>
                        <a:latin typeface="Arial" pitchFamily="34" charset="0"/>
                        <a:cs typeface="Arial" pitchFamily="34" charset="0"/>
                      </a:rPr>
                      <a:t>2</a:t>
                    </a:r>
                    <a:r>
                      <a:rPr lang="ru-RU" sz="2400" dirty="0" smtClean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sz="2400" dirty="0" smtClean="0">
                        <a:latin typeface="Arial" pitchFamily="34" charset="0"/>
                        <a:cs typeface="Arial" pitchFamily="34" charset="0"/>
                      </a:rPr>
                      <a:t>661,0</a:t>
                    </a:r>
                    <a:endParaRPr lang="en-US" sz="2400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-3.888128789001129E-3"/>
                  <c:y val="0.29644660039203313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>
                        <a:latin typeface="Arial" pitchFamily="34" charset="0"/>
                        <a:cs typeface="Arial" pitchFamily="34" charset="0"/>
                      </a:rPr>
                      <a:t>2</a:t>
                    </a:r>
                    <a:r>
                      <a:rPr lang="ru-RU" sz="2400" dirty="0" smtClean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sz="2400" dirty="0" smtClean="0">
                        <a:latin typeface="Arial" pitchFamily="34" charset="0"/>
                        <a:cs typeface="Arial" pitchFamily="34" charset="0"/>
                      </a:rPr>
                      <a:t>790,3</a:t>
                    </a:r>
                    <a:endParaRPr lang="en-US" sz="2400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-2.2011427641879834E-3"/>
                  <c:y val="0.33518157692736994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>
                        <a:latin typeface="Arial" pitchFamily="34" charset="0"/>
                        <a:cs typeface="Arial" pitchFamily="34" charset="0"/>
                      </a:rPr>
                      <a:t>3</a:t>
                    </a:r>
                    <a:r>
                      <a:rPr lang="ru-RU" sz="2400" dirty="0" smtClean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sz="2400" dirty="0" smtClean="0">
                        <a:latin typeface="Arial" pitchFamily="34" charset="0"/>
                        <a:cs typeface="Arial" pitchFamily="34" charset="0"/>
                      </a:rPr>
                      <a:t>007,9</a:t>
                    </a:r>
                    <a:endParaRPr lang="en-US" sz="2400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3"/>
              <c:layout>
                <c:manualLayout>
                  <c:xMode val="edge"/>
                  <c:yMode val="edge"/>
                  <c:x val="0.94197292069632499"/>
                  <c:y val="5.0251256281406975E-3"/>
                </c:manualLayout>
              </c:layout>
              <c:showVal val="1"/>
            </c:dLbl>
            <c:spPr>
              <a:solidFill>
                <a:srgbClr val="FFFFFF"/>
              </a:solidFill>
              <a:ln w="41803">
                <a:noFill/>
              </a:ln>
            </c:spPr>
            <c:txPr>
              <a:bodyPr rot="-5400000" vert="horz"/>
              <a:lstStyle/>
              <a:p>
                <a:pPr>
                  <a:defRPr sz="2400" b="1" i="0" u="none" strike="noStrike" baseline="0">
                    <a:solidFill>
                      <a:schemeClr val="tx1"/>
                    </a:solidFill>
                    <a:latin typeface="Arial" pitchFamily="34" charset="0"/>
                    <a:ea typeface="Arial Cyr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Sheet1!$B$1:$D$1</c:f>
              <c:strCache>
                <c:ptCount val="3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</c:strCache>
            </c:strRef>
          </c:cat>
          <c:val>
            <c:numRef>
              <c:f>Sheet1!$B$2:$D$2</c:f>
              <c:numCache>
                <c:formatCode>0.0</c:formatCode>
                <c:ptCount val="3"/>
                <c:pt idx="0">
                  <c:v>2661</c:v>
                </c:pt>
                <c:pt idx="1">
                  <c:v>2790.3</c:v>
                </c:pt>
                <c:pt idx="2" formatCode="General">
                  <c:v>3007.9</c:v>
                </c:pt>
              </c:numCache>
            </c:numRef>
          </c:val>
        </c:ser>
        <c:dLbls>
          <c:showVal val="1"/>
        </c:dLbls>
        <c:gapWidth val="136"/>
        <c:axId val="113211648"/>
        <c:axId val="113213440"/>
      </c:barChart>
      <c:catAx>
        <c:axId val="113211648"/>
        <c:scaling>
          <c:orientation val="minMax"/>
        </c:scaling>
        <c:axPos val="b"/>
        <c:numFmt formatCode="General" sourceLinked="1"/>
        <c:tickLblPos val="low"/>
        <c:spPr>
          <a:ln w="522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13213440"/>
        <c:crosses val="autoZero"/>
        <c:auto val="1"/>
        <c:lblAlgn val="ctr"/>
        <c:lblOffset val="100"/>
        <c:tickLblSkip val="1"/>
        <c:tickMarkSkip val="1"/>
      </c:catAx>
      <c:valAx>
        <c:axId val="113213440"/>
        <c:scaling>
          <c:orientation val="minMax"/>
        </c:scaling>
        <c:axPos val="l"/>
        <c:majorGridlines>
          <c:spPr>
            <a:ln w="5225">
              <a:solidFill>
                <a:srgbClr val="000000"/>
              </a:solidFill>
              <a:prstDash val="solid"/>
            </a:ln>
          </c:spPr>
        </c:majorGridlines>
        <c:numFmt formatCode="0" sourceLinked="0"/>
        <c:tickLblPos val="nextTo"/>
        <c:spPr>
          <a:ln w="522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 pitchFamily="34" charset="0"/>
                <a:ea typeface="Arial Cyr"/>
                <a:cs typeface="Arial" pitchFamily="34" charset="0"/>
              </a:defRPr>
            </a:pPr>
            <a:endParaRPr lang="ru-RU"/>
          </a:p>
        </c:txPr>
        <c:crossAx val="113211648"/>
        <c:crosses val="autoZero"/>
        <c:crossBetween val="between"/>
      </c:valAx>
      <c:spPr>
        <a:noFill/>
        <a:ln w="12700">
          <a:noFill/>
          <a:prstDash val="solid"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44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autoTitleDeleted val="1"/>
    <c:plotArea>
      <c:layout>
        <c:manualLayout>
          <c:layoutTarget val="inner"/>
          <c:xMode val="edge"/>
          <c:yMode val="edge"/>
          <c:x val="9.1825055563254473E-2"/>
          <c:y val="0.11009776846442568"/>
          <c:w val="0.87414309174436833"/>
          <c:h val="0.71969074730022964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00B050"/>
            </a:solidFill>
            <a:ln w="25400">
              <a:solidFill>
                <a:srgbClr val="1A6452"/>
              </a:solidFill>
            </a:ln>
          </c:spPr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2200" b="1"/>
                </a:pPr>
                <a:endParaRPr lang="ru-RU"/>
              </a:p>
            </c:txPr>
            <c:showVal val="1"/>
          </c:dLbls>
          <c:cat>
            <c:strRef>
              <c:f>'[графики передел. 3.xlsx]Лист1'!$F$2:$L$2</c:f>
              <c:strCache>
                <c:ptCount val="6"/>
                <c:pt idx="0">
                  <c:v>2010г.</c:v>
                </c:pt>
                <c:pt idx="1">
                  <c:v>2011г.</c:v>
                </c:pt>
                <c:pt idx="2">
                  <c:v>2012г.</c:v>
                </c:pt>
                <c:pt idx="3">
                  <c:v>2013г.</c:v>
                </c:pt>
                <c:pt idx="4">
                  <c:v> 2014г.</c:v>
                </c:pt>
                <c:pt idx="5">
                  <c:v>2015г. (прогноз)</c:v>
                </c:pt>
              </c:strCache>
            </c:strRef>
          </c:cat>
          <c:val>
            <c:numRef>
              <c:f>'[графики передел. 3.xlsx]Лист1'!$F$3:$L$3</c:f>
              <c:numCache>
                <c:formatCode>General</c:formatCode>
                <c:ptCount val="7"/>
                <c:pt idx="0">
                  <c:v>32</c:v>
                </c:pt>
                <c:pt idx="1">
                  <c:v>70.5</c:v>
                </c:pt>
                <c:pt idx="2" formatCode="0.0">
                  <c:v>75.5</c:v>
                </c:pt>
                <c:pt idx="3" formatCode="0.0">
                  <c:v>90.3</c:v>
                </c:pt>
                <c:pt idx="4" formatCode="0.0">
                  <c:v>106</c:v>
                </c:pt>
                <c:pt idx="5" formatCode="0.0">
                  <c:v>110</c:v>
                </c:pt>
              </c:numCache>
            </c:numRef>
          </c:val>
        </c:ser>
        <c:gapWidth val="52"/>
        <c:overlap val="-25"/>
        <c:axId val="61212544"/>
        <c:axId val="61214080"/>
      </c:barChart>
      <c:catAx>
        <c:axId val="6121254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61214080"/>
        <c:crosses val="autoZero"/>
        <c:auto val="1"/>
        <c:lblAlgn val="ctr"/>
        <c:lblOffset val="100"/>
      </c:catAx>
      <c:valAx>
        <c:axId val="61214080"/>
        <c:scaling>
          <c:orientation val="minMax"/>
        </c:scaling>
        <c:axPos val="l"/>
        <c:majorGridlines/>
        <c:numFmt formatCode="0" sourceLinked="0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61212544"/>
        <c:crosses val="autoZero"/>
        <c:crossBetween val="between"/>
      </c:valAx>
    </c:plotArea>
    <c:plotVisOnly val="1"/>
    <c:dispBlanksAs val="gap"/>
  </c:chart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0679628526415444"/>
          <c:y val="0.11868580406209911"/>
          <c:w val="0.77993650753518795"/>
          <c:h val="0.77102234269782299"/>
        </c:manualLayout>
      </c:layout>
      <c:barChart>
        <c:barDir val="col"/>
        <c:grouping val="clustered"/>
        <c:ser>
          <c:idx val="1"/>
          <c:order val="0"/>
          <c:spPr>
            <a:solidFill>
              <a:srgbClr val="00B050"/>
            </a:solidFill>
            <a:ln w="25400">
              <a:solidFill>
                <a:schemeClr val="tx2">
                  <a:lumMod val="75000"/>
                </a:schemeClr>
              </a:solidFill>
              <a:prstDash val="solid"/>
            </a:ln>
          </c:spPr>
          <c:dLbls>
            <c:dLbl>
              <c:idx val="0"/>
              <c:layout>
                <c:manualLayout>
                  <c:x val="-1.8951533485299247E-3"/>
                  <c:y val="0.26319367020023943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3.8033225228304986E-3"/>
                  <c:y val="0.36223183245693896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2.8419932779399464E-3"/>
                  <c:y val="0.29484452169960662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1.5594432762945467E-3"/>
                  <c:y val="0.23611403882922763"/>
                </c:manualLayout>
              </c:layout>
              <c:showVal val="1"/>
            </c:dLbl>
            <c:spPr>
              <a:solidFill>
                <a:srgbClr val="FFFFFF"/>
              </a:solidFill>
              <a:ln w="25400">
                <a:noFill/>
              </a:ln>
            </c:spPr>
            <c:txPr>
              <a:bodyPr rot="-5400000" vert="horz"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</c:dLbls>
          <c:cat>
            <c:strRef>
              <c:f>Лист1!$A$99:$A$102</c:f>
              <c:strCache>
                <c:ptCount val="4"/>
                <c:pt idx="0">
                  <c:v>2011г.</c:v>
                </c:pt>
                <c:pt idx="1">
                  <c:v>2012г.</c:v>
                </c:pt>
                <c:pt idx="2">
                  <c:v>2013-2014гг (I этап)</c:v>
                </c:pt>
                <c:pt idx="3">
                  <c:v>2014-2015гг (II этап)</c:v>
                </c:pt>
              </c:strCache>
            </c:strRef>
          </c:cat>
          <c:val>
            <c:numRef>
              <c:f>Лист1!$B$99:$B$102</c:f>
              <c:numCache>
                <c:formatCode>0.0</c:formatCode>
                <c:ptCount val="4"/>
                <c:pt idx="0" formatCode="General">
                  <c:v>53494.1</c:v>
                </c:pt>
                <c:pt idx="1">
                  <c:v>49660.4</c:v>
                </c:pt>
                <c:pt idx="2">
                  <c:v>42713.1</c:v>
                </c:pt>
                <c:pt idx="3">
                  <c:v>34008.699999999997</c:v>
                </c:pt>
              </c:numCache>
            </c:numRef>
          </c:val>
        </c:ser>
        <c:axId val="61289984"/>
        <c:axId val="61291520"/>
      </c:barChart>
      <c:lineChart>
        <c:grouping val="standard"/>
        <c:ser>
          <c:idx val="0"/>
          <c:order val="1"/>
          <c:spPr>
            <a:ln w="25400">
              <a:solidFill>
                <a:srgbClr val="FF6565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000080"/>
              </a:solidFill>
              <a:ln w="25400">
                <a:solidFill>
                  <a:srgbClr val="FF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7.2170175291247515E-2"/>
                  <c:y val="-5.0102474708632605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3.1507384884844343E-2"/>
                  <c:y val="-5.7426390304715101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97</a:t>
                    </a:r>
                    <a:endParaRPr lang="en-US" sz="2000" dirty="0"/>
                  </a:p>
                </c:rich>
              </c:tx>
              <c:dLblPos val="r"/>
              <c:showVal val="1"/>
            </c:dLbl>
            <c:dLbl>
              <c:idx val="2"/>
              <c:layout>
                <c:manualLayout>
                  <c:x val="-3.3547308597370429E-2"/>
                  <c:y val="-5.1650299807484257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85</a:t>
                    </a:r>
                    <a:endParaRPr lang="en-US" sz="2000" dirty="0"/>
                  </a:p>
                </c:rich>
              </c:tx>
              <c:dLblPos val="r"/>
              <c:showVal val="1"/>
            </c:dLbl>
            <c:dLbl>
              <c:idx val="3"/>
              <c:layout>
                <c:manualLayout>
                  <c:x val="0"/>
                  <c:y val="-3.1372329440749136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71</a:t>
                    </a:r>
                    <a:endParaRPr lang="en-US" sz="2000" dirty="0"/>
                  </a:p>
                </c:rich>
              </c:tx>
              <c:showVal val="1"/>
            </c:dLbl>
            <c:spPr>
              <a:solidFill>
                <a:srgbClr val="FFFFFF"/>
              </a:solidFill>
              <a:ln w="25400">
                <a:noFill/>
              </a:ln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</c:dLbls>
          <c:cat>
            <c:strRef>
              <c:f>Лист1!$A$99:$A$102</c:f>
              <c:strCache>
                <c:ptCount val="4"/>
                <c:pt idx="0">
                  <c:v>2011г.</c:v>
                </c:pt>
                <c:pt idx="1">
                  <c:v>2012г.</c:v>
                </c:pt>
                <c:pt idx="2">
                  <c:v>2013-2014гг (I этап)</c:v>
                </c:pt>
                <c:pt idx="3">
                  <c:v>2014-2015гг (II этап)</c:v>
                </c:pt>
              </c:strCache>
            </c:strRef>
          </c:cat>
          <c:val>
            <c:numRef>
              <c:f>Лист1!$C$99:$C$102</c:f>
              <c:numCache>
                <c:formatCode>0.0%</c:formatCode>
                <c:ptCount val="4"/>
                <c:pt idx="0" formatCode="General">
                  <c:v>112</c:v>
                </c:pt>
                <c:pt idx="1">
                  <c:v>97</c:v>
                </c:pt>
                <c:pt idx="2">
                  <c:v>85</c:v>
                </c:pt>
                <c:pt idx="3">
                  <c:v>71</c:v>
                </c:pt>
              </c:numCache>
            </c:numRef>
          </c:val>
        </c:ser>
        <c:marker val="1"/>
        <c:axId val="61309696"/>
        <c:axId val="61311232"/>
      </c:lineChart>
      <c:catAx>
        <c:axId val="61289984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61291520"/>
        <c:crosses val="autoZero"/>
        <c:lblAlgn val="ctr"/>
        <c:lblOffset val="100"/>
        <c:tickLblSkip val="1"/>
        <c:tickMarkSkip val="1"/>
      </c:catAx>
      <c:valAx>
        <c:axId val="61291520"/>
        <c:scaling>
          <c:orientation val="minMax"/>
        </c:scaling>
        <c:axPos val="l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61289984"/>
        <c:crosses val="autoZero"/>
        <c:crossBetween val="between"/>
      </c:valAx>
      <c:catAx>
        <c:axId val="61309696"/>
        <c:scaling>
          <c:orientation val="minMax"/>
        </c:scaling>
        <c:delete val="1"/>
        <c:axPos val="b"/>
        <c:tickLblPos val="none"/>
        <c:crossAx val="61311232"/>
        <c:crosses val="autoZero"/>
        <c:lblAlgn val="ctr"/>
        <c:lblOffset val="100"/>
      </c:catAx>
      <c:valAx>
        <c:axId val="61311232"/>
        <c:scaling>
          <c:orientation val="minMax"/>
        </c:scaling>
        <c:axPos val="r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61309696"/>
        <c:crosses val="max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8.727524144295655E-2"/>
          <c:y val="8.8737973967176781E-2"/>
          <c:w val="0.6645913563751964"/>
          <c:h val="0.8090190678626971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Рождаемость, чел.</c:v>
                </c:pt>
              </c:strCache>
            </c:strRef>
          </c:tx>
          <c:spPr>
            <a:ln w="38100"/>
          </c:spPr>
          <c:dLbls>
            <c:dLbl>
              <c:idx val="0"/>
              <c:layout>
                <c:manualLayout>
                  <c:x val="5.5555555555555558E-3"/>
                  <c:y val="-4.1666666666666671E-2"/>
                </c:manualLayout>
              </c:layout>
              <c:showVal val="1"/>
            </c:dLbl>
            <c:dLbl>
              <c:idx val="1"/>
              <c:layout>
                <c:manualLayout>
                  <c:x val="-1.0615711252653927E-2"/>
                  <c:y val="-3.9800995024875899E-2"/>
                </c:manualLayout>
              </c:layout>
              <c:showVal val="1"/>
            </c:dLbl>
            <c:dLbl>
              <c:idx val="2"/>
              <c:layout>
                <c:manualLayout>
                  <c:x val="-8.4925690021231768E-3"/>
                  <c:y val="-4.3117744610281922E-2"/>
                </c:manualLayout>
              </c:layout>
              <c:showVal val="1"/>
            </c:dLbl>
            <c:dLbl>
              <c:idx val="3"/>
              <c:layout>
                <c:manualLayout>
                  <c:x val="-1.0615711252653927E-2"/>
                  <c:y val="-5.6384742951907117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2010г.</c:v>
                </c:pt>
                <c:pt idx="1">
                  <c:v>2011г.</c:v>
                </c:pt>
                <c:pt idx="2">
                  <c:v>2012г.</c:v>
                </c:pt>
                <c:pt idx="3">
                  <c:v>2013г.</c:v>
                </c:pt>
                <c:pt idx="4">
                  <c:v>2014г.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4031</c:v>
                </c:pt>
                <c:pt idx="1">
                  <c:v>4066</c:v>
                </c:pt>
                <c:pt idx="2">
                  <c:v>4176</c:v>
                </c:pt>
                <c:pt idx="3">
                  <c:v>4207</c:v>
                </c:pt>
                <c:pt idx="4">
                  <c:v>4259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Смертность, чел.</c:v>
                </c:pt>
              </c:strCache>
            </c:strRef>
          </c:tx>
          <c:spPr>
            <a:ln w="38100"/>
          </c:spPr>
          <c:marker>
            <c:symbol val="square"/>
            <c:size val="7"/>
          </c:marker>
          <c:dLbls>
            <c:dLbl>
              <c:idx val="0"/>
              <c:layout>
                <c:manualLayout>
                  <c:x val="-6.3694267515923648E-3"/>
                  <c:y val="4.8738033072237043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4.5256744995648523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4.1775456919060053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4.1775456919060053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2010г.</c:v>
                </c:pt>
                <c:pt idx="1">
                  <c:v>2011г.</c:v>
                </c:pt>
                <c:pt idx="2">
                  <c:v>2012г.</c:v>
                </c:pt>
                <c:pt idx="3">
                  <c:v>2013г.</c:v>
                </c:pt>
                <c:pt idx="4">
                  <c:v>2014г.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3044</c:v>
                </c:pt>
                <c:pt idx="1">
                  <c:v>3164</c:v>
                </c:pt>
                <c:pt idx="2">
                  <c:v>3121</c:v>
                </c:pt>
                <c:pt idx="3">
                  <c:v>3254</c:v>
                </c:pt>
                <c:pt idx="4">
                  <c:v>3314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Естественный прирост, чел.</c:v>
                </c:pt>
              </c:strCache>
            </c:strRef>
          </c:tx>
          <c:spPr>
            <a:ln w="38100"/>
          </c:spPr>
          <c:dLbls>
            <c:dLbl>
              <c:idx val="0"/>
              <c:layout>
                <c:manualLayout>
                  <c:x val="1.9461912470858995E-17"/>
                  <c:y val="-4.5256744995648523E-2"/>
                </c:manualLayout>
              </c:layout>
              <c:showVal val="1"/>
            </c:dLbl>
            <c:dLbl>
              <c:idx val="1"/>
              <c:layout>
                <c:manualLayout>
                  <c:x val="-6.3694267515923908E-3"/>
                  <c:y val="-3.8294168842471742E-2"/>
                </c:manualLayout>
              </c:layout>
              <c:showVal val="1"/>
            </c:dLbl>
            <c:dLbl>
              <c:idx val="2"/>
              <c:layout>
                <c:manualLayout>
                  <c:x val="4.2462845010615823E-3"/>
                  <c:y val="-4.1775456919060053E-2"/>
                </c:manualLayout>
              </c:layout>
              <c:showVal val="1"/>
            </c:dLbl>
            <c:dLbl>
              <c:idx val="3"/>
              <c:layout>
                <c:manualLayout>
                  <c:x val="-6.3694267515923908E-3"/>
                  <c:y val="-4.1775456919060053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2010г.</c:v>
                </c:pt>
                <c:pt idx="1">
                  <c:v>2011г.</c:v>
                </c:pt>
                <c:pt idx="2">
                  <c:v>2012г.</c:v>
                </c:pt>
                <c:pt idx="3">
                  <c:v>2013г.</c:v>
                </c:pt>
                <c:pt idx="4">
                  <c:v>2014г.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987</c:v>
                </c:pt>
                <c:pt idx="1">
                  <c:v>908</c:v>
                </c:pt>
                <c:pt idx="2">
                  <c:v>1055</c:v>
                </c:pt>
                <c:pt idx="3">
                  <c:v>953</c:v>
                </c:pt>
                <c:pt idx="4">
                  <c:v>945</c:v>
                </c:pt>
              </c:numCache>
            </c:numRef>
          </c:val>
        </c:ser>
        <c:dLbls>
          <c:showVal val="1"/>
        </c:dLbls>
        <c:marker val="1"/>
        <c:axId val="61797120"/>
        <c:axId val="61798656"/>
      </c:lineChart>
      <c:catAx>
        <c:axId val="6179712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61798656"/>
        <c:crosses val="autoZero"/>
        <c:auto val="1"/>
        <c:lblAlgn val="ctr"/>
        <c:lblOffset val="100"/>
      </c:catAx>
      <c:valAx>
        <c:axId val="6179865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61797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897765995438693"/>
          <c:y val="0.44481388892602347"/>
          <c:w val="0.23106685305488431"/>
          <c:h val="0.22808586108400286"/>
        </c:manualLayout>
      </c:layout>
      <c:txPr>
        <a:bodyPr/>
        <a:lstStyle/>
        <a:p>
          <a:pPr>
            <a:defRPr sz="1400" b="1"/>
          </a:pPr>
          <a:endParaRPr lang="ru-RU"/>
        </a:p>
      </c:txPr>
    </c:legend>
    <c:plotVisOnly val="1"/>
  </c:chart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1265507436570428"/>
          <c:y val="9.4400048297540243E-2"/>
          <c:w val="0.70916976459107395"/>
          <c:h val="0.77837371322842286"/>
        </c:manualLayout>
      </c:layout>
      <c:lineChart>
        <c:grouping val="standard"/>
        <c:ser>
          <c:idx val="1"/>
          <c:order val="0"/>
          <c:tx>
            <c:strRef>
              <c:f>Лист1!$B$29</c:f>
              <c:strCache>
                <c:ptCount val="1"/>
                <c:pt idx="0">
                  <c:v>число прибывших, чел.</c:v>
                </c:pt>
              </c:strCache>
            </c:strRef>
          </c:tx>
          <c:dLbls>
            <c:dLbl>
              <c:idx val="0"/>
              <c:layout>
                <c:manualLayout>
                  <c:x val="-5.9920590482056384E-2"/>
                  <c:y val="-5.4785433811202176E-2"/>
                </c:manualLayout>
              </c:layout>
              <c:showVal val="1"/>
            </c:dLbl>
            <c:dLbl>
              <c:idx val="2"/>
              <c:layout>
                <c:manualLayout>
                  <c:x val="-6.5873054756772104E-2"/>
                  <c:y val="-4.3500060466849642E-2"/>
                </c:manualLayout>
              </c:layout>
              <c:showVal val="1"/>
            </c:dLbl>
            <c:dLbl>
              <c:idx val="3"/>
              <c:layout>
                <c:manualLayout>
                  <c:x val="-4.9603327360788374E-2"/>
                  <c:y val="-3.6459516922079965E-2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-3.7037037037037056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Лист1!$A$30:$A$34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Лист1!$B$30:$B$34</c:f>
              <c:numCache>
                <c:formatCode>General</c:formatCode>
                <c:ptCount val="5"/>
                <c:pt idx="0">
                  <c:v>3706</c:v>
                </c:pt>
                <c:pt idx="1">
                  <c:v>4835</c:v>
                </c:pt>
                <c:pt idx="2">
                  <c:v>6940</c:v>
                </c:pt>
                <c:pt idx="3">
                  <c:v>7142</c:v>
                </c:pt>
                <c:pt idx="4">
                  <c:v>7356</c:v>
                </c:pt>
              </c:numCache>
            </c:numRef>
          </c:val>
        </c:ser>
        <c:ser>
          <c:idx val="2"/>
          <c:order val="1"/>
          <c:tx>
            <c:strRef>
              <c:f>Лист1!$C$29</c:f>
              <c:strCache>
                <c:ptCount val="1"/>
                <c:pt idx="0">
                  <c:v>число выбывших, чел.</c:v>
                </c:pt>
              </c:strCache>
            </c:strRef>
          </c:tx>
          <c:spPr>
            <a:ln w="38100">
              <a:solidFill>
                <a:srgbClr val="007E39"/>
              </a:solidFill>
            </a:ln>
          </c:spPr>
          <c:marker>
            <c:spPr>
              <a:solidFill>
                <a:srgbClr val="007434"/>
              </a:solidFill>
            </c:spPr>
          </c:marker>
          <c:dLbls>
            <c:dLbl>
              <c:idx val="0"/>
              <c:layout>
                <c:manualLayout>
                  <c:x val="-2.5396647642511191E-2"/>
                  <c:y val="4.5810520624321928E-2"/>
                </c:manualLayout>
              </c:layout>
              <c:showVal val="1"/>
            </c:dLbl>
            <c:dLbl>
              <c:idx val="1"/>
              <c:layout>
                <c:manualLayout>
                  <c:x val="-7.896845116444659E-2"/>
                  <c:y val="-4.1088980433990632E-2"/>
                </c:manualLayout>
              </c:layout>
              <c:showVal val="1"/>
            </c:dLbl>
            <c:dLbl>
              <c:idx val="2"/>
              <c:layout>
                <c:manualLayout>
                  <c:x val="-5.9524642747157373E-3"/>
                  <c:y val="5.0348287155455432E-2"/>
                </c:manualLayout>
              </c:layout>
              <c:showVal val="1"/>
            </c:dLbl>
            <c:dLbl>
              <c:idx val="3"/>
              <c:layout>
                <c:manualLayout>
                  <c:x val="-3.0158769042486377E-2"/>
                  <c:y val="4.4462783840600338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Лист1!$A$30:$A$34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Лист1!$C$30:$C$34</c:f>
              <c:numCache>
                <c:formatCode>General</c:formatCode>
                <c:ptCount val="5"/>
                <c:pt idx="0">
                  <c:v>3186</c:v>
                </c:pt>
                <c:pt idx="1">
                  <c:v>4954</c:v>
                </c:pt>
                <c:pt idx="2">
                  <c:v>6565</c:v>
                </c:pt>
                <c:pt idx="3">
                  <c:v>6811</c:v>
                </c:pt>
                <c:pt idx="4">
                  <c:v>6687</c:v>
                </c:pt>
              </c:numCache>
            </c:numRef>
          </c:val>
        </c:ser>
        <c:dLbls>
          <c:showVal val="1"/>
        </c:dLbls>
        <c:marker val="1"/>
        <c:axId val="61849600"/>
        <c:axId val="61851136"/>
      </c:lineChart>
      <c:catAx>
        <c:axId val="6184960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61851136"/>
        <c:crosses val="autoZero"/>
        <c:auto val="1"/>
        <c:lblAlgn val="ctr"/>
        <c:lblOffset val="100"/>
      </c:catAx>
      <c:valAx>
        <c:axId val="6185113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61849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047600716705397"/>
          <c:y val="0.51643245966804152"/>
          <c:w val="0.24920660472817591"/>
          <c:h val="0.19233071512823618"/>
        </c:manualLayout>
      </c:layout>
      <c:txPr>
        <a:bodyPr/>
        <a:lstStyle/>
        <a:p>
          <a:pPr>
            <a:defRPr sz="13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8.9097879354124748E-2"/>
          <c:y val="1.6483621630299358E-2"/>
          <c:w val="0.89509032394117904"/>
          <c:h val="0.58410070853942708"/>
        </c:manualLayout>
      </c:layout>
      <c:barChart>
        <c:barDir val="col"/>
        <c:grouping val="clustered"/>
        <c:ser>
          <c:idx val="0"/>
          <c:order val="0"/>
          <c:tx>
            <c:strRef>
              <c:f>Лист1!$D$1</c:f>
              <c:strCache>
                <c:ptCount val="1"/>
                <c:pt idx="0">
                  <c:v>2013</c:v>
                </c:pt>
              </c:strCache>
            </c:strRef>
          </c:tx>
          <c:dLbls>
            <c:dLbl>
              <c:idx val="0"/>
              <c:layout>
                <c:manualLayout>
                  <c:x val="-8.190644671453572E-3"/>
                  <c:y val="0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-2.7302148904845454E-3"/>
                  <c:y val="0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-6.8255372262113348E-3"/>
                  <c:y val="0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-8.190644671453572E-3"/>
                  <c:y val="0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-1.2285967007180357E-2"/>
                  <c:y val="0"/>
                </c:manualLayout>
              </c:layout>
              <c:dLblPos val="outEnd"/>
              <c:showVal val="1"/>
            </c:dLbl>
            <c:dLbl>
              <c:idx val="5"/>
              <c:layout>
                <c:manualLayout>
                  <c:x val="-5.4604297809691263E-3"/>
                  <c:y val="7.6635752638615938E-17"/>
                </c:manualLayout>
              </c:layout>
              <c:dLblPos val="outEnd"/>
              <c:showVal val="1"/>
            </c:dLbl>
            <c:dLbl>
              <c:idx val="6"/>
              <c:layout>
                <c:manualLayout>
                  <c:x val="-4.0953223357267894E-3"/>
                  <c:y val="0"/>
                </c:manualLayout>
              </c:layout>
              <c:dLblPos val="outEnd"/>
              <c:showVal val="1"/>
            </c:dLbl>
            <c:dLbl>
              <c:idx val="7"/>
              <c:layout>
                <c:manualLayout>
                  <c:x val="-6.8255225721368679E-3"/>
                  <c:y val="4.4274998640374064E-3"/>
                </c:manualLayout>
              </c:layout>
              <c:dLblPos val="outEnd"/>
              <c:showVal val="1"/>
            </c:dLbl>
            <c:dLbl>
              <c:idx val="8"/>
              <c:layout>
                <c:manualLayout>
                  <c:x val="-4.0953223357267894E-3"/>
                  <c:y val="7.6635752638615938E-17"/>
                </c:manualLayout>
              </c:layout>
              <c:dLblPos val="outEnd"/>
              <c:showVal val="1"/>
            </c:dLbl>
            <c:dLbl>
              <c:idx val="9"/>
              <c:layout>
                <c:manualLayout>
                  <c:x val="-2.7302148904845454E-3"/>
                  <c:y val="7.6635752638615938E-17"/>
                </c:manualLayout>
              </c:layout>
              <c:dLblPos val="outEnd"/>
              <c:showVal val="1"/>
            </c:dLbl>
            <c:dLbl>
              <c:idx val="10"/>
              <c:layout>
                <c:manualLayout>
                  <c:x val="-6.8255372262113045E-3"/>
                  <c:y val="0"/>
                </c:manualLayout>
              </c:layout>
              <c:dLblPos val="outEnd"/>
              <c:showVal val="1"/>
            </c:dLbl>
            <c:spPr>
              <a:noFill/>
              <a:ln w="22031">
                <a:noFill/>
              </a:ln>
            </c:spPr>
            <c:txPr>
              <a:bodyPr/>
              <a:lstStyle/>
              <a:p>
                <a:pPr>
                  <a:defRPr sz="1300" b="1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Соцальная политика</c:v>
                </c:pt>
                <c:pt idx="7">
                  <c:v>Физическая культура и спорт</c:v>
                </c:pt>
                <c:pt idx="8">
                  <c:v>Средства массовой информации</c:v>
                </c:pt>
                <c:pt idx="9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Лист1!$D$2:$D$11</c:f>
              <c:numCache>
                <c:formatCode>General</c:formatCode>
                <c:ptCount val="10"/>
                <c:pt idx="0">
                  <c:v>156</c:v>
                </c:pt>
                <c:pt idx="1">
                  <c:v>11.8</c:v>
                </c:pt>
                <c:pt idx="2">
                  <c:v>446.5</c:v>
                </c:pt>
                <c:pt idx="3">
                  <c:v>584.70000000000005</c:v>
                </c:pt>
                <c:pt idx="4">
                  <c:v>2283</c:v>
                </c:pt>
                <c:pt idx="5">
                  <c:v>46.2</c:v>
                </c:pt>
                <c:pt idx="6">
                  <c:v>162.69999999999999</c:v>
                </c:pt>
                <c:pt idx="7">
                  <c:v>46.1</c:v>
                </c:pt>
                <c:pt idx="8">
                  <c:v>2.7</c:v>
                </c:pt>
                <c:pt idx="9">
                  <c:v>0.9</c:v>
                </c:pt>
              </c:numCache>
            </c:numRef>
          </c:val>
        </c:ser>
        <c:ser>
          <c:idx val="1"/>
          <c:order val="1"/>
          <c:tx>
            <c:strRef>
              <c:f>Лист1!$E$1</c:f>
              <c:strCache>
                <c:ptCount val="1"/>
                <c:pt idx="0">
                  <c:v>2014</c:v>
                </c:pt>
              </c:strCache>
            </c:strRef>
          </c:tx>
          <c:dLbls>
            <c:dLbl>
              <c:idx val="2"/>
              <c:layout>
                <c:manualLayout>
                  <c:x val="4.0150802225091906E-3"/>
                  <c:y val="8.9785862400278103E-3"/>
                </c:manualLayout>
              </c:layout>
              <c:dLblPos val="outEnd"/>
              <c:showVal val="1"/>
            </c:dLbl>
            <c:dLbl>
              <c:idx val="6"/>
              <c:layout>
                <c:manualLayout>
                  <c:x val="1.295147887081104E-2"/>
                  <c:y val="3.1086626998127202E-3"/>
                </c:manualLayout>
              </c:layout>
              <c:showVal val="1"/>
            </c:dLbl>
            <c:dLbl>
              <c:idx val="7"/>
              <c:layout>
                <c:manualLayout>
                  <c:x val="5.7561893482622594E-3"/>
                  <c:y val="5.3067621939576594E-3"/>
                </c:manualLayout>
              </c:layout>
              <c:showVal val="1"/>
            </c:dLbl>
            <c:spPr>
              <a:noFill/>
              <a:ln w="22031">
                <a:noFill/>
              </a:ln>
            </c:spPr>
            <c:txPr>
              <a:bodyPr/>
              <a:lstStyle/>
              <a:p>
                <a:pPr>
                  <a:defRPr sz="13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Соцальная политика</c:v>
                </c:pt>
                <c:pt idx="7">
                  <c:v>Физическая культура и спорт</c:v>
                </c:pt>
                <c:pt idx="8">
                  <c:v>Средства массовой информации</c:v>
                </c:pt>
                <c:pt idx="9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Лист1!$E$2:$E$11</c:f>
              <c:numCache>
                <c:formatCode>General</c:formatCode>
                <c:ptCount val="10"/>
                <c:pt idx="0">
                  <c:v>148.5</c:v>
                </c:pt>
                <c:pt idx="1">
                  <c:v>11.8</c:v>
                </c:pt>
                <c:pt idx="2">
                  <c:v>368.4</c:v>
                </c:pt>
                <c:pt idx="3">
                  <c:v>732.8</c:v>
                </c:pt>
                <c:pt idx="4">
                  <c:v>2509.6999999999998</c:v>
                </c:pt>
                <c:pt idx="5">
                  <c:v>60.2</c:v>
                </c:pt>
                <c:pt idx="6">
                  <c:v>158.30000000000001</c:v>
                </c:pt>
                <c:pt idx="7">
                  <c:v>55.8</c:v>
                </c:pt>
                <c:pt idx="8">
                  <c:v>1.9000000000000001</c:v>
                </c:pt>
                <c:pt idx="9">
                  <c:v>0.8</c:v>
                </c:pt>
              </c:numCache>
            </c:numRef>
          </c:val>
        </c:ser>
        <c:gapWidth val="55"/>
        <c:axId val="101656832"/>
        <c:axId val="101679104"/>
      </c:barChart>
      <c:catAx>
        <c:axId val="10165683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5400000" vert="horz"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1679104"/>
        <c:crosses val="autoZero"/>
        <c:auto val="1"/>
        <c:lblAlgn val="ctr"/>
        <c:lblOffset val="100"/>
      </c:catAx>
      <c:valAx>
        <c:axId val="101679104"/>
        <c:scaling>
          <c:orientation val="minMax"/>
          <c:max val="3000"/>
          <c:min val="0"/>
        </c:scaling>
        <c:axPos val="l"/>
        <c:majorGridlines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 sz="1400" dirty="0" smtClean="0"/>
                  <a:t>млн</a:t>
                </a:r>
                <a:r>
                  <a:rPr lang="ru-RU" sz="1400" baseline="0" dirty="0" smtClean="0"/>
                  <a:t> </a:t>
                </a:r>
                <a:r>
                  <a:rPr lang="ru-RU" sz="1400" dirty="0" smtClean="0"/>
                  <a:t>руб</a:t>
                </a:r>
                <a:r>
                  <a:rPr lang="ru-RU" sz="1200" dirty="0"/>
                  <a:t>.</a:t>
                </a:r>
              </a:p>
            </c:rich>
          </c:tx>
          <c:layout>
            <c:manualLayout>
              <c:xMode val="edge"/>
              <c:yMode val="edge"/>
              <c:x val="0"/>
              <c:y val="0.22353231462999124"/>
            </c:manualLayout>
          </c:layout>
          <c:spPr>
            <a:noFill/>
            <a:ln w="22031">
              <a:noFill/>
            </a:ln>
          </c:spPr>
        </c:title>
        <c:numFmt formatCode="0" sourceLinked="0"/>
        <c:maj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1656832"/>
        <c:crosses val="autoZero"/>
        <c:crossBetween val="between"/>
      </c:valAx>
      <c:spPr>
        <a:solidFill>
          <a:srgbClr val="FFFFFF"/>
        </a:solidFill>
        <a:ln w="22031">
          <a:noFill/>
        </a:ln>
      </c:spPr>
    </c:plotArea>
    <c:legend>
      <c:legendPos val="r"/>
      <c:layout>
        <c:manualLayout>
          <c:xMode val="edge"/>
          <c:yMode val="edge"/>
          <c:x val="0.88942292275499757"/>
          <c:y val="0.30350386154091208"/>
          <c:w val="0.10469613269059003"/>
          <c:h val="9.3584912614319726E-2"/>
        </c:manualLayout>
      </c:layout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solidFill>
      <a:srgbClr val="FFFFFF"/>
    </a:solidFill>
    <a:ln w="2754">
      <a:solidFill>
        <a:srgbClr val="808080"/>
      </a:solidFill>
      <a:prstDash val="solid"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2019476465016211"/>
          <c:y val="2.5031076028483711E-2"/>
          <c:w val="0.87801920189301264"/>
          <c:h val="0.8361900890398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0000"/>
            </a:solidFill>
            <a:ln w="25400">
              <a:solidFill>
                <a:srgbClr val="A20000"/>
              </a:solidFill>
            </a:ln>
          </c:spPr>
          <c:dLbls>
            <c:dLbl>
              <c:idx val="0"/>
              <c:layout>
                <c:manualLayout>
                  <c:x val="9.1981728734955633E-4"/>
                  <c:y val="6.2648993458636381E-3"/>
                </c:manualLayout>
              </c:layout>
              <c:tx>
                <c:rich>
                  <a:bodyPr/>
                  <a:lstStyle/>
                  <a:p>
                    <a:r>
                      <a:rPr lang="ru-RU" sz="2400" dirty="0" smtClean="0">
                        <a:solidFill>
                          <a:srgbClr val="272777"/>
                        </a:solidFill>
                      </a:rPr>
                      <a:t>20 254</a:t>
                    </a:r>
                    <a:endParaRPr lang="en-US" sz="2400" dirty="0">
                      <a:solidFill>
                        <a:srgbClr val="272777"/>
                      </a:solidFill>
                    </a:endParaRPr>
                  </a:p>
                </c:rich>
              </c:tx>
              <c:dLblPos val="outEnd"/>
            </c:dLbl>
            <c:dLbl>
              <c:idx val="1"/>
              <c:layout>
                <c:manualLayout>
                  <c:x val="-5.1206323213273544E-3"/>
                  <c:y val="2.8020918926561292E-3"/>
                </c:manualLayout>
              </c:layout>
              <c:tx>
                <c:rich>
                  <a:bodyPr/>
                  <a:lstStyle/>
                  <a:p>
                    <a:r>
                      <a:rPr lang="ru-RU" sz="2400" dirty="0" smtClean="0">
                        <a:solidFill>
                          <a:srgbClr val="272777"/>
                        </a:solidFill>
                      </a:rPr>
                      <a:t>23 181</a:t>
                    </a:r>
                    <a:endParaRPr lang="en-US" sz="2400" dirty="0">
                      <a:solidFill>
                        <a:srgbClr val="272777"/>
                      </a:solidFill>
                    </a:endParaRPr>
                  </a:p>
                </c:rich>
              </c:tx>
              <c:dLblPos val="outEnd"/>
            </c:dLbl>
            <c:dLbl>
              <c:idx val="2"/>
              <c:layout>
                <c:manualLayout>
                  <c:x val="-3.0784753836551356E-4"/>
                  <c:y val="3.3399731514312482E-3"/>
                </c:manualLayout>
              </c:layout>
              <c:tx>
                <c:rich>
                  <a:bodyPr/>
                  <a:lstStyle/>
                  <a:p>
                    <a:r>
                      <a:rPr lang="en-US" sz="2200" dirty="0"/>
                      <a:t>25 </a:t>
                    </a:r>
                    <a:r>
                      <a:rPr lang="en-US" sz="2200" dirty="0" smtClean="0"/>
                      <a:t>200</a:t>
                    </a:r>
                    <a:r>
                      <a:rPr lang="ru-RU" sz="2200" dirty="0" smtClean="0"/>
                      <a:t> (+9%)</a:t>
                    </a:r>
                    <a:endParaRPr lang="en-US" sz="2200" dirty="0"/>
                  </a:p>
                </c:rich>
              </c:tx>
              <c:dLblPos val="outEnd"/>
              <c:showVal val="1"/>
            </c:dLbl>
            <c:dLbl>
              <c:idx val="3"/>
              <c:layout>
                <c:manualLayout>
                  <c:x val="-3.00780704518181E-3"/>
                  <c:y val="6.1063696059644205E-3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1.0137407020617241E-4"/>
                  <c:y val="-2.4570359908003812E-3"/>
                </c:manualLayout>
              </c:layout>
              <c:dLblPos val="outEnd"/>
              <c:showVal val="1"/>
            </c:dLbl>
            <c:dLbl>
              <c:idx val="5"/>
              <c:layout>
                <c:manualLayout>
                  <c:x val="4.336055720065778E-3"/>
                  <c:y val="1.7774228453603241E-3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2400" b="1">
                    <a:solidFill>
                      <a:srgbClr val="272777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20254</c:v>
                </c:pt>
                <c:pt idx="1">
                  <c:v>23181</c:v>
                </c:pt>
                <c:pt idx="2">
                  <c:v>25200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B050"/>
            </a:solidFill>
            <a:ln w="25400">
              <a:solidFill>
                <a:srgbClr val="007434"/>
              </a:solidFill>
            </a:ln>
          </c:spPr>
          <c:cat>
            <c:strRef>
              <c:f>Лист1!$A$2:$A$4</c:f>
              <c:strCache>
                <c:ptCount val="3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9120</c:v>
                </c:pt>
                <c:pt idx="1">
                  <c:v>9917</c:v>
                </c:pt>
                <c:pt idx="2">
                  <c:v>10780</c:v>
                </c:pt>
              </c:numCache>
            </c:numRef>
          </c:val>
        </c:ser>
        <c:gapWidth val="95"/>
        <c:axId val="102515840"/>
        <c:axId val="102517376"/>
      </c:barChart>
      <c:catAx>
        <c:axId val="1025158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>
                <a:solidFill>
                  <a:srgbClr val="272777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02517376"/>
        <c:crosses val="autoZero"/>
        <c:auto val="1"/>
        <c:lblAlgn val="ctr"/>
        <c:lblOffset val="100"/>
      </c:catAx>
      <c:valAx>
        <c:axId val="102517376"/>
        <c:scaling>
          <c:orientation val="minMax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 sz="1600" b="1">
                <a:solidFill>
                  <a:srgbClr val="272777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0251584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799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1302633095518252"/>
          <c:y val="2.5031076028483795E-2"/>
          <c:w val="0.87801920189301264"/>
          <c:h val="0.8361900890398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0000"/>
            </a:solidFill>
            <a:ln w="25400">
              <a:solidFill>
                <a:srgbClr val="A20000"/>
              </a:solidFill>
            </a:ln>
          </c:spPr>
          <c:dLbls>
            <c:dLbl>
              <c:idx val="0"/>
              <c:layout>
                <c:manualLayout>
                  <c:x val="9.1981728734955633E-4"/>
                  <c:y val="6.2648993458636355E-3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solidFill>
                          <a:srgbClr val="272777"/>
                        </a:solidFill>
                      </a:rPr>
                      <a:t>23 041</a:t>
                    </a:r>
                    <a:endParaRPr lang="en-US" sz="2000" dirty="0">
                      <a:solidFill>
                        <a:srgbClr val="272777"/>
                      </a:solidFill>
                    </a:endParaRPr>
                  </a:p>
                </c:rich>
              </c:tx>
              <c:dLblPos val="outEnd"/>
            </c:dLbl>
            <c:dLbl>
              <c:idx val="1"/>
              <c:layout>
                <c:manualLayout>
                  <c:x val="-5.1206323213273544E-3"/>
                  <c:y val="2.8020918926561292E-3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solidFill>
                          <a:srgbClr val="272777"/>
                        </a:solidFill>
                      </a:rPr>
                      <a:t>19 683</a:t>
                    </a:r>
                    <a:endParaRPr lang="en-US" sz="2000" dirty="0">
                      <a:solidFill>
                        <a:srgbClr val="272777"/>
                      </a:solidFill>
                    </a:endParaRPr>
                  </a:p>
                </c:rich>
              </c:tx>
              <c:dLblPos val="outEnd"/>
            </c:dLbl>
            <c:dLbl>
              <c:idx val="2"/>
              <c:layout>
                <c:manualLayout>
                  <c:x val="-3.0784666436474466E-4"/>
                  <c:y val="3.3399740865044892E-3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-3.0078070451818096E-3"/>
                  <c:y val="6.1063696059644188E-3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1.0137407020617241E-4"/>
                  <c:y val="-2.4570359908003812E-3"/>
                </c:manualLayout>
              </c:layout>
              <c:dLblPos val="outEnd"/>
              <c:showVal val="1"/>
            </c:dLbl>
            <c:dLbl>
              <c:idx val="5"/>
              <c:layout>
                <c:manualLayout>
                  <c:x val="4.336055720065778E-3"/>
                  <c:y val="1.7774228453603241E-3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rgbClr val="272777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Лист1!$A$2:$A$8</c:f>
              <c:strCache>
                <c:ptCount val="7"/>
                <c:pt idx="0">
                  <c:v>Система здравоохранения</c:v>
                </c:pt>
                <c:pt idx="1">
                  <c:v>Система образования (ООУ+ДОУ+УДО)</c:v>
                </c:pt>
                <c:pt idx="2">
                  <c:v>Культура</c:v>
                </c:pt>
                <c:pt idx="3">
                  <c:v>Машиностроение</c:v>
                </c:pt>
                <c:pt idx="4">
                  <c:v>Химическое производство</c:v>
                </c:pt>
                <c:pt idx="5">
                  <c:v>Строительство</c:v>
                </c:pt>
                <c:pt idx="6">
                  <c:v>Транспорт и связь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>
                  <c:v>23041</c:v>
                </c:pt>
                <c:pt idx="1">
                  <c:v>19683</c:v>
                </c:pt>
                <c:pt idx="2">
                  <c:v>15559</c:v>
                </c:pt>
                <c:pt idx="3">
                  <c:v>19620</c:v>
                </c:pt>
                <c:pt idx="4">
                  <c:v>27366</c:v>
                </c:pt>
                <c:pt idx="5">
                  <c:v>24248</c:v>
                </c:pt>
                <c:pt idx="6">
                  <c:v>25924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25400">
              <a:solidFill>
                <a:srgbClr val="007434"/>
              </a:solidFill>
            </a:ln>
          </c:spPr>
          <c:dPt>
            <c:idx val="0"/>
            <c:spPr>
              <a:solidFill>
                <a:srgbClr val="00B050"/>
              </a:solidFill>
              <a:ln w="25400">
                <a:solidFill>
                  <a:srgbClr val="007434"/>
                </a:solidFill>
              </a:ln>
            </c:spPr>
          </c:dPt>
          <c:dPt>
            <c:idx val="1"/>
            <c:spPr>
              <a:solidFill>
                <a:srgbClr val="00B050"/>
              </a:solidFill>
              <a:ln w="25400">
                <a:solidFill>
                  <a:srgbClr val="007434"/>
                </a:solidFill>
              </a:ln>
            </c:spPr>
          </c:dPt>
          <c:cat>
            <c:strRef>
              <c:f>Лист1!$A$2:$A$8</c:f>
              <c:strCache>
                <c:ptCount val="7"/>
                <c:pt idx="0">
                  <c:v>Система здравоохранения</c:v>
                </c:pt>
                <c:pt idx="1">
                  <c:v>Система образования (ООУ+ДОУ+УДО)</c:v>
                </c:pt>
                <c:pt idx="2">
                  <c:v>Культура</c:v>
                </c:pt>
                <c:pt idx="3">
                  <c:v>Машиностроение</c:v>
                </c:pt>
                <c:pt idx="4">
                  <c:v>Химическое производство</c:v>
                </c:pt>
                <c:pt idx="5">
                  <c:v>Строительство</c:v>
                </c:pt>
                <c:pt idx="6">
                  <c:v>Транспорт и связь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39424</c:v>
                </c:pt>
                <c:pt idx="1">
                  <c:v>23758</c:v>
                </c:pt>
              </c:numCache>
            </c:numRef>
          </c:val>
        </c:ser>
        <c:gapWidth val="95"/>
        <c:axId val="102723584"/>
        <c:axId val="102725120"/>
      </c:barChart>
      <c:catAx>
        <c:axId val="1027235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00" b="1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2725120"/>
        <c:crosses val="autoZero"/>
        <c:auto val="1"/>
        <c:lblAlgn val="ctr"/>
        <c:lblOffset val="100"/>
      </c:catAx>
      <c:valAx>
        <c:axId val="102725120"/>
        <c:scaling>
          <c:orientation val="minMax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 sz="1600" b="1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272358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799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0448959050255264E-2"/>
          <c:y val="6.2992838968134193E-2"/>
          <c:w val="0.85384350224061134"/>
          <c:h val="0.74540112027592476"/>
        </c:manualLayout>
      </c:layout>
      <c:barChart>
        <c:barDir val="col"/>
        <c:grouping val="clustered"/>
        <c:ser>
          <c:idx val="1"/>
          <c:order val="0"/>
          <c:tx>
            <c:strRef>
              <c:f>Лист1!$B$1</c:f>
              <c:strCache>
                <c:ptCount val="1"/>
                <c:pt idx="0">
                  <c:v>Отгружено товаров собственного производства по всем видам экономической деятельности, млрд.руб. 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-8.6139180896080024E-4"/>
                  <c:y val="9.5493139758209514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-1.8960608207325394E-3"/>
                  <c:y val="0.1476044187176094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-8.6171751798874046E-4"/>
                  <c:y val="0.10089131897562049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-1.2919791437652545E-4"/>
                  <c:y val="9.8950220356582033E-2"/>
                </c:manualLayout>
              </c:layout>
              <c:dLblPos val="outEnd"/>
              <c:showVal val="1"/>
            </c:dLbl>
            <c:spPr>
              <a:solidFill>
                <a:sysClr val="window" lastClr="FFFFFF"/>
              </a:solidFill>
              <a:ln w="25400">
                <a:noFill/>
              </a:ln>
            </c:spPr>
            <c:txPr>
              <a:bodyPr/>
              <a:lstStyle/>
              <a:p>
                <a:pPr>
                  <a:defRPr sz="2400" b="1" i="0" u="none" strike="noStrike" baseline="0">
                    <a:solidFill>
                      <a:schemeClr val="accent2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2012г.</c:v>
                </c:pt>
                <c:pt idx="1">
                  <c:v>2013г. </c:v>
                </c:pt>
                <c:pt idx="2">
                  <c:v>2014г.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83.1</c:v>
                </c:pt>
                <c:pt idx="1">
                  <c:v>85.8</c:v>
                </c:pt>
                <c:pt idx="2">
                  <c:v>88</c:v>
                </c:pt>
              </c:numCache>
            </c:numRef>
          </c:val>
        </c:ser>
        <c:axId val="60636160"/>
        <c:axId val="60678528"/>
      </c:barChart>
      <c:lineChart>
        <c:grouping val="standard"/>
        <c:ser>
          <c:idx val="0"/>
          <c:order val="1"/>
          <c:tx>
            <c:strRef>
              <c:f>Лист1!$C$1</c:f>
              <c:strCache>
                <c:ptCount val="1"/>
                <c:pt idx="0">
                  <c:v>Индекс промышленного производства, %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7.2988613677719433E-3"/>
                  <c:y val="-2.4045381424096252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5.3168571703415192E-2"/>
                  <c:y val="5.4146491450878166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7996926901305458E-2"/>
                  <c:y val="-4.9906554549951639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5.9074497797392794E-2"/>
                  <c:y val="-1.4268411694718264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Mode val="edge"/>
                  <c:yMode val="edge"/>
                  <c:x val="0.87487073422958694"/>
                  <c:y val="0.56440677966101649"/>
                </c:manualLayout>
              </c:layout>
              <c:dLblPos val="r"/>
              <c:showVal val="1"/>
            </c:dLbl>
            <c:spPr>
              <a:solidFill>
                <a:srgbClr val="FFFFFF"/>
              </a:solidFill>
              <a:ln w="25400">
                <a:noFill/>
              </a:ln>
            </c:spPr>
            <c:txPr>
              <a:bodyPr/>
              <a:lstStyle/>
              <a:p>
                <a:pPr>
                  <a:defRPr sz="22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2012г.</c:v>
                </c:pt>
                <c:pt idx="1">
                  <c:v>2013г. </c:v>
                </c:pt>
                <c:pt idx="2">
                  <c:v>2014г.</c:v>
                </c:pt>
              </c:strCache>
            </c:strRef>
          </c:cat>
          <c:val>
            <c:numRef>
              <c:f>Лист1!$C$2:$C$4</c:f>
              <c:numCache>
                <c:formatCode>0.0%</c:formatCode>
                <c:ptCount val="3"/>
                <c:pt idx="0">
                  <c:v>1.0509999999999919</c:v>
                </c:pt>
                <c:pt idx="1">
                  <c:v>0.97700000000000065</c:v>
                </c:pt>
                <c:pt idx="2">
                  <c:v>0.99099999999999999</c:v>
                </c:pt>
              </c:numCache>
            </c:numRef>
          </c:val>
        </c:ser>
        <c:marker val="1"/>
        <c:axId val="60680064"/>
        <c:axId val="60681600"/>
      </c:lineChart>
      <c:catAx>
        <c:axId val="60636160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60678528"/>
        <c:crosses val="autoZero"/>
        <c:lblAlgn val="ctr"/>
        <c:lblOffset val="100"/>
        <c:tickLblSkip val="1"/>
        <c:tickMarkSkip val="1"/>
      </c:catAx>
      <c:valAx>
        <c:axId val="60678528"/>
        <c:scaling>
          <c:orientation val="minMax"/>
        </c:scaling>
        <c:axPos val="l"/>
        <c:numFmt formatCode="0.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60636160"/>
        <c:crosses val="autoZero"/>
        <c:crossBetween val="between"/>
      </c:valAx>
      <c:catAx>
        <c:axId val="60680064"/>
        <c:scaling>
          <c:orientation val="minMax"/>
        </c:scaling>
        <c:delete val="1"/>
        <c:axPos val="b"/>
        <c:tickLblPos val="none"/>
        <c:crossAx val="60681600"/>
        <c:crosses val="autoZero"/>
        <c:lblAlgn val="ctr"/>
        <c:lblOffset val="100"/>
      </c:catAx>
      <c:valAx>
        <c:axId val="60681600"/>
        <c:scaling>
          <c:orientation val="minMax"/>
        </c:scaling>
        <c:axPos val="r"/>
        <c:numFmt formatCode="0%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60680064"/>
        <c:crosses val="max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chemeClr val="bg1"/>
    </a:solidFill>
    <a:ln w="9525">
      <a:solidFill>
        <a:srgbClr val="808080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0095728380802885"/>
          <c:y val="9.8152677649367193E-2"/>
          <c:w val="0.88247032747609511"/>
          <c:h val="0.79376463151934362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00B0F0"/>
            </a:solidFill>
            <a:ln w="25400">
              <a:solidFill>
                <a:schemeClr val="accent1">
                  <a:lumMod val="75000"/>
                </a:schemeClr>
              </a:solidFill>
            </a:ln>
          </c:spPr>
          <c:dLbls>
            <c:dLbl>
              <c:idx val="0"/>
              <c:layout>
                <c:manualLayout>
                  <c:x val="-7.5329039617617931E-3"/>
                  <c:y val="-1.2519474189970301E-2"/>
                </c:manualLayout>
              </c:layout>
              <c:showVal val="1"/>
            </c:dLbl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</c:dLbls>
          <c:cat>
            <c:strRef>
              <c:f>Лист1!$A$59:$C$59</c:f>
              <c:strCache>
                <c:ptCount val="3"/>
                <c:pt idx="0">
                  <c:v>2012г.</c:v>
                </c:pt>
                <c:pt idx="1">
                  <c:v>2013г.</c:v>
                </c:pt>
                <c:pt idx="2">
                  <c:v>2014г.    </c:v>
                </c:pt>
              </c:strCache>
            </c:strRef>
          </c:cat>
          <c:val>
            <c:numRef>
              <c:f>Лист1!$A$60:$C$60</c:f>
              <c:numCache>
                <c:formatCode>0.0</c:formatCode>
                <c:ptCount val="3"/>
                <c:pt idx="0">
                  <c:v>8.5</c:v>
                </c:pt>
                <c:pt idx="1">
                  <c:v>5.0999999999999996</c:v>
                </c:pt>
                <c:pt idx="2">
                  <c:v>7.6</c:v>
                </c:pt>
              </c:numCache>
            </c:numRef>
          </c:val>
        </c:ser>
        <c:gapWidth val="112"/>
        <c:overlap val="-25"/>
        <c:axId val="52190592"/>
        <c:axId val="52196480"/>
      </c:barChart>
      <c:catAx>
        <c:axId val="5219059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52196480"/>
        <c:crosses val="autoZero"/>
        <c:auto val="1"/>
        <c:lblAlgn val="ctr"/>
        <c:lblOffset val="100"/>
      </c:catAx>
      <c:valAx>
        <c:axId val="52196480"/>
        <c:scaling>
          <c:orientation val="minMax"/>
        </c:scaling>
        <c:axPos val="l"/>
        <c:majorGridlines/>
        <c:numFmt formatCode="0.0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52190592"/>
        <c:crosses val="autoZero"/>
        <c:crossBetween val="between"/>
      </c:valAx>
    </c:plotArea>
    <c:plotVisOnly val="1"/>
    <c:dispBlanksAs val="gap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Лист1!$B$122</c:f>
              <c:strCache>
                <c:ptCount val="1"/>
                <c:pt idx="0">
                  <c:v>По полному кругу предприятий</c:v>
                </c:pt>
              </c:strCache>
            </c:strRef>
          </c:tx>
          <c:dLbls>
            <c:dLbl>
              <c:idx val="0"/>
              <c:layout>
                <c:manualLayout>
                  <c:x val="1.7711251858344438E-2"/>
                  <c:y val="-4.2123124679049224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83,</a:t>
                    </a:r>
                    <a:r>
                      <a:rPr lang="ru-RU" sz="2000" dirty="0" smtClean="0"/>
                      <a:t>1</a:t>
                    </a:r>
                    <a:endParaRPr lang="en-US" sz="2000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3.6419483226504699E-2"/>
                  <c:y val="-3.286363460297221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85</a:t>
                    </a:r>
                    <a:r>
                      <a:rPr lang="ru-RU" sz="2000" dirty="0" smtClean="0"/>
                      <a:t>,</a:t>
                    </a:r>
                    <a:r>
                      <a:rPr lang="en-US" sz="2000" dirty="0" smtClean="0"/>
                      <a:t>8</a:t>
                    </a:r>
                    <a:endParaRPr lang="en-US" sz="2000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3.0341772663786369E-2"/>
                  <c:y val="-3.0669568055372871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8</a:t>
                    </a:r>
                    <a:r>
                      <a:rPr lang="ru-RU" sz="2000" dirty="0" smtClean="0"/>
                      <a:t>8,</a:t>
                    </a:r>
                    <a:r>
                      <a:rPr lang="ru-RU" sz="2000" baseline="0" dirty="0" smtClean="0"/>
                      <a:t>0</a:t>
                    </a:r>
                    <a:endParaRPr lang="en-US" sz="2000" dirty="0"/>
                  </a:p>
                </c:rich>
              </c:tx>
              <c:showVal val="1"/>
            </c:dLbl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20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Лист1!$A$123:$A$125</c:f>
              <c:strCache>
                <c:ptCount val="3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</c:strCache>
            </c:strRef>
          </c:cat>
          <c:val>
            <c:numRef>
              <c:f>Лист1!$B$123:$B$125</c:f>
              <c:numCache>
                <c:formatCode>General</c:formatCode>
                <c:ptCount val="3"/>
                <c:pt idx="0">
                  <c:v>83090.899999999994</c:v>
                </c:pt>
                <c:pt idx="1">
                  <c:v>85834.3</c:v>
                </c:pt>
                <c:pt idx="2">
                  <c:v>87958.2</c:v>
                </c:pt>
              </c:numCache>
            </c:numRef>
          </c:val>
        </c:ser>
        <c:ser>
          <c:idx val="1"/>
          <c:order val="1"/>
          <c:tx>
            <c:strRef>
              <c:f>Лист1!$C$122</c:f>
              <c:strCache>
                <c:ptCount val="1"/>
                <c:pt idx="0">
                  <c:v>По промышленным предприятиям</c:v>
                </c:pt>
              </c:strCache>
            </c:strRef>
          </c:tx>
          <c:dLbls>
            <c:dLbl>
              <c:idx val="0"/>
              <c:layout>
                <c:manualLayout>
                  <c:x val="3.9458517971354412E-2"/>
                  <c:y val="-3.770852932344438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72</a:t>
                    </a:r>
                    <a:r>
                      <a:rPr lang="ru-RU" sz="2000" dirty="0" smtClean="0"/>
                      <a:t>,</a:t>
                    </a:r>
                    <a:r>
                      <a:rPr lang="en-US" sz="2000" dirty="0" smtClean="0"/>
                      <a:t>2</a:t>
                    </a:r>
                    <a:endParaRPr lang="en-US" sz="2000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4.1714015117525913E-2"/>
                  <c:y val="-2.8690267679186896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74</a:t>
                    </a:r>
                    <a:r>
                      <a:rPr lang="ru-RU" sz="2000" dirty="0" smtClean="0"/>
                      <a:t>,</a:t>
                    </a:r>
                    <a:r>
                      <a:rPr lang="en-US" sz="2000" dirty="0" smtClean="0"/>
                      <a:t>9</a:t>
                    </a:r>
                    <a:endParaRPr lang="en-US" sz="2000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5.0830760425093983E-2"/>
                  <c:y val="-2.6736854296876639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75</a:t>
                    </a:r>
                    <a:r>
                      <a:rPr lang="ru-RU" sz="2000" dirty="0" smtClean="0"/>
                      <a:t>,</a:t>
                    </a:r>
                    <a:r>
                      <a:rPr lang="en-US" sz="2000" dirty="0" smtClean="0"/>
                      <a:t>3</a:t>
                    </a:r>
                    <a:r>
                      <a:rPr lang="ru-RU" sz="2000" dirty="0" smtClean="0"/>
                      <a:t> (86%)</a:t>
                    </a:r>
                    <a:endParaRPr lang="en-US" sz="2000" dirty="0"/>
                  </a:p>
                </c:rich>
              </c:tx>
              <c:showVal val="1"/>
            </c:dLbl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20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Лист1!$A$123:$A$125</c:f>
              <c:strCache>
                <c:ptCount val="3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</c:strCache>
            </c:strRef>
          </c:cat>
          <c:val>
            <c:numRef>
              <c:f>Лист1!$C$123:$C$125</c:f>
              <c:numCache>
                <c:formatCode>0.0</c:formatCode>
                <c:ptCount val="3"/>
                <c:pt idx="0" formatCode="General">
                  <c:v>72225.600000000006</c:v>
                </c:pt>
                <c:pt idx="1">
                  <c:v>74954</c:v>
                </c:pt>
                <c:pt idx="2">
                  <c:v>75317.3</c:v>
                </c:pt>
              </c:numCache>
            </c:numRef>
          </c:val>
        </c:ser>
        <c:shape val="box"/>
        <c:axId val="60426496"/>
        <c:axId val="60452864"/>
        <c:axId val="0"/>
      </c:bar3DChart>
      <c:catAx>
        <c:axId val="604264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60452864"/>
        <c:crosses val="autoZero"/>
        <c:auto val="1"/>
        <c:lblAlgn val="ctr"/>
        <c:lblOffset val="100"/>
      </c:catAx>
      <c:valAx>
        <c:axId val="6045286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6042649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txPr>
        <a:bodyPr/>
        <a:lstStyle/>
        <a:p>
          <a:pPr>
            <a:defRPr sz="14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66"/>
      <c:depthPercent val="100"/>
      <c:rAngAx val="1"/>
    </c:view3D>
    <c:floor>
      <c:spPr>
        <a:solidFill>
          <a:srgbClr val="C0C0C0"/>
        </a:solidFill>
        <a:ln w="12700">
          <a:solidFill>
            <a:schemeClr val="tx1"/>
          </a:solidFill>
          <a:prstDash val="solid"/>
        </a:ln>
      </c:spPr>
    </c:floor>
    <c:sideWall>
      <c:spPr>
        <a:noFill/>
        <a:ln w="9525">
          <a:solidFill>
            <a:schemeClr val="tx1"/>
          </a:solidFill>
          <a:prstDash val="solid"/>
        </a:ln>
      </c:spPr>
    </c:sideWall>
    <c:backWall>
      <c:spPr>
        <a:noFill/>
        <a:ln w="9525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6486780251587241"/>
          <c:y val="2.5848670474714112E-2"/>
          <c:w val="0.81947095409546833"/>
          <c:h val="0.87974240333536646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Химия и нефтехимия</c:v>
                </c:pt>
              </c:strCache>
            </c:strRef>
          </c:tx>
          <c:spPr>
            <a:solidFill>
              <a:srgbClr val="00B050"/>
            </a:solidFill>
            <a:ln w="19049">
              <a:solidFill>
                <a:schemeClr val="tx2"/>
              </a:solidFill>
              <a:prstDash val="solid"/>
            </a:ln>
          </c:spPr>
          <c:dLbls>
            <c:dLbl>
              <c:idx val="0"/>
              <c:layout>
                <c:manualLayout>
                  <c:x val="9.4121574411303564E-4"/>
                  <c:y val="0.272106345803491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44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988,5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5.6060804899387574E-3"/>
                  <c:y val="0.3761219857923682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589,1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4.8300291028252515E-4"/>
                  <c:y val="0.3955122978421167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46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200,8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-1.9558889776037547E-3"/>
                  <c:y val="0.40476935796683211"/>
                </c:manualLayout>
              </c:layout>
              <c:showVal val="1"/>
            </c:dLbl>
            <c:dLbl>
              <c:idx val="4"/>
              <c:layout>
                <c:manualLayout>
                  <c:x val="1.5052649668792781E-3"/>
                  <c:y val="0.40527577937650389"/>
                </c:manualLayout>
              </c:layout>
              <c:showVal val="1"/>
            </c:dLbl>
            <c:dLbl>
              <c:idx val="5"/>
              <c:layout>
                <c:manualLayout>
                  <c:xMode val="edge"/>
                  <c:yMode val="edge"/>
                  <c:x val="0.97460317460319756"/>
                  <c:y val="0.39808153477218688"/>
                </c:manualLayout>
              </c:layout>
              <c:showVal val="1"/>
            </c:dLbl>
            <c:dLbl>
              <c:idx val="6"/>
              <c:layout>
                <c:manualLayout>
                  <c:xMode val="edge"/>
                  <c:yMode val="edge"/>
                  <c:x val="0.99841269841268698"/>
                  <c:y val="0.52997601918465231"/>
                </c:manualLayout>
              </c:layout>
              <c:showVal val="1"/>
            </c:dLbl>
            <c:numFmt formatCode="0.0" sourceLinked="0"/>
            <c:spPr>
              <a:solidFill>
                <a:schemeClr val="bg1"/>
              </a:solidFill>
              <a:ln w="38100">
                <a:noFill/>
              </a:ln>
            </c:spPr>
            <c:txPr>
              <a:bodyPr rot="-5400000" vert="horz"/>
              <a:lstStyle/>
              <a:p>
                <a:pPr algn="ctr">
                  <a:defRPr sz="22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</c:dLbls>
          <c:cat>
            <c:strRef>
              <c:f>Sheet1!$B$1:$D$1</c:f>
              <c:strCache>
                <c:ptCount val="3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44988.5</c:v>
                </c:pt>
                <c:pt idx="1">
                  <c:v>45589.1</c:v>
                </c:pt>
                <c:pt idx="2">
                  <c:v>46200.800000000003</c:v>
                </c:pt>
              </c:numCache>
            </c:numRef>
          </c:val>
        </c:ser>
        <c:dLbls>
          <c:showVal val="1"/>
        </c:dLbls>
        <c:gapDepth val="0"/>
        <c:shape val="box"/>
        <c:axId val="104974208"/>
        <c:axId val="110408064"/>
        <c:axId val="0"/>
      </c:bar3DChart>
      <c:catAx>
        <c:axId val="104974208"/>
        <c:scaling>
          <c:orientation val="minMax"/>
        </c:scaling>
        <c:axPos val="b"/>
        <c:numFmt formatCode="General" sourceLinked="1"/>
        <c:tickLblPos val="low"/>
        <c:spPr>
          <a:ln w="476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00" b="1" i="0" u="none" strike="noStrike" baseline="0">
                <a:solidFill>
                  <a:schemeClr val="tx1"/>
                </a:solidFill>
                <a:latin typeface="Arial" pitchFamily="34" charset="0"/>
                <a:ea typeface="Arial"/>
                <a:cs typeface="Arial" pitchFamily="34" charset="0"/>
              </a:defRPr>
            </a:pPr>
            <a:endParaRPr lang="ru-RU"/>
          </a:p>
        </c:txPr>
        <c:crossAx val="110408064"/>
        <c:crosses val="autoZero"/>
        <c:auto val="1"/>
        <c:lblAlgn val="ctr"/>
        <c:lblOffset val="100"/>
        <c:tickLblSkip val="1"/>
        <c:tickMarkSkip val="1"/>
      </c:catAx>
      <c:valAx>
        <c:axId val="110408064"/>
        <c:scaling>
          <c:orientation val="minMax"/>
        </c:scaling>
        <c:axPos val="l"/>
        <c:majorGridlines>
          <c:spPr>
            <a:ln w="9525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800" b="1" i="0" u="none" strike="noStrike" kern="1200" baseline="0" dirty="0" smtClean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млн руб</a:t>
                </a:r>
                <a:r>
                  <a:rPr lang="ru-RU" sz="1600" b="1" i="0" u="none" strike="noStrike" kern="1200" baseline="0" dirty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.</a:t>
                </a:r>
              </a:p>
            </c:rich>
          </c:tx>
          <c:layout>
            <c:manualLayout>
              <c:xMode val="edge"/>
              <c:yMode val="edge"/>
              <c:x val="0"/>
              <c:y val="0.37649864633062957"/>
            </c:manualLayout>
          </c:layout>
          <c:spPr>
            <a:noFill/>
            <a:ln w="38100">
              <a:noFill/>
            </a:ln>
          </c:spPr>
        </c:title>
        <c:numFmt formatCode="General" sourceLinked="1"/>
        <c:tickLblPos val="nextTo"/>
        <c:spPr>
          <a:ln w="952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04974208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27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0.64706</cdr:x>
      <cdr:y>0.02532</cdr:y>
    </cdr:from>
    <cdr:to>
      <cdr:x>0.94118</cdr:x>
      <cdr:y>0.11392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5500726" y="142876"/>
          <a:ext cx="2500330" cy="500066"/>
        </a:xfrm>
        <a:prstGeom xmlns:a="http://schemas.openxmlformats.org/drawingml/2006/main" prst="roundRect">
          <a:avLst/>
        </a:prstGeom>
        <a:solidFill xmlns:a="http://schemas.openxmlformats.org/drawingml/2006/main">
          <a:sysClr val="windowText" lastClr="000000"/>
        </a:solidFill>
        <a:ln xmlns:a="http://schemas.openxmlformats.org/drawingml/2006/main" w="25400" cap="flat" cmpd="sng" algn="ctr">
          <a:solidFill>
            <a:sysClr val="window" lastClr="FFFF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dk1">
            <a:shade val="50000"/>
          </a:schemeClr>
        </a:lnRef>
        <a:fillRef xmlns:a="http://schemas.openxmlformats.org/drawingml/2006/main" idx="1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ysClr val="window" lastClr="FFFFFF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ysClr val="window" lastClr="FFFFFF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ysClr val="window" lastClr="FFFFFF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ysClr val="window" lastClr="FFFFFF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20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20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20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20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4 092 млн руб.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0.68067</cdr:x>
      <cdr:y>0.02532</cdr:y>
    </cdr:from>
    <cdr:to>
      <cdr:x>0.9916</cdr:x>
      <cdr:y>0.11392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5786478" y="142876"/>
          <a:ext cx="2643196" cy="500023"/>
        </a:xfrm>
        <a:prstGeom xmlns:a="http://schemas.openxmlformats.org/drawingml/2006/main" prst="roundRect">
          <a:avLst/>
        </a:prstGeom>
        <a:solidFill xmlns:a="http://schemas.openxmlformats.org/drawingml/2006/main">
          <a:sysClr val="windowText" lastClr="000000"/>
        </a:solidFill>
        <a:ln xmlns:a="http://schemas.openxmlformats.org/drawingml/2006/main" w="25400" cap="flat" cmpd="sng" algn="ctr">
          <a:solidFill>
            <a:sysClr val="window" lastClr="FFFF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dk1">
            <a:shade val="50000"/>
          </a:schemeClr>
        </a:lnRef>
        <a:fillRef xmlns:a="http://schemas.openxmlformats.org/drawingml/2006/main" idx="1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ysClr val="window" lastClr="FFFFFF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ysClr val="window" lastClr="FFFFFF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ysClr val="window" lastClr="FFFFFF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ysClr val="window" lastClr="FFFFFF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20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20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20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20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10 918,8 млн руб.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0.032</cdr:x>
      <cdr:y>0.89135</cdr:y>
    </cdr:from>
    <cdr:to>
      <cdr:x>0.95133</cdr:x>
      <cdr:y>0.96436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285752" y="5000660"/>
          <a:ext cx="8209386" cy="409603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800" dirty="0"/>
            <a:t>Доля инновационной продукции</a:t>
          </a:r>
          <a:r>
            <a:rPr lang="ru-RU" sz="1800" baseline="0" dirty="0"/>
            <a:t> в общей отгрузке: 2013г. - 25,7%, </a:t>
          </a:r>
          <a:r>
            <a:rPr lang="ru-RU" sz="1800" b="1" baseline="0" dirty="0"/>
            <a:t>2014г.- 25,8%.</a:t>
          </a:r>
          <a:endParaRPr lang="ru-RU" sz="18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0.69392</cdr:x>
      <cdr:y>0.36388</cdr:y>
    </cdr:from>
    <cdr:to>
      <cdr:x>0.9886</cdr:x>
      <cdr:y>0.5155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5214974" y="1714512"/>
          <a:ext cx="2214578" cy="714380"/>
        </a:xfrm>
        <a:prstGeom xmlns:a="http://schemas.openxmlformats.org/drawingml/2006/main" prst="roundRect">
          <a:avLst/>
        </a:prstGeom>
        <a:solidFill xmlns:a="http://schemas.openxmlformats.org/drawingml/2006/main">
          <a:sysClr val="windowText" lastClr="000000"/>
        </a:solidFill>
        <a:ln xmlns:a="http://schemas.openxmlformats.org/drawingml/2006/main" w="25400" cap="flat" cmpd="sng" algn="ctr">
          <a:solidFill>
            <a:sysClr val="window" lastClr="FFFF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dk1">
            <a:shade val="50000"/>
          </a:schemeClr>
        </a:lnRef>
        <a:fillRef xmlns:a="http://schemas.openxmlformats.org/drawingml/2006/main" idx="1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ysClr val="window" lastClr="FFFFFF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ysClr val="window" lastClr="FFFFFF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ysClr val="window" lastClr="FFFFFF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ysClr val="window" lastClr="FFFFFF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20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20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20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20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индекс производства </a:t>
          </a:r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93%</a:t>
          </a:r>
          <a:endParaRPr lang="ru-RU" sz="22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0.4935</cdr:x>
      <cdr:y>0.49675</cdr:y>
    </cdr:from>
    <cdr:to>
      <cdr:x>0.51275</cdr:x>
      <cdr:y>0.64175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95874" y="1980998"/>
          <a:ext cx="37505" cy="1807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36576" tIns="36576" rIns="36576" bIns="36576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800" b="1" i="0" strike="noStrike">
              <a:solidFill>
                <a:srgbClr val="000000"/>
              </a:solidFill>
              <a:latin typeface="Arial"/>
              <a:cs typeface="Arial"/>
            </a:rPr>
            <a:t>   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495" cy="33988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4146" y="0"/>
            <a:ext cx="4302494" cy="33988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8AE029-F010-47F7-9DC1-E76188C4493E}" type="datetimeFigureOut">
              <a:rPr lang="ru-RU"/>
              <a:pPr>
                <a:defRPr/>
              </a:pPr>
              <a:t>04.03.2015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218"/>
            <a:ext cx="4302495" cy="33988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4146" y="6456218"/>
            <a:ext cx="4302494" cy="33988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9FFB5F-C8A9-4B74-893F-FD3837F1F3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7157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2495" cy="3398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4146" y="0"/>
            <a:ext cx="4302494" cy="3398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B97DBF17-2317-4324-A986-363D727113C5}" type="datetimeFigureOut">
              <a:rPr lang="ru-RU"/>
              <a:pPr>
                <a:defRPr/>
              </a:pPr>
              <a:t>04.03.2015</a:t>
            </a:fld>
            <a:endParaRPr lang="ru-RU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4004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615" y="3228895"/>
            <a:ext cx="7942580" cy="30589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56218"/>
            <a:ext cx="4302495" cy="3398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146" y="6456218"/>
            <a:ext cx="4302494" cy="3398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A0EA824A-ECAA-4660-A371-1DD77E95C1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8593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/>
              <a:pPr>
                <a:defRPr/>
              </a:pPr>
              <a:t>04.03.2015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1204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/>
              <a:pPr>
                <a:defRPr/>
              </a:pPr>
              <a:t>04.03.2015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6090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/>
              <a:pPr>
                <a:defRPr/>
              </a:pPr>
              <a:t>04.03.2015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76606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/>
              <a:pPr>
                <a:defRPr/>
              </a:pPr>
              <a:t>04.03.2015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67870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/>
              <a:pPr>
                <a:defRPr/>
              </a:pPr>
              <a:t>04.03.2015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3370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/>
              <a:pPr>
                <a:defRPr/>
              </a:pPr>
              <a:t>04.03.2015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52306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/>
              <a:pPr>
                <a:defRPr/>
              </a:pPr>
              <a:t>04.03.2015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74818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/>
              <a:pPr>
                <a:defRPr/>
              </a:pPr>
              <a:t>04.03.2015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45614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/>
              <a:pPr>
                <a:defRPr/>
              </a:pPr>
              <a:t>04.03.2015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3444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/>
              <a:pPr>
                <a:defRPr/>
              </a:pPr>
              <a:t>04.03.2015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60577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/>
              <a:pPr>
                <a:defRPr/>
              </a:pPr>
              <a:t>04.03.2015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1225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/>
              <a:pPr>
                <a:defRPr/>
              </a:pPr>
              <a:t>04.03.2015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3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9351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АДМИНИСТРАЦИЯ ГОРОДСКОГО ОКРУГА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ГОРОД СТЕРЛИТАМАК РЕСПУБЛИКА БАШКОРТОСТАН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21442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1C4372"/>
                </a:solidFill>
                <a:latin typeface="Times New Roman" pitchFamily="18" charset="0"/>
              </a:rPr>
              <a:t>Заседание ведёт</a:t>
            </a:r>
            <a:br>
              <a:rPr lang="ru-RU" sz="3200" b="1" i="1" dirty="0" smtClean="0">
                <a:solidFill>
                  <a:srgbClr val="1C4372"/>
                </a:solidFill>
                <a:latin typeface="Times New Roman" pitchFamily="18" charset="0"/>
              </a:rPr>
            </a:br>
            <a:r>
              <a:rPr lang="ru-RU" sz="3200" b="1" i="1" dirty="0" smtClean="0">
                <a:solidFill>
                  <a:srgbClr val="1C4372"/>
                </a:solidFill>
                <a:latin typeface="Times New Roman" pitchFamily="18" charset="0"/>
              </a:rPr>
              <a:t>председатель Совета городского округа </a:t>
            </a:r>
          </a:p>
          <a:p>
            <a:pPr algn="ctr"/>
            <a:r>
              <a:rPr lang="ru-RU" sz="3200" b="1" i="1" dirty="0" smtClean="0">
                <a:solidFill>
                  <a:srgbClr val="1C4372"/>
                </a:solidFill>
                <a:latin typeface="Times New Roman" pitchFamily="18" charset="0"/>
              </a:rPr>
              <a:t>город Стерлитамак</a:t>
            </a:r>
            <a:endParaRPr lang="ru-RU" sz="3200" b="1" i="1" dirty="0">
              <a:solidFill>
                <a:srgbClr val="1C4372"/>
              </a:solidFill>
              <a:latin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214478" y="3143248"/>
            <a:ext cx="115729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ru-RU" sz="8800" b="1" dirty="0" smtClean="0">
                <a:solidFill>
                  <a:srgbClr val="1D4575"/>
                </a:solidFill>
                <a:latin typeface="Times New Roman" pitchFamily="18" charset="0"/>
                <a:cs typeface="+mn-cs"/>
              </a:rPr>
              <a:t>НИКИФОРОВ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8800" b="1" dirty="0" smtClean="0">
                <a:solidFill>
                  <a:srgbClr val="1D4575"/>
                </a:solidFill>
                <a:latin typeface="Times New Roman" pitchFamily="18" charset="0"/>
                <a:cs typeface="+mn-cs"/>
              </a:rPr>
              <a:t>Юрий Иванович</a:t>
            </a:r>
            <a:endParaRPr lang="ru-RU" sz="8800" b="1" dirty="0">
              <a:solidFill>
                <a:srgbClr val="1D4575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ОСНОВНЫЕ ХАРАКТЕРИСТИКИ МЕСТНОГО БЮДЖЕТА ЗА 2013-2015гг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457" name="Object 1"/>
          <p:cNvGraphicFramePr>
            <a:graphicFrameLocks noChangeAspect="1"/>
          </p:cNvGraphicFramePr>
          <p:nvPr/>
        </p:nvGraphicFramePr>
        <p:xfrm>
          <a:off x="231775" y="1203325"/>
          <a:ext cx="8715375" cy="4726005"/>
        </p:xfrm>
        <a:graphic>
          <a:graphicData uri="http://schemas.openxmlformats.org/presentationml/2006/ole">
            <p:oleObj spid="_x0000_s19457" name="Worksheet" r:id="rId3" imgW="8858385" imgH="4476840" progId="Excel.Shee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1285860"/>
            <a:ext cx="3406501" cy="328614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214290"/>
            <a:ext cx="9144000" cy="6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ПРОДВИЖЕНИЕ БРЕНДА</a:t>
            </a:r>
          </a:p>
          <a:p>
            <a:endParaRPr lang="ru-RU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3214686"/>
            <a:ext cx="3792810" cy="347221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142985"/>
            <a:ext cx="2928958" cy="430729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71406" y="5572140"/>
            <a:ext cx="264320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Брендбук занял 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</a:rPr>
              <a:t>II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место в Международном форуме «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</a:rPr>
              <a:t>Open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-2014» (</a:t>
            </a:r>
            <a:r>
              <a:rPr lang="ru-RU" sz="1600" b="1" smtClean="0">
                <a:solidFill>
                  <a:schemeClr val="tx1"/>
                </a:solidFill>
                <a:latin typeface="Times New Roman" pitchFamily="18" charset="0"/>
              </a:rPr>
              <a:t>г.Минск).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7620" y="1071546"/>
            <a:ext cx="300039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Презентация стратегии управления брендом. Форум «Умный город будущего-2014» (г.Москва).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72198" y="5643578"/>
            <a:ext cx="26432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Презентация концепции бренда на фестивале «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</a:rPr>
              <a:t>UrbanFest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. Живые города» (г.Ижевск, 2014г.)</a:t>
            </a:r>
          </a:p>
        </p:txBody>
      </p:sp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3429000"/>
            <a:ext cx="5756822" cy="2952328"/>
          </a:xfrm>
          <a:prstGeom prst="rect">
            <a:avLst/>
          </a:prstGeom>
        </p:spPr>
      </p:pic>
      <p:sp>
        <p:nvSpPr>
          <p:cNvPr id="15362" name="Text Box 10"/>
          <p:cNvSpPr txBox="1">
            <a:spLocks noChangeArrowheads="1"/>
          </p:cNvSpPr>
          <p:nvPr/>
        </p:nvSpPr>
        <p:spPr bwMode="auto">
          <a:xfrm>
            <a:off x="107950" y="1785926"/>
            <a:ext cx="89281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Городское развитие в 2014 году и планы на 2015 год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4143372" y="4929198"/>
            <a:ext cx="467767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ГЛАВА АДМИНИСТРАЦИИ </a:t>
            </a:r>
          </a:p>
          <a:p>
            <a:pPr eaLnBrk="1" hangingPunct="1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ГОРОДСКОГО ОКРУГА </a:t>
            </a:r>
          </a:p>
          <a:p>
            <a:pPr eaLnBrk="1" hangingPunct="1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ГОРОД СТЕРЛИТАМАК </a:t>
            </a:r>
          </a:p>
          <a:p>
            <a:pPr eaLnBrk="1" hangingPunct="1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РЕСПУБЛИКИ БАШКОРТОСТАН </a:t>
            </a: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3780730" y="3571876"/>
            <a:ext cx="51117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b="1" dirty="0" smtClean="0">
                <a:solidFill>
                  <a:schemeClr val="tx2"/>
                </a:solidFill>
                <a:latin typeface="Arial" charset="0"/>
              </a:rPr>
              <a:t>Изотов</a:t>
            </a:r>
            <a:endParaRPr lang="ru-RU" sz="3600" b="1" dirty="0">
              <a:solidFill>
                <a:schemeClr val="tx2"/>
              </a:solidFill>
              <a:latin typeface="Arial" charset="0"/>
            </a:endParaRPr>
          </a:p>
          <a:p>
            <a:pPr algn="ctr" eaLnBrk="1" hangingPunct="1"/>
            <a:r>
              <a:rPr lang="ru-RU" sz="3600" b="1" dirty="0" smtClean="0">
                <a:solidFill>
                  <a:schemeClr val="tx2"/>
                </a:solidFill>
                <a:latin typeface="Arial" charset="0"/>
              </a:rPr>
              <a:t>Алексей Николаевич</a:t>
            </a:r>
            <a:endParaRPr lang="ru-RU" sz="36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9351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АДМИНИСТРАЦИЯ ГОРОДСКОГО ОКРУГА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ГОРОД СТЕРЛИТАМАК РЕСПУБЛИКА БАШКОРТОСТАН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0"/>
          <p:cNvSpPr txBox="1">
            <a:spLocks noChangeArrowheads="1"/>
          </p:cNvSpPr>
          <p:nvPr/>
        </p:nvSpPr>
        <p:spPr bwMode="auto">
          <a:xfrm>
            <a:off x="395288" y="2071678"/>
            <a:ext cx="86407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СПАСИБО ЗА ВНИМАНИЕ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245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САЙТ «ОТКРЫТЫЙ БЮДЖЕТ ГОРОДА СТЕРЛИТАМАК»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http://budget-sterlitamak.ru/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Documents and Settings\Loner\Рабочий стол\Безымян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142984"/>
            <a:ext cx="7453365" cy="55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35834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ОБЪЁМ ОТГРУЖЕННЫХ ТОВАРОВ (РАБОТ, УСЛУГ) СОБСТВЕННОГО ПРОИЗВОДСТВА В ЦЕЛОМ ПО ГОРОДУ (</a:t>
            </a:r>
            <a:r>
              <a:rPr lang="ru-RU" sz="19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млрд</a:t>
            </a:r>
            <a:r>
              <a:rPr lang="ru-RU" sz="1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руб.), </a:t>
            </a:r>
          </a:p>
          <a:p>
            <a:pPr algn="ctr"/>
            <a:r>
              <a:rPr lang="ru-RU" sz="1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ИНДЕКС ПРОМЫШЛЕННОГО ПРОИЗВОДСТВА (%)</a:t>
            </a:r>
            <a:endParaRPr lang="ru-RU" sz="19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Диаграмма 5"/>
          <p:cNvGraphicFramePr>
            <a:graphicFrameLocks noGrp="1"/>
          </p:cNvGraphicFramePr>
          <p:nvPr/>
        </p:nvGraphicFramePr>
        <p:xfrm>
          <a:off x="71406" y="1142985"/>
          <a:ext cx="8929749" cy="5500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2"/>
            <a:ext cx="93583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САЛЬДИРОВАННЫЙ ФИНАНСОВЫЙ РЕЗУЛЬТАТ (</a:t>
            </a:r>
            <a:r>
              <a:rPr lang="ru-RU" sz="2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млрд</a:t>
            </a:r>
            <a:r>
              <a:rPr lang="ru-RU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руб.)</a:t>
            </a:r>
            <a:endParaRPr lang="ru-RU" sz="2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85720" y="1214422"/>
          <a:ext cx="8429684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ОБЪЁМ ОТГРУЖЕННЫХ ТОВАРОВ (РАБОТ, УСЛУГ)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ПРОМЫШЛЕННОГО КОМПЛЕКСА (</a:t>
            </a:r>
            <a:r>
              <a:rPr lang="ru-RU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млрд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руб.)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357158" y="1285861"/>
          <a:ext cx="8358246" cy="5214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ДИНАМИКА ОБЪЁМА ОТГРУЖЕННОЙ ПРОДУКЦИИ </a:t>
            </a:r>
          </a:p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ПРЕДПРИЯТИЙ ХИМИЧЕСКОЙ И НЕФТЕХИМИЧЕСКОЙ ОТРАСЛИ</a:t>
            </a:r>
          </a:p>
        </p:txBody>
      </p:sp>
      <p:graphicFrame>
        <p:nvGraphicFramePr>
          <p:cNvPr id="9" name="Object 15"/>
          <p:cNvGraphicFramePr>
            <a:graphicFrameLocks noChangeAspect="1"/>
          </p:cNvGraphicFramePr>
          <p:nvPr/>
        </p:nvGraphicFramePr>
        <p:xfrm>
          <a:off x="642910" y="1428736"/>
          <a:ext cx="7500937" cy="4932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6429388" y="1500174"/>
            <a:ext cx="1071570" cy="500066"/>
          </a:xfrm>
          <a:prstGeom prst="round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1,3%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ОАО «БАШКИРСКАЯ СОДОВАЯ КОМПАНИЯ»</a:t>
            </a:r>
          </a:p>
        </p:txBody>
      </p:sp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20520"/>
            <a:ext cx="8215370" cy="539935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ДИНАМИКА ОБЪЁМА ОТГРУЖЕННЫХ ТОВАРОВ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СОБСТВЕННОГО ПРОИЗВОДСТВА ОАО «БСК»</a:t>
            </a:r>
          </a:p>
        </p:txBody>
      </p:sp>
      <p:graphicFrame>
        <p:nvGraphicFramePr>
          <p:cNvPr id="9" name="Object 15"/>
          <p:cNvGraphicFramePr>
            <a:graphicFrameLocks noChangeAspect="1"/>
          </p:cNvGraphicFramePr>
          <p:nvPr/>
        </p:nvGraphicFramePr>
        <p:xfrm>
          <a:off x="785786" y="1351047"/>
          <a:ext cx="7572427" cy="4827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5643570" y="1357298"/>
            <a:ext cx="3143272" cy="428628"/>
          </a:xfrm>
          <a:prstGeom prst="round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индекс производства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101,7%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2066" y="6215082"/>
            <a:ext cx="3960701" cy="400110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Инвестиции 1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млрд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838 млн руб.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ПУСК ВОЗДУХОРАЗДЕЛИТЕЛЬНОЙ УСТАНОВКИ НА ОАО «БСК»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57752" y="1214422"/>
            <a:ext cx="3500462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Инвестиции – 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</a:rPr>
              <a:t>768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млн руб.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Плюсы: 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экономия электроэнергии до 30%;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рост объёмов производства (кислород до 7000м</a:t>
            </a:r>
            <a:r>
              <a:rPr lang="ru-RU" sz="16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/ч; азот до 20000м</a:t>
            </a:r>
            <a:r>
              <a:rPr lang="ru-RU" sz="16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/ч).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812980"/>
            <a:ext cx="4555199" cy="28470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42984"/>
            <a:ext cx="3809097" cy="557216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28660" y="142852"/>
            <a:ext cx="10001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ОТДЕЛЕНИЕ ФИЛЬТРАЦИИ ДИСТИЛЛЕРНОЙ ЖИДКОСТИ НА ОАО «БСК»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29190" y="1142984"/>
            <a:ext cx="4071966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Инвестиции – порядка 540 млн руб.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Плюсы: 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переработка отходов содового производства и получение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</a:rPr>
              <a:t>кека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– продукта, широко применяющегося в строительстве, сельском и дорожном хозяйстве.</a:t>
            </a:r>
          </a:p>
        </p:txBody>
      </p:sp>
      <p:pic>
        <p:nvPicPr>
          <p:cNvPr id="7" name="Picture 2" descr="\\Fserver\для_общего_пользования\ОПТИС\Пупшоff\БСК_отделение фильтрации дистиллерной жидкости_приезд Р.З.Хамитова_апрель 2014\на сайт\IMG_4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85860"/>
            <a:ext cx="4572012" cy="489586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\\Fserver\для_общего_пользования\ОПТИС\Пупшоff\БСК_отделение фильтрации дистиллерной жидкости_приезд Р.З.Хамитова_апрель 2014\на сайт\IMG_45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500438"/>
            <a:ext cx="4167221" cy="321471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9351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АДМИНИСТРАЦИЯ ГОРОДСКОГО ОКРУГА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ГОРОД СТЕРЛИТАМАК РЕСПУБЛИКА БАШКОРТОСТАН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785926"/>
            <a:ext cx="10144164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i="1" dirty="0" smtClean="0">
                <a:solidFill>
                  <a:srgbClr val="1C4372"/>
                </a:solidFill>
                <a:latin typeface="Times New Roman" pitchFamily="18" charset="0"/>
              </a:rPr>
              <a:t>      Порядок работы заседания:</a:t>
            </a:r>
            <a:br>
              <a:rPr lang="ru-RU" sz="2800" b="1" i="1" dirty="0" smtClean="0">
                <a:solidFill>
                  <a:srgbClr val="1C4372"/>
                </a:solidFill>
                <a:latin typeface="Times New Roman" pitchFamily="18" charset="0"/>
              </a:rPr>
            </a:br>
            <a:r>
              <a:rPr lang="ru-RU" sz="2800" b="1" i="1" dirty="0" smtClean="0">
                <a:solidFill>
                  <a:srgbClr val="1C4372"/>
                </a:solidFill>
                <a:latin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1C4372"/>
                </a:solidFill>
                <a:latin typeface="Times New Roman" pitchFamily="18" charset="0"/>
              </a:rPr>
            </a:br>
            <a:r>
              <a:rPr lang="ru-RU" sz="2800" b="1" i="1" dirty="0" smtClean="0">
                <a:solidFill>
                  <a:srgbClr val="1C4372"/>
                </a:solidFill>
                <a:latin typeface="Times New Roman" pitchFamily="18" charset="0"/>
              </a:rPr>
              <a:t> </a:t>
            </a:r>
            <a:r>
              <a:rPr lang="ru-RU" sz="2700" b="1" i="1" dirty="0" smtClean="0">
                <a:solidFill>
                  <a:srgbClr val="1C4372"/>
                </a:solidFill>
                <a:latin typeface="Times New Roman" pitchFamily="18" charset="0"/>
              </a:rPr>
              <a:t>1) докладчикам по первым двум вопросам –  до 40 минут;</a:t>
            </a:r>
          </a:p>
          <a:p>
            <a:pPr>
              <a:defRPr/>
            </a:pPr>
            <a:endParaRPr lang="ru-RU" sz="2700" b="1" i="1" dirty="0" smtClean="0">
              <a:solidFill>
                <a:srgbClr val="1C4372"/>
              </a:solidFill>
              <a:latin typeface="Times New Roman" pitchFamily="18" charset="0"/>
            </a:endParaRPr>
          </a:p>
          <a:p>
            <a:pPr>
              <a:defRPr/>
            </a:pPr>
            <a:endParaRPr lang="ru-RU" sz="2700" b="1" i="1" dirty="0" smtClean="0">
              <a:solidFill>
                <a:srgbClr val="1C4372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ru-RU" sz="2700" b="1" i="1" dirty="0" smtClean="0">
                <a:solidFill>
                  <a:srgbClr val="1C4372"/>
                </a:solidFill>
                <a:latin typeface="Times New Roman" pitchFamily="18" charset="0"/>
              </a:rPr>
              <a:t> 2) докладчикам  по  остальным вопросам – до 10 минут;</a:t>
            </a:r>
          </a:p>
          <a:p>
            <a:pPr>
              <a:defRPr/>
            </a:pPr>
            <a:endParaRPr lang="ru-RU" sz="2700" b="1" i="1" dirty="0" smtClean="0">
              <a:solidFill>
                <a:srgbClr val="1C4372"/>
              </a:solidFill>
              <a:latin typeface="Times New Roman" pitchFamily="18" charset="0"/>
            </a:endParaRPr>
          </a:p>
          <a:p>
            <a:pPr>
              <a:defRPr/>
            </a:pPr>
            <a:endParaRPr lang="ru-RU" sz="2700" b="1" i="1" dirty="0" smtClean="0">
              <a:solidFill>
                <a:srgbClr val="1C4372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ru-RU" sz="2700" b="1" i="1" dirty="0" smtClean="0">
                <a:solidFill>
                  <a:srgbClr val="1C4372"/>
                </a:solidFill>
                <a:latin typeface="Times New Roman" pitchFamily="18" charset="0"/>
              </a:rPr>
              <a:t> 3) для справок – до 3 минут.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6747596" cy="450059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-428660" y="71414"/>
            <a:ext cx="10001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СУШИЛКА КИПЯЩЕГО СЛОЯ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ОЧИЩЕННОГО БИКАРБОНАТА НАТРИЯ НА ОАО «БСК»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00694" y="5286388"/>
            <a:ext cx="3500462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Инвестиции – 243 млн руб.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Плюсы: 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повышение качества выпускаемой пищевой соды (однородная масса)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28660" y="142852"/>
            <a:ext cx="10001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ООО «ХАЙДЕЛЬБЕРГ ЦЕМЕНТ РУС»</a:t>
            </a:r>
          </a:p>
        </p:txBody>
      </p:sp>
      <p:pic>
        <p:nvPicPr>
          <p:cNvPr id="4" name="Picture 1" descr="\\Fserver\для_общего_пользования\ОПТИС\Пупшоff\IMG_2732С.Крамсков_Хайдельберг Цемен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42984"/>
            <a:ext cx="8858312" cy="557216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28660" y="142852"/>
            <a:ext cx="10001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272777"/>
                </a:solidFill>
                <a:latin typeface="Arial" pitchFamily="34" charset="0"/>
                <a:cs typeface="Arial" pitchFamily="34" charset="0"/>
              </a:rPr>
              <a:t>ДИНАМИКА ОБЪЕМА ОТГРУЖЕННЫХ ТОВАРОВ СОБСТВЕННОГО ПРОИЗВОДСТВА ООО «ХАЙДЕЛЬБЕРГЦЕМЕНТ РУС»</a:t>
            </a:r>
            <a:endParaRPr lang="ru-RU" b="1" dirty="0">
              <a:solidFill>
                <a:srgbClr val="272777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Object 15"/>
          <p:cNvGraphicFramePr>
            <a:graphicFrameLocks noChangeAspect="1"/>
          </p:cNvGraphicFramePr>
          <p:nvPr/>
        </p:nvGraphicFramePr>
        <p:xfrm>
          <a:off x="142844" y="1071547"/>
          <a:ext cx="8786874" cy="5648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5857884" y="1643050"/>
            <a:ext cx="3143272" cy="428628"/>
          </a:xfrm>
          <a:prstGeom prst="round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индекс производства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104,8%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28660" y="71414"/>
            <a:ext cx="10001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ДОСТАВКА НОВОЙ ЦЕМЕНТНОЙ МЕЛЬНИЦЫ И СТРОИТЕЛЬСТВО </a:t>
            </a:r>
          </a:p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МНОГОСЕКЦИОННОГО ЦЕМЕНТНОГО СИЛОСА </a:t>
            </a:r>
          </a:p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ООО «ХАЙДЕЛЬБЕРГ ЦЕМЕНТ РУС»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57752" y="1142984"/>
            <a:ext cx="4071966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Общий объём инвестиций – более 2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</a:rPr>
              <a:t>млрд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руб.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Цель - увеличение объёмов производства, соответствие продукции европейским стандартам качества.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Обновлена система отгрузки цемента – скорость отгрузки 250тн/ч.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42984"/>
            <a:ext cx="4572032" cy="342902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929066"/>
            <a:ext cx="3760297" cy="269336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321" name="Picture 1" descr="C:\Users\vedspeciao\Desktop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4194" y="3071810"/>
            <a:ext cx="3578227" cy="363378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28660" y="0"/>
            <a:ext cx="1000132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ДИНАМИКА ОБЪЁМА ОТГРУЖЕННЫХ ТОВАРОВ </a:t>
            </a:r>
          </a:p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СОБСТВЕННОГО ПРОИЗВОДСТВА </a:t>
            </a:r>
          </a:p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ОАО «СТЕРЛИТАМАКСКИЙ НЕФТЕХИМИЧЕСКИЙ ЗАВОД»</a:t>
            </a:r>
          </a:p>
          <a:p>
            <a:pPr algn="ctr"/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ct 15"/>
          <p:cNvGraphicFramePr>
            <a:graphicFrameLocks noChangeAspect="1"/>
          </p:cNvGraphicFramePr>
          <p:nvPr/>
        </p:nvGraphicFramePr>
        <p:xfrm>
          <a:off x="285720" y="1214422"/>
          <a:ext cx="8643997" cy="5437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6286512" y="3500438"/>
            <a:ext cx="2214578" cy="714380"/>
          </a:xfrm>
          <a:prstGeom prst="round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индекс производства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86%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28660" y="142852"/>
            <a:ext cx="10001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ДИНАМИКА ОБЪЁМА ОТГРУЖЕННЫХ ТОВАРОВ </a:t>
            </a:r>
          </a:p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СОБСТВЕННОГО ПРОИЗВОДСТВА ОАО «СИНТЕЗ-КАУЧУК»</a:t>
            </a:r>
          </a:p>
          <a:p>
            <a:pPr algn="ctr"/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ct 15"/>
          <p:cNvGraphicFramePr>
            <a:graphicFrameLocks noChangeAspect="1"/>
          </p:cNvGraphicFramePr>
          <p:nvPr/>
        </p:nvGraphicFramePr>
        <p:xfrm>
          <a:off x="285720" y="1285860"/>
          <a:ext cx="8321798" cy="5214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6215074" y="3357562"/>
            <a:ext cx="2214578" cy="714380"/>
          </a:xfrm>
          <a:prstGeom prst="round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индекс производства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100%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28660" y="142852"/>
            <a:ext cx="100013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ФКП «АВАНГАРД»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71868" y="1142984"/>
            <a:ext cx="5429288" cy="30718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Проект «под ключ» - создание на территории ФКП «Авангард» индустриального парка.</a:t>
            </a:r>
          </a:p>
          <a:p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Активы - 2 площадки:</a:t>
            </a:r>
          </a:p>
          <a:p>
            <a:pPr marL="342900" indent="-342900">
              <a:buAutoNum type="arabicParenR"/>
            </a:pP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автотранспортный цех: </a:t>
            </a:r>
            <a:r>
              <a:rPr lang="en-US" sz="1500" b="1" dirty="0" smtClean="0">
                <a:solidFill>
                  <a:schemeClr val="tx1"/>
                </a:solidFill>
                <a:latin typeface="Times New Roman" pitchFamily="18" charset="0"/>
              </a:rPr>
              <a:t>S</a:t>
            </a: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=1500м2, инженерные коммуникации, производственные, бытовые и подсобные помещения, административный корпус; </a:t>
            </a:r>
          </a:p>
          <a:p>
            <a:pPr marL="342900" indent="-342900">
              <a:buAutoNum type="arabicParenR"/>
            </a:pP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производственное здание 59/1: </a:t>
            </a:r>
            <a:r>
              <a:rPr lang="en-US" sz="1500" b="1" dirty="0" smtClean="0">
                <a:solidFill>
                  <a:schemeClr val="tx1"/>
                </a:solidFill>
                <a:latin typeface="Times New Roman" pitchFamily="18" charset="0"/>
              </a:rPr>
              <a:t>S</a:t>
            </a: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=300м2, административные, бытовые и производственные помещения с оборудованием, подъездные пути, инженерные коммуникации.</a:t>
            </a:r>
          </a:p>
          <a:p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В ноябре 2014 года состоялся пуск новой котельной (стоимость оборудования – 120 млн руб.).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1142984"/>
            <a:ext cx="3357585" cy="254051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1" name="Picture 3" descr="C:\Users\vedspeciao\Desktop\Рисунок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1" y="4286255"/>
            <a:ext cx="3679387" cy="246058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2" name="Picture 4" descr="C:\Users\vedspeciao\Desktop\Рисунок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189018"/>
            <a:ext cx="3429024" cy="252612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7141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ДИНАМИКА ОБЪЁМА ОТГРУЖЕННОЙ ПРОДУКЦИИ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ПРЕДПРИЯТИЙ МАШИНОСТРОЕНИЯ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214282" y="1214422"/>
          <a:ext cx="8358246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28660" y="142852"/>
            <a:ext cx="1000132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ДИНАМИКА ОБЪЕМА ОТГРУЖЕННЫХ ТОВАРОВ </a:t>
            </a:r>
          </a:p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СОБСТВЕННОГО ПРОИЗВОДСТВА ОАО «ЗАВОД СТРОИТЕЛЬНЫХ МАШИН»</a:t>
            </a:r>
          </a:p>
          <a:p>
            <a:pPr algn="ctr"/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ct 14"/>
          <p:cNvGraphicFramePr>
            <a:graphicFrameLocks noChangeAspect="1"/>
          </p:cNvGraphicFramePr>
          <p:nvPr/>
        </p:nvGraphicFramePr>
        <p:xfrm>
          <a:off x="500034" y="1357298"/>
          <a:ext cx="7823200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5929322" y="1928802"/>
            <a:ext cx="2214578" cy="714380"/>
          </a:xfrm>
          <a:prstGeom prst="round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индекс производства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104%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28660" y="142852"/>
            <a:ext cx="100013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ДИНАМИКА ОБЪЕМА ОТГРУЖЕННЫХ ТОВАРОВ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СОБСТВЕННОГО ПРОИЗВОДСТВА ОАО «КРАСНЫЙ ПРОЛЕТАРИЙ»</a:t>
            </a:r>
          </a:p>
          <a:p>
            <a:pPr algn="ctr"/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ct 15"/>
          <p:cNvGraphicFramePr>
            <a:graphicFrameLocks noChangeAspect="1"/>
          </p:cNvGraphicFramePr>
          <p:nvPr/>
        </p:nvGraphicFramePr>
        <p:xfrm>
          <a:off x="357158" y="1285860"/>
          <a:ext cx="7678740" cy="4929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5929322" y="2357430"/>
            <a:ext cx="2214578" cy="714380"/>
          </a:xfrm>
          <a:prstGeom prst="round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индекс производства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63%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3429000"/>
            <a:ext cx="5756822" cy="2952328"/>
          </a:xfrm>
          <a:prstGeom prst="rect">
            <a:avLst/>
          </a:prstGeom>
        </p:spPr>
      </p:pic>
      <p:sp>
        <p:nvSpPr>
          <p:cNvPr id="15362" name="Text Box 10"/>
          <p:cNvSpPr txBox="1">
            <a:spLocks noChangeArrowheads="1"/>
          </p:cNvSpPr>
          <p:nvPr/>
        </p:nvSpPr>
        <p:spPr bwMode="auto">
          <a:xfrm>
            <a:off x="107950" y="1785926"/>
            <a:ext cx="89281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Городское развитие в 2014 году и планы на 2015 год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4143372" y="4929198"/>
            <a:ext cx="467767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ГЛАВА АДМИНИСТРАЦИИ </a:t>
            </a:r>
          </a:p>
          <a:p>
            <a:pPr eaLnBrk="1" hangingPunct="1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ГОРОДСКОГО ОКРУГА </a:t>
            </a:r>
          </a:p>
          <a:p>
            <a:pPr eaLnBrk="1" hangingPunct="1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ГОРОД СТЕРЛИТАМАК </a:t>
            </a:r>
          </a:p>
          <a:p>
            <a:pPr eaLnBrk="1" hangingPunct="1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РЕСПУБЛИКИ БАШКОРТОСТАН </a:t>
            </a: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3780730" y="3571876"/>
            <a:ext cx="51117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b="1" dirty="0" smtClean="0">
                <a:solidFill>
                  <a:schemeClr val="tx2"/>
                </a:solidFill>
                <a:latin typeface="Arial" charset="0"/>
              </a:rPr>
              <a:t>Изотов</a:t>
            </a:r>
            <a:endParaRPr lang="ru-RU" sz="3600" b="1" dirty="0">
              <a:solidFill>
                <a:schemeClr val="tx2"/>
              </a:solidFill>
              <a:latin typeface="Arial" charset="0"/>
            </a:endParaRPr>
          </a:p>
          <a:p>
            <a:pPr algn="ctr" eaLnBrk="1" hangingPunct="1"/>
            <a:r>
              <a:rPr lang="ru-RU" sz="3600" b="1" dirty="0" smtClean="0">
                <a:solidFill>
                  <a:schemeClr val="tx2"/>
                </a:solidFill>
                <a:latin typeface="Arial" charset="0"/>
              </a:rPr>
              <a:t>Алексей Николаевич</a:t>
            </a:r>
            <a:endParaRPr lang="ru-RU" sz="36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9351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АДМИНИСТРАЦИЯ ГОРОДСКОГО ОКРУГА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ГОРОД СТЕРЛИТАМАК РЕСПУБЛИКА БАШКОРТОСТАН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28660" y="142852"/>
            <a:ext cx="1000132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ДИНАМИКА ОБЪЕМА ОТГРУЖЕННЫХ ТОВАРОВ </a:t>
            </a:r>
          </a:p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СОБСТВЕННОГО ПРОИЗВОДСТВА ЗАО «ВАГОНОРЕМОНТНЫЙ ЗАВОД»</a:t>
            </a:r>
          </a:p>
          <a:p>
            <a:pPr algn="ctr"/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Object 15"/>
          <p:cNvGraphicFramePr>
            <a:graphicFrameLocks noChangeAspect="1"/>
          </p:cNvGraphicFramePr>
          <p:nvPr/>
        </p:nvGraphicFramePr>
        <p:xfrm>
          <a:off x="714348" y="1285860"/>
          <a:ext cx="7515225" cy="471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28660" y="71414"/>
            <a:ext cx="100013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ДИНАМИКА ОБЪЕМА ОТГРУЖЕННЫХ ТОВАРОВ </a:t>
            </a:r>
          </a:p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СОБСТВЕННОГО ПРОИЗВОДСТВА ООО НПО «СТАНКОСТРОЕНИЕ» </a:t>
            </a:r>
          </a:p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(БАЗА «СТЕРЛИТАМАК- М.Т.Е.»)</a:t>
            </a:r>
          </a:p>
          <a:p>
            <a:pPr algn="ctr"/>
            <a:endParaRPr lang="ru-RU" sz="1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ct 15"/>
          <p:cNvGraphicFramePr>
            <a:graphicFrameLocks noGrp="1" noChangeAspect="1"/>
          </p:cNvGraphicFramePr>
          <p:nvPr/>
        </p:nvGraphicFramePr>
        <p:xfrm>
          <a:off x="500034" y="1285860"/>
          <a:ext cx="7786687" cy="5195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5857884" y="2143116"/>
            <a:ext cx="2214578" cy="714380"/>
          </a:xfrm>
          <a:prstGeom prst="round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индекс производства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162%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7141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Arial" charset="0"/>
              </a:rPr>
              <a:t>ДИНАМИКА ОБЪЁМА ОТГРУЖЕННОЙ ПРОДУКЦИИ ПРЕДПРИЯТИЙ ПИЩЕВОЙ И ПЕРЕРАБАТЫВАЮЩЕЙ ПРОМЫШЛЕННОСТИ, </a:t>
            </a:r>
          </a:p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Arial" charset="0"/>
              </a:rPr>
              <a:t>ИНДЕКС ПРОИЗВОДСТВА (МЛН РУБ.) </a:t>
            </a:r>
            <a:endParaRPr lang="ru-RU" sz="1800" b="1" dirty="0">
              <a:solidFill>
                <a:schemeClr val="tx2"/>
              </a:solidFill>
              <a:latin typeface="Arial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214282" y="1214422"/>
          <a:ext cx="8358246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7141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charset="0"/>
              </a:rPr>
              <a:t>СТЕРЛИТАМАКСКИЙ СПИРТО-ВОДОЧНЫЙ КОМБИНАТ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charset="0"/>
              </a:rPr>
              <a:t>ФИЛИАЛ ОАО «БАШСПИРТ»</a:t>
            </a:r>
            <a:endParaRPr lang="ru-RU" b="1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85860"/>
            <a:ext cx="6646698" cy="407196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500562" y="5214950"/>
            <a:ext cx="4429156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Индекс производства – 71% (конкуренция с Казахстаном).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Приобретён спиральный теплообменник и новое оборудование на линию розлива.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charset="0"/>
              </a:rPr>
              <a:t>ОАО «СТЕРЛИТАМАКСКИЙ ХЛЕБОКОМБИНАТ» </a:t>
            </a:r>
            <a:endParaRPr lang="ru-RU" b="1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3929090" cy="280501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0338" y="3643314"/>
            <a:ext cx="4863864" cy="285752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572000" y="1357298"/>
            <a:ext cx="4000528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Индекс производства – 82%.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Освоен выпуск 13 новинок. Приобретена ротационная печь, смонтирована дозировочная станция непрерывного действия.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charset="0"/>
              </a:rPr>
              <a:t>ФИЛИАЛ «ШИХАН» ООО «ОБЪЕДИНЕННАЯ ПИВОВАРНЯ ХЕЙНЕКЕН»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42844" y="1214422"/>
            <a:ext cx="4219576" cy="571504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Модернизация </a:t>
            </a:r>
            <a:r>
              <a:rPr lang="ru-RU" sz="1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термоупаковочной</a:t>
            </a: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машины линии ПЭТ-3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5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857364"/>
            <a:ext cx="4071965" cy="271464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5" y="1357313"/>
            <a:ext cx="3849688" cy="25654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857750" y="3929063"/>
            <a:ext cx="4148138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rPr>
              <a:t/>
            </a:r>
            <a:br>
              <a:rPr lang="ru-RU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rPr>
            </a:br>
            <a:endParaRPr lang="ru-RU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3929066"/>
            <a:ext cx="4214842" cy="280989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857884" y="4000504"/>
            <a:ext cx="32147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Модернизация станции СО</a:t>
            </a:r>
            <a:r>
              <a:rPr lang="ru-RU" sz="1600" b="1" baseline="-25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286380" y="6215082"/>
            <a:ext cx="3857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Модернизация системы </a:t>
            </a:r>
          </a:p>
          <a:p>
            <a:r>
              <a:rPr lang="ru-RU" sz="16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управления варочным отделением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00826" y="4786322"/>
            <a:ext cx="2428892" cy="714380"/>
          </a:xfrm>
          <a:prstGeom prst="round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индекс производства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107,4%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3857628"/>
            <a:ext cx="4429156" cy="268383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-142908" y="142852"/>
            <a:ext cx="9429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tx2"/>
                </a:solidFill>
                <a:latin typeface="Arial" charset="0"/>
              </a:rPr>
              <a:t>«СТЕРЛИТАМАКСКИЙ МОЛОЧНЫЙ КОМБИНАТ» ФИЛИАЛ ЗАО«АЛЛАТ»</a:t>
            </a:r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b="1" dirty="0" smtClean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Прямоугольник 16"/>
          <p:cNvSpPr>
            <a:spLocks noChangeArrowheads="1"/>
          </p:cNvSpPr>
          <p:nvPr/>
        </p:nvSpPr>
        <p:spPr bwMode="auto">
          <a:xfrm>
            <a:off x="1571625" y="1142985"/>
            <a:ext cx="59293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4857760"/>
            <a:ext cx="4143404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Индекс производства – 95,6%.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Работают над внедрением автоматизированной системы управления в приёмно-аппаратном отделении молока (2014г. – 90 млн руб., 2015г. – 134 млн руб.).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Реконструкция творожного цеха – 114 млн руб. (2015г.)</a:t>
            </a: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85860"/>
            <a:ext cx="5643602" cy="343539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charset="0"/>
              </a:rPr>
              <a:t>ДИНАМИКА ОБОРОТА РОЗНИЧНОЙ ТОРГОВЛИ (МЛН РУБ.) </a:t>
            </a:r>
            <a:endParaRPr lang="ru-RU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/>
        </p:nvGraphicFramePr>
        <p:xfrm>
          <a:off x="785786" y="1428736"/>
          <a:ext cx="7143800" cy="4743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7000892" y="1142984"/>
            <a:ext cx="1285884" cy="500066"/>
          </a:xfrm>
          <a:prstGeom prst="round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103,3%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6215082"/>
            <a:ext cx="7286676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</a:rPr>
              <a:t>Открылось 23 торговых объекта («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SPAR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</a:rPr>
              <a:t>» – 4), закрылось 17.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charset="0"/>
              </a:rPr>
              <a:t>ОБОРОТ ОБЩЕСТВЕННОГО ПИТАНИЯ ПО ГОРОДУ (МЛН РУБ.) </a:t>
            </a:r>
          </a:p>
        </p:txBody>
      </p:sp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/>
        </p:nvGraphicFramePr>
        <p:xfrm>
          <a:off x="285720" y="1428736"/>
          <a:ext cx="8262072" cy="478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6858016" y="1357298"/>
            <a:ext cx="1285884" cy="500066"/>
          </a:xfrm>
          <a:prstGeom prst="round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101,4%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6215082"/>
            <a:ext cx="807249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Открылось 11 предприятий общественного питания, закрылось 6 объектов.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3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ПРОИЗВОДСТВО В МАЛОМ И СРЕДНЕМ БИЗНЕСЕ</a:t>
            </a:r>
          </a:p>
          <a:p>
            <a:pPr algn="ctr"/>
            <a:endParaRPr lang="ru-RU" sz="1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214678" y="1214422"/>
            <a:ext cx="2714645" cy="800092"/>
          </a:xfrm>
          <a:prstGeom prst="rect">
            <a:avLst/>
          </a:prstGeom>
          <a:solidFill>
            <a:srgbClr val="BBE0E3"/>
          </a:solidFill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ТЕХНОПАРКИ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15074" y="1142984"/>
            <a:ext cx="2714644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Всего резидентов – 30.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Количество рабочих мест – 1,5 тыс.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Площадь – 297 тыс. м</a:t>
            </a:r>
            <a:r>
              <a:rPr lang="ru-RU" sz="16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H="1">
            <a:off x="1928794" y="2143116"/>
            <a:ext cx="1571636" cy="1222377"/>
          </a:xfrm>
          <a:prstGeom prst="line">
            <a:avLst/>
          </a:prstGeom>
          <a:noFill/>
          <a:ln w="31750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4572000" y="2214554"/>
            <a:ext cx="45719" cy="1857388"/>
          </a:xfrm>
          <a:prstGeom prst="line">
            <a:avLst/>
          </a:prstGeom>
          <a:noFill/>
          <a:ln w="31750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5572132" y="2214554"/>
            <a:ext cx="1500198" cy="1071570"/>
          </a:xfrm>
          <a:prstGeom prst="line">
            <a:avLst/>
          </a:prstGeom>
          <a:noFill/>
          <a:ln w="31750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14282" y="3429000"/>
            <a:ext cx="2447925" cy="642942"/>
          </a:xfrm>
          <a:prstGeom prst="rect">
            <a:avLst/>
          </a:prstGeom>
          <a:solidFill>
            <a:srgbClr val="BBE0E3"/>
          </a:solidFill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800" dirty="0" smtClean="0">
              <a:solidFill>
                <a:srgbClr val="000000"/>
              </a:solidFill>
              <a:latin typeface="Arial" charset="0"/>
              <a:cs typeface="+mn-cs"/>
            </a:endParaRPr>
          </a:p>
          <a:p>
            <a:pPr algn="ctr"/>
            <a:r>
              <a:rPr lang="ru-RU" sz="1700" dirty="0" smtClean="0">
                <a:solidFill>
                  <a:srgbClr val="000000"/>
                </a:solidFill>
                <a:latin typeface="Arial" charset="0"/>
                <a:cs typeface="+mn-cs"/>
              </a:rPr>
              <a:t>Технологический парк </a:t>
            </a:r>
          </a:p>
          <a:p>
            <a:pPr algn="ctr"/>
            <a:r>
              <a:rPr lang="ru-RU" sz="1700" dirty="0" smtClean="0">
                <a:solidFill>
                  <a:srgbClr val="000000"/>
                </a:solidFill>
                <a:latin typeface="Arial" charset="0"/>
                <a:cs typeface="+mn-cs"/>
              </a:rPr>
              <a:t>«Инмаш»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786050" y="4143380"/>
            <a:ext cx="3714776" cy="857256"/>
          </a:xfrm>
          <a:prstGeom prst="rect">
            <a:avLst/>
          </a:prstGeom>
          <a:solidFill>
            <a:srgbClr val="BBE0E3"/>
          </a:solidFill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700" dirty="0" smtClean="0">
                <a:solidFill>
                  <a:srgbClr val="000000"/>
                </a:solidFill>
                <a:latin typeface="Arial" charset="0"/>
                <a:cs typeface="+mn-cs"/>
              </a:rPr>
              <a:t>Стерлитамакский </a:t>
            </a:r>
          </a:p>
          <a:p>
            <a:pPr algn="ctr"/>
            <a:r>
              <a:rPr lang="ru-RU" sz="1700" dirty="0" smtClean="0">
                <a:solidFill>
                  <a:srgbClr val="000000"/>
                </a:solidFill>
                <a:latin typeface="Arial" charset="0"/>
                <a:cs typeface="+mn-cs"/>
              </a:rPr>
              <a:t>производственно-технологический </a:t>
            </a:r>
          </a:p>
          <a:p>
            <a:pPr algn="ctr"/>
            <a:r>
              <a:rPr lang="ru-RU" sz="1700" dirty="0" smtClean="0">
                <a:solidFill>
                  <a:srgbClr val="000000"/>
                </a:solidFill>
                <a:latin typeface="Arial" charset="0"/>
                <a:cs typeface="+mn-cs"/>
              </a:rPr>
              <a:t>центр</a:t>
            </a:r>
            <a:endParaRPr lang="ru-RU" sz="17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500826" y="3357562"/>
            <a:ext cx="2449512" cy="642942"/>
          </a:xfrm>
          <a:prstGeom prst="rect">
            <a:avLst/>
          </a:prstGeom>
          <a:solidFill>
            <a:srgbClr val="BBE0E3"/>
          </a:solidFill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700" dirty="0" smtClean="0">
                <a:solidFill>
                  <a:srgbClr val="000000"/>
                </a:solidFill>
                <a:latin typeface="Arial" charset="0"/>
                <a:cs typeface="+mn-cs"/>
              </a:rPr>
              <a:t>Индустриальный парк </a:t>
            </a:r>
          </a:p>
          <a:p>
            <a:pPr algn="ctr"/>
            <a:r>
              <a:rPr lang="ru-RU" sz="1700" dirty="0" smtClean="0">
                <a:solidFill>
                  <a:srgbClr val="000000"/>
                </a:solidFill>
                <a:latin typeface="Arial" charset="0"/>
                <a:cs typeface="+mn-cs"/>
              </a:rPr>
              <a:t>«Велес» </a:t>
            </a:r>
            <a:endParaRPr lang="ru-RU" sz="17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4071942"/>
            <a:ext cx="2714644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-"/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500" b="1" dirty="0" smtClean="0">
                <a:solidFill>
                  <a:srgbClr val="000000"/>
                </a:solidFill>
                <a:latin typeface="Arial" charset="0"/>
              </a:rPr>
              <a:t>«Т</a:t>
            </a:r>
            <a:r>
              <a:rPr lang="en-US" sz="1500" b="1" dirty="0" smtClean="0">
                <a:solidFill>
                  <a:srgbClr val="000000"/>
                </a:solidFill>
                <a:latin typeface="Arial" charset="0"/>
              </a:rPr>
              <a:t>RAVIS</a:t>
            </a:r>
            <a:r>
              <a:rPr lang="ru-RU" sz="1500" b="1" dirty="0" smtClean="0">
                <a:solidFill>
                  <a:srgbClr val="000000"/>
                </a:solidFill>
                <a:latin typeface="Arial" charset="0"/>
              </a:rPr>
              <a:t>» </a:t>
            </a:r>
          </a:p>
          <a:p>
            <a:pPr lvl="0">
              <a:defRPr/>
            </a:pPr>
            <a:r>
              <a:rPr lang="ru-RU" sz="1500" b="1" dirty="0" smtClean="0">
                <a:solidFill>
                  <a:srgbClr val="000000"/>
                </a:solidFill>
                <a:latin typeface="Arial" charset="0"/>
              </a:rPr>
              <a:t>(Южная Корея);</a:t>
            </a:r>
          </a:p>
          <a:p>
            <a:pPr lvl="0">
              <a:defRPr/>
            </a:pPr>
            <a:r>
              <a:rPr lang="ru-RU" sz="1500" dirty="0" smtClean="0">
                <a:solidFill>
                  <a:srgbClr val="000000"/>
                </a:solidFill>
                <a:latin typeface="Arial" charset="0"/>
              </a:rPr>
              <a:t>-</a:t>
            </a:r>
            <a:r>
              <a:rPr lang="ru-RU" sz="15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500" dirty="0" smtClean="0">
                <a:solidFill>
                  <a:srgbClr val="000000"/>
                </a:solidFill>
                <a:latin typeface="Arial" charset="0"/>
              </a:rPr>
              <a:t>ООО Концерн «Инмаш»;</a:t>
            </a:r>
          </a:p>
          <a:p>
            <a:pPr>
              <a:buFontTx/>
              <a:buChar char="-"/>
              <a:defRPr/>
            </a:pPr>
            <a:r>
              <a:rPr lang="ru-RU" sz="1500" dirty="0" smtClean="0">
                <a:solidFill>
                  <a:srgbClr val="000000"/>
                </a:solidFill>
                <a:latin typeface="Arial" charset="0"/>
              </a:rPr>
              <a:t> ООО «</a:t>
            </a:r>
            <a:r>
              <a:rPr lang="ru-RU" sz="1500" dirty="0" err="1" smtClean="0">
                <a:solidFill>
                  <a:srgbClr val="000000"/>
                </a:solidFill>
                <a:latin typeface="Arial" charset="0"/>
              </a:rPr>
              <a:t>РусФильтр</a:t>
            </a:r>
            <a:r>
              <a:rPr lang="ru-RU" sz="1500" dirty="0" smtClean="0">
                <a:solidFill>
                  <a:srgbClr val="000000"/>
                </a:solidFill>
                <a:latin typeface="Arial" charset="0"/>
              </a:rPr>
              <a:t>»;</a:t>
            </a:r>
          </a:p>
          <a:p>
            <a:pPr lvl="0">
              <a:buFontTx/>
              <a:buChar char="-"/>
              <a:defRPr/>
            </a:pPr>
            <a:r>
              <a:rPr lang="ru-RU" sz="1500" dirty="0" smtClean="0">
                <a:solidFill>
                  <a:srgbClr val="000000"/>
                </a:solidFill>
                <a:latin typeface="Arial" charset="0"/>
              </a:rPr>
              <a:t> ООО «Южный Урал»;</a:t>
            </a:r>
          </a:p>
          <a:p>
            <a:pPr lvl="0">
              <a:buFontTx/>
              <a:buChar char="-"/>
              <a:defRPr/>
            </a:pPr>
            <a:r>
              <a:rPr lang="ru-RU" sz="1500" dirty="0" smtClean="0">
                <a:solidFill>
                  <a:srgbClr val="000000"/>
                </a:solidFill>
                <a:latin typeface="Arial" charset="0"/>
              </a:rPr>
              <a:t> ООО ЧОП «Лион».</a:t>
            </a:r>
          </a:p>
          <a:p>
            <a:pPr lvl="0">
              <a:defRPr/>
            </a:pP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357422" y="5000636"/>
            <a:ext cx="421484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>
              <a:buFontTx/>
              <a:buChar char="-"/>
              <a:defRPr/>
            </a:pPr>
            <a:r>
              <a:rPr lang="ru-RU" sz="1500" dirty="0" smtClean="0">
                <a:solidFill>
                  <a:schemeClr val="tx1"/>
                </a:solidFill>
                <a:latin typeface="Arial" charset="0"/>
              </a:rPr>
              <a:t> ООО «Башпласт» (объём отгрузки – 2,4 </a:t>
            </a:r>
            <a:r>
              <a:rPr lang="ru-RU" sz="1500" dirty="0" err="1" smtClean="0">
                <a:solidFill>
                  <a:schemeClr val="tx1"/>
                </a:solidFill>
                <a:latin typeface="Arial" charset="0"/>
              </a:rPr>
              <a:t>млрд</a:t>
            </a:r>
            <a:r>
              <a:rPr lang="ru-RU" sz="1500" dirty="0" smtClean="0">
                <a:solidFill>
                  <a:schemeClr val="tx1"/>
                </a:solidFill>
                <a:latin typeface="Arial" charset="0"/>
              </a:rPr>
              <a:t> руб.);</a:t>
            </a:r>
          </a:p>
          <a:p>
            <a:pPr marL="0" lvl="4">
              <a:buFontTx/>
              <a:buChar char="-"/>
              <a:defRPr/>
            </a:pPr>
            <a:r>
              <a:rPr lang="ru-RU" sz="1500" dirty="0" smtClean="0">
                <a:solidFill>
                  <a:schemeClr val="tx1"/>
                </a:solidFill>
                <a:latin typeface="Arial" charset="0"/>
              </a:rPr>
              <a:t> ООО «Башкирская стекольная компания»;</a:t>
            </a:r>
          </a:p>
          <a:p>
            <a:pPr marL="0" lvl="4">
              <a:buFontTx/>
              <a:buChar char="-"/>
              <a:defRPr/>
            </a:pPr>
            <a:r>
              <a:rPr lang="ru-RU" sz="1500" dirty="0" smtClean="0">
                <a:solidFill>
                  <a:schemeClr val="tx1"/>
                </a:solidFill>
                <a:latin typeface="Arial" charset="0"/>
              </a:rPr>
              <a:t> ООО «</a:t>
            </a:r>
            <a:r>
              <a:rPr lang="ru-RU" sz="1500" dirty="0" err="1" smtClean="0">
                <a:solidFill>
                  <a:schemeClr val="tx1"/>
                </a:solidFill>
                <a:latin typeface="Arial" charset="0"/>
              </a:rPr>
              <a:t>Башмонолит</a:t>
            </a:r>
            <a:r>
              <a:rPr lang="ru-RU" sz="1500" dirty="0" smtClean="0">
                <a:solidFill>
                  <a:schemeClr val="tx1"/>
                </a:solidFill>
                <a:latin typeface="Arial" charset="0"/>
              </a:rPr>
              <a:t>» (производство пенопласта);</a:t>
            </a:r>
          </a:p>
          <a:p>
            <a:pPr marL="0" lvl="4">
              <a:buFontTx/>
              <a:buChar char="-"/>
              <a:defRPr/>
            </a:pPr>
            <a:r>
              <a:rPr lang="ru-RU" sz="1500" dirty="0" smtClean="0">
                <a:solidFill>
                  <a:schemeClr val="tx1"/>
                </a:solidFill>
                <a:latin typeface="Arial" charset="0"/>
              </a:rPr>
              <a:t> ООО «</a:t>
            </a:r>
            <a:r>
              <a:rPr lang="ru-RU" sz="1500" dirty="0" err="1" smtClean="0">
                <a:solidFill>
                  <a:schemeClr val="tx1"/>
                </a:solidFill>
                <a:latin typeface="Arial" charset="0"/>
              </a:rPr>
              <a:t>Башкомпаунд</a:t>
            </a:r>
            <a:r>
              <a:rPr lang="ru-RU" sz="1500" dirty="0" smtClean="0">
                <a:solidFill>
                  <a:schemeClr val="tx1"/>
                </a:solidFill>
                <a:latin typeface="Arial" charset="0"/>
              </a:rPr>
              <a:t>» (производство пластмасс, синтетических смол).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500826" y="4071942"/>
            <a:ext cx="264317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 ООО «Купол» (обработка ТБО);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 ООО «Кристалл» (</a:t>
            </a:r>
            <a:r>
              <a:rPr lang="ru-RU" sz="1400" dirty="0" err="1" smtClean="0">
                <a:solidFill>
                  <a:schemeClr val="tx1"/>
                </a:solidFill>
                <a:latin typeface="Arial" charset="0"/>
              </a:rPr>
              <a:t>клининг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);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 ООО «Первая клиринговая компания»;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 ООО «Стерлитамакский механический завод» (обработка металлических изделий»);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 ООО «Управление по ремонту и благоустройству».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/>
          </p:cNvSpPr>
          <p:nvPr/>
        </p:nvSpPr>
        <p:spPr>
          <a:xfrm>
            <a:off x="468313" y="115888"/>
            <a:ext cx="8229600" cy="102711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ДОХОДОВ БЮДЖЕТА ГОРОДСКОГО ОКРУГА ГОРОД СТЕРЛИТАМАК РЕСПУБЛИКИ БАШКОРТОСТАН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357158" y="1142984"/>
          <a:ext cx="8501122" cy="5643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3214678" y="3643314"/>
            <a:ext cx="1214446" cy="3571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+ 10,5%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57950" y="3714752"/>
            <a:ext cx="1308172" cy="3571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+ 10,3%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ЗАТРАТЫ НА ПРИРОДООХРАННЫЕ МЕРОПРИЯТИЯ (МЛН РУБ.)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7106" name="Object 4"/>
          <p:cNvGraphicFramePr>
            <a:graphicFrameLocks noChangeAspect="1"/>
          </p:cNvGraphicFramePr>
          <p:nvPr/>
        </p:nvGraphicFramePr>
        <p:xfrm>
          <a:off x="138113" y="1284288"/>
          <a:ext cx="8924925" cy="4387850"/>
        </p:xfrm>
        <a:graphic>
          <a:graphicData uri="http://schemas.openxmlformats.org/presentationml/2006/ole">
            <p:oleObj spid="_x0000_s47106" name="Worksheet" r:id="rId3" imgW="8343900" imgH="4105365" progId="Excel.Sheet.8">
              <p:embed/>
            </p:oleObj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6643702" y="1643050"/>
            <a:ext cx="2214578" cy="500066"/>
          </a:xfrm>
          <a:prstGeom prst="round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увеличение на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7%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/>
          <a:stretch>
            <a:fillRect/>
          </a:stretch>
        </p:blipFill>
        <p:spPr bwMode="auto">
          <a:xfrm>
            <a:off x="142844" y="1148937"/>
            <a:ext cx="6643734" cy="304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188640"/>
            <a:ext cx="9144000" cy="38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ПОЛИГОН ТБО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2066" y="4071942"/>
            <a:ext cx="3786214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</a:rPr>
              <a:t>II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очередь полигона:</a:t>
            </a:r>
            <a:endParaRPr lang="en-US" sz="16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- площадь  - 7, 06 га;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инвестиции - 100 млн руб.;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вместимость - 1 267 000 м</a:t>
            </a:r>
            <a:r>
              <a:rPr lang="ru-RU" sz="16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срок эксплуатации - 40 лет при условии прессования и шредирования отходов;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сроки строительства: начало -  01.12.2014г.; окончание - 01.07.2015г.</a:t>
            </a:r>
          </a:p>
        </p:txBody>
      </p:sp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ВЫВОЗ МУСОРА С ЧАСТНОГО СЕКТОРА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42984"/>
            <a:ext cx="4071966" cy="289093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500438"/>
            <a:ext cx="3968876" cy="312305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643438" y="1643050"/>
            <a:ext cx="4214842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</a:rPr>
              <a:t>Частных подворий – 9 420.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</a:rPr>
              <a:t>Договоров – 4 232 ( с мая 2014г.)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БЛАГОУСТРОЙСТВО ГОРОДСКОГО ХОЗЯЙСТВА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80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2" y="1142984"/>
            <a:ext cx="4575941" cy="385765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09979"/>
            <a:ext cx="4357718" cy="290656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НОЧНОЙ СТЕРЛИТАМАК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2706" name="Picture 2" descr="H:\Архив фото\2014_часть\фото_Ночной Стерлитамак_2014\Елена Морозова\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643050"/>
            <a:ext cx="3487342" cy="479107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2708" name="Picture 4" descr="H:\Архив фото\2014_часть\фото_Ночной Стерлитамак_2014\Елена Морозова\NahR0_9BmK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3786190"/>
            <a:ext cx="4500594" cy="299917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8968" y="2428868"/>
            <a:ext cx="3868018" cy="279946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071934" y="1142984"/>
            <a:ext cx="4929222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Содержание уличного освещения – 9 млн руб.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Праздничная иллюминация – 7,5 млн руб., из них бюджет ГО – 4 млн руб.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0100" y="142852"/>
            <a:ext cx="72866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КАПИТАЛЬНЫЙ РЕМОНТ МНОГОКВАРТИРНЫХ ДОМОВ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 descr="C:\Users\vedspeciao\Desktop\2014-10-28 Фотоальбом_итоги 2014г\было-стало\lokomotivnay, 2.jpg_Thumbnail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42984"/>
            <a:ext cx="3780417" cy="542928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786190"/>
            <a:ext cx="3877162" cy="242889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000628" y="6357958"/>
            <a:ext cx="42862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кап.ремонт дома №30 по пр.Октября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6248" y="1142984"/>
            <a:ext cx="4143404" cy="25545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Кап.ремонт 47 МКД, в т.ч.: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комплексный ремонт – 14;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выборочный (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</a:rPr>
              <a:t>рег.оператор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) – 33;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замена лифтов – 9.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Сумма - 155 млн руб.</a:t>
            </a:r>
          </a:p>
          <a:p>
            <a:endParaRPr lang="ru-RU" sz="16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Кап.ремонт 2015г.: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МКД – 85 МКД (25 резерв);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22 лифта.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Сумма - 360 млн руб.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85784" y="142852"/>
            <a:ext cx="95726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РЕМОНТ ДОРОГ</a:t>
            </a:r>
            <a:endParaRPr lang="ru-RU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285860"/>
            <a:ext cx="4429156" cy="20621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Площадь отремонтированных дорог в 2014г. – 156 тыс.м</a:t>
            </a:r>
            <a:r>
              <a:rPr lang="ru-RU" sz="16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Сумма вложенных средств – 93,5 млн руб.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Из них: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- ремонт автодорог – 77,8 млн руб.,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ямочный ремонт – 11,2 млн руб.,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</a:rPr>
              <a:t>щебенение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– 3,7 млн руб.,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устройство тротуаров – 745 тыс. руб.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929066"/>
            <a:ext cx="4569489" cy="275775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785926"/>
            <a:ext cx="4393397" cy="328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85784" y="71414"/>
            <a:ext cx="95726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РАСШИРЕНИЕ ДОРОГ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 ОРГАНИЗАЦИЯ КАНАЛИЗИРОВАННЫХ ПРОЕЗДОВ</a:t>
            </a:r>
            <a:endParaRPr lang="ru-RU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1142984"/>
            <a:ext cx="4379261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876"/>
            <a:ext cx="4368803" cy="3180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УКРЕПЛЕНИЕ ПОДПОРНОЙ СТЕНЫ ПО УЛ.ХУДАЙБЕРДИНА ОТ УЛ.ВОКЗАЛЬНОЙ ДО ЖЕЛЕЗНОДОРОЖНОГО ПУТЕПРОВОДА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42983"/>
            <a:ext cx="4357718" cy="31561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0438"/>
            <a:ext cx="4445005" cy="324390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8572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РЕМОНТ МОСТОВ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3500438"/>
            <a:ext cx="4755512" cy="317189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142984"/>
            <a:ext cx="4429156" cy="304072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42844" y="4357694"/>
            <a:ext cx="2853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Мост через р.Ольховка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15074" y="3071810"/>
            <a:ext cx="2756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Мост через р.Ашкадар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/>
          </p:cNvSpPr>
          <p:nvPr/>
        </p:nvSpPr>
        <p:spPr>
          <a:xfrm>
            <a:off x="468313" y="115888"/>
            <a:ext cx="8229600" cy="102711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НАЛОГОВЫЕ ПОСТУПЛЕНИЯ В БЮДЖЕТЫ ВСЕХ УРОВНЕЙ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785786" y="1214422"/>
          <a:ext cx="8072494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571868" y="4286256"/>
            <a:ext cx="1000132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>
            <a:spAutoFit/>
          </a:bodyPr>
          <a:lstStyle/>
          <a:p>
            <a:pPr algn="ctr">
              <a:defRPr sz="2500" b="1" i="0" u="none" strike="noStrike" kern="1200" baseline="0">
                <a:solidFill>
                  <a:prstClr val="black"/>
                </a:solidFill>
                <a:latin typeface="Arial"/>
                <a:ea typeface="Arial"/>
                <a:cs typeface="Arial"/>
              </a:defRPr>
            </a:pPr>
            <a:r>
              <a:rPr lang="ru-RU" sz="2200" dirty="0" smtClean="0"/>
              <a:t>28,7%</a:t>
            </a:r>
            <a:endParaRPr lang="en-US" sz="2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43438" y="3714752"/>
            <a:ext cx="1000132" cy="430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defRPr sz="2500" b="1" i="0" u="none" strike="noStrike" kern="1200" baseline="0">
                <a:solidFill>
                  <a:prstClr val="black"/>
                </a:solidFill>
                <a:latin typeface="Arial"/>
                <a:ea typeface="Arial"/>
                <a:cs typeface="Arial"/>
              </a:defRPr>
            </a:pPr>
            <a:r>
              <a:rPr lang="ru-RU" sz="2200" b="1" dirty="0" smtClean="0">
                <a:solidFill>
                  <a:prstClr val="black"/>
                </a:solidFill>
                <a:latin typeface="Arial"/>
                <a:ea typeface="Arial"/>
                <a:cs typeface="Arial"/>
              </a:rPr>
              <a:t>63,3</a:t>
            </a:r>
            <a:r>
              <a:rPr lang="ru-RU" sz="2200" dirty="0" smtClean="0"/>
              <a:t>%</a:t>
            </a:r>
            <a:endParaRPr lang="en-US" sz="2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929322" y="4714884"/>
            <a:ext cx="591830" cy="3847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defRPr sz="2500" b="1" i="0" u="none" strike="noStrike" kern="1200" baseline="0">
                <a:solidFill>
                  <a:prstClr val="black"/>
                </a:solidFill>
                <a:latin typeface="Arial"/>
                <a:ea typeface="Arial"/>
                <a:cs typeface="Arial"/>
              </a:defRPr>
            </a:pPr>
            <a:r>
              <a:rPr lang="ru-RU" sz="1900" b="1" dirty="0" smtClean="0">
                <a:solidFill>
                  <a:prstClr val="black"/>
                </a:solidFill>
                <a:latin typeface="Arial" pitchFamily="34" charset="0"/>
                <a:ea typeface="Arial"/>
                <a:cs typeface="Arial" pitchFamily="34" charset="0"/>
              </a:rPr>
              <a:t>8%</a:t>
            </a:r>
            <a:endParaRPr lang="en-US" sz="1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57950" y="2000240"/>
            <a:ext cx="2643206" cy="12618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Норматив отчисления от НДФЛ: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-2012г., 2013г. –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</a:rPr>
              <a:t>22%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;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- 2014г. –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</a:rPr>
              <a:t>17%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7215238" cy="393360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-285784" y="142852"/>
            <a:ext cx="9572692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РЕМОНТ ТЕПЛОТРАССЫ ПО УЛ.АРТЁМА (УКЛАДКА ПОД ЗЕМЛЮ)</a:t>
            </a:r>
          </a:p>
          <a:p>
            <a:pPr algn="ctr"/>
            <a:endParaRPr lang="ru-RU" sz="19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071942"/>
            <a:ext cx="4415649" cy="259695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529872"/>
            <a:ext cx="3571900" cy="210686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85784" y="142852"/>
            <a:ext cx="957269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СТРОИТЕЛЬСТВО </a:t>
            </a:r>
            <a:r>
              <a:rPr lang="en-US" sz="1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1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ОЧЕРЕДИ ДОРОГИ ПО УЛ.СТРОИТЕЛЕЙ</a:t>
            </a:r>
            <a:endParaRPr lang="ru-RU" sz="19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7" descr="G:\Архив фото\2014\2014-07-30 Выезд главы по строительным объектам\на сайт\IMG_39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143380"/>
            <a:ext cx="3614457" cy="261552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857628"/>
            <a:ext cx="4290789" cy="286192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142984"/>
            <a:ext cx="4143405" cy="288096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643438" y="1214422"/>
            <a:ext cx="4143404" cy="20621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этап: протяжённость – 860 м.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Ширина полотна – 15 м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Стоимость  проекта – 22 млн руб.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Срок выполнения – 2014г.</a:t>
            </a:r>
          </a:p>
          <a:p>
            <a:endParaRPr lang="ru-RU" sz="16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</a:rPr>
              <a:t>II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этап: протяжённость – 1600 м.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Стоимость проекта – 55 млн руб.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Срок выполнения – 2015г.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642974" y="142852"/>
            <a:ext cx="105013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ДИНАМИКА ВВОДА ЖИЛЬЯ (ТЫС. КВ.М.) </a:t>
            </a:r>
          </a:p>
          <a:p>
            <a:pPr algn="ctr"/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57158" y="1142984"/>
          <a:ext cx="8501122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00166" y="5929330"/>
            <a:ext cx="5929354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Жилищный фонд – 5 674 тыс.м</a:t>
            </a:r>
            <a:r>
              <a:rPr lang="ru-RU" sz="18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Обеспеченность на 1 жителя – 20,8м</a:t>
            </a:r>
            <a:r>
              <a:rPr lang="ru-RU" sz="18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2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(в РБ – 23,8м</a:t>
            </a:r>
            <a:r>
              <a:rPr lang="ru-RU" sz="18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).</a:t>
            </a: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85784" y="142852"/>
            <a:ext cx="957269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ПРОЕКТЫ МНОГОКВАРТИРНЫХ ЖИЛЫХ ДОМОВ </a:t>
            </a:r>
          </a:p>
          <a:p>
            <a:pPr algn="ctr"/>
            <a:endParaRPr lang="ru-RU" sz="19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12"/>
          <p:cNvSpPr>
            <a:spLocks noChangeArrowheads="1"/>
          </p:cNvSpPr>
          <p:nvPr/>
        </p:nvSpPr>
        <p:spPr bwMode="auto">
          <a:xfrm>
            <a:off x="0" y="4500563"/>
            <a:ext cx="435768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Застройщик – </a:t>
            </a:r>
          </a:p>
          <a:p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ОАО АК «</a:t>
            </a:r>
            <a:r>
              <a:rPr lang="ru-RU" sz="17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Востокнефтезаводмонтаж</a:t>
            </a:r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8" name="Прямоугольник 14"/>
          <p:cNvSpPr>
            <a:spLocks noChangeArrowheads="1"/>
          </p:cNvSpPr>
          <p:nvPr/>
        </p:nvSpPr>
        <p:spPr bwMode="auto">
          <a:xfrm>
            <a:off x="5857875" y="3143250"/>
            <a:ext cx="32861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Застройщик – ООО «</a:t>
            </a:r>
            <a:r>
              <a:rPr lang="ru-RU" sz="17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Риком</a:t>
            </a:r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pic>
        <p:nvPicPr>
          <p:cNvPr id="11" name="Picture 5" descr="C:\Users\vedspeciao\Desktop\Фото_ветераны\26-02-2014_09-57-04\2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357313"/>
            <a:ext cx="5016500" cy="314325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3571875"/>
            <a:ext cx="4572000" cy="31877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2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ЗАВЕРШЕНИЕ СТРОИТЕЛЬСТВА ПРОБЛЕМНОГО МКД ПО УЛ.ХУДАЙБЕРДИНА, 150/152 (ОБМАНУТЫЕ ДОЛЬЩИКИ ОБРЕЛИ ЖИЛЬЁ)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83"/>
            <a:ext cx="6215106" cy="508870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786446" y="5929330"/>
            <a:ext cx="314327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Сумма затрат – 54 млн руб.</a:t>
            </a:r>
            <a:endParaRPr lang="ru-RU" sz="1800" b="1" baseline="300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Количество дольщиков – 40.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edspeciao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357298"/>
            <a:ext cx="4211637" cy="509587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714412" y="142852"/>
            <a:ext cx="10572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ПЕРСПЕКТИВЫ РАЗВИТИЯ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ТЕРРИТОРИИ ГОРОДСКОГО ОКРУГА ГОРОД СТЕРЛИТАМАК</a:t>
            </a:r>
          </a:p>
          <a:p>
            <a:pPr algn="ctr"/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8" descr="Карта2"/>
          <p:cNvPicPr>
            <a:picLocks noChangeAspect="1" noChangeArrowheads="1"/>
          </p:cNvPicPr>
          <p:nvPr/>
        </p:nvPicPr>
        <p:blipFill>
          <a:blip r:embed="rId3" cstate="print"/>
          <a:srcRect l="7817" t="32419" r="44708" b="20262"/>
          <a:stretch>
            <a:fillRect/>
          </a:stretch>
        </p:blipFill>
        <p:spPr bwMode="auto">
          <a:xfrm>
            <a:off x="142844" y="1428736"/>
            <a:ext cx="3269205" cy="4214843"/>
          </a:xfrm>
          <a:prstGeom prst="rect">
            <a:avLst/>
          </a:prstGeom>
          <a:noFill/>
          <a:ln w="76200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5572132" y="4143380"/>
            <a:ext cx="1571636" cy="646331"/>
          </a:xfrm>
          <a:prstGeom prst="rect">
            <a:avLst/>
          </a:prstGeom>
          <a:solidFill>
            <a:srgbClr val="CCFFCC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>
                <a:solidFill>
                  <a:srgbClr val="663300"/>
                </a:solidFill>
              </a:rPr>
              <a:t>Существующая </a:t>
            </a:r>
          </a:p>
          <a:p>
            <a:pPr algn="ctr"/>
            <a:r>
              <a:rPr lang="ru-RU" sz="1200" b="1">
                <a:solidFill>
                  <a:srgbClr val="663300"/>
                </a:solidFill>
              </a:rPr>
              <a:t>жилая застройка</a:t>
            </a:r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6143636" y="2571744"/>
            <a:ext cx="1296986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>
                <a:solidFill>
                  <a:srgbClr val="663300"/>
                </a:solidFill>
              </a:rPr>
              <a:t>Северная </a:t>
            </a:r>
          </a:p>
          <a:p>
            <a:pPr algn="ctr"/>
            <a:r>
              <a:rPr lang="ru-RU" sz="1200" b="1">
                <a:solidFill>
                  <a:srgbClr val="663300"/>
                </a:solidFill>
              </a:rPr>
              <a:t>пром. зона</a:t>
            </a:r>
          </a:p>
        </p:txBody>
      </p:sp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7786710" y="2571744"/>
            <a:ext cx="1214446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663300"/>
                </a:solidFill>
              </a:rPr>
              <a:t>пос.Шахтау</a:t>
            </a:r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 flipV="1">
            <a:off x="8286777" y="2857496"/>
            <a:ext cx="71437" cy="574674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ru-RU"/>
          </a:p>
        </p:txBody>
      </p:sp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6732588" y="6021388"/>
            <a:ext cx="2054254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663300"/>
                </a:solidFill>
              </a:rPr>
              <a:t>мкр</a:t>
            </a:r>
            <a:r>
              <a:rPr lang="ru-RU" sz="1200" b="1" dirty="0" smtClean="0">
                <a:solidFill>
                  <a:srgbClr val="663300"/>
                </a:solidFill>
              </a:rPr>
              <a:t>.«</a:t>
            </a:r>
            <a:r>
              <a:rPr lang="ru-RU" sz="1200" b="1" dirty="0">
                <a:solidFill>
                  <a:srgbClr val="663300"/>
                </a:solidFill>
              </a:rPr>
              <a:t>Прибрежный»</a:t>
            </a:r>
          </a:p>
        </p:txBody>
      </p:sp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4357686" y="5929330"/>
            <a:ext cx="1366837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rgbClr val="663300"/>
                </a:solidFill>
              </a:rPr>
              <a:t>Южная </a:t>
            </a:r>
            <a:r>
              <a:rPr lang="ru-RU" sz="1200" b="1" dirty="0" err="1" smtClean="0">
                <a:solidFill>
                  <a:srgbClr val="663300"/>
                </a:solidFill>
              </a:rPr>
              <a:t>пром.зона</a:t>
            </a:r>
            <a:endParaRPr lang="ru-RU" sz="1200" b="1" dirty="0">
              <a:solidFill>
                <a:srgbClr val="663300"/>
              </a:solidFill>
            </a:endParaRPr>
          </a:p>
        </p:txBody>
      </p:sp>
      <p:sp>
        <p:nvSpPr>
          <p:cNvPr id="12" name="Line 21"/>
          <p:cNvSpPr>
            <a:spLocks noChangeShapeType="1"/>
          </p:cNvSpPr>
          <p:nvPr/>
        </p:nvSpPr>
        <p:spPr bwMode="auto">
          <a:xfrm>
            <a:off x="6143636" y="5572140"/>
            <a:ext cx="1000132" cy="428628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ru-RU"/>
          </a:p>
        </p:txBody>
      </p:sp>
      <p:sp>
        <p:nvSpPr>
          <p:cNvPr id="13" name="Прямоугольник 3"/>
          <p:cNvSpPr>
            <a:spLocks noChangeArrowheads="1"/>
          </p:cNvSpPr>
          <p:nvPr/>
        </p:nvSpPr>
        <p:spPr bwMode="auto">
          <a:xfrm>
            <a:off x="3571868" y="3571876"/>
            <a:ext cx="1431931" cy="6001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rgbClr val="663300"/>
                </a:solidFill>
              </a:rPr>
              <a:t>мкр</a:t>
            </a:r>
            <a:r>
              <a:rPr lang="ru-RU" sz="1100" b="1" dirty="0" smtClean="0">
                <a:solidFill>
                  <a:srgbClr val="663300"/>
                </a:solidFill>
              </a:rPr>
              <a:t>.№№2</a:t>
            </a:r>
            <a:r>
              <a:rPr lang="ru-RU" sz="1100" b="1" dirty="0">
                <a:solidFill>
                  <a:srgbClr val="663300"/>
                </a:solidFill>
              </a:rPr>
              <a:t>, 4, </a:t>
            </a:r>
            <a:r>
              <a:rPr lang="ru-RU" sz="1100" b="1" dirty="0" smtClean="0">
                <a:solidFill>
                  <a:srgbClr val="663300"/>
                </a:solidFill>
              </a:rPr>
              <a:t>5 Западного жилого района</a:t>
            </a:r>
            <a:endParaRPr lang="ru-RU" sz="1100" b="1" dirty="0">
              <a:solidFill>
                <a:srgbClr val="663300"/>
              </a:solidFill>
            </a:endParaRPr>
          </a:p>
        </p:txBody>
      </p:sp>
      <p:sp>
        <p:nvSpPr>
          <p:cNvPr id="14" name="Line 25"/>
          <p:cNvSpPr>
            <a:spLocks noChangeShapeType="1"/>
          </p:cNvSpPr>
          <p:nvPr/>
        </p:nvSpPr>
        <p:spPr bwMode="auto">
          <a:xfrm flipH="1" flipV="1">
            <a:off x="4500562" y="4214818"/>
            <a:ext cx="719138" cy="43497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ru-RU"/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7286644" y="3714752"/>
            <a:ext cx="714380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16" name="Line 25"/>
          <p:cNvSpPr>
            <a:spLocks noChangeShapeType="1"/>
          </p:cNvSpPr>
          <p:nvPr/>
        </p:nvSpPr>
        <p:spPr bwMode="auto">
          <a:xfrm flipH="1">
            <a:off x="5072066" y="5500702"/>
            <a:ext cx="714380" cy="428628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7786742" cy="457065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-642974" y="71414"/>
            <a:ext cx="105013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ПРОЕКТ ПЛАНИРОВКИ ТЕРРИТОРИИ ЖИЛОГО РАЙОНА «РАДУЖНЫЙ»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 ЮГО-ЗАПАДНОЙ ЧАСТИ ГОРОДА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5643578"/>
            <a:ext cx="8643998" cy="10715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Территория – 178 га (около 400 тыс. кв.м. жилья)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План – 6 новых жилых микрорайонов с объектами социальной инфраструктуры (школы, детские сады, детская школа искусств), аквапарк, спортивно-оздоровительный комплекс</a:t>
            </a: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57222" y="71414"/>
            <a:ext cx="100727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ПРОЕКТ ПЛАНИРОВКИ ТЕРРИТОРИИ ЖИЛОГО РАЙОНА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«ПРИБРЕЖНЫЙ» В РАЙОНЕ Р.ОЛЬХОВКА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C:\Users\vedspeciao\Desktop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71547"/>
            <a:ext cx="7982269" cy="452205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728" y="5572140"/>
            <a:ext cx="692948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Территория – 70 га (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этап)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План – 27 МКД (220 тыс.м</a:t>
            </a:r>
            <a:r>
              <a:rPr lang="ru-RU" sz="16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жилья), 2 детских сада на 230 мест каждый, школа, спорткомплекс, многоярусный паркинг, деловой центр.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Всего 600 тыс.м</a:t>
            </a:r>
            <a:r>
              <a:rPr lang="ru-RU" sz="16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2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ПЕРЕСЕЛЕНИЕ ГРАЖДАН ИЗ АВАРИЙНОГО ЖИЛЬЯ</a:t>
            </a:r>
            <a:endParaRPr lang="ru-RU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500034" y="1357298"/>
          <a:ext cx="8143932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 flipH="1">
            <a:off x="2285984" y="6429396"/>
            <a:ext cx="142876" cy="1428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28860" y="6286520"/>
            <a:ext cx="457203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 sz="2250" b="1" i="0" u="none" strike="noStrike" kern="1200" baseline="0">
                <a:solidFill>
                  <a:srgbClr val="37FF9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700" b="1" dirty="0" smtClean="0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rPr>
              <a:t>площадь, кв.м                  количество домов      </a:t>
            </a:r>
            <a:endParaRPr lang="en-US" sz="1700" b="1" dirty="0">
              <a:solidFill>
                <a:srgbClr val="27277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Ромб 9"/>
          <p:cNvSpPr/>
          <p:nvPr/>
        </p:nvSpPr>
        <p:spPr>
          <a:xfrm>
            <a:off x="4429124" y="6357958"/>
            <a:ext cx="214314" cy="214314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Минус 16"/>
          <p:cNvSpPr/>
          <p:nvPr/>
        </p:nvSpPr>
        <p:spPr>
          <a:xfrm>
            <a:off x="4286248" y="6357958"/>
            <a:ext cx="500066" cy="214314"/>
          </a:xfrm>
          <a:prstGeom prst="mathMin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42908" y="142852"/>
            <a:ext cx="9429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СТРОИТЕЛЬСТВО СОЦИАЛЬНОГО ЖИЛЬЯ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(МНОГОКВАРТИРНЫЕ ЖИЛЫЕ ДОМА ПО ОРЕНБУРГСКОМУ ТРАКТУ)</a:t>
            </a:r>
            <a:endParaRPr lang="ru-RU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2" y="1214421"/>
            <a:ext cx="6643735" cy="416486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714744" y="4929198"/>
            <a:ext cx="5286412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Всего по двум домам: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- введено 1642 м</a:t>
            </a:r>
            <a:r>
              <a:rPr lang="ru-RU" sz="16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жилья;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сдано 36 квартир: дети-сироты - 12; приобретены на льготных условиях - 12 (бюджетники, по молодёжной программе и по программе улучшения жилищных условий), по программе переселения граждан из аварийного и ветхого жилья - 12.</a:t>
            </a:r>
          </a:p>
        </p:txBody>
      </p:sp>
    </p:spTree>
    <p:extLst>
      <p:ext uri="{BB962C8B-B14F-4D97-AF65-F5344CB8AC3E}">
        <p14:creationId xmlns=""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ДИНАМИКА ИЗМЕНЕНИЯ РАСХОДОВ ЗА 2013-2014гг</a:t>
            </a:r>
          </a:p>
        </p:txBody>
      </p:sp>
      <p:graphicFrame>
        <p:nvGraphicFramePr>
          <p:cNvPr id="4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214282" y="1049714"/>
          <a:ext cx="8786873" cy="5736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6357950" y="1142984"/>
            <a:ext cx="2500330" cy="500066"/>
          </a:xfrm>
          <a:prstGeom prst="round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4 048 млн руб.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1214422"/>
            <a:ext cx="3168613" cy="448867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142852"/>
            <a:ext cx="9144000" cy="6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РЕКОНСТРУКЦИЯ ДЕТСКИХ САДОВ В 2014 ГОДУ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6286520"/>
            <a:ext cx="6715172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Очередь в ДОУ – 8642 ребёнка, из них дети от 3 до 7 лет – 376.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643050"/>
            <a:ext cx="3214710" cy="456796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46" name="Picture 2" descr="http://sterlitamakadm.ru/upload/iblock/574/lokomotivnay,%201a.jpg_Thumbnail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142984"/>
            <a:ext cx="3021827" cy="428628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charset="0"/>
              </a:rPr>
              <a:t>СТУДИЯ РАЗВИТИЯ ДЕТЕЙ «МЭРИ ПОППИНС»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29190" y="1214422"/>
            <a:ext cx="3714776" cy="20621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Субсидия из республиканского бюджета – 1 млн руб.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Грант Президента России – 1,5 млн руб.</a:t>
            </a:r>
          </a:p>
          <a:p>
            <a:endParaRPr lang="ru-RU" sz="16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Планируется организовать бассейный комплекс с посещением детей с ограничениями по здоровью.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166" y="1142984"/>
            <a:ext cx="4518299" cy="264320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429000"/>
            <a:ext cx="5070556" cy="324515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2852"/>
            <a:ext cx="9144000" cy="6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ПРОЕКТ БИЛДИНГ-САДОВ В МКР.№2 ЗАПАДНОГО ЖИЛОГО РАЙОНА</a:t>
            </a:r>
          </a:p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142984"/>
            <a:ext cx="4643470" cy="5549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357686" y="1214422"/>
            <a:ext cx="1428760" cy="285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билдинг-сады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29322" y="1643050"/>
            <a:ext cx="2714644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Сроки строительства: 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начало -  март 2015г.; окончание - 2016г.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Количество мест - по 40 в каждом.</a:t>
            </a:r>
          </a:p>
        </p:txBody>
      </p:sp>
    </p:spTree>
    <p:extLst>
      <p:ext uri="{BB962C8B-B14F-4D97-AF65-F5344CB8AC3E}">
        <p14:creationId xmlns="" xmlns:p14="http://schemas.microsoft.com/office/powerpoint/2010/main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tx2"/>
                </a:solidFill>
                <a:latin typeface="Arial" charset="0"/>
              </a:rPr>
              <a:t>ДЕМОГРАФИЧЕСКИЕ ПОКАЗАТЕЛИ ПО ГОРОДУ ЗА 2012-2014гг., чел.</a:t>
            </a:r>
          </a:p>
        </p:txBody>
      </p:sp>
      <p:graphicFrame>
        <p:nvGraphicFramePr>
          <p:cNvPr id="5" name="Диаграмма 4"/>
          <p:cNvGraphicFramePr>
            <a:graphicFrameLocks noGrp="1"/>
          </p:cNvGraphicFramePr>
          <p:nvPr/>
        </p:nvGraphicFramePr>
        <p:xfrm>
          <a:off x="71406" y="1142984"/>
          <a:ext cx="8929749" cy="5610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tx2"/>
                </a:solidFill>
                <a:latin typeface="Arial" charset="0"/>
              </a:rPr>
              <a:t>МИГРАЦИОННЫЕ ПОТОКИ ПО ГОРОДУ, чел.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214282" y="1071546"/>
          <a:ext cx="8001056" cy="5267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6929454" y="1142984"/>
            <a:ext cx="2143108" cy="500066"/>
          </a:xfrm>
          <a:prstGeom prst="round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прирост  669 чел.</a:t>
            </a:r>
            <a:endParaRPr lang="ru-RU" sz="19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tx2"/>
                </a:solidFill>
                <a:latin typeface="Arial" charset="0"/>
              </a:rPr>
              <a:t>ПРОЕКТ ШКОЛЫ В МИКРОРАЙОНЕ 7Б ЗАПАДНЫЙ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68154"/>
            <a:ext cx="8358246" cy="541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СУММА СРЕДНИХ БАЛЛОВ ПО ИТОГАМ ЕГЭ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594" y="1214422"/>
          <a:ext cx="8358188" cy="4857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700"/>
                <a:gridCol w="2033902"/>
                <a:gridCol w="702621"/>
                <a:gridCol w="702621"/>
                <a:gridCol w="702621"/>
                <a:gridCol w="702621"/>
                <a:gridCol w="702621"/>
                <a:gridCol w="702621"/>
                <a:gridCol w="702621"/>
                <a:gridCol w="851239"/>
              </a:tblGrid>
              <a:tr h="645984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№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Муниципалитет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Общеобразовательный предмет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сумма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59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РУС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МАТ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ФИЗ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ХИМ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БИО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ИСТ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ОБЩ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79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Кировский р-н г.Уфы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67,5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51,3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59,4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60,0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59,7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49,3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53,8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401,0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579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Туймазинский р-н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65,1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47,4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51,1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61,6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62,0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55,3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55,2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397,7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579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3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Ленинский р-н г.Уфы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66,4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48,5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51,3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56,9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59,8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51,8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55,5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390,2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5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4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г.Стерлитамак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64,7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46,3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51,5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59,0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60,2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48,5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54,4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384,6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</a:tr>
              <a:tr h="645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г.Нефтекамск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65,6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47,3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54,6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57,2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58,3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,Bold"/>
                          <a:ea typeface="Times New Roman"/>
                          <a:cs typeface="Calibri,Bold"/>
                        </a:rPr>
                        <a:t>49,0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52,4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,Bold"/>
                          <a:ea typeface="Times New Roman"/>
                          <a:cs typeface="Calibri,Bold"/>
                        </a:rPr>
                        <a:t>384,4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357554" y="6215082"/>
            <a:ext cx="2857520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</a:rPr>
              <a:t>В 2013 году 25 место.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УМНЫЙ СТЕРЛИТАМАК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071546"/>
            <a:ext cx="3357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Наши «стобальники»</a:t>
            </a:r>
            <a:endParaRPr lang="ru-RU" sz="1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1428737"/>
            <a:ext cx="3571899" cy="292365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357562"/>
            <a:ext cx="4403701" cy="299314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786314" y="6357958"/>
            <a:ext cx="37816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Победители и призёры олимпиад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43372" y="1214422"/>
            <a:ext cx="4286280" cy="20313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85 победителей и призёров региональных олимпиад;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5 призёров всероссийской олимпиады;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2 «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</a:rPr>
              <a:t>стобальника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» по ЕГЭ;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гимназия №1 и лицей №1 – в ТОП «500 лучших школ России» по результатам олимпиад.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НАШИ ПОБЕДЫ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85860"/>
            <a:ext cx="4357719" cy="366811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G:\разное\фото Ивановой\DSCN0495.JPG"/>
          <p:cNvPicPr>
            <a:picLocks noChangeAspect="1" noChangeArrowheads="1"/>
          </p:cNvPicPr>
          <p:nvPr/>
        </p:nvPicPr>
        <p:blipFill>
          <a:blip r:embed="rId3" cstate="print"/>
          <a:srcRect b="13646"/>
          <a:stretch>
            <a:fillRect/>
          </a:stretch>
        </p:blipFill>
        <p:spPr bwMode="auto">
          <a:xfrm>
            <a:off x="4429124" y="3857628"/>
            <a:ext cx="4357718" cy="282240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42844" y="5143512"/>
            <a:ext cx="3786214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Класс ФСБ школы №4 взял Гран-при на Всероссийском спортивно-образовательном форуме «Олимпийское завтра России» (г.Сочи)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86380" y="2786058"/>
            <a:ext cx="3643370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Команда школы №32 победила в соревнованиях «Шиповка юных» (г.Адлер)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ЛЮБИМЫЕ НАСТАВНИКИ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4" descr="Беляева Н. Г. ДОУ 19.jpg"/>
          <p:cNvPicPr>
            <a:picLocks noChangeAspect="1"/>
          </p:cNvPicPr>
          <p:nvPr/>
        </p:nvPicPr>
        <p:blipFill>
          <a:blip r:embed="rId2" cstate="print"/>
          <a:srcRect l="6648" t="6599"/>
          <a:stretch>
            <a:fillRect/>
          </a:stretch>
        </p:blipFill>
        <p:spPr>
          <a:xfrm>
            <a:off x="214282" y="1142984"/>
            <a:ext cx="2143140" cy="321688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3" descr="11f83159e28cf0792e6bf352ef11f0f6cce8f7b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29124" y="1142984"/>
            <a:ext cx="4542029" cy="340677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786190"/>
            <a:ext cx="3071834" cy="286306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42844" y="4572008"/>
            <a:ext cx="2143140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Лучший руководитель ДОУ – Марина Владимировна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</a:rPr>
              <a:t>Салимова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(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</a:rPr>
              <a:t>д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/с №21)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00760" y="4714884"/>
            <a:ext cx="300039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Лучшие профильные учителя – призёры конкурса «Учитель года Башкортостана».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Четверо получили гранты.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3" name="Диаграмма 5"/>
          <p:cNvGraphicFramePr>
            <a:graphicFrameLocks/>
          </p:cNvGraphicFramePr>
          <p:nvPr/>
        </p:nvGraphicFramePr>
        <p:xfrm>
          <a:off x="785786" y="1285859"/>
          <a:ext cx="8215370" cy="4929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СРЕДНЯЯ ЗАРАБОТНАЯ ПЛАТА, ПЕНСИИ ЗА 2014г (руб.)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00364" y="3786190"/>
            <a:ext cx="1000132" cy="438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250" b="1" i="0" u="none" strike="noStrike" kern="1200" baseline="0">
                <a:solidFill>
                  <a:srgbClr val="37FF9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2250" b="1" dirty="0" smtClean="0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rPr>
              <a:t>9 049</a:t>
            </a:r>
            <a:endParaRPr lang="en-US" sz="2250" b="1" dirty="0">
              <a:solidFill>
                <a:srgbClr val="27277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57818" y="3357562"/>
            <a:ext cx="119135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2250" b="1" i="0" u="none" strike="noStrike" kern="1200" baseline="0">
                <a:solidFill>
                  <a:srgbClr val="37FF9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b="1" dirty="0" smtClean="0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rPr>
              <a:t>9 925</a:t>
            </a:r>
          </a:p>
          <a:p>
            <a:pPr algn="ctr">
              <a:defRPr sz="2250" b="1" i="0" u="none" strike="noStrike" kern="1200" baseline="0">
                <a:solidFill>
                  <a:srgbClr val="37FF9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b="1" dirty="0" smtClean="0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rPr>
              <a:t>(+9,6%)</a:t>
            </a:r>
            <a:endParaRPr lang="en-US" b="1" dirty="0">
              <a:solidFill>
                <a:srgbClr val="27277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715272" y="3286124"/>
            <a:ext cx="12144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250" b="1" i="0" u="none" strike="noStrike" kern="1200" baseline="0">
                <a:solidFill>
                  <a:srgbClr val="37FF9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2200" b="1" dirty="0" smtClean="0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rPr>
              <a:t>10 836 (+9,2%)</a:t>
            </a:r>
            <a:endParaRPr lang="en-US" sz="2200" b="1" dirty="0">
              <a:solidFill>
                <a:srgbClr val="27277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14546" y="6072206"/>
            <a:ext cx="4714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 sz="2250" b="1" i="0" u="none" strike="noStrike" kern="1200" baseline="0">
                <a:solidFill>
                  <a:srgbClr val="37FF9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800" b="1" dirty="0" smtClean="0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rPr>
              <a:t>средняя </a:t>
            </a:r>
            <a:r>
              <a:rPr lang="ru-RU" sz="1800" b="1" dirty="0" err="1" smtClean="0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800" b="1" dirty="0" smtClean="0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800" b="1" dirty="0" err="1" smtClean="0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800" b="1" dirty="0" smtClean="0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rPr>
              <a:t>          пенсия   </a:t>
            </a:r>
            <a:r>
              <a:rPr lang="ru-RU" sz="1600" b="1" dirty="0" smtClean="0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1600" b="1" dirty="0">
              <a:solidFill>
                <a:srgbClr val="27277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2071670" y="6215082"/>
            <a:ext cx="142876" cy="1428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3786182" y="6215082"/>
            <a:ext cx="142876" cy="1428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15008" y="6000768"/>
            <a:ext cx="314327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На 01.02.2015г. – 11 941 руб. (+10,2%)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ОРГАНИЗАЦИЯ ОТДЫХА, ОЗДОРОВЛЕНИЯ И ЗАНЯТОСТИ ДЕТЕЙ </a:t>
            </a:r>
            <a:b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В ЛЕТНИЙ ПЕРИОД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D:\Gmail\DSC01453.jpg"/>
          <p:cNvPicPr>
            <a:picLocks noChangeAspect="1" noChangeArrowheads="1"/>
          </p:cNvPicPr>
          <p:nvPr/>
        </p:nvPicPr>
        <p:blipFill>
          <a:blip r:embed="rId2" cstate="print"/>
          <a:srcRect r="18749"/>
          <a:stretch>
            <a:fillRect/>
          </a:stretch>
        </p:blipFill>
        <p:spPr bwMode="auto">
          <a:xfrm>
            <a:off x="142844" y="1142984"/>
            <a:ext cx="4071966" cy="314982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5" descr="D:\Sputnik 2009\IMG_04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643314"/>
            <a:ext cx="4214842" cy="303172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643438" y="1357298"/>
            <a:ext cx="3857652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Охват детей – 88%.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Объём средств – 80 млн руб.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30 детей (18 сирот) отдохнули в Крыму.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2852"/>
            <a:ext cx="9144000" cy="6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ГОРОДСКИЕ ИНТЕРЬЕРЫ</a:t>
            </a: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1500174"/>
            <a:ext cx="2622557" cy="463816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736"/>
            <a:ext cx="2786082" cy="473911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500438"/>
            <a:ext cx="3585760" cy="300312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2852"/>
            <a:ext cx="9144000" cy="6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ВОЕННАЯ ТЕХНИКА В ПАРКЕ ПОБЕДЫ</a:t>
            </a:r>
          </a:p>
          <a:p>
            <a:endParaRPr lang="ru-RU" dirty="0"/>
          </a:p>
        </p:txBody>
      </p:sp>
      <p:pic>
        <p:nvPicPr>
          <p:cNvPr id="4" name="Picture 2" descr="C:\Users\vedspeciao\Desktop\IMG_4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1123171"/>
            <a:ext cx="2714644" cy="346753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4214818"/>
            <a:ext cx="3714775" cy="252488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357694"/>
            <a:ext cx="3467842" cy="238075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vedspeciao\Desktop\IMG_26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1" y="1142983"/>
            <a:ext cx="4929223" cy="308076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2852"/>
            <a:ext cx="9144000" cy="99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САЙТ В ЧЕСТЬ 70-ЛЕТИЯ ПОБЕДЫ </a:t>
            </a:r>
          </a:p>
          <a:p>
            <a:r>
              <a:rPr lang="ru-RU" dirty="0" smtClean="0"/>
              <a:t>В ВЕЛИКОЙ ОТЕЧЕСТВЕННОЙ ВОЙНЕ </a:t>
            </a:r>
          </a:p>
          <a:p>
            <a:endParaRPr lang="ru-RU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071546"/>
            <a:ext cx="3857652" cy="571504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42908" y="71414"/>
            <a:ext cx="9429816" cy="96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900" dirty="0" smtClean="0">
                <a:latin typeface="Arial" pitchFamily="34" charset="0"/>
                <a:cs typeface="Arial" pitchFamily="34" charset="0"/>
              </a:rPr>
              <a:t>ОРГАНИЗАЦИЯ ПЕШЕХОДНОЙ ЗОНЫ В ИСТОРИЧЕСКОЙ ЧАСТИ ГОРОДА В ГРАНИЦАХ УЛИЦ ХУДАЙБЕРДИНА, САККО И ВАНЦЕТТИ, МИРА, К.МАРКСА</a:t>
            </a:r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2910" y="5857892"/>
            <a:ext cx="7929618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Стоимость проекта – 220 млн руб.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Точки притяжения: площадь звёзд,  памятники в честь основания города и В.Высоцкому, фонтанная группа, торговые ряды купцов Баязитовых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142984"/>
            <a:ext cx="6715172" cy="45720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42908" y="71414"/>
            <a:ext cx="9429816" cy="96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900" dirty="0" smtClean="0">
                <a:latin typeface="Arial" pitchFamily="34" charset="0"/>
                <a:cs typeface="Arial" pitchFamily="34" charset="0"/>
              </a:rPr>
              <a:t>ОРГАНИЗАЦИЯ ПЕШЕХОДНОЙ ЗОНЫ В ИСТОРИЧЕСКОЙ ЧАСТИ ГОРОДА В ГРАНИЦАХ УЛИЦ ХУДАЙБЕРДИНА, САККО И ВАНЦЕТТИ, МИРА, К.МАРКСА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06" y="1928802"/>
            <a:ext cx="5144813" cy="371477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500174"/>
            <a:ext cx="4089242" cy="250033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4357694"/>
            <a:ext cx="4095524" cy="238125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2852"/>
            <a:ext cx="9144000" cy="6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НОВЫЕ ПЕШЕХОДНЫЕ ЗОНЫ С ВЕЛОДОРОЖКАМИ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1071546"/>
            <a:ext cx="6500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Пешеходная зона по ул.Коммунистической с велодорожками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4143380"/>
            <a:ext cx="5335603" cy="253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071786" y="3857628"/>
            <a:ext cx="60722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Скульптурное мозаичное панно «Знаки зодиака» по пр.Ленина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6581804" cy="2485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00504"/>
            <a:ext cx="3143272" cy="268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charset="0"/>
              </a:rPr>
              <a:t>РЕКОНСТРУКЦИЯ ГОРОДСКОГО ДВОРЦА КУЛЬТУРЫ</a:t>
            </a:r>
          </a:p>
        </p:txBody>
      </p:sp>
      <p:pic>
        <p:nvPicPr>
          <p:cNvPr id="4" name="Picture 10" descr="в10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071546"/>
            <a:ext cx="6215106" cy="262735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7" descr="3Фгдк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3286124"/>
            <a:ext cx="3357586" cy="212882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C:\Users\vedspeciao\Desktop\ГДК муз2014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286124"/>
            <a:ext cx="3214710" cy="210573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214414" y="5500702"/>
            <a:ext cx="6858048" cy="12464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Стоимость проекта – 220 млн руб.</a:t>
            </a:r>
          </a:p>
          <a:p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Точки притяжения: музей камня, фонтанная группа, лифт, эффективная перепланировка помещений.</a:t>
            </a:r>
          </a:p>
          <a:p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Начало реализации проекта – 2015 год.</a:t>
            </a:r>
          </a:p>
          <a:p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Завершение – по мере выделения средств из бюджета.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214422"/>
            <a:ext cx="2881677" cy="428628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71414"/>
            <a:ext cx="9144000" cy="99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ПРОЕКТЫ ПАМЯТНИКА В.ВЫСОЦКОМУ </a:t>
            </a:r>
          </a:p>
          <a:p>
            <a:r>
              <a:rPr lang="ru-RU" dirty="0" smtClean="0"/>
              <a:t>И МАЛЫХ АРХИТЕКТУРНЫХ ФОРМ</a:t>
            </a:r>
          </a:p>
          <a:p>
            <a:endParaRPr lang="ru-RU" dirty="0"/>
          </a:p>
        </p:txBody>
      </p:sp>
      <p:pic>
        <p:nvPicPr>
          <p:cNvPr id="6" name="Picture 2" descr="C:\Users\vedspeciao\Desktop\Фото_ветераны\высоцкий\_1.jpg"/>
          <p:cNvPicPr>
            <a:picLocks noChangeAspect="1" noChangeArrowheads="1"/>
          </p:cNvPicPr>
          <p:nvPr/>
        </p:nvPicPr>
        <p:blipFill>
          <a:blip r:embed="rId3" cstate="print">
            <a:lum contrast="22000"/>
          </a:blip>
          <a:srcRect/>
          <a:stretch>
            <a:fillRect/>
          </a:stretch>
        </p:blipFill>
        <p:spPr bwMode="auto">
          <a:xfrm>
            <a:off x="500033" y="2428868"/>
            <a:ext cx="2808713" cy="418256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142984"/>
            <a:ext cx="3048447" cy="314327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4214818"/>
            <a:ext cx="3027320" cy="250667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1414"/>
            <a:ext cx="9144000" cy="99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ПРОЕКТЫ ПАМЯТНИКА В.ВЫСОЦКОМУ </a:t>
            </a:r>
          </a:p>
          <a:p>
            <a:r>
              <a:rPr lang="ru-RU" dirty="0" smtClean="0"/>
              <a:t>И МАЛЫХ АРХИТЕКТУРНЫХ ФОРМ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2714644" cy="383018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214422"/>
            <a:ext cx="2698348" cy="355282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571876"/>
            <a:ext cx="3643338" cy="307481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429388" y="5857892"/>
            <a:ext cx="2571768" cy="677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</a:rPr>
              <a:t>Скульптор – </a:t>
            </a:r>
          </a:p>
          <a:p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</a:rPr>
              <a:t>Александр Пименов</a:t>
            </a:r>
          </a:p>
        </p:txBody>
      </p:sp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3" name="Диаграмма 5"/>
          <p:cNvGraphicFramePr>
            <a:graphicFrameLocks/>
          </p:cNvGraphicFramePr>
          <p:nvPr/>
        </p:nvGraphicFramePr>
        <p:xfrm>
          <a:off x="142875" y="1142985"/>
          <a:ext cx="8858281" cy="5715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СРЕДНЯЯ ЗАРАБОТНАЯ ПЛАТА ПО ОТРАСЛЯМ ЗА 2014г (руб.)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1428736"/>
            <a:ext cx="1143000" cy="438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2250" b="1" i="0" u="none" strike="noStrike" kern="1200" baseline="0">
                <a:solidFill>
                  <a:srgbClr val="37FF9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2250" b="1" dirty="0" smtClean="0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rPr>
              <a:t>39 424</a:t>
            </a:r>
            <a:endParaRPr lang="en-US" sz="2250" b="1" dirty="0">
              <a:solidFill>
                <a:srgbClr val="27277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00298" y="3143248"/>
            <a:ext cx="977900" cy="438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2250" b="1" i="0" u="none" strike="noStrike" kern="1200" baseline="0">
                <a:solidFill>
                  <a:srgbClr val="37FF9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2250" b="1" dirty="0" smtClean="0">
                <a:solidFill>
                  <a:srgbClr val="272777"/>
                </a:solidFill>
                <a:latin typeface="Times New Roman" pitchFamily="18" charset="0"/>
                <a:cs typeface="Times New Roman" pitchFamily="18" charset="0"/>
              </a:rPr>
              <a:t>23 758</a:t>
            </a:r>
            <a:endParaRPr lang="en-US" sz="2250" b="1" dirty="0">
              <a:solidFill>
                <a:srgbClr val="27277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1604" y="4000504"/>
            <a:ext cx="530915" cy="871072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algn="ctr">
              <a:defRPr sz="2250" b="1" i="0" u="none" strike="noStrike" kern="1200" baseline="0">
                <a:solidFill>
                  <a:srgbClr val="37FF9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225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врачи</a:t>
            </a:r>
            <a:endParaRPr lang="en-US" sz="225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4500570"/>
            <a:ext cx="530915" cy="1153521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>
              <a:defRPr sz="2250" b="1" i="0" u="none" strike="noStrike" kern="1200" baseline="0">
                <a:solidFill>
                  <a:srgbClr val="37FF9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225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учителя</a:t>
            </a:r>
            <a:endParaRPr lang="en-US" sz="225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857628"/>
            <a:ext cx="6681798" cy="289718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142852"/>
            <a:ext cx="9144000" cy="6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СТРОИТЕЛЬСТВО </a:t>
            </a:r>
            <a:r>
              <a:rPr lang="en-US" dirty="0" smtClean="0"/>
              <a:t>II </a:t>
            </a:r>
            <a:r>
              <a:rPr lang="ru-RU" dirty="0" smtClean="0"/>
              <a:t>ОЧЕРЕДИ ТОРГОВОГО ЦЕНТРА «ФАБРИ»</a:t>
            </a: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846174"/>
            <a:ext cx="3714776" cy="228027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142984"/>
            <a:ext cx="4286280" cy="285170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714876" y="1214422"/>
            <a:ext cx="4286280" cy="14003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</a:rPr>
              <a:t>Общая площадь – 84 тыс. м</a:t>
            </a:r>
            <a:r>
              <a:rPr lang="ru-RU" sz="17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</a:p>
          <a:p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</a:rPr>
              <a:t>Площадь </a:t>
            </a:r>
            <a:r>
              <a:rPr lang="en-US" sz="1700" b="1" dirty="0" smtClean="0">
                <a:solidFill>
                  <a:schemeClr val="tx1"/>
                </a:solidFill>
                <a:latin typeface="Times New Roman" pitchFamily="18" charset="0"/>
              </a:rPr>
              <a:t>II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</a:rPr>
              <a:t>очереди – 59,5 тыс. м</a:t>
            </a:r>
            <a:r>
              <a:rPr lang="ru-RU" sz="17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</a:p>
          <a:p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</a:rPr>
              <a:t>Открытие – ноябрь 2014г.</a:t>
            </a:r>
          </a:p>
          <a:p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</a:rPr>
              <a:t>Сумма инвестиций – порядка 2 </a:t>
            </a:r>
            <a:r>
              <a:rPr lang="ru-RU" sz="1700" b="1" dirty="0" err="1" smtClean="0">
                <a:solidFill>
                  <a:schemeClr val="tx1"/>
                </a:solidFill>
                <a:latin typeface="Times New Roman" pitchFamily="18" charset="0"/>
              </a:rPr>
              <a:t>млрд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</a:rPr>
              <a:t> руб.</a:t>
            </a:r>
          </a:p>
          <a:p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</a:rPr>
              <a:t>Количество рабочих мест – более 800</a:t>
            </a:r>
          </a:p>
        </p:txBody>
      </p:sp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2852"/>
            <a:ext cx="9144000" cy="99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СТРОИТЕЛЬСТВО ТОРГОВОГО ЦЕНТРА «</a:t>
            </a:r>
            <a:r>
              <a:rPr lang="en-US" dirty="0" smtClean="0"/>
              <a:t>METRO</a:t>
            </a:r>
            <a:r>
              <a:rPr lang="ru-RU" dirty="0" smtClean="0"/>
              <a:t>»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620462"/>
            <a:ext cx="6215106" cy="210822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C:\Users\vedspeciao\Desktop\IMG_4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3000372"/>
            <a:ext cx="5233990" cy="212630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vedspeciao\Desktop\IMG_60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1357298"/>
            <a:ext cx="5143536" cy="198882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357818" y="1142984"/>
            <a:ext cx="3643338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Планируемые инвестиции 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- 1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</a:rPr>
              <a:t>млрд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 руб.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Открытие – начало 2015г.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Количество рабочих мест – 500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Торговая площадь – 5 тыс. 112 м</a:t>
            </a:r>
            <a:r>
              <a:rPr lang="ru-RU" sz="18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endParaRPr lang="ru-RU" sz="18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2852"/>
            <a:ext cx="9144000" cy="6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СТРОИТЕЛЬСТВО ТОРГОВОГО ЦЕНТРА «СИТИ-МОЛЛ»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715152"/>
            <a:ext cx="6000792" cy="200417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928934"/>
            <a:ext cx="4675842" cy="229225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214942" y="1142984"/>
            <a:ext cx="3786214" cy="21698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Общая площадь – 54 400 тыс. м</a:t>
            </a:r>
            <a:r>
              <a:rPr lang="ru-RU" sz="15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endParaRPr lang="ru-RU" sz="15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Торговая площадь – 44 тыс. м</a:t>
            </a:r>
            <a:r>
              <a:rPr lang="ru-RU" sz="15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</a:p>
          <a:p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Открытие – декабрь 2015г.</a:t>
            </a:r>
          </a:p>
          <a:p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Количество рабочих мест – 1200</a:t>
            </a:r>
          </a:p>
          <a:p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Сумма инвестиций – 2 </a:t>
            </a:r>
            <a:r>
              <a:rPr lang="ru-RU" sz="1500" b="1" dirty="0" err="1" smtClean="0">
                <a:solidFill>
                  <a:schemeClr val="tx1"/>
                </a:solidFill>
                <a:latin typeface="Times New Roman" pitchFamily="18" charset="0"/>
              </a:rPr>
              <a:t>млрд</a:t>
            </a: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 200 руб.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Якорные арендаторы: супермаркет «Магнит» -7,0 тыс.м</a:t>
            </a:r>
            <a:r>
              <a:rPr lang="ru-RU" sz="15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2 </a:t>
            </a: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, гипермаркет строительных материалов «</a:t>
            </a:r>
            <a:r>
              <a:rPr lang="ru-RU" sz="1500" b="1" dirty="0" err="1" smtClean="0">
                <a:solidFill>
                  <a:schemeClr val="tx1"/>
                </a:solidFill>
                <a:latin typeface="Times New Roman" pitchFamily="18" charset="0"/>
              </a:rPr>
              <a:t>МегаСтрой</a:t>
            </a: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»  - 15 тыс.м</a:t>
            </a:r>
            <a:r>
              <a:rPr lang="ru-RU" sz="15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142984"/>
            <a:ext cx="4929222" cy="208914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28660" y="71414"/>
            <a:ext cx="9715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СТРОИТЕЛЬСТВО ТОРГОВО-РАЗВЛЕКАТЕЛЬНОГО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КОМПЛЕКСА «АСТРУМ» НА БАЗЕ УТК «ЦЕНТРАЛЬНЫЙ»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071942"/>
            <a:ext cx="3929090" cy="261006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2"/>
            <a:ext cx="4786346" cy="272726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072066" y="1285860"/>
            <a:ext cx="3929090" cy="20313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Торговая площадь – 42 тыс. м</a:t>
            </a:r>
            <a:r>
              <a:rPr lang="ru-RU" sz="18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Открытие – ноябрь 2014г.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очередь)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Инвестиции – 780 млн руб.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Количество рабочих мест - 500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Цель - развитие агромаркета в рамках государственно-частного партнёрства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1906" y="3929066"/>
            <a:ext cx="4100614" cy="273050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sterlitamakadm.ru/upload/iblock/6f3/IMG_19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14422"/>
            <a:ext cx="5330676" cy="335758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СЕЛЬСКОХОЗЯЙСТВЕННЫЕ ЯРМАРКИ. ЯРМАРКИ ВЫХОДНОГО ДНЯ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4929198"/>
            <a:ext cx="4286280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2014 году организовано 7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ярмарок - 5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сельскохозяйственных и 2 мясные. </a:t>
            </a:r>
          </a:p>
          <a:p>
            <a:pPr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Реализовано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521,8, тн продукции, в т.ч.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картофель - 216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тн,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овощи -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123,1 тн,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мёд -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77,5 тн,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мясо - 104,9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тн.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3" y="3374338"/>
            <a:ext cx="3522451" cy="331564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charset="0"/>
              </a:rPr>
              <a:t>ГОРОДСКОЕ ЗДРАВООХРАНЕНИЕ</a:t>
            </a:r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1214422"/>
            <a:ext cx="3789481" cy="321471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643314"/>
            <a:ext cx="4357718" cy="306359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214810" y="1285860"/>
            <a:ext cx="4786346" cy="21852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</a:rPr>
              <a:t>9 766 чел. воспользовались услугами 7 межмуниципальных мед.центров.</a:t>
            </a:r>
          </a:p>
          <a:p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</a:rPr>
              <a:t>Центр обработки телефонных вызовов теперь работает на всю республику, кроме Уфы.</a:t>
            </a:r>
          </a:p>
          <a:p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</a:rPr>
              <a:t>Открылись кабинет паллиативной помощи (поликлиника №1), отделение психотерапии (городская больница №2).</a:t>
            </a:r>
          </a:p>
          <a:p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</a:rPr>
              <a:t>62 тыс. человек прошли диспансеризацию.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charset="0"/>
              </a:rPr>
              <a:t>ЗДАНИЕ ДЕТСКОЙ ГОРОДСКОЙ БОЛЬНИЦЫ (УЛ.НАГУМАНОВА, 56)</a:t>
            </a:r>
          </a:p>
        </p:txBody>
      </p:sp>
      <p:pic>
        <p:nvPicPr>
          <p:cNvPr id="4" name="Picture 3" descr="C:\Users\vedspeciao\Desktop\IMG_75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3571876"/>
            <a:ext cx="4557231" cy="308414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vedspeciao\Desktop\IMG_7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88610"/>
            <a:ext cx="4572032" cy="304951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1414"/>
            <a:ext cx="9144000" cy="6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РЕКОНСТРУКЦИЯ СПОРТКОМПЛЕКСА «КАУЧУК»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(ФИТНЕС-ЦЕНТР «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WORLD GYM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4537186" cy="300039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000628" y="1428736"/>
            <a:ext cx="3643338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Проект реализуется в рамках государственно-частного партнёрства.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Инвестиции – 75 млн руб.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Открытие – декабрь 2014г.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857628"/>
            <a:ext cx="4725009" cy="279163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ФИТНЕС-ЦЕНТР «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WORLD GYM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3857628"/>
            <a:ext cx="5111755" cy="287536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4"/>
            <a:ext cx="5357850" cy="356841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85784" y="71414"/>
            <a:ext cx="95726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РЕКОНСТРУКЦИЯ СПОРТКОМПЛЕКСА «СПОРТАКАДЕМИЯ-ВНЗМ»</a:t>
            </a:r>
            <a:endParaRPr lang="ru-RU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1 Радик\08 Прочие\Стерлитамак. Стадион\Альбом Стр1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49152" b="91273" l="12414" r="64172"/>
                    </a14:imgEffect>
                  </a14:imgLayer>
                </a14:imgProps>
              </a:ext>
            </a:extLst>
          </a:blip>
          <a:srcRect l="9803" t="47938" r="33993" b="6950"/>
          <a:stretch/>
        </p:blipFill>
        <p:spPr bwMode="auto">
          <a:xfrm>
            <a:off x="4143372" y="3000372"/>
            <a:ext cx="4901412" cy="3071810"/>
          </a:xfrm>
          <a:prstGeom prst="rect">
            <a:avLst/>
          </a:prstGeom>
          <a:noFill/>
        </p:spPr>
      </p:pic>
      <p:pic>
        <p:nvPicPr>
          <p:cNvPr id="5" name="Picture 2" descr="http://sterlitamakadm.ru/upload/iblock/a69/%D1%81%D0%BF%D0%BE%D1%80%D1%82%D0%B0%D0%BA%D0%B0%D0%B4%D0%B5%D0%BC%D0%B8%D1%8F-%D0%B2%D0%BD%D0%B7%D0%B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1142984"/>
            <a:ext cx="3808455" cy="553015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500826" y="6072206"/>
            <a:ext cx="25111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Планируемый </a:t>
            </a:r>
          </a:p>
          <a:p>
            <a:pPr algn="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спортивный комплекс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29124" y="1142984"/>
            <a:ext cx="4500594" cy="16619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</a:rPr>
              <a:t>Проект реализуется в рамках концессионного соглашения по государственно-частному партнёрству. </a:t>
            </a:r>
          </a:p>
          <a:p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</a:rPr>
              <a:t>Инвестиции – 200 млн руб.</a:t>
            </a:r>
          </a:p>
          <a:p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</a:rPr>
              <a:t>Срок реализации – 2015 год.</a:t>
            </a:r>
          </a:p>
          <a:p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</a:rPr>
              <a:t>Здесь располагается школа гандбола.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УРОВЕНЬ БЕЗРАБОТИЦЫ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505" name="Object 5"/>
          <p:cNvGraphicFramePr>
            <a:graphicFrameLocks noGrp="1" noChangeAspect="1"/>
          </p:cNvGraphicFramePr>
          <p:nvPr/>
        </p:nvGraphicFramePr>
        <p:xfrm>
          <a:off x="166688" y="1173163"/>
          <a:ext cx="8682037" cy="5181600"/>
        </p:xfrm>
        <a:graphic>
          <a:graphicData uri="http://schemas.openxmlformats.org/presentationml/2006/ole">
            <p:oleObj spid="_x0000_s21505" name="Worksheet" r:id="rId3" imgW="7781990" imgH="4648320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1414"/>
            <a:ext cx="9144000" cy="99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СТРОИТЕЛЬСТВО МНОГОФУНКЦИОНАЛЬНЫХ </a:t>
            </a:r>
          </a:p>
          <a:p>
            <a:r>
              <a:rPr lang="ru-RU" dirty="0" smtClean="0"/>
              <a:t>СПОРТИВНЫХ ПЛОЩАДОК</a:t>
            </a:r>
          </a:p>
          <a:p>
            <a:endParaRPr lang="ru-RU" dirty="0"/>
          </a:p>
        </p:txBody>
      </p:sp>
      <p:pic>
        <p:nvPicPr>
          <p:cNvPr id="4" name="Picture 1" descr="C:\Users\vedspeciao\Desktop\2014-10-28 Фотоальбом_итоги 2014г\было-стало\sdushor.jpg_Thumbnail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1142985"/>
            <a:ext cx="3546980" cy="500066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vedspeciao\Desktop\2014-10-28 Фотоальбом_итоги 2014г\было-стало\sppl_shkola_16.jpg_Thumbnail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5504" y="1142984"/>
            <a:ext cx="3443290" cy="500066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714480" y="6286520"/>
            <a:ext cx="6143668" cy="3539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</a:rPr>
              <a:t>+ спортивная площадка при школе №8 в </a:t>
            </a:r>
            <a:r>
              <a:rPr lang="ru-RU" sz="1700" b="1" dirty="0" err="1" smtClean="0">
                <a:solidFill>
                  <a:schemeClr val="tx1"/>
                </a:solidFill>
                <a:latin typeface="Times New Roman" pitchFamily="18" charset="0"/>
              </a:rPr>
              <a:t>пос.Строймаш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14290"/>
            <a:ext cx="9144000" cy="6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«ЛУЧШЕ ГОР МОГУТ БЫТЬ ТОЛЬКО ГОРЫ»</a:t>
            </a:r>
          </a:p>
          <a:p>
            <a:endParaRPr lang="ru-RU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142984"/>
            <a:ext cx="7169758" cy="525879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vedspeciao\Desktop\x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3186112"/>
            <a:ext cx="4643470" cy="352903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142984"/>
            <a:ext cx="4429156" cy="324435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СТЕРЛИТАМАК В КОНТЕКСТЕ СОБЫТИЙ 2014 ГОДА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4572008"/>
            <a:ext cx="3429024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Ирек Зарипов – «серебро», Александр Давидович – 2 «бронзы», Азат Карачурин – «золото», «бронза».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57818" y="2357430"/>
            <a:ext cx="364333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Образцовый хор мальчиков «Маленький принц» (ДМШ №3)</a:t>
            </a:r>
          </a:p>
        </p:txBody>
      </p:sp>
    </p:spTree>
    <p:extLst>
      <p:ext uri="{BB962C8B-B14F-4D97-AF65-F5344CB8AC3E}">
        <p14:creationId xmlns:p14="http://schemas.microsoft.com/office/powerpoint/2010/main" xmlns="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1414"/>
            <a:ext cx="9144000" cy="99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НОВЫЕ АТТРАКЦИОНЫ </a:t>
            </a:r>
          </a:p>
          <a:p>
            <a:r>
              <a:rPr lang="ru-RU" dirty="0" smtClean="0"/>
              <a:t>В ПАРКЕ КУЛЬТУРЫ И ОТДЫХА ИМ.Ю.ГАГАРИНА</a:t>
            </a:r>
          </a:p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142984"/>
            <a:ext cx="4384872" cy="292895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500562" y="4214818"/>
            <a:ext cx="4500594" cy="24468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</a:rPr>
              <a:t>Проект реализуется в рамках государственно-частного партнёрства.</a:t>
            </a:r>
          </a:p>
          <a:p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</a:rPr>
              <a:t>Инвестиции – 80 млн руб.</a:t>
            </a:r>
          </a:p>
          <a:p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</a:rPr>
              <a:t>Точки притяжения: зонирование парка, появление современных безопасных аттракционов, в т.ч. новое колесо обозрения диаметром 40м.</a:t>
            </a:r>
          </a:p>
          <a:p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</a:rPr>
              <a:t>Победитель конкурса «Хрустальное колесо-2014».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857628"/>
            <a:ext cx="4000528" cy="284473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\\Fserver\для_отделов\Отдел по работе со СМИ\СИТДИКОВА\От Виталия\МЭР\Фото для слайд-шоу_\2015-2020\КОЛЕСО стало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142984"/>
            <a:ext cx="3479077" cy="300039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1414"/>
            <a:ext cx="9144000" cy="99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КУЛЬТУРНАЯ ЖИЗНЬ ГОРОДА </a:t>
            </a:r>
          </a:p>
          <a:p>
            <a:r>
              <a:rPr lang="ru-RU" dirty="0" smtClean="0"/>
              <a:t>(КВН, САБАНТУЙ, «АШКАДАР ТАНДАРЫ», «ШЕЖЕРЕ БАЙРАМЫ»)</a:t>
            </a:r>
          </a:p>
          <a:p>
            <a:endParaRPr lang="ru-RU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95122"/>
            <a:ext cx="3929090" cy="249529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142984"/>
            <a:ext cx="3786214" cy="266401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929066"/>
            <a:ext cx="4253927" cy="270656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5781" name="Picture 5" descr="\\Fserver\для_отделов\Отдел по работе со СМИ\001 Отчеты главы_сессии ГО\2015-02-25_сессия Совета ГО_итоговый доклад\фото для презентации\23e0c5eee041254516254f8fb66203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643314"/>
            <a:ext cx="4000528" cy="257630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7158" y="6143644"/>
            <a:ext cx="3714776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 место в финале региональной лиги международного союза КВН «Уфа»</a:t>
            </a:r>
          </a:p>
        </p:txBody>
      </p:sp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14290"/>
            <a:ext cx="9144000" cy="6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СТРИТ-АРТ</a:t>
            </a:r>
          </a:p>
          <a:p>
            <a:endParaRPr lang="ru-RU" dirty="0"/>
          </a:p>
        </p:txBody>
      </p:sp>
      <p:pic>
        <p:nvPicPr>
          <p:cNvPr id="4" name="Picture 1" descr="C:\Users\vedspeciao\Desktop\2014-10-28 Фотоальбом_итоги 2014г\было-стало\mira, 57.jpg_Thumbnail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42984"/>
            <a:ext cx="3919817" cy="552142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1" descr="C:\Users\vedspeciao\Desktop\2014-10-28 Фотоальбом_итоги 2014г\было-стало\gogolya_129.jpg_Thumbnail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142984"/>
            <a:ext cx="3139749" cy="546089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18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СТРИТ-АРТ </a:t>
            </a:r>
          </a:p>
          <a:p>
            <a:r>
              <a:rPr lang="ru-RU" sz="1600" dirty="0" smtClean="0"/>
              <a:t>(ХУДОЖНИКИ ИЗ ПРОФЕССИОНАЛЬНОГО ЛИЦЕЯ №18 </a:t>
            </a:r>
          </a:p>
          <a:p>
            <a:r>
              <a:rPr lang="ru-RU" sz="1600" dirty="0" smtClean="0"/>
              <a:t>И МНОГОПРОФИЛЬНОГО ПЕДАГОГИЧЕСКОГО КОЛЛЕДЖА)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142984"/>
            <a:ext cx="4148164" cy="287937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786314" y="3643314"/>
            <a:ext cx="3134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</a:rPr>
              <a:t>стрит-арт по ул.Братской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143797"/>
            <a:ext cx="4214842" cy="242807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285852" y="3214686"/>
            <a:ext cx="3071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</a:rPr>
              <a:t>стрит-арт по пр.Октября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786454"/>
            <a:ext cx="5572164" cy="99929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929066"/>
            <a:ext cx="4476616" cy="119537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5000636"/>
            <a:ext cx="4214810" cy="80596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3643314"/>
            <a:ext cx="42148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стрит-арт по ул.Вокзальной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2" name="Picture 3" descr="C:\Users\vedspeciao\Desktop\IMG_93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4000504"/>
            <a:ext cx="3336654" cy="236889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857884" y="6357958"/>
            <a:ext cx="328611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</a:rPr>
              <a:t>стрит-арт по ул.Нахимова</a:t>
            </a:r>
            <a:endParaRPr lang="ru-RU" sz="1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2852"/>
            <a:ext cx="9144000" cy="99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МНОГОФУНКЦИОНАЛЬНЫЙ ЦЕНТР ПРЕДОСТАВЛЕНИЯ ГОСУДАРСТВЕННЫХ И МУНИЦИПАЛЬНЫХ УСЛУГ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86314" y="3643314"/>
            <a:ext cx="3134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</a:rPr>
              <a:t>стрит-арт по ул.Братской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5852" y="3214686"/>
            <a:ext cx="3071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</a:rPr>
              <a:t>стрит-арт по пр.Октября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vedspeciao\Desktop\IMG_68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3590919" cy="282107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4" descr="C:\Users\vedspeciao\Desktop\IMG_68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714752"/>
            <a:ext cx="4821656" cy="301353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5" descr="C:\Users\vedspeciao\Desktop\IMG_68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071942"/>
            <a:ext cx="3263218" cy="265002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6" descr="C:\Users\vedspeciao\Desktop\IMG_07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1285860"/>
            <a:ext cx="3646631" cy="269107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14290"/>
            <a:ext cx="9144000" cy="6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ЛОГИКА ФОРМИРОВАНИЯ ЛОГОТИПА</a:t>
            </a:r>
          </a:p>
          <a:p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8649291" cy="435771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14290"/>
            <a:ext cx="9144000" cy="6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ИНТЕГРАЦИЯ БРЕНДА В ГОРОДСКУЮ СРЕДУ</a:t>
            </a:r>
          </a:p>
          <a:p>
            <a:endParaRPr lang="ru-RU" dirty="0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85860"/>
            <a:ext cx="3771926" cy="392909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6803" name="Picture 3" descr="G:\БРЕНДИНГ\Интеграция бренда в городскую среду\IMG_0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142984"/>
            <a:ext cx="5031204" cy="278092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86190"/>
            <a:ext cx="4143404" cy="291074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1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5443</TotalTime>
  <Words>2885</Words>
  <Application>Microsoft Office PowerPoint</Application>
  <PresentationFormat>Экран (4:3)</PresentationFormat>
  <Paragraphs>585</Paragraphs>
  <Slides>102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102</vt:i4>
      </vt:variant>
    </vt:vector>
  </HeadingPairs>
  <TitlesOfParts>
    <vt:vector size="104" baseType="lpstr">
      <vt:lpstr>Zased_W_</vt:lpstr>
      <vt:lpstr>Worksheet</vt:lpstr>
      <vt:lpstr>Слайд 1</vt:lpstr>
      <vt:lpstr>Слайд 2</vt:lpstr>
      <vt:lpstr>Слайд 3</vt:lpstr>
      <vt:lpstr>Слайд 4</vt:lpstr>
      <vt:lpstr>Слайд 5</vt:lpstr>
      <vt:lpstr>ДИНАМИКА ИЗМЕНЕНИЯ РАСХОДОВ ЗА 2013-2014гг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vedspeciao</dc:creator>
  <cp:lastModifiedBy>FU</cp:lastModifiedBy>
  <cp:revision>679</cp:revision>
  <cp:lastPrinted>2011-09-23T09:38:03Z</cp:lastPrinted>
  <dcterms:created xsi:type="dcterms:W3CDTF">2014-07-01T11:28:58Z</dcterms:created>
  <dcterms:modified xsi:type="dcterms:W3CDTF">2015-03-04T09:15:25Z</dcterms:modified>
</cp:coreProperties>
</file>