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3" r:id="rId2"/>
  </p:sldMasterIdLst>
  <p:notesMasterIdLst>
    <p:notesMasterId r:id="rId37"/>
  </p:notesMasterIdLst>
  <p:sldIdLst>
    <p:sldId id="979" r:id="rId3"/>
    <p:sldId id="861" r:id="rId4"/>
    <p:sldId id="874" r:id="rId5"/>
    <p:sldId id="876" r:id="rId6"/>
    <p:sldId id="877" r:id="rId7"/>
    <p:sldId id="980" r:id="rId8"/>
    <p:sldId id="984" r:id="rId9"/>
    <p:sldId id="985" r:id="rId10"/>
    <p:sldId id="981" r:id="rId11"/>
    <p:sldId id="986" r:id="rId12"/>
    <p:sldId id="987" r:id="rId13"/>
    <p:sldId id="982" r:id="rId14"/>
    <p:sldId id="983" r:id="rId15"/>
    <p:sldId id="885" r:id="rId16"/>
    <p:sldId id="883" r:id="rId17"/>
    <p:sldId id="965" r:id="rId18"/>
    <p:sldId id="411" r:id="rId19"/>
    <p:sldId id="353" r:id="rId20"/>
    <p:sldId id="966" r:id="rId21"/>
    <p:sldId id="988" r:id="rId22"/>
    <p:sldId id="989" r:id="rId23"/>
    <p:sldId id="967" r:id="rId24"/>
    <p:sldId id="878" r:id="rId25"/>
    <p:sldId id="879" r:id="rId26"/>
    <p:sldId id="880" r:id="rId27"/>
    <p:sldId id="881" r:id="rId28"/>
    <p:sldId id="970" r:id="rId29"/>
    <p:sldId id="968" r:id="rId30"/>
    <p:sldId id="971" r:id="rId31"/>
    <p:sldId id="972" r:id="rId32"/>
    <p:sldId id="973" r:id="rId33"/>
    <p:sldId id="974" r:id="rId34"/>
    <p:sldId id="978" r:id="rId35"/>
    <p:sldId id="865" r:id="rId36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Fira Sans" panose="020B0604020202020204" charset="0"/>
      <p:regular r:id="rId42"/>
      <p:bold r:id="rId43"/>
      <p:italic r:id="rId44"/>
      <p:boldItalic r:id="rId45"/>
    </p:embeddedFont>
    <p:embeddedFont>
      <p:font typeface="Fira Sans Condensed" panose="020B0604020202020204" charset="0"/>
      <p:regular r:id="rId46"/>
      <p:bold r:id="rId47"/>
      <p:italic r:id="rId48"/>
      <p:boldItalic r:id="rId49"/>
    </p:embeddedFont>
    <p:embeddedFont>
      <p:font typeface="Fira Sans Condensed ExtraBold" panose="020B0604020202020204" charset="0"/>
      <p:bold r:id="rId50"/>
      <p:boldItalic r:id="rId51"/>
    </p:embeddedFont>
    <p:embeddedFont>
      <p:font typeface="Fira Sans Condensed SemiBold" panose="020B0604020202020204" charset="0"/>
      <p:regular r:id="rId52"/>
      <p:bold r:id="rId53"/>
      <p:italic r:id="rId54"/>
      <p:boldItalic r:id="rId55"/>
    </p:embeddedFont>
    <p:embeddedFont>
      <p:font typeface="Fira Sans Extra Condensed" panose="020B0604020202020204" charset="0"/>
      <p:regular r:id="rId56"/>
      <p:bold r:id="rId57"/>
      <p:italic r:id="rId58"/>
      <p:boldItalic r:id="rId59"/>
    </p:embeddedFont>
    <p:embeddedFont>
      <p:font typeface="Fira Sans Extra Condensed ExtraBold" panose="020B0604020202020204" charset="0"/>
      <p:regular r:id="rId60"/>
      <p:bold r:id="rId61"/>
      <p:italic r:id="rId62"/>
      <p:boldItalic r:id="rId63"/>
    </p:embeddedFont>
    <p:embeddedFont>
      <p:font typeface="Fira Sans Extra Condensed Medium" panose="020B0604020202020204" charset="0"/>
      <p:regular r:id="rId64"/>
      <p:bold r:id="rId65"/>
      <p:italic r:id="rId66"/>
      <p:boldItalic r:id="rId67"/>
    </p:embeddedFont>
    <p:embeddedFont>
      <p:font typeface="Fira Sans Extra Condensed SemiBold" panose="020B0604020202020204" charset="0"/>
      <p:regular r:id="rId68"/>
      <p:bold r:id="rId69"/>
      <p:italic r:id="rId70"/>
      <p:boldItalic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Verdana" panose="020B0604030504040204" pitchFamily="3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31" userDrawn="1">
          <p15:clr>
            <a:srgbClr val="A4A3A4"/>
          </p15:clr>
        </p15:guide>
        <p15:guide id="3" pos="5329" userDrawn="1">
          <p15:clr>
            <a:srgbClr val="A4A3A4"/>
          </p15:clr>
        </p15:guide>
        <p15:guide id="6" pos="1111" userDrawn="1">
          <p15:clr>
            <a:srgbClr val="A4A3A4"/>
          </p15:clr>
        </p15:guide>
        <p15:guide id="16" pos="2608" userDrawn="1">
          <p15:clr>
            <a:srgbClr val="A4A3A4"/>
          </p15:clr>
        </p15:guide>
        <p15:guide id="17" orient="horz" pos="2958" userDrawn="1">
          <p15:clr>
            <a:srgbClr val="A4A3A4"/>
          </p15:clr>
        </p15:guide>
        <p15:guide id="18" orient="horz" pos="1620" userDrawn="1">
          <p15:clr>
            <a:srgbClr val="A4A3A4"/>
          </p15:clr>
        </p15:guide>
        <p15:guide id="19" pos="2200" userDrawn="1">
          <p15:clr>
            <a:srgbClr val="A4A3A4"/>
          </p15:clr>
        </p15:guide>
        <p15:guide id="20" orient="horz" pos="758" userDrawn="1">
          <p15:clr>
            <a:srgbClr val="A4A3A4"/>
          </p15:clr>
        </p15:guide>
        <p15:guide id="21" orient="horz" pos="2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79"/>
    <a:srgbClr val="F57859"/>
    <a:srgbClr val="F4A261"/>
    <a:srgbClr val="93BCCD"/>
    <a:srgbClr val="A4C29A"/>
    <a:srgbClr val="2A9D8F"/>
    <a:srgbClr val="F67959"/>
    <a:srgbClr val="5CA8A0"/>
    <a:srgbClr val="447C92"/>
    <a:srgbClr val="509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456" y="162"/>
      </p:cViewPr>
      <p:guideLst>
        <p:guide orient="horz" pos="531"/>
        <p:guide pos="5329"/>
        <p:guide pos="1111"/>
        <p:guide pos="2608"/>
        <p:guide orient="horz" pos="2958"/>
        <p:guide orient="horz" pos="1620"/>
        <p:guide pos="2200"/>
        <p:guide orient="horz" pos="758"/>
        <p:guide orient="horz" pos="2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6" Type="http://schemas.openxmlformats.org/officeDocument/2006/relationships/font" Target="fonts/font39.fntdata"/><Relationship Id="rId7" Type="http://schemas.openxmlformats.org/officeDocument/2006/relationships/slide" Target="slides/slide5.xml"/><Relationship Id="rId71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font" Target="fonts/font37.fntdata"/><Relationship Id="rId79" Type="http://schemas.openxmlformats.org/officeDocument/2006/relationships/font" Target="fonts/font42.fntdata"/><Relationship Id="rId5" Type="http://schemas.openxmlformats.org/officeDocument/2006/relationships/slide" Target="slides/slide3.xml"/><Relationship Id="rId61" Type="http://schemas.openxmlformats.org/officeDocument/2006/relationships/font" Target="fonts/font24.fntdata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font" Target="fonts/font41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font" Target="fonts/font40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A9D8F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CAD-45AC-8765-BB87D407B3EA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CAD-45AC-8765-BB87D407B3EA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AD-45AC-8765-BB87D407B3EA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CAD-45AC-8765-BB87D407B3EA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</c:v>
                </c:pt>
                <c:pt idx="1">
                  <c:v>16</c:v>
                </c:pt>
                <c:pt idx="2">
                  <c:v>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D-45AC-8765-BB87D407B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fd3447112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fd34471125_1_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345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5e9a628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b5e9a628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24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37943ea5b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37943ea5b_0_4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124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5e9a62805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5e9a62805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153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a3f4e2f744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a3f4e2f744_0_4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7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d4972649b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d4972649b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908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3a867f825_1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3a867f825_1_540:notes"/>
          <p:cNvSpPr txBox="1">
            <a:spLocks noGrp="1"/>
          </p:cNvSpPr>
          <p:nvPr>
            <p:ph type="body" idx="1"/>
          </p:nvPr>
        </p:nvSpPr>
        <p:spPr>
          <a:xfrm>
            <a:off x="673788" y="5118725"/>
            <a:ext cx="5390305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5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3a867f825_1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3a867f825_1_540:notes"/>
          <p:cNvSpPr txBox="1">
            <a:spLocks noGrp="1"/>
          </p:cNvSpPr>
          <p:nvPr>
            <p:ph type="body" idx="1"/>
          </p:nvPr>
        </p:nvSpPr>
        <p:spPr>
          <a:xfrm>
            <a:off x="673788" y="5118725"/>
            <a:ext cx="5390305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10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1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2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a3dab6318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a3dab6318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905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6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3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6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9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0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6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43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09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53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8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a3a867f825_1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a3a867f825_1_74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360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4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74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fd3447112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fd34471125_1_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42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3dab631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3dab6318a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07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3a867f825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3a867f825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00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3a867f825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3a867f825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20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3a867f825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3a867f825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95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5e9a628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b5e9a628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55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5e9a628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b5e9a628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89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42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14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951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22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14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905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367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1291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219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44F12-4E7B-46F7-84D2-721B4685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485C4-771E-4598-A6EB-B4C6AEABB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9609-2C39-4EA3-BBF4-4CBA2220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933B-0038-4223-B537-C8C63ECD7DD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89CE7-4C09-4638-9F96-3995D3C3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C559F9-6445-4225-9197-56D3D233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61F91-5E76-4487-B30F-FF217E0E2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2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3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08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1475"/>
            <a:ext cx="7704000" cy="3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/>
              <a:pPr>
                <a:defRPr/>
              </a:pPr>
              <a:t>07.06.2023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7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 SemiBold"/>
              <a:buNone/>
              <a:defRPr sz="3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Char char="●"/>
              <a:defRPr sz="1800"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967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59">
          <p15:clr>
            <a:srgbClr val="EA4335"/>
          </p15:clr>
        </p15:guide>
        <p15:guide id="4" orient="horz" pos="298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17/06/relationships/model3d" Target="../media/model3d1.glb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17/06/relationships/model3d" Target="../media/model3d2.glb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microsoft.com/office/2017/06/relationships/model3d" Target="../media/model3d4.glb"/><Relationship Id="rId5" Type="http://schemas.openxmlformats.org/officeDocument/2006/relationships/image" Target="../media/image12.png"/><Relationship Id="rId4" Type="http://schemas.microsoft.com/office/2017/06/relationships/model3d" Target="../media/model3d3.glb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microsoft.com/office/2017/06/relationships/model3d" Target="../media/model3d4.glb"/><Relationship Id="rId5" Type="http://schemas.openxmlformats.org/officeDocument/2006/relationships/image" Target="../media/image14.png"/><Relationship Id="rId4" Type="http://schemas.microsoft.com/office/2017/06/relationships/model3d" Target="../media/model3d3.glb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microsoft.com/office/2017/06/relationships/model3d" Target="../media/model3d6.glb"/><Relationship Id="rId5" Type="http://schemas.openxmlformats.org/officeDocument/2006/relationships/image" Target="../media/image15.png"/><Relationship Id="rId4" Type="http://schemas.microsoft.com/office/2017/06/relationships/model3d" Target="../media/model3d5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microsoft.com/office/2017/06/relationships/model3d" Target="../media/model3d6.glb"/><Relationship Id="rId5" Type="http://schemas.openxmlformats.org/officeDocument/2006/relationships/image" Target="../media/image17.png"/><Relationship Id="rId4" Type="http://schemas.microsoft.com/office/2017/06/relationships/model3d" Target="../media/model3d5.glb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17/06/relationships/model3d" Target="../media/model3d7.glb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17/06/relationships/model3d" Target="../media/model3d7.glb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640828-E392-4A01-B7D5-52186C20D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" y="144631"/>
            <a:ext cx="9143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АДМИНИСТРАЦИЯ ГОРОДСКОГО ОКРУГА </a:t>
            </a:r>
          </a:p>
          <a:p>
            <a:pPr marL="0" marR="0" lvl="0" indent="0" algn="ctr" defTabSz="6855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ГОРОД СТЕРЛИТАМАК РЕСПУБЛИКИ БАШКОРТОСТАН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46100" y="1143096"/>
            <a:ext cx="8291569" cy="12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Отчет об исполнении бюджета городского округа </a:t>
            </a:r>
          </a:p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город Стерлитамак Республики Башкортостан </a:t>
            </a:r>
          </a:p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за 2022 год </a:t>
            </a:r>
          </a:p>
        </p:txBody>
      </p:sp>
      <p:sp>
        <p:nvSpPr>
          <p:cNvPr id="10" name="Google Shape;58;p15">
            <a:extLst>
              <a:ext uri="{FF2B5EF4-FFF2-40B4-BE49-F238E27FC236}">
                <a16:creationId xmlns:a16="http://schemas.microsoft.com/office/drawing/2014/main" id="{86115601-E95B-430C-A079-AC6AB2AA6CF5}"/>
              </a:ext>
            </a:extLst>
          </p:cNvPr>
          <p:cNvSpPr/>
          <p:nvPr/>
        </p:nvSpPr>
        <p:spPr>
          <a:xfrm>
            <a:off x="-6350" y="1147"/>
            <a:ext cx="1055687" cy="1055687"/>
          </a:xfrm>
          <a:custGeom>
            <a:avLst/>
            <a:gdLst/>
            <a:ahLst/>
            <a:cxnLst/>
            <a:rect l="l" t="t" r="r" b="b"/>
            <a:pathLst>
              <a:path w="11367" h="11367" extrusionOk="0">
                <a:moveTo>
                  <a:pt x="0" y="11367"/>
                </a:moveTo>
                <a:lnTo>
                  <a:pt x="11367" y="0"/>
                </a:lnTo>
                <a:lnTo>
                  <a:pt x="11367" y="11367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76200" dist="50800" dir="2700000" sx="102000" sy="102000" algn="tl" rotWithShape="0">
              <a:prstClr val="black">
                <a:alpha val="40000"/>
              </a:prstClr>
            </a:outerShdw>
          </a:effectLst>
        </p:spPr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D68D793-0616-41B7-BAD1-B77DEB128083}"/>
              </a:ext>
            </a:extLst>
          </p:cNvPr>
          <p:cNvGrpSpPr/>
          <p:nvPr/>
        </p:nvGrpSpPr>
        <p:grpSpPr>
          <a:xfrm>
            <a:off x="1611313" y="2777125"/>
            <a:ext cx="7332118" cy="1980613"/>
            <a:chOff x="1611313" y="2751725"/>
            <a:chExt cx="7332118" cy="198061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380919" y="2751725"/>
              <a:ext cx="4562512" cy="1920246"/>
              <a:chOff x="4032081" y="2606692"/>
              <a:chExt cx="4562512" cy="1920246"/>
            </a:xfrm>
          </p:grpSpPr>
          <p:sp>
            <p:nvSpPr>
              <p:cNvPr id="6" name="Text Box 10"/>
              <p:cNvSpPr txBox="1">
                <a:spLocks noChangeArrowheads="1"/>
              </p:cNvSpPr>
              <p:nvPr/>
            </p:nvSpPr>
            <p:spPr bwMode="auto">
              <a:xfrm>
                <a:off x="4409634" y="3788993"/>
                <a:ext cx="4184959" cy="737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marL="0" marR="0" lvl="0" indent="0" algn="l" defTabSz="6855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 panose="020B0604020202020204" charset="0"/>
                    <a:cs typeface="Times New Roman" panose="02020603050405020304" pitchFamily="18" charset="0"/>
                    <a:sym typeface="Arial"/>
                  </a:rPr>
                  <a:t>Заместитель главы администрации по финансовым вопросам – начальник финансового управления</a:t>
                </a:r>
              </a:p>
            </p:txBody>
          </p:sp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4032081" y="2606692"/>
                <a:ext cx="4319230" cy="892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FF0000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marL="0" marR="0" lvl="0" indent="0" algn="ctr" defTabSz="6855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cs typeface="Times New Roman" panose="02020603050405020304" pitchFamily="18" charset="0"/>
                    <a:sym typeface="Arial"/>
                  </a:rPr>
                  <a:t>Зиганшина </a:t>
                </a:r>
              </a:p>
              <a:p>
                <a:pPr marL="0" marR="0" lvl="0" indent="0" algn="ctr" defTabSz="6855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cs typeface="Times New Roman" panose="02020603050405020304" pitchFamily="18" charset="0"/>
                    <a:sym typeface="Arial"/>
                  </a:rPr>
                  <a:t>Гульшад Рустамовна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9135818-21CD-4C3B-9CA5-4F99525FE91D}"/>
                </a:ext>
              </a:extLst>
            </p:cNvPr>
            <p:cNvGrpSpPr/>
            <p:nvPr/>
          </p:nvGrpSpPr>
          <p:grpSpPr>
            <a:xfrm>
              <a:off x="1611313" y="2795916"/>
              <a:ext cx="1029329" cy="1936422"/>
              <a:chOff x="1695000" y="992700"/>
              <a:chExt cx="1829608" cy="3441944"/>
            </a:xfrm>
          </p:grpSpPr>
          <p:sp>
            <p:nvSpPr>
              <p:cNvPr id="13" name="Google Shape;59;p15">
                <a:extLst>
                  <a:ext uri="{FF2B5EF4-FFF2-40B4-BE49-F238E27FC236}">
                    <a16:creationId xmlns:a16="http://schemas.microsoft.com/office/drawing/2014/main" id="{5AAEA0C7-675E-4E95-801E-ACFFDC9C0992}"/>
                  </a:ext>
                </a:extLst>
              </p:cNvPr>
              <p:cNvSpPr/>
              <p:nvPr/>
            </p:nvSpPr>
            <p:spPr>
              <a:xfrm>
                <a:off x="1695000" y="992700"/>
                <a:ext cx="917712" cy="917697"/>
              </a:xfrm>
              <a:custGeom>
                <a:avLst/>
                <a:gdLst/>
                <a:ahLst/>
                <a:cxnLst/>
                <a:rect l="l" t="t" r="r" b="b"/>
                <a:pathLst>
                  <a:path w="59991" h="59990" extrusionOk="0">
                    <a:moveTo>
                      <a:pt x="59990" y="0"/>
                    </a:moveTo>
                    <a:cubicBezTo>
                      <a:pt x="26871" y="0"/>
                      <a:pt x="1" y="26870"/>
                      <a:pt x="1" y="59989"/>
                    </a:cubicBezTo>
                    <a:lnTo>
                      <a:pt x="37819" y="59989"/>
                    </a:lnTo>
                    <a:cubicBezTo>
                      <a:pt x="37819" y="47691"/>
                      <a:pt x="47717" y="37693"/>
                      <a:pt x="59990" y="37693"/>
                    </a:cubicBezTo>
                    <a:lnTo>
                      <a:pt x="599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0;p15">
                <a:extLst>
                  <a:ext uri="{FF2B5EF4-FFF2-40B4-BE49-F238E27FC236}">
                    <a16:creationId xmlns:a16="http://schemas.microsoft.com/office/drawing/2014/main" id="{8F21D665-FF67-4C50-8A6F-7874184C6F70}"/>
                  </a:ext>
                </a:extLst>
              </p:cNvPr>
              <p:cNvSpPr/>
              <p:nvPr/>
            </p:nvSpPr>
            <p:spPr>
              <a:xfrm>
                <a:off x="2606911" y="992700"/>
                <a:ext cx="917697" cy="917697"/>
              </a:xfrm>
              <a:custGeom>
                <a:avLst/>
                <a:gdLst/>
                <a:ahLst/>
                <a:cxnLst/>
                <a:rect l="l" t="t" r="r" b="b"/>
                <a:pathLst>
                  <a:path w="59990" h="59990" extrusionOk="0">
                    <a:moveTo>
                      <a:pt x="0" y="0"/>
                    </a:moveTo>
                    <a:lnTo>
                      <a:pt x="0" y="37693"/>
                    </a:lnTo>
                    <a:cubicBezTo>
                      <a:pt x="12298" y="37693"/>
                      <a:pt x="22196" y="47691"/>
                      <a:pt x="22196" y="59989"/>
                    </a:cubicBezTo>
                    <a:lnTo>
                      <a:pt x="59990" y="59989"/>
                    </a:lnTo>
                    <a:cubicBezTo>
                      <a:pt x="59990" y="26870"/>
                      <a:pt x="33119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1;p15">
                <a:extLst>
                  <a:ext uri="{FF2B5EF4-FFF2-40B4-BE49-F238E27FC236}">
                    <a16:creationId xmlns:a16="http://schemas.microsoft.com/office/drawing/2014/main" id="{D6E4D4AE-FFD2-4195-AF95-41A7FB60AD3F}"/>
                  </a:ext>
                </a:extLst>
              </p:cNvPr>
              <p:cNvSpPr/>
              <p:nvPr/>
            </p:nvSpPr>
            <p:spPr>
              <a:xfrm>
                <a:off x="1695000" y="1904593"/>
                <a:ext cx="917712" cy="916167"/>
              </a:xfrm>
              <a:custGeom>
                <a:avLst/>
                <a:gdLst/>
                <a:ahLst/>
                <a:cxnLst/>
                <a:rect l="l" t="t" r="r" b="b"/>
                <a:pathLst>
                  <a:path w="59991" h="59890" extrusionOk="0">
                    <a:moveTo>
                      <a:pt x="1" y="0"/>
                    </a:moveTo>
                    <a:cubicBezTo>
                      <a:pt x="1" y="33019"/>
                      <a:pt x="26871" y="59889"/>
                      <a:pt x="59990" y="59889"/>
                    </a:cubicBezTo>
                    <a:lnTo>
                      <a:pt x="59990" y="22196"/>
                    </a:lnTo>
                    <a:cubicBezTo>
                      <a:pt x="47717" y="22196"/>
                      <a:pt x="37819" y="12198"/>
                      <a:pt x="37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2;p15">
                <a:extLst>
                  <a:ext uri="{FF2B5EF4-FFF2-40B4-BE49-F238E27FC236}">
                    <a16:creationId xmlns:a16="http://schemas.microsoft.com/office/drawing/2014/main" id="{9E549EFE-7421-4898-95A3-5C12319C7BE0}"/>
                  </a:ext>
                </a:extLst>
              </p:cNvPr>
              <p:cNvSpPr/>
              <p:nvPr/>
            </p:nvSpPr>
            <p:spPr>
              <a:xfrm>
                <a:off x="2606911" y="1904593"/>
                <a:ext cx="917697" cy="916167"/>
              </a:xfrm>
              <a:custGeom>
                <a:avLst/>
                <a:gdLst/>
                <a:ahLst/>
                <a:cxnLst/>
                <a:rect l="l" t="t" r="r" b="b"/>
                <a:pathLst>
                  <a:path w="59990" h="59890" extrusionOk="0">
                    <a:moveTo>
                      <a:pt x="22196" y="0"/>
                    </a:moveTo>
                    <a:cubicBezTo>
                      <a:pt x="22196" y="12198"/>
                      <a:pt x="12298" y="22196"/>
                      <a:pt x="0" y="22196"/>
                    </a:cubicBezTo>
                    <a:lnTo>
                      <a:pt x="0" y="59889"/>
                    </a:lnTo>
                    <a:cubicBezTo>
                      <a:pt x="33119" y="59889"/>
                      <a:pt x="59990" y="33019"/>
                      <a:pt x="59990" y="0"/>
                    </a:cubicBezTo>
                    <a:close/>
                  </a:path>
                </a:pathLst>
              </a:custGeom>
              <a:solidFill>
                <a:srgbClr val="8A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3;p15">
                <a:extLst>
                  <a:ext uri="{FF2B5EF4-FFF2-40B4-BE49-F238E27FC236}">
                    <a16:creationId xmlns:a16="http://schemas.microsoft.com/office/drawing/2014/main" id="{048CD2A6-A216-4EDA-8EA1-552FC42F5A5E}"/>
                  </a:ext>
                </a:extLst>
              </p:cNvPr>
              <p:cNvSpPr/>
              <p:nvPr/>
            </p:nvSpPr>
            <p:spPr>
              <a:xfrm flipH="1">
                <a:off x="3189187" y="3454202"/>
                <a:ext cx="335413" cy="98044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14545" extrusionOk="0">
                    <a:moveTo>
                      <a:pt x="0" y="1"/>
                    </a:moveTo>
                    <a:lnTo>
                      <a:pt x="0" y="14545"/>
                    </a:lnTo>
                    <a:lnTo>
                      <a:pt x="2302" y="14545"/>
                    </a:ln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4;p15">
                <a:extLst>
                  <a:ext uri="{FF2B5EF4-FFF2-40B4-BE49-F238E27FC236}">
                    <a16:creationId xmlns:a16="http://schemas.microsoft.com/office/drawing/2014/main" id="{3CDA31A2-23F6-4681-AC72-2A2A7DCE8039}"/>
                  </a:ext>
                </a:extLst>
              </p:cNvPr>
              <p:cNvSpPr/>
              <p:nvPr/>
            </p:nvSpPr>
            <p:spPr>
              <a:xfrm flipH="1">
                <a:off x="2691115" y="3150352"/>
                <a:ext cx="335415" cy="128429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5812" extrusionOk="0">
                    <a:moveTo>
                      <a:pt x="1" y="0"/>
                    </a:moveTo>
                    <a:lnTo>
                      <a:pt x="1" y="15812"/>
                    </a:lnTo>
                    <a:lnTo>
                      <a:pt x="2302" y="15812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8817"/>
                  </a:solidFill>
                </a:endParaRPr>
              </a:p>
            </p:txBody>
          </p:sp>
          <p:sp>
            <p:nvSpPr>
              <p:cNvPr id="19" name="Google Shape;65;p15">
                <a:extLst>
                  <a:ext uri="{FF2B5EF4-FFF2-40B4-BE49-F238E27FC236}">
                    <a16:creationId xmlns:a16="http://schemas.microsoft.com/office/drawing/2014/main" id="{833542F8-D052-4285-A600-6288560E208A}"/>
                  </a:ext>
                </a:extLst>
              </p:cNvPr>
              <p:cNvSpPr/>
              <p:nvPr/>
            </p:nvSpPr>
            <p:spPr>
              <a:xfrm flipH="1">
                <a:off x="2193061" y="3814799"/>
                <a:ext cx="335415" cy="617364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209" extrusionOk="0">
                    <a:moveTo>
                      <a:pt x="1" y="0"/>
                    </a:moveTo>
                    <a:lnTo>
                      <a:pt x="1" y="11208"/>
                    </a:lnTo>
                    <a:lnTo>
                      <a:pt x="2302" y="11208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6;p15">
                <a:extLst>
                  <a:ext uri="{FF2B5EF4-FFF2-40B4-BE49-F238E27FC236}">
                    <a16:creationId xmlns:a16="http://schemas.microsoft.com/office/drawing/2014/main" id="{BC0DC427-D02A-4222-AB36-42155A0C9A45}"/>
                  </a:ext>
                </a:extLst>
              </p:cNvPr>
              <p:cNvSpPr/>
              <p:nvPr/>
            </p:nvSpPr>
            <p:spPr>
              <a:xfrm flipH="1">
                <a:off x="1695000" y="3559980"/>
                <a:ext cx="335415" cy="874591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4545" extrusionOk="0">
                    <a:moveTo>
                      <a:pt x="0" y="1"/>
                    </a:moveTo>
                    <a:lnTo>
                      <a:pt x="0" y="14545"/>
                    </a:lnTo>
                    <a:lnTo>
                      <a:pt x="2302" y="14545"/>
                    </a:ln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45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D067955-4DD9-4203-9A36-A209FD87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383" name="Google Shape;383;p24"/>
          <p:cNvGrpSpPr/>
          <p:nvPr/>
        </p:nvGrpSpPr>
        <p:grpSpPr>
          <a:xfrm>
            <a:off x="739878" y="1275794"/>
            <a:ext cx="2407937" cy="3544270"/>
            <a:chOff x="2574750" y="1169375"/>
            <a:chExt cx="1909125" cy="3562800"/>
          </a:xfrm>
        </p:grpSpPr>
        <p:sp>
          <p:nvSpPr>
            <p:cNvPr id="384" name="Google Shape;384;p24"/>
            <p:cNvSpPr/>
            <p:nvPr/>
          </p:nvSpPr>
          <p:spPr>
            <a:xfrm>
              <a:off x="2574750" y="1169375"/>
              <a:ext cx="1900200" cy="3562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A3C3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 rot="10800000">
              <a:off x="3189800" y="3864700"/>
              <a:ext cx="653175" cy="860750"/>
            </a:xfrm>
            <a:prstGeom prst="flowChartOffpageConnector">
              <a:avLst/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 txBox="1"/>
            <p:nvPr/>
          </p:nvSpPr>
          <p:spPr>
            <a:xfrm>
              <a:off x="2574750" y="1453231"/>
              <a:ext cx="19002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Арендная плата</a:t>
              </a:r>
              <a:endParaRPr sz="16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87" name="Google Shape;387;p24"/>
            <p:cNvSpPr txBox="1"/>
            <p:nvPr/>
          </p:nvSpPr>
          <p:spPr>
            <a:xfrm>
              <a:off x="2583675" y="1631246"/>
              <a:ext cx="1900200" cy="7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за не разграниченные земельные участки</a:t>
              </a:r>
              <a:endParaRPr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8" name="Google Shape;388;p24"/>
            <p:cNvSpPr txBox="1"/>
            <p:nvPr/>
          </p:nvSpPr>
          <p:spPr>
            <a:xfrm>
              <a:off x="3177250" y="4078355"/>
              <a:ext cx="8535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24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-</a:t>
              </a:r>
              <a:r>
                <a:rPr lang="ru-RU" sz="20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30,5</a:t>
              </a:r>
              <a:r>
                <a:rPr lang="ru-RU" sz="16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lang="ru-RU" sz="18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sp>
        <p:nvSpPr>
          <p:cNvPr id="40" name="Google Shape;561;p29"/>
          <p:cNvSpPr/>
          <p:nvPr/>
        </p:nvSpPr>
        <p:spPr>
          <a:xfrm flipH="1">
            <a:off x="1925860" y="2920995"/>
            <a:ext cx="429881" cy="891691"/>
          </a:xfrm>
          <a:prstGeom prst="round1Rect">
            <a:avLst>
              <a:gd name="adj" fmla="val 50000"/>
            </a:avLst>
          </a:prstGeom>
          <a:solidFill>
            <a:srgbClr val="2488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561;p29"/>
          <p:cNvSpPr/>
          <p:nvPr/>
        </p:nvSpPr>
        <p:spPr>
          <a:xfrm flipH="1">
            <a:off x="1463232" y="2621549"/>
            <a:ext cx="438927" cy="1191137"/>
          </a:xfrm>
          <a:prstGeom prst="round1Rect">
            <a:avLst>
              <a:gd name="adj" fmla="val 50000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Freeform 45"/>
          <p:cNvSpPr>
            <a:spLocks/>
          </p:cNvSpPr>
          <p:nvPr/>
        </p:nvSpPr>
        <p:spPr bwMode="auto">
          <a:xfrm rot="7480824">
            <a:off x="2025709" y="2513802"/>
            <a:ext cx="193988" cy="453846"/>
          </a:xfrm>
          <a:custGeom>
            <a:avLst/>
            <a:gdLst>
              <a:gd name="T0" fmla="*/ 90 w 155"/>
              <a:gd name="T1" fmla="*/ 9 h 162"/>
              <a:gd name="T2" fmla="*/ 64 w 155"/>
              <a:gd name="T3" fmla="*/ 9 h 162"/>
              <a:gd name="T4" fmla="*/ 7 w 155"/>
              <a:gd name="T5" fmla="*/ 81 h 162"/>
              <a:gd name="T6" fmla="*/ 14 w 155"/>
              <a:gd name="T7" fmla="*/ 98 h 162"/>
              <a:gd name="T8" fmla="*/ 45 w 155"/>
              <a:gd name="T9" fmla="*/ 98 h 162"/>
              <a:gd name="T10" fmla="*/ 45 w 155"/>
              <a:gd name="T11" fmla="*/ 146 h 162"/>
              <a:gd name="T12" fmla="*/ 61 w 155"/>
              <a:gd name="T13" fmla="*/ 162 h 162"/>
              <a:gd name="T14" fmla="*/ 93 w 155"/>
              <a:gd name="T15" fmla="*/ 162 h 162"/>
              <a:gd name="T16" fmla="*/ 109 w 155"/>
              <a:gd name="T17" fmla="*/ 146 h 162"/>
              <a:gd name="T18" fmla="*/ 109 w 155"/>
              <a:gd name="T19" fmla="*/ 98 h 162"/>
              <a:gd name="T20" fmla="*/ 141 w 155"/>
              <a:gd name="T21" fmla="*/ 98 h 162"/>
              <a:gd name="T22" fmla="*/ 147 w 155"/>
              <a:gd name="T23" fmla="*/ 81 h 162"/>
              <a:gd name="T24" fmla="*/ 90 w 155"/>
              <a:gd name="T25" fmla="*/ 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5" h="162">
                <a:moveTo>
                  <a:pt x="90" y="9"/>
                </a:moveTo>
                <a:cubicBezTo>
                  <a:pt x="83" y="0"/>
                  <a:pt x="72" y="0"/>
                  <a:pt x="64" y="9"/>
                </a:cubicBezTo>
                <a:cubicBezTo>
                  <a:pt x="7" y="81"/>
                  <a:pt x="7" y="81"/>
                  <a:pt x="7" y="81"/>
                </a:cubicBezTo>
                <a:cubicBezTo>
                  <a:pt x="0" y="90"/>
                  <a:pt x="3" y="98"/>
                  <a:pt x="14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146"/>
                  <a:pt x="45" y="146"/>
                  <a:pt x="45" y="146"/>
                </a:cubicBezTo>
                <a:cubicBezTo>
                  <a:pt x="45" y="155"/>
                  <a:pt x="53" y="162"/>
                  <a:pt x="61" y="162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02" y="162"/>
                  <a:pt x="109" y="155"/>
                  <a:pt x="109" y="146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41" y="98"/>
                  <a:pt x="141" y="98"/>
                  <a:pt x="141" y="98"/>
                </a:cubicBezTo>
                <a:cubicBezTo>
                  <a:pt x="152" y="98"/>
                  <a:pt x="155" y="90"/>
                  <a:pt x="147" y="81"/>
                </a:cubicBezTo>
                <a:lnTo>
                  <a:pt x="90" y="9"/>
                </a:lnTo>
                <a:close/>
              </a:path>
            </a:pathLst>
          </a:custGeom>
          <a:solidFill>
            <a:srgbClr val="24887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443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88776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633164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177552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721940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3266328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810716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4355104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45" name="Google Shape;388;p24"/>
          <p:cNvSpPr txBox="1"/>
          <p:nvPr/>
        </p:nvSpPr>
        <p:spPr>
          <a:xfrm>
            <a:off x="2189641" y="2695994"/>
            <a:ext cx="1044811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60000"/>
              </a:lnSpc>
              <a:defRPr/>
            </a:pPr>
            <a:r>
              <a:rPr lang="ru-RU" sz="24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-</a:t>
            </a:r>
            <a:r>
              <a:rPr lang="ru-RU" sz="20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138,5</a:t>
            </a:r>
          </a:p>
          <a:p>
            <a:pPr lvl="0">
              <a:lnSpc>
                <a:spcPct val="60000"/>
              </a:lnSpc>
              <a:defRPr/>
            </a:pPr>
            <a:r>
              <a:rPr lang="ru-RU" sz="24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  </a:t>
            </a: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</a:p>
        </p:txBody>
      </p:sp>
      <p:sp>
        <p:nvSpPr>
          <p:cNvPr id="46" name="Google Shape;388;p24"/>
          <p:cNvSpPr txBox="1"/>
          <p:nvPr/>
        </p:nvSpPr>
        <p:spPr>
          <a:xfrm>
            <a:off x="2279015" y="3577674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2022 г.</a:t>
            </a:r>
            <a:endParaRPr lang="ru-RU" sz="11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7" name="Google Shape;388;p24"/>
          <p:cNvSpPr txBox="1"/>
          <p:nvPr/>
        </p:nvSpPr>
        <p:spPr>
          <a:xfrm>
            <a:off x="914939" y="3577674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2021 г.</a:t>
            </a:r>
            <a:endParaRPr lang="ru-RU" sz="11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8" name="Google Shape;388;p24"/>
          <p:cNvSpPr txBox="1"/>
          <p:nvPr/>
        </p:nvSpPr>
        <p:spPr>
          <a:xfrm>
            <a:off x="1381119" y="2702773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453,9</a:t>
            </a:r>
            <a:endParaRPr lang="ru-RU" sz="1200" dirty="0">
              <a:solidFill>
                <a:schemeClr val="bg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9" name="Google Shape;388;p24"/>
          <p:cNvSpPr txBox="1"/>
          <p:nvPr/>
        </p:nvSpPr>
        <p:spPr>
          <a:xfrm>
            <a:off x="1853465" y="2985704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315,4</a:t>
            </a:r>
            <a:endParaRPr lang="ru-RU" sz="1200" dirty="0">
              <a:solidFill>
                <a:schemeClr val="bg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A15838-B55C-47EE-86E7-B7682832F612}"/>
              </a:ext>
            </a:extLst>
          </p:cNvPr>
          <p:cNvGrpSpPr/>
          <p:nvPr/>
        </p:nvGrpSpPr>
        <p:grpSpPr>
          <a:xfrm>
            <a:off x="3377966" y="1269783"/>
            <a:ext cx="2656040" cy="3544270"/>
            <a:chOff x="3377966" y="1301533"/>
            <a:chExt cx="2656040" cy="3544270"/>
          </a:xfrm>
        </p:grpSpPr>
        <p:grpSp>
          <p:nvGrpSpPr>
            <p:cNvPr id="392" name="Google Shape;392;p24"/>
            <p:cNvGrpSpPr/>
            <p:nvPr/>
          </p:nvGrpSpPr>
          <p:grpSpPr>
            <a:xfrm>
              <a:off x="3377966" y="1301533"/>
              <a:ext cx="2432816" cy="3544270"/>
              <a:chOff x="4666350" y="1169375"/>
              <a:chExt cx="1928850" cy="3562800"/>
            </a:xfrm>
          </p:grpSpPr>
          <p:sp>
            <p:nvSpPr>
              <p:cNvPr id="393" name="Google Shape;393;p24"/>
              <p:cNvSpPr/>
              <p:nvPr/>
            </p:nvSpPr>
            <p:spPr>
              <a:xfrm>
                <a:off x="4669050" y="1169375"/>
                <a:ext cx="1900200" cy="35628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F291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292563" y="1169375"/>
                <a:ext cx="653175" cy="860750"/>
              </a:xfrm>
              <a:prstGeom prst="flowChartOffpageConnector">
                <a:avLst/>
              </a:prstGeom>
              <a:solidFill>
                <a:srgbClr val="E9C4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4"/>
              <p:cNvSpPr txBox="1"/>
              <p:nvPr/>
            </p:nvSpPr>
            <p:spPr>
              <a:xfrm>
                <a:off x="4680676" y="3727779"/>
                <a:ext cx="1900200" cy="32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75" tIns="0" rIns="182875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Доходы от продажи</a:t>
                </a:r>
                <a:endParaRPr sz="16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96" name="Google Shape;396;p24"/>
              <p:cNvSpPr txBox="1"/>
              <p:nvPr/>
            </p:nvSpPr>
            <p:spPr>
              <a:xfrm>
                <a:off x="4666350" y="3912301"/>
                <a:ext cx="1928850" cy="75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75" tIns="0" rIns="182875" bIns="0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не разграниченных земельных участков</a:t>
                </a:r>
                <a:endParaRPr sz="1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50" name="Google Shape;561;p29"/>
            <p:cNvSpPr/>
            <p:nvPr/>
          </p:nvSpPr>
          <p:spPr>
            <a:xfrm flipH="1">
              <a:off x="4587610" y="2447935"/>
              <a:ext cx="434018" cy="1174040"/>
            </a:xfrm>
            <a:prstGeom prst="round1Rect">
              <a:avLst>
                <a:gd name="adj" fmla="val 50000"/>
              </a:avLst>
            </a:prstGeom>
            <a:solidFill>
              <a:srgbClr val="E9C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61;p29"/>
            <p:cNvSpPr/>
            <p:nvPr/>
          </p:nvSpPr>
          <p:spPr>
            <a:xfrm flipH="1">
              <a:off x="4119643" y="2989684"/>
              <a:ext cx="423933" cy="632290"/>
            </a:xfrm>
            <a:prstGeom prst="round1Rect">
              <a:avLst>
                <a:gd name="adj" fmla="val 50000"/>
              </a:avLst>
            </a:prstGeom>
            <a:solidFill>
              <a:srgbClr val="E25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2772967">
              <a:off x="4286324" y="2553272"/>
              <a:ext cx="193988" cy="453846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rgbClr val="E9C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1pPr>
              <a:lvl2pPr marL="5443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2pPr>
              <a:lvl3pPr marL="1088776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3pPr>
              <a:lvl4pPr marL="1633164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4pPr>
              <a:lvl5pPr marL="2177552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5pPr>
              <a:lvl6pPr marL="2721940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6pPr>
              <a:lvl7pPr marL="3266328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7pPr>
              <a:lvl8pPr marL="3810716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8pPr>
              <a:lvl9pPr marL="4355104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53" name="Google Shape;388;p24"/>
            <p:cNvSpPr txBox="1"/>
            <p:nvPr/>
          </p:nvSpPr>
          <p:spPr>
            <a:xfrm>
              <a:off x="4109468" y="1603022"/>
              <a:ext cx="1119015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24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</a:t>
              </a:r>
              <a:r>
                <a:rPr lang="ru-RU" sz="20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214,8</a:t>
              </a:r>
              <a:r>
                <a:rPr lang="ru-RU" sz="16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lang="ru-RU" sz="18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54" name="Google Shape;388;p24"/>
            <p:cNvSpPr txBox="1"/>
            <p:nvPr/>
          </p:nvSpPr>
          <p:spPr>
            <a:xfrm>
              <a:off x="4870847" y="2246543"/>
              <a:ext cx="1044811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60000"/>
                </a:lnSpc>
                <a:defRPr/>
              </a:pPr>
              <a:r>
                <a:rPr lang="ru-RU" sz="24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</a:t>
              </a:r>
              <a:r>
                <a:rPr lang="ru-RU" sz="20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58,8</a:t>
              </a:r>
            </a:p>
            <a:p>
              <a:pPr lvl="0">
                <a:lnSpc>
                  <a:spcPct val="60000"/>
                </a:lnSpc>
                <a:defRPr/>
              </a:pPr>
              <a:r>
                <a:rPr lang="ru-RU" sz="24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  </a:t>
              </a:r>
              <a:r>
                <a:rPr lang="ru-RU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млн руб.</a:t>
              </a:r>
            </a:p>
          </p:txBody>
        </p:sp>
        <p:sp>
          <p:nvSpPr>
            <p:cNvPr id="55" name="Google Shape;388;p24"/>
            <p:cNvSpPr txBox="1"/>
            <p:nvPr/>
          </p:nvSpPr>
          <p:spPr>
            <a:xfrm>
              <a:off x="3568040" y="3397089"/>
              <a:ext cx="682585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2021 г.</a:t>
              </a:r>
              <a:endParaRPr lang="ru-RU" sz="11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56" name="Google Shape;388;p24"/>
            <p:cNvSpPr txBox="1"/>
            <p:nvPr/>
          </p:nvSpPr>
          <p:spPr>
            <a:xfrm>
              <a:off x="4957506" y="3400985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2022 г.</a:t>
              </a:r>
              <a:endParaRPr lang="ru-RU" sz="11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57" name="Google Shape;388;p24"/>
            <p:cNvSpPr txBox="1"/>
            <p:nvPr/>
          </p:nvSpPr>
          <p:spPr>
            <a:xfrm>
              <a:off x="4078259" y="3085936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49,9</a:t>
              </a:r>
              <a:endParaRPr lang="ru-RU" sz="12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58" name="Google Shape;388;p24"/>
            <p:cNvSpPr txBox="1"/>
            <p:nvPr/>
          </p:nvSpPr>
          <p:spPr>
            <a:xfrm>
              <a:off x="4534502" y="2569988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108,7</a:t>
              </a:r>
              <a:endParaRPr lang="ru-RU" sz="12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sp>
        <p:nvSpPr>
          <p:cNvPr id="71" name="Google Shape;606;p31"/>
          <p:cNvSpPr txBox="1">
            <a:spLocks/>
          </p:cNvSpPr>
          <p:nvPr/>
        </p:nvSpPr>
        <p:spPr>
          <a:xfrm>
            <a:off x="916504" y="202326"/>
            <a:ext cx="767004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 основных  источников  неналоговых  доходов в 2022 году  к  уровню 2021 года </a:t>
            </a:r>
          </a:p>
        </p:txBody>
      </p:sp>
    </p:spTree>
    <p:extLst>
      <p:ext uri="{BB962C8B-B14F-4D97-AF65-F5344CB8AC3E}">
        <p14:creationId xmlns:p14="http://schemas.microsoft.com/office/powerpoint/2010/main" val="21193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D067955-4DD9-4203-9A36-A209FD87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383" name="Google Shape;383;p24"/>
          <p:cNvGrpSpPr/>
          <p:nvPr/>
        </p:nvGrpSpPr>
        <p:grpSpPr>
          <a:xfrm>
            <a:off x="739878" y="1275794"/>
            <a:ext cx="2407937" cy="3544270"/>
            <a:chOff x="2574750" y="1169375"/>
            <a:chExt cx="1909125" cy="3562800"/>
          </a:xfrm>
        </p:grpSpPr>
        <p:sp>
          <p:nvSpPr>
            <p:cNvPr id="384" name="Google Shape;384;p24"/>
            <p:cNvSpPr/>
            <p:nvPr/>
          </p:nvSpPr>
          <p:spPr>
            <a:xfrm>
              <a:off x="2574750" y="1169375"/>
              <a:ext cx="1900200" cy="3562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A3C3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 rot="10800000">
              <a:off x="3189800" y="3864700"/>
              <a:ext cx="653175" cy="860750"/>
            </a:xfrm>
            <a:prstGeom prst="flowChartOffpageConnector">
              <a:avLst/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 txBox="1"/>
            <p:nvPr/>
          </p:nvSpPr>
          <p:spPr>
            <a:xfrm>
              <a:off x="2574750" y="1453231"/>
              <a:ext cx="19002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Арендная плата</a:t>
              </a:r>
              <a:endParaRPr sz="16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87" name="Google Shape;387;p24"/>
            <p:cNvSpPr txBox="1"/>
            <p:nvPr/>
          </p:nvSpPr>
          <p:spPr>
            <a:xfrm>
              <a:off x="2583675" y="1631246"/>
              <a:ext cx="1900200" cy="7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за не разграниченные земельные участки</a:t>
              </a:r>
              <a:endParaRPr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8" name="Google Shape;388;p24"/>
            <p:cNvSpPr txBox="1"/>
            <p:nvPr/>
          </p:nvSpPr>
          <p:spPr>
            <a:xfrm>
              <a:off x="3177250" y="4078355"/>
              <a:ext cx="8535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24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-</a:t>
              </a:r>
              <a:r>
                <a:rPr lang="ru-RU" sz="20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30,5</a:t>
              </a:r>
              <a:r>
                <a:rPr lang="ru-RU" sz="16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lang="ru-RU" sz="18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grpSp>
        <p:nvGrpSpPr>
          <p:cNvPr id="392" name="Google Shape;392;p24"/>
          <p:cNvGrpSpPr/>
          <p:nvPr/>
        </p:nvGrpSpPr>
        <p:grpSpPr>
          <a:xfrm>
            <a:off x="3377700" y="1269170"/>
            <a:ext cx="2432815" cy="3544270"/>
            <a:chOff x="4666350" y="1169375"/>
            <a:chExt cx="1928850" cy="3562800"/>
          </a:xfrm>
        </p:grpSpPr>
        <p:sp>
          <p:nvSpPr>
            <p:cNvPr id="393" name="Google Shape;393;p24"/>
            <p:cNvSpPr/>
            <p:nvPr/>
          </p:nvSpPr>
          <p:spPr>
            <a:xfrm>
              <a:off x="4669050" y="1169375"/>
              <a:ext cx="1900200" cy="35628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F29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292563" y="1169375"/>
              <a:ext cx="653175" cy="860750"/>
            </a:xfrm>
            <a:prstGeom prst="flowChartOffpageConnector">
              <a:avLst/>
            </a:prstGeom>
            <a:solidFill>
              <a:srgbClr val="E9C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 txBox="1"/>
            <p:nvPr/>
          </p:nvSpPr>
          <p:spPr>
            <a:xfrm>
              <a:off x="4680676" y="3727779"/>
              <a:ext cx="19002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Доходы от продажи</a:t>
              </a:r>
              <a:endParaRPr sz="16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6" name="Google Shape;396;p24"/>
            <p:cNvSpPr txBox="1"/>
            <p:nvPr/>
          </p:nvSpPr>
          <p:spPr>
            <a:xfrm>
              <a:off x="4666350" y="3912301"/>
              <a:ext cx="1928850" cy="7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не разграниченных земельных участков</a:t>
              </a:r>
              <a:endParaRPr sz="1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0" name="Google Shape;561;p29"/>
          <p:cNvSpPr/>
          <p:nvPr/>
        </p:nvSpPr>
        <p:spPr>
          <a:xfrm flipH="1">
            <a:off x="1925860" y="2920995"/>
            <a:ext cx="429881" cy="891691"/>
          </a:xfrm>
          <a:prstGeom prst="round1Rect">
            <a:avLst>
              <a:gd name="adj" fmla="val 50000"/>
            </a:avLst>
          </a:prstGeom>
          <a:solidFill>
            <a:srgbClr val="2488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561;p29"/>
          <p:cNvSpPr/>
          <p:nvPr/>
        </p:nvSpPr>
        <p:spPr>
          <a:xfrm flipH="1">
            <a:off x="1463232" y="2621549"/>
            <a:ext cx="438927" cy="1191137"/>
          </a:xfrm>
          <a:prstGeom prst="round1Rect">
            <a:avLst>
              <a:gd name="adj" fmla="val 50000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Freeform 45"/>
          <p:cNvSpPr>
            <a:spLocks/>
          </p:cNvSpPr>
          <p:nvPr/>
        </p:nvSpPr>
        <p:spPr bwMode="auto">
          <a:xfrm rot="7480824">
            <a:off x="2025709" y="2513802"/>
            <a:ext cx="193988" cy="453846"/>
          </a:xfrm>
          <a:custGeom>
            <a:avLst/>
            <a:gdLst>
              <a:gd name="T0" fmla="*/ 90 w 155"/>
              <a:gd name="T1" fmla="*/ 9 h 162"/>
              <a:gd name="T2" fmla="*/ 64 w 155"/>
              <a:gd name="T3" fmla="*/ 9 h 162"/>
              <a:gd name="T4" fmla="*/ 7 w 155"/>
              <a:gd name="T5" fmla="*/ 81 h 162"/>
              <a:gd name="T6" fmla="*/ 14 w 155"/>
              <a:gd name="T7" fmla="*/ 98 h 162"/>
              <a:gd name="T8" fmla="*/ 45 w 155"/>
              <a:gd name="T9" fmla="*/ 98 h 162"/>
              <a:gd name="T10" fmla="*/ 45 w 155"/>
              <a:gd name="T11" fmla="*/ 146 h 162"/>
              <a:gd name="T12" fmla="*/ 61 w 155"/>
              <a:gd name="T13" fmla="*/ 162 h 162"/>
              <a:gd name="T14" fmla="*/ 93 w 155"/>
              <a:gd name="T15" fmla="*/ 162 h 162"/>
              <a:gd name="T16" fmla="*/ 109 w 155"/>
              <a:gd name="T17" fmla="*/ 146 h 162"/>
              <a:gd name="T18" fmla="*/ 109 w 155"/>
              <a:gd name="T19" fmla="*/ 98 h 162"/>
              <a:gd name="T20" fmla="*/ 141 w 155"/>
              <a:gd name="T21" fmla="*/ 98 h 162"/>
              <a:gd name="T22" fmla="*/ 147 w 155"/>
              <a:gd name="T23" fmla="*/ 81 h 162"/>
              <a:gd name="T24" fmla="*/ 90 w 155"/>
              <a:gd name="T25" fmla="*/ 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5" h="162">
                <a:moveTo>
                  <a:pt x="90" y="9"/>
                </a:moveTo>
                <a:cubicBezTo>
                  <a:pt x="83" y="0"/>
                  <a:pt x="72" y="0"/>
                  <a:pt x="64" y="9"/>
                </a:cubicBezTo>
                <a:cubicBezTo>
                  <a:pt x="7" y="81"/>
                  <a:pt x="7" y="81"/>
                  <a:pt x="7" y="81"/>
                </a:cubicBezTo>
                <a:cubicBezTo>
                  <a:pt x="0" y="90"/>
                  <a:pt x="3" y="98"/>
                  <a:pt x="14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146"/>
                  <a:pt x="45" y="146"/>
                  <a:pt x="45" y="146"/>
                </a:cubicBezTo>
                <a:cubicBezTo>
                  <a:pt x="45" y="155"/>
                  <a:pt x="53" y="162"/>
                  <a:pt x="61" y="162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02" y="162"/>
                  <a:pt x="109" y="155"/>
                  <a:pt x="109" y="146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41" y="98"/>
                  <a:pt x="141" y="98"/>
                  <a:pt x="141" y="98"/>
                </a:cubicBezTo>
                <a:cubicBezTo>
                  <a:pt x="152" y="98"/>
                  <a:pt x="155" y="90"/>
                  <a:pt x="147" y="81"/>
                </a:cubicBezTo>
                <a:lnTo>
                  <a:pt x="90" y="9"/>
                </a:lnTo>
                <a:close/>
              </a:path>
            </a:pathLst>
          </a:custGeom>
          <a:solidFill>
            <a:srgbClr val="24887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443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88776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633164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177552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721940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3266328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810716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4355104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45" name="Google Shape;388;p24"/>
          <p:cNvSpPr txBox="1"/>
          <p:nvPr/>
        </p:nvSpPr>
        <p:spPr>
          <a:xfrm>
            <a:off x="2187364" y="2694964"/>
            <a:ext cx="1044811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60000"/>
              </a:lnSpc>
              <a:defRPr/>
            </a:pPr>
            <a:r>
              <a:rPr lang="ru-RU" sz="24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-</a:t>
            </a:r>
            <a:r>
              <a:rPr lang="ru-RU" sz="20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138,5</a:t>
            </a:r>
          </a:p>
          <a:p>
            <a:pPr lvl="0">
              <a:lnSpc>
                <a:spcPct val="60000"/>
              </a:lnSpc>
              <a:defRPr/>
            </a:pPr>
            <a:r>
              <a:rPr lang="ru-RU" sz="24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  </a:t>
            </a: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</a:p>
        </p:txBody>
      </p:sp>
      <p:sp>
        <p:nvSpPr>
          <p:cNvPr id="46" name="Google Shape;388;p24"/>
          <p:cNvSpPr txBox="1"/>
          <p:nvPr/>
        </p:nvSpPr>
        <p:spPr>
          <a:xfrm>
            <a:off x="2279015" y="3577674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2022 г.</a:t>
            </a:r>
            <a:endParaRPr lang="ru-RU" sz="11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7" name="Google Shape;388;p24"/>
          <p:cNvSpPr txBox="1"/>
          <p:nvPr/>
        </p:nvSpPr>
        <p:spPr>
          <a:xfrm>
            <a:off x="914939" y="3577674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2021 г.</a:t>
            </a:r>
            <a:endParaRPr lang="ru-RU" sz="11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8" name="Google Shape;388;p24"/>
          <p:cNvSpPr txBox="1"/>
          <p:nvPr/>
        </p:nvSpPr>
        <p:spPr>
          <a:xfrm>
            <a:off x="1381119" y="2702773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453,9</a:t>
            </a:r>
            <a:endParaRPr lang="ru-RU" sz="1200" dirty="0">
              <a:solidFill>
                <a:schemeClr val="bg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9" name="Google Shape;388;p24"/>
          <p:cNvSpPr txBox="1"/>
          <p:nvPr/>
        </p:nvSpPr>
        <p:spPr>
          <a:xfrm>
            <a:off x="1853465" y="2985704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315,4</a:t>
            </a:r>
            <a:endParaRPr lang="ru-RU" sz="1200" dirty="0">
              <a:solidFill>
                <a:schemeClr val="bg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50" name="Google Shape;561;p29"/>
          <p:cNvSpPr/>
          <p:nvPr/>
        </p:nvSpPr>
        <p:spPr>
          <a:xfrm flipH="1">
            <a:off x="4587610" y="2416185"/>
            <a:ext cx="434018" cy="1174040"/>
          </a:xfrm>
          <a:prstGeom prst="round1Rect">
            <a:avLst>
              <a:gd name="adj" fmla="val 50000"/>
            </a:avLst>
          </a:prstGeom>
          <a:solidFill>
            <a:srgbClr val="E9C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61;p29"/>
          <p:cNvSpPr/>
          <p:nvPr/>
        </p:nvSpPr>
        <p:spPr>
          <a:xfrm flipH="1">
            <a:off x="4119643" y="2957934"/>
            <a:ext cx="423933" cy="632290"/>
          </a:xfrm>
          <a:prstGeom prst="round1Rect">
            <a:avLst>
              <a:gd name="adj" fmla="val 50000"/>
            </a:avLst>
          </a:prstGeom>
          <a:solidFill>
            <a:srgbClr val="E254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Freeform 45"/>
          <p:cNvSpPr>
            <a:spLocks/>
          </p:cNvSpPr>
          <p:nvPr/>
        </p:nvSpPr>
        <p:spPr bwMode="auto">
          <a:xfrm rot="2772967">
            <a:off x="4286324" y="2521522"/>
            <a:ext cx="193988" cy="453846"/>
          </a:xfrm>
          <a:custGeom>
            <a:avLst/>
            <a:gdLst>
              <a:gd name="T0" fmla="*/ 90 w 155"/>
              <a:gd name="T1" fmla="*/ 9 h 162"/>
              <a:gd name="T2" fmla="*/ 64 w 155"/>
              <a:gd name="T3" fmla="*/ 9 h 162"/>
              <a:gd name="T4" fmla="*/ 7 w 155"/>
              <a:gd name="T5" fmla="*/ 81 h 162"/>
              <a:gd name="T6" fmla="*/ 14 w 155"/>
              <a:gd name="T7" fmla="*/ 98 h 162"/>
              <a:gd name="T8" fmla="*/ 45 w 155"/>
              <a:gd name="T9" fmla="*/ 98 h 162"/>
              <a:gd name="T10" fmla="*/ 45 w 155"/>
              <a:gd name="T11" fmla="*/ 146 h 162"/>
              <a:gd name="T12" fmla="*/ 61 w 155"/>
              <a:gd name="T13" fmla="*/ 162 h 162"/>
              <a:gd name="T14" fmla="*/ 93 w 155"/>
              <a:gd name="T15" fmla="*/ 162 h 162"/>
              <a:gd name="T16" fmla="*/ 109 w 155"/>
              <a:gd name="T17" fmla="*/ 146 h 162"/>
              <a:gd name="T18" fmla="*/ 109 w 155"/>
              <a:gd name="T19" fmla="*/ 98 h 162"/>
              <a:gd name="T20" fmla="*/ 141 w 155"/>
              <a:gd name="T21" fmla="*/ 98 h 162"/>
              <a:gd name="T22" fmla="*/ 147 w 155"/>
              <a:gd name="T23" fmla="*/ 81 h 162"/>
              <a:gd name="T24" fmla="*/ 90 w 155"/>
              <a:gd name="T25" fmla="*/ 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5" h="162">
                <a:moveTo>
                  <a:pt x="90" y="9"/>
                </a:moveTo>
                <a:cubicBezTo>
                  <a:pt x="83" y="0"/>
                  <a:pt x="72" y="0"/>
                  <a:pt x="64" y="9"/>
                </a:cubicBezTo>
                <a:cubicBezTo>
                  <a:pt x="7" y="81"/>
                  <a:pt x="7" y="81"/>
                  <a:pt x="7" y="81"/>
                </a:cubicBezTo>
                <a:cubicBezTo>
                  <a:pt x="0" y="90"/>
                  <a:pt x="3" y="98"/>
                  <a:pt x="14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146"/>
                  <a:pt x="45" y="146"/>
                  <a:pt x="45" y="146"/>
                </a:cubicBezTo>
                <a:cubicBezTo>
                  <a:pt x="45" y="155"/>
                  <a:pt x="53" y="162"/>
                  <a:pt x="61" y="162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02" y="162"/>
                  <a:pt x="109" y="155"/>
                  <a:pt x="109" y="146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41" y="98"/>
                  <a:pt x="141" y="98"/>
                  <a:pt x="141" y="98"/>
                </a:cubicBezTo>
                <a:cubicBezTo>
                  <a:pt x="152" y="98"/>
                  <a:pt x="155" y="90"/>
                  <a:pt x="147" y="81"/>
                </a:cubicBezTo>
                <a:lnTo>
                  <a:pt x="90" y="9"/>
                </a:lnTo>
                <a:close/>
              </a:path>
            </a:pathLst>
          </a:custGeom>
          <a:solidFill>
            <a:srgbClr val="E9C46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5443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1088776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633164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177552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721940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3266328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810716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4355104" algn="l" defTabSz="1088776" rtl="0" eaLnBrk="1" latinLnBrk="0" hangingPunct="1">
              <a:defRPr sz="2400" kern="1200">
                <a:solidFill>
                  <a:srgbClr val="FF0000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53" name="Google Shape;388;p24"/>
          <p:cNvSpPr txBox="1"/>
          <p:nvPr/>
        </p:nvSpPr>
        <p:spPr>
          <a:xfrm>
            <a:off x="4109468" y="1571272"/>
            <a:ext cx="1119015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24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+</a:t>
            </a:r>
            <a:r>
              <a:rPr lang="ru-RU" sz="20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214,8</a:t>
            </a:r>
            <a:r>
              <a:rPr lang="ru-RU" sz="16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lang="ru-RU" sz="18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54" name="Google Shape;388;p24"/>
          <p:cNvSpPr txBox="1"/>
          <p:nvPr/>
        </p:nvSpPr>
        <p:spPr>
          <a:xfrm>
            <a:off x="4870847" y="2214793"/>
            <a:ext cx="1044811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60000"/>
              </a:lnSpc>
              <a:defRPr/>
            </a:pPr>
            <a:r>
              <a:rPr lang="ru-RU" sz="24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+</a:t>
            </a:r>
            <a:r>
              <a:rPr lang="ru-RU" sz="20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58,8</a:t>
            </a:r>
          </a:p>
          <a:p>
            <a:pPr lvl="0">
              <a:lnSpc>
                <a:spcPct val="60000"/>
              </a:lnSpc>
              <a:defRPr/>
            </a:pPr>
            <a:r>
              <a:rPr lang="ru-RU" sz="24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  </a:t>
            </a:r>
            <a:r>
              <a:rPr lang="ru-RU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</a:p>
        </p:txBody>
      </p:sp>
      <p:sp>
        <p:nvSpPr>
          <p:cNvPr id="55" name="Google Shape;388;p24"/>
          <p:cNvSpPr txBox="1"/>
          <p:nvPr/>
        </p:nvSpPr>
        <p:spPr>
          <a:xfrm>
            <a:off x="3568040" y="3365339"/>
            <a:ext cx="682585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2021 г.</a:t>
            </a:r>
            <a:endParaRPr lang="ru-RU" sz="11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56" name="Google Shape;388;p24"/>
          <p:cNvSpPr txBox="1"/>
          <p:nvPr/>
        </p:nvSpPr>
        <p:spPr>
          <a:xfrm>
            <a:off x="4957506" y="3369235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2022 г.</a:t>
            </a:r>
            <a:endParaRPr lang="ru-RU" sz="11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57" name="Google Shape;388;p24"/>
          <p:cNvSpPr txBox="1"/>
          <p:nvPr/>
        </p:nvSpPr>
        <p:spPr>
          <a:xfrm>
            <a:off x="4078259" y="3054186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49,9</a:t>
            </a:r>
            <a:endParaRPr lang="ru-RU" sz="12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58" name="Google Shape;388;p24"/>
          <p:cNvSpPr txBox="1"/>
          <p:nvPr/>
        </p:nvSpPr>
        <p:spPr>
          <a:xfrm>
            <a:off x="4534502" y="2538238"/>
            <a:ext cx="1076500" cy="3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16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108,7</a:t>
            </a:r>
            <a:endParaRPr lang="ru-RU" sz="1200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1DBFE6A-4382-4591-A09A-F672CFB215CF}"/>
              </a:ext>
            </a:extLst>
          </p:cNvPr>
          <p:cNvGrpSpPr/>
          <p:nvPr/>
        </p:nvGrpSpPr>
        <p:grpSpPr>
          <a:xfrm>
            <a:off x="6022866" y="1282483"/>
            <a:ext cx="2695444" cy="3544270"/>
            <a:chOff x="6022866" y="1301533"/>
            <a:chExt cx="2695444" cy="3544270"/>
          </a:xfrm>
        </p:grpSpPr>
        <p:grpSp>
          <p:nvGrpSpPr>
            <p:cNvPr id="401" name="Google Shape;401;p24"/>
            <p:cNvGrpSpPr/>
            <p:nvPr/>
          </p:nvGrpSpPr>
          <p:grpSpPr>
            <a:xfrm>
              <a:off x="6022866" y="1301533"/>
              <a:ext cx="2455329" cy="3544270"/>
              <a:chOff x="6763350" y="1169375"/>
              <a:chExt cx="1946700" cy="3562800"/>
            </a:xfrm>
          </p:grpSpPr>
          <p:sp>
            <p:nvSpPr>
              <p:cNvPr id="402" name="Google Shape;402;p24"/>
              <p:cNvSpPr/>
              <p:nvPr/>
            </p:nvSpPr>
            <p:spPr>
              <a:xfrm>
                <a:off x="6786600" y="1169375"/>
                <a:ext cx="1900200" cy="35628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E9C4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 rot="10800000">
                <a:off x="7395325" y="3864700"/>
                <a:ext cx="653175" cy="860750"/>
              </a:xfrm>
              <a:prstGeom prst="flowChartOffpageConnector">
                <a:avLst/>
              </a:prstGeom>
              <a:solidFill>
                <a:srgbClr val="F28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4"/>
              <p:cNvSpPr txBox="1"/>
              <p:nvPr/>
            </p:nvSpPr>
            <p:spPr>
              <a:xfrm>
                <a:off x="6763350" y="1453231"/>
                <a:ext cx="1900200" cy="32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75" tIns="0" rIns="182875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 b="1" dirty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Штрафы</a:t>
                </a:r>
                <a:endParaRPr sz="16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05" name="Google Shape;405;p24"/>
              <p:cNvSpPr txBox="1"/>
              <p:nvPr/>
            </p:nvSpPr>
            <p:spPr>
              <a:xfrm>
                <a:off x="6809850" y="1627879"/>
                <a:ext cx="1900200" cy="75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75" tIns="0" rIns="182875" bIns="0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санкции, возмещение ущерба</a:t>
                </a:r>
                <a:endParaRPr sz="12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42D4A5D-DB6D-4D0C-A3E9-F8E25E0F1BA6}"/>
                </a:ext>
              </a:extLst>
            </p:cNvPr>
            <p:cNvGrpSpPr/>
            <p:nvPr/>
          </p:nvGrpSpPr>
          <p:grpSpPr>
            <a:xfrm>
              <a:off x="6214089" y="2915033"/>
              <a:ext cx="2504221" cy="1618956"/>
              <a:chOff x="6214089" y="2915033"/>
              <a:chExt cx="2504221" cy="1618956"/>
            </a:xfrm>
          </p:grpSpPr>
          <p:sp>
            <p:nvSpPr>
              <p:cNvPr id="59" name="Google Shape;561;p29"/>
              <p:cNvSpPr/>
              <p:nvPr/>
            </p:nvSpPr>
            <p:spPr>
              <a:xfrm flipH="1">
                <a:off x="7263659" y="3158998"/>
                <a:ext cx="418442" cy="660563"/>
              </a:xfrm>
              <a:prstGeom prst="round1Rect">
                <a:avLst>
                  <a:gd name="adj" fmla="val 50000"/>
                </a:avLst>
              </a:prstGeom>
              <a:solidFill>
                <a:srgbClr val="F28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61;p29"/>
              <p:cNvSpPr/>
              <p:nvPr/>
            </p:nvSpPr>
            <p:spPr>
              <a:xfrm flipH="1">
                <a:off x="6786903" y="3067754"/>
                <a:ext cx="440508" cy="751807"/>
              </a:xfrm>
              <a:prstGeom prst="round1Rect">
                <a:avLst>
                  <a:gd name="adj" fmla="val 50000"/>
                </a:avLst>
              </a:prstGeom>
              <a:solidFill>
                <a:srgbClr val="E254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 rot="7071655">
                <a:off x="7262120" y="2785104"/>
                <a:ext cx="193988" cy="453846"/>
              </a:xfrm>
              <a:custGeom>
                <a:avLst/>
                <a:gdLst>
                  <a:gd name="T0" fmla="*/ 90 w 155"/>
                  <a:gd name="T1" fmla="*/ 9 h 162"/>
                  <a:gd name="T2" fmla="*/ 64 w 155"/>
                  <a:gd name="T3" fmla="*/ 9 h 162"/>
                  <a:gd name="T4" fmla="*/ 7 w 155"/>
                  <a:gd name="T5" fmla="*/ 81 h 162"/>
                  <a:gd name="T6" fmla="*/ 14 w 155"/>
                  <a:gd name="T7" fmla="*/ 98 h 162"/>
                  <a:gd name="T8" fmla="*/ 45 w 155"/>
                  <a:gd name="T9" fmla="*/ 98 h 162"/>
                  <a:gd name="T10" fmla="*/ 45 w 155"/>
                  <a:gd name="T11" fmla="*/ 146 h 162"/>
                  <a:gd name="T12" fmla="*/ 61 w 155"/>
                  <a:gd name="T13" fmla="*/ 162 h 162"/>
                  <a:gd name="T14" fmla="*/ 93 w 155"/>
                  <a:gd name="T15" fmla="*/ 162 h 162"/>
                  <a:gd name="T16" fmla="*/ 109 w 155"/>
                  <a:gd name="T17" fmla="*/ 146 h 162"/>
                  <a:gd name="T18" fmla="*/ 109 w 155"/>
                  <a:gd name="T19" fmla="*/ 98 h 162"/>
                  <a:gd name="T20" fmla="*/ 141 w 155"/>
                  <a:gd name="T21" fmla="*/ 98 h 162"/>
                  <a:gd name="T22" fmla="*/ 147 w 155"/>
                  <a:gd name="T23" fmla="*/ 81 h 162"/>
                  <a:gd name="T24" fmla="*/ 90 w 155"/>
                  <a:gd name="T25" fmla="*/ 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62">
                    <a:moveTo>
                      <a:pt x="90" y="9"/>
                    </a:moveTo>
                    <a:cubicBezTo>
                      <a:pt x="83" y="0"/>
                      <a:pt x="72" y="0"/>
                      <a:pt x="64" y="9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0" y="90"/>
                      <a:pt x="3" y="98"/>
                      <a:pt x="14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55"/>
                      <a:pt x="53" y="162"/>
                      <a:pt x="61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2" y="162"/>
                      <a:pt x="109" y="155"/>
                      <a:pt x="109" y="146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52" y="98"/>
                      <a:pt x="155" y="90"/>
                      <a:pt x="147" y="81"/>
                    </a:cubicBezTo>
                    <a:lnTo>
                      <a:pt x="90" y="9"/>
                    </a:lnTo>
                    <a:close/>
                  </a:path>
                </a:pathLst>
              </a:custGeom>
              <a:solidFill>
                <a:srgbClr val="F28B3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5pPr>
                <a:lvl6pPr marL="2721940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6pPr>
                <a:lvl7pPr marL="3266328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7pPr>
                <a:lvl8pPr marL="3810716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8pPr>
                <a:lvl9pPr marL="4355104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Google Shape;388;p24"/>
              <p:cNvSpPr txBox="1"/>
              <p:nvPr/>
            </p:nvSpPr>
            <p:spPr>
              <a:xfrm>
                <a:off x="7523729" y="2945294"/>
                <a:ext cx="1044811" cy="345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>
                  <a:lnSpc>
                    <a:spcPct val="60000"/>
                  </a:lnSpc>
                  <a:defRPr/>
                </a:pPr>
                <a:r>
                  <a:rPr lang="ru-RU" sz="2400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-</a:t>
                </a:r>
                <a:r>
                  <a:rPr lang="ru-RU" sz="2000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1,8</a:t>
                </a:r>
              </a:p>
              <a:p>
                <a:pPr lvl="0">
                  <a:lnSpc>
                    <a:spcPct val="60000"/>
                  </a:lnSpc>
                  <a:defRPr/>
                </a:pPr>
                <a:r>
                  <a:rPr lang="ru-RU" sz="2400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  </a:t>
                </a:r>
                <a:r>
                  <a:rPr lang="ru-RU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млн руб.</a:t>
                </a:r>
              </a:p>
            </p:txBody>
          </p:sp>
          <p:sp>
            <p:nvSpPr>
              <p:cNvPr id="64" name="Google Shape;388;p24"/>
              <p:cNvSpPr txBox="1"/>
              <p:nvPr/>
            </p:nvSpPr>
            <p:spPr>
              <a:xfrm>
                <a:off x="6883137" y="4188694"/>
                <a:ext cx="1076500" cy="345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sz="2400" dirty="0">
                    <a:solidFill>
                      <a:schemeClr val="bg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-</a:t>
                </a:r>
                <a:r>
                  <a:rPr lang="ru-RU" sz="2000" dirty="0">
                    <a:solidFill>
                      <a:schemeClr val="bg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7,0</a:t>
                </a:r>
                <a:r>
                  <a:rPr lang="ru-RU" sz="1600" dirty="0">
                    <a:solidFill>
                      <a:schemeClr val="bg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  <a:endParaRPr lang="ru-RU" sz="18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66" name="Google Shape;388;p24"/>
              <p:cNvSpPr txBox="1"/>
              <p:nvPr/>
            </p:nvSpPr>
            <p:spPr>
              <a:xfrm>
                <a:off x="6214089" y="3584029"/>
                <a:ext cx="1076500" cy="345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2021 г.</a:t>
                </a:r>
                <a:endParaRPr lang="ru-RU" sz="11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67" name="Google Shape;388;p24"/>
              <p:cNvSpPr txBox="1"/>
              <p:nvPr/>
            </p:nvSpPr>
            <p:spPr>
              <a:xfrm>
                <a:off x="7641810" y="3584029"/>
                <a:ext cx="1076500" cy="345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2022 г.</a:t>
                </a:r>
                <a:endParaRPr lang="ru-RU" sz="11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68" name="Google Shape;388;p24"/>
              <p:cNvSpPr txBox="1"/>
              <p:nvPr/>
            </p:nvSpPr>
            <p:spPr>
              <a:xfrm>
                <a:off x="6770555" y="3137535"/>
                <a:ext cx="1076500" cy="345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sz="1600" dirty="0">
                    <a:solidFill>
                      <a:schemeClr val="bg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25,6</a:t>
                </a:r>
                <a:endParaRPr lang="ru-RU" sz="12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69" name="Google Shape;388;p24"/>
              <p:cNvSpPr txBox="1"/>
              <p:nvPr/>
            </p:nvSpPr>
            <p:spPr>
              <a:xfrm>
                <a:off x="7221583" y="3224441"/>
                <a:ext cx="1076500" cy="345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>
                  <a:defRPr/>
                </a:pPr>
                <a:r>
                  <a:rPr lang="ru-RU" sz="1600" dirty="0">
                    <a:solidFill>
                      <a:schemeClr val="bg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23,8</a:t>
                </a:r>
                <a:endParaRPr lang="ru-RU" sz="12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</p:grpSp>
      </p:grpSp>
      <p:sp>
        <p:nvSpPr>
          <p:cNvPr id="71" name="Google Shape;606;p31"/>
          <p:cNvSpPr txBox="1">
            <a:spLocks/>
          </p:cNvSpPr>
          <p:nvPr/>
        </p:nvSpPr>
        <p:spPr>
          <a:xfrm>
            <a:off x="916504" y="202459"/>
            <a:ext cx="767004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 основных  источников  неналоговых  доходов в 2022 году  к  уровню 2021 года </a:t>
            </a:r>
          </a:p>
        </p:txBody>
      </p:sp>
    </p:spTree>
    <p:extLst>
      <p:ext uri="{BB962C8B-B14F-4D97-AF65-F5344CB8AC3E}">
        <p14:creationId xmlns:p14="http://schemas.microsoft.com/office/powerpoint/2010/main" val="36943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687F07-3AA6-47A3-A112-FFDFB6F4F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99" name="Google Shape;99;p17"/>
          <p:cNvSpPr/>
          <p:nvPr/>
        </p:nvSpPr>
        <p:spPr>
          <a:xfrm>
            <a:off x="776175" y="1636425"/>
            <a:ext cx="3050474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5301983" y="1636425"/>
            <a:ext cx="3076032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776272" y="3123650"/>
            <a:ext cx="3050377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5317353" y="3123650"/>
            <a:ext cx="299277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186766" y="221786"/>
            <a:ext cx="8982634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Администраторы  доходов  местного  бюджета</a:t>
            </a:r>
          </a:p>
        </p:txBody>
      </p:sp>
      <p:sp>
        <p:nvSpPr>
          <p:cNvPr id="109" name="Google Shape;109;p17"/>
          <p:cNvSpPr/>
          <p:nvPr/>
        </p:nvSpPr>
        <p:spPr>
          <a:xfrm>
            <a:off x="550888" y="1854525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7921313" y="1889695"/>
            <a:ext cx="671800" cy="66927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550888" y="3359844"/>
            <a:ext cx="669300" cy="66927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7921313" y="3361732"/>
            <a:ext cx="671800" cy="66927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7878336" y="2014981"/>
            <a:ext cx="80267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18,6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%</a:t>
            </a:r>
            <a:endParaRPr kumimoji="0" lang="e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SemiBold" panose="020B0604020202020204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5518150" y="1874812"/>
            <a:ext cx="2393621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Condensed SemiBold"/>
                <a:sym typeface="Fira Sans Condensed SemiBold"/>
              </a:rPr>
              <a:t>Минземимущество</a:t>
            </a: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Condensed SemiBold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119" name="Google Shape;119;p17"/>
          <p:cNvSpPr txBox="1"/>
          <p:nvPr/>
        </p:nvSpPr>
        <p:spPr>
          <a:xfrm>
            <a:off x="1220188" y="1787677"/>
            <a:ext cx="1880792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123" name="Google Shape;123;p17"/>
          <p:cNvSpPr txBox="1"/>
          <p:nvPr/>
        </p:nvSpPr>
        <p:spPr>
          <a:xfrm>
            <a:off x="511669" y="1951630"/>
            <a:ext cx="801428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-11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7</a:t>
            </a:r>
            <a:r>
              <a:rPr kumimoji="0" lang="ru-RU" sz="2400" b="0" i="0" u="none" strike="noStrike" kern="0" cap="none" spc="-11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0,0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7687" y="3319483"/>
            <a:ext cx="175498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Fira Sans Condensed SemiBold"/>
              </a:rPr>
              <a:t>МКУ «Городская казна» </a:t>
            </a:r>
            <a:r>
              <a:rPr kumimoji="0" lang="ru-RU" sz="1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Fira Sans Condensed SemiBold"/>
              </a:rPr>
              <a:t>г.Стерлитамак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Extra Condensed" panose="020B0604020202020204" charset="0"/>
              <a:sym typeface="Fira Sans Condensed SemiBold"/>
            </a:endParaRPr>
          </a:p>
        </p:txBody>
      </p:sp>
      <p:sp>
        <p:nvSpPr>
          <p:cNvPr id="48" name="Google Shape;710;p35"/>
          <p:cNvSpPr txBox="1"/>
          <p:nvPr/>
        </p:nvSpPr>
        <p:spPr>
          <a:xfrm rot="10800000" flipV="1">
            <a:off x="6135640" y="3286523"/>
            <a:ext cx="1772163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Condensed SemiBold"/>
                <a:sym typeface="Fira Sans Condensed SemiBold"/>
              </a:rPr>
              <a:t>Прочие администраторы доходов</a:t>
            </a: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Condensed SemiBold"/>
              <a:sym typeface="Fira Sans Condensed SemiBold"/>
            </a:endParaRPr>
          </a:p>
        </p:txBody>
      </p:sp>
      <p:sp>
        <p:nvSpPr>
          <p:cNvPr id="49" name="Google Shape;111;p17"/>
          <p:cNvSpPr txBox="1"/>
          <p:nvPr/>
        </p:nvSpPr>
        <p:spPr>
          <a:xfrm>
            <a:off x="513389" y="3493181"/>
            <a:ext cx="744298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8,3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%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361038" y="925986"/>
          <a:ext cx="4818464" cy="4272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5" name="Google Shape;111;p17"/>
          <p:cNvSpPr txBox="1"/>
          <p:nvPr/>
        </p:nvSpPr>
        <p:spPr>
          <a:xfrm>
            <a:off x="7939629" y="3481570"/>
            <a:ext cx="680086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3,1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%</a:t>
            </a:r>
          </a:p>
        </p:txBody>
      </p:sp>
      <p:pic>
        <p:nvPicPr>
          <p:cNvPr id="1026" name="Picture 2" descr="https://st3.depositphotos.com/4326917/14193/v/1600/depositphotos_141937226-stock-illustration-ruble-sign-dark-green-icon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706" l="20125" r="79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34" y="2496706"/>
            <a:ext cx="845707" cy="8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B12CDB7-0E18-4AB8-95C7-581948C10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75" name="Google Shape;75;p16"/>
          <p:cNvSpPr/>
          <p:nvPr/>
        </p:nvSpPr>
        <p:spPr>
          <a:xfrm>
            <a:off x="6910884" y="3234364"/>
            <a:ext cx="1332600" cy="1332600"/>
          </a:xfrm>
          <a:prstGeom prst="pie">
            <a:avLst>
              <a:gd name="adj1" fmla="val 0"/>
              <a:gd name="adj2" fmla="val 1629423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Группа 6"/>
          <p:cNvGrpSpPr/>
          <p:nvPr/>
        </p:nvGrpSpPr>
        <p:grpSpPr>
          <a:xfrm>
            <a:off x="703845" y="1924743"/>
            <a:ext cx="4757372" cy="2208780"/>
            <a:chOff x="773659" y="2734613"/>
            <a:chExt cx="4302792" cy="1997725"/>
          </a:xfrm>
        </p:grpSpPr>
        <p:sp>
          <p:nvSpPr>
            <p:cNvPr id="72" name="Google Shape;72;p16"/>
            <p:cNvSpPr/>
            <p:nvPr/>
          </p:nvSpPr>
          <p:spPr>
            <a:xfrm>
              <a:off x="773659" y="2734613"/>
              <a:ext cx="4302792" cy="1997725"/>
            </a:xfrm>
            <a:prstGeom prst="rect">
              <a:avLst/>
            </a:prstGeom>
            <a:solidFill>
              <a:srgbClr val="6FA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2A163"/>
                </a:solidFill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17901150">
              <a:off x="3179249" y="2941909"/>
              <a:ext cx="1608243" cy="1608243"/>
            </a:xfrm>
            <a:prstGeom prst="pie">
              <a:avLst>
                <a:gd name="adj1" fmla="val 4739946"/>
                <a:gd name="adj2" fmla="val 1986462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6"/>
            <p:cNvSpPr txBox="1"/>
            <p:nvPr/>
          </p:nvSpPr>
          <p:spPr>
            <a:xfrm>
              <a:off x="926019" y="2942123"/>
              <a:ext cx="2374122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Межбюджетные трансферты</a:t>
              </a:r>
              <a:endParaRPr sz="2400" b="1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0" name="Google Shape;80;p16"/>
            <p:cNvSpPr txBox="1"/>
            <p:nvPr/>
          </p:nvSpPr>
          <p:spPr>
            <a:xfrm>
              <a:off x="923437" y="3955723"/>
              <a:ext cx="2110735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800" b="1" dirty="0">
                  <a:solidFill>
                    <a:schemeClr val="lt1"/>
                  </a:solidFill>
                  <a:latin typeface="Fira Sans Condensed SemiBold" panose="020B0604020202020204" charset="0"/>
                  <a:ea typeface="Roboto Medium"/>
                  <a:cs typeface="Fira Sans Condensed SemiBold" panose="020B0604020202020204" charset="0"/>
                  <a:sym typeface="Roboto Medium"/>
                </a:rPr>
                <a:t>в общем объеме  доходов местного бюджета</a:t>
              </a:r>
              <a:endParaRPr sz="1800" b="1" dirty="0">
                <a:solidFill>
                  <a:schemeClr val="lt1"/>
                </a:solidFill>
                <a:latin typeface="Fira Sans Condensed SemiBold" panose="020B0604020202020204" charset="0"/>
                <a:ea typeface="Roboto Medium"/>
                <a:cs typeface="Fira Sans Condensed SemiBold" panose="020B0604020202020204" charset="0"/>
                <a:sym typeface="Roboto Medium"/>
              </a:endParaRPr>
            </a:p>
          </p:txBody>
        </p:sp>
        <p:sp>
          <p:nvSpPr>
            <p:cNvPr id="81" name="Google Shape;81;p16"/>
            <p:cNvSpPr txBox="1"/>
            <p:nvPr/>
          </p:nvSpPr>
          <p:spPr>
            <a:xfrm>
              <a:off x="3475396" y="3765689"/>
              <a:ext cx="856379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rgbClr val="6B995D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65</a:t>
              </a:r>
              <a:r>
                <a:rPr lang="en" sz="2800" b="1" dirty="0">
                  <a:solidFill>
                    <a:srgbClr val="6B995D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%</a:t>
              </a:r>
              <a:endParaRPr sz="2800" b="1" dirty="0">
                <a:solidFill>
                  <a:srgbClr val="6B995D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sp>
        <p:nvSpPr>
          <p:cNvPr id="27" name="Google Shape;108;p17"/>
          <p:cNvSpPr txBox="1">
            <a:spLocks noGrp="1"/>
          </p:cNvSpPr>
          <p:nvPr>
            <p:ph type="title"/>
          </p:nvPr>
        </p:nvSpPr>
        <p:spPr>
          <a:xfrm>
            <a:off x="80683" y="255175"/>
            <a:ext cx="8982634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Финансовая поддержка от других бюджетов</a:t>
            </a:r>
            <a:b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</a:b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бюджетной системы Российской Федерации в 2022 году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827434" y="1801365"/>
            <a:ext cx="3021614" cy="2403557"/>
            <a:chOff x="875701" y="1799924"/>
            <a:chExt cx="3021614" cy="215009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708961" y="1883247"/>
              <a:ext cx="1125600" cy="511722"/>
              <a:chOff x="2864419" y="1864015"/>
              <a:chExt cx="1125600" cy="511722"/>
            </a:xfrm>
          </p:grpSpPr>
          <p:sp>
            <p:nvSpPr>
              <p:cNvPr id="88" name="Google Shape;88;p16"/>
              <p:cNvSpPr txBox="1"/>
              <p:nvPr/>
            </p:nvSpPr>
            <p:spPr>
              <a:xfrm>
                <a:off x="2864419" y="1864015"/>
                <a:ext cx="1125600" cy="511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 dirty="0">
                  <a:solidFill>
                    <a:schemeClr val="tx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3" name="Freeform 45"/>
              <p:cNvSpPr>
                <a:spLocks/>
              </p:cNvSpPr>
              <p:nvPr/>
            </p:nvSpPr>
            <p:spPr bwMode="auto">
              <a:xfrm>
                <a:off x="2869306" y="1894151"/>
                <a:ext cx="232158" cy="374865"/>
              </a:xfrm>
              <a:custGeom>
                <a:avLst/>
                <a:gdLst>
                  <a:gd name="T0" fmla="*/ 90 w 155"/>
                  <a:gd name="T1" fmla="*/ 9 h 162"/>
                  <a:gd name="T2" fmla="*/ 64 w 155"/>
                  <a:gd name="T3" fmla="*/ 9 h 162"/>
                  <a:gd name="T4" fmla="*/ 7 w 155"/>
                  <a:gd name="T5" fmla="*/ 81 h 162"/>
                  <a:gd name="T6" fmla="*/ 14 w 155"/>
                  <a:gd name="T7" fmla="*/ 98 h 162"/>
                  <a:gd name="T8" fmla="*/ 45 w 155"/>
                  <a:gd name="T9" fmla="*/ 98 h 162"/>
                  <a:gd name="T10" fmla="*/ 45 w 155"/>
                  <a:gd name="T11" fmla="*/ 146 h 162"/>
                  <a:gd name="T12" fmla="*/ 61 w 155"/>
                  <a:gd name="T13" fmla="*/ 162 h 162"/>
                  <a:gd name="T14" fmla="*/ 93 w 155"/>
                  <a:gd name="T15" fmla="*/ 162 h 162"/>
                  <a:gd name="T16" fmla="*/ 109 w 155"/>
                  <a:gd name="T17" fmla="*/ 146 h 162"/>
                  <a:gd name="T18" fmla="*/ 109 w 155"/>
                  <a:gd name="T19" fmla="*/ 98 h 162"/>
                  <a:gd name="T20" fmla="*/ 141 w 155"/>
                  <a:gd name="T21" fmla="*/ 98 h 162"/>
                  <a:gd name="T22" fmla="*/ 147 w 155"/>
                  <a:gd name="T23" fmla="*/ 81 h 162"/>
                  <a:gd name="T24" fmla="*/ 90 w 155"/>
                  <a:gd name="T25" fmla="*/ 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62">
                    <a:moveTo>
                      <a:pt x="90" y="9"/>
                    </a:moveTo>
                    <a:cubicBezTo>
                      <a:pt x="83" y="0"/>
                      <a:pt x="72" y="0"/>
                      <a:pt x="64" y="9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0" y="90"/>
                      <a:pt x="3" y="98"/>
                      <a:pt x="14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55"/>
                      <a:pt x="53" y="162"/>
                      <a:pt x="61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2" y="162"/>
                      <a:pt x="109" y="155"/>
                      <a:pt x="109" y="146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52" y="98"/>
                      <a:pt x="155" y="90"/>
                      <a:pt x="147" y="81"/>
                    </a:cubicBezTo>
                    <a:lnTo>
                      <a:pt x="90" y="9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72A163"/>
                  </a:gs>
                  <a:gs pos="100000">
                    <a:srgbClr val="FFC000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5pPr>
                <a:lvl6pPr marL="2721940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6pPr>
                <a:lvl7pPr marL="3266328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7pPr>
                <a:lvl8pPr marL="3810716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8pPr>
                <a:lvl9pPr marL="4355104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875701" y="1910292"/>
              <a:ext cx="1913351" cy="2039729"/>
              <a:chOff x="1169350" y="1892109"/>
              <a:chExt cx="1913351" cy="2039729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1293869" y="1892109"/>
                <a:ext cx="1667148" cy="1688819"/>
                <a:chOff x="1893288" y="1205793"/>
                <a:chExt cx="1401617" cy="1688819"/>
              </a:xfrm>
            </p:grpSpPr>
            <p:sp>
              <p:nvSpPr>
                <p:cNvPr id="32" name="Google Shape;362;p23"/>
                <p:cNvSpPr/>
                <p:nvPr/>
              </p:nvSpPr>
              <p:spPr>
                <a:xfrm>
                  <a:off x="1893288" y="1311690"/>
                  <a:ext cx="627034" cy="1581515"/>
                </a:xfrm>
                <a:prstGeom prst="round2SameRect">
                  <a:avLst>
                    <a:gd name="adj1" fmla="val 1290"/>
                    <a:gd name="adj2" fmla="val 0"/>
                  </a:avLst>
                </a:prstGeom>
                <a:solidFill>
                  <a:srgbClr val="E76F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62;p23"/>
                <p:cNvSpPr/>
                <p:nvPr/>
              </p:nvSpPr>
              <p:spPr>
                <a:xfrm>
                  <a:off x="2694722" y="1205793"/>
                  <a:ext cx="600183" cy="1688819"/>
                </a:xfrm>
                <a:prstGeom prst="round2SameRect">
                  <a:avLst>
                    <a:gd name="adj1" fmla="val 1290"/>
                    <a:gd name="adj2" fmla="val 0"/>
                  </a:avLst>
                </a:prstGeom>
                <a:solidFill>
                  <a:srgbClr val="72A1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92;p16"/>
              <p:cNvSpPr txBox="1"/>
              <p:nvPr/>
            </p:nvSpPr>
            <p:spPr>
              <a:xfrm flipH="1">
                <a:off x="2269853" y="3721499"/>
                <a:ext cx="812848" cy="2103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2022 г. </a:t>
                </a:r>
                <a:endParaRPr kumimoji="0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7" name="Google Shape;92;p16"/>
              <p:cNvSpPr txBox="1"/>
              <p:nvPr/>
            </p:nvSpPr>
            <p:spPr>
              <a:xfrm flipH="1">
                <a:off x="1243897" y="3719316"/>
                <a:ext cx="812848" cy="2103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2021 г. </a:t>
                </a:r>
                <a:endParaRPr kumimoji="0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38" name="Google Shape;573;p29"/>
              <p:cNvCxnSpPr/>
              <p:nvPr/>
            </p:nvCxnSpPr>
            <p:spPr>
              <a:xfrm flipH="1">
                <a:off x="1225447" y="3579521"/>
                <a:ext cx="1825072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4" name="Google Shape;365;p23"/>
              <p:cNvSpPr txBox="1"/>
              <p:nvPr/>
            </p:nvSpPr>
            <p:spPr>
              <a:xfrm>
                <a:off x="2158577" y="2673464"/>
                <a:ext cx="891942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ru-RU" sz="1800" b="1" spc="-90" dirty="0">
                    <a:solidFill>
                      <a:schemeClr val="lt1"/>
                    </a:solidFill>
                    <a:latin typeface="Fira Sans Condensed"/>
                    <a:ea typeface="Fira Sans Condensed"/>
                    <a:cs typeface="Fira Sans Condensed"/>
                    <a:sym typeface="Fira Sans Condensed"/>
                  </a:rPr>
                  <a:t>4 383,2</a:t>
                </a:r>
                <a:endParaRPr sz="2000" b="1" spc="-9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endParaRPr>
              </a:p>
            </p:txBody>
          </p:sp>
          <p:sp>
            <p:nvSpPr>
              <p:cNvPr id="45" name="Google Shape;365;p23"/>
              <p:cNvSpPr txBox="1"/>
              <p:nvPr/>
            </p:nvSpPr>
            <p:spPr>
              <a:xfrm>
                <a:off x="1169350" y="2671410"/>
                <a:ext cx="981016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ru-RU" sz="1800" b="1" spc="-90" dirty="0">
                    <a:solidFill>
                      <a:schemeClr val="lt1"/>
                    </a:solidFill>
                    <a:latin typeface="Fira Sans Condensed"/>
                    <a:ea typeface="Fira Sans Condensed"/>
                    <a:cs typeface="Fira Sans Condensed"/>
                    <a:sym typeface="Fira Sans Condensed"/>
                  </a:rPr>
                  <a:t>4 240,7</a:t>
                </a:r>
                <a:endParaRPr sz="2000" b="1" spc="-9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endParaRP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2709489" y="1799924"/>
              <a:ext cx="1187826" cy="6057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SzPts val="1100"/>
              </a:pPr>
              <a:r>
                <a:rPr lang="ru-RU" sz="20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 </a:t>
              </a:r>
              <a:r>
                <a:rPr lang="ru-RU" sz="2200" b="1" spc="-4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+142,5</a:t>
              </a:r>
            </a:p>
            <a:p>
              <a:pPr lvl="0" algn="ctr">
                <a:buSzPts val="1100"/>
              </a:pPr>
              <a:r>
                <a:rPr lang="ru-RU" sz="1600" b="1" spc="-4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   млн руб.</a:t>
              </a:r>
            </a:p>
          </p:txBody>
        </p:sp>
      </p:grpSp>
      <p:sp>
        <p:nvSpPr>
          <p:cNvPr id="2" name="Овал 1"/>
          <p:cNvSpPr/>
          <p:nvPr/>
        </p:nvSpPr>
        <p:spPr>
          <a:xfrm>
            <a:off x="3396048" y="2152533"/>
            <a:ext cx="1753200" cy="1753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995DC6-88A7-4B60-B8DF-5C6F44CE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1098" name="Google Shape;1098;p45"/>
          <p:cNvSpPr/>
          <p:nvPr/>
        </p:nvSpPr>
        <p:spPr>
          <a:xfrm rot="16200000">
            <a:off x="2284405" y="2174986"/>
            <a:ext cx="2426400" cy="1800000"/>
          </a:xfrm>
          <a:prstGeom prst="roundRect">
            <a:avLst>
              <a:gd name="adj" fmla="val 16667"/>
            </a:avLst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97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6" name="Google Shape;1116;p45"/>
          <p:cNvSpPr/>
          <p:nvPr/>
        </p:nvSpPr>
        <p:spPr>
          <a:xfrm rot="16200000">
            <a:off x="6512309" y="2173611"/>
            <a:ext cx="2426399" cy="1800000"/>
          </a:xfrm>
          <a:prstGeom prst="roundRect">
            <a:avLst>
              <a:gd name="adj" fmla="val 16667"/>
            </a:avLst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97000">
                <a:srgbClr val="F4A462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8" name="Google Shape;1088;p45"/>
          <p:cNvSpPr/>
          <p:nvPr/>
        </p:nvSpPr>
        <p:spPr>
          <a:xfrm rot="16200000">
            <a:off x="201587" y="2174299"/>
            <a:ext cx="2427775" cy="1800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33000">
                <a:schemeClr val="accent1">
                  <a:lumMod val="5000"/>
                  <a:lumOff val="95000"/>
                </a:schemeClr>
              </a:gs>
              <a:gs pos="97000">
                <a:srgbClr val="258B7F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96" name="Google Shape;1096;p45"/>
          <p:cNvCxnSpPr/>
          <p:nvPr/>
        </p:nvCxnSpPr>
        <p:spPr>
          <a:xfrm>
            <a:off x="7016179" y="2413186"/>
            <a:ext cx="329921" cy="0"/>
          </a:xfrm>
          <a:prstGeom prst="straightConnector1">
            <a:avLst/>
          </a:prstGeom>
          <a:noFill/>
          <a:ln w="28575" cap="flat" cmpd="sng">
            <a:solidFill>
              <a:srgbClr val="F0852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1097;p45"/>
          <p:cNvSpPr txBox="1"/>
          <p:nvPr/>
        </p:nvSpPr>
        <p:spPr>
          <a:xfrm>
            <a:off x="582625" y="2501488"/>
            <a:ext cx="1688301" cy="9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Проведено</a:t>
            </a:r>
            <a:r>
              <a:rPr kumimoji="0" lang="ru-RU" sz="14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11</a:t>
            </a:r>
            <a:r>
              <a:rPr kumimoji="0" lang="ru-RU" sz="14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заседаний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1105" name="Google Shape;1105;p45"/>
          <p:cNvCxnSpPr/>
          <p:nvPr/>
        </p:nvCxnSpPr>
        <p:spPr>
          <a:xfrm>
            <a:off x="2777693" y="2413186"/>
            <a:ext cx="329921" cy="0"/>
          </a:xfrm>
          <a:prstGeom prst="straightConnector1">
            <a:avLst/>
          </a:prstGeom>
          <a:noFill/>
          <a:ln w="28575" cap="flat" cmpd="sng">
            <a:solidFill>
              <a:srgbClr val="76A46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7" name="Google Shape;1107;p45"/>
          <p:cNvSpPr/>
          <p:nvPr/>
        </p:nvSpPr>
        <p:spPr>
          <a:xfrm rot="16200000">
            <a:off x="4410346" y="2175675"/>
            <a:ext cx="2425022" cy="1800000"/>
          </a:xfrm>
          <a:prstGeom prst="roundRect">
            <a:avLst>
              <a:gd name="adj" fmla="val 16667"/>
            </a:avLst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97000">
                <a:srgbClr val="E87256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114" name="Google Shape;1114;p45"/>
          <p:cNvCxnSpPr/>
          <p:nvPr/>
        </p:nvCxnSpPr>
        <p:spPr>
          <a:xfrm>
            <a:off x="4915098" y="2414216"/>
            <a:ext cx="329921" cy="0"/>
          </a:xfrm>
          <a:prstGeom prst="straightConnector1">
            <a:avLst/>
          </a:prstGeom>
          <a:noFill/>
          <a:ln w="28575" cap="flat" cmpd="sng">
            <a:solidFill>
              <a:srgbClr val="E872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1" name="Google Shape;1121;p45"/>
          <p:cNvSpPr txBox="1"/>
          <p:nvPr/>
        </p:nvSpPr>
        <p:spPr>
          <a:xfrm>
            <a:off x="617243" y="2173421"/>
            <a:ext cx="801913" cy="16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2A9D8F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1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2A9D8F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123" name="Google Shape;1123;p45"/>
          <p:cNvCxnSpPr/>
          <p:nvPr/>
        </p:nvCxnSpPr>
        <p:spPr>
          <a:xfrm>
            <a:off x="713481" y="2413186"/>
            <a:ext cx="329921" cy="0"/>
          </a:xfrm>
          <a:prstGeom prst="straightConnector1">
            <a:avLst/>
          </a:prstGeom>
          <a:noFill/>
          <a:ln w="28575" cap="flat" cmpd="sng">
            <a:solidFill>
              <a:srgbClr val="2A9D8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1121;p45"/>
          <p:cNvSpPr txBox="1"/>
          <p:nvPr/>
        </p:nvSpPr>
        <p:spPr>
          <a:xfrm>
            <a:off x="2698245" y="2173422"/>
            <a:ext cx="801913" cy="16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76A468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2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76A468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8" name="Google Shape;1121;p45"/>
          <p:cNvSpPr txBox="1"/>
          <p:nvPr/>
        </p:nvSpPr>
        <p:spPr>
          <a:xfrm>
            <a:off x="4820944" y="2173844"/>
            <a:ext cx="801913" cy="16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87256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3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E87256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" name="Google Shape;1121;p45"/>
          <p:cNvSpPr txBox="1"/>
          <p:nvPr/>
        </p:nvSpPr>
        <p:spPr>
          <a:xfrm>
            <a:off x="6945144" y="2173844"/>
            <a:ext cx="801913" cy="16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0852C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4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0852C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4" name="Google Shape;606;p31"/>
          <p:cNvSpPr txBox="1">
            <a:spLocks/>
          </p:cNvSpPr>
          <p:nvPr/>
        </p:nvSpPr>
        <p:spPr>
          <a:xfrm>
            <a:off x="795891" y="269910"/>
            <a:ext cx="7378607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Работа по сокращению недоимки в бюджет 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в 2022 году</a:t>
            </a:r>
          </a:p>
        </p:txBody>
      </p:sp>
      <p:sp>
        <p:nvSpPr>
          <p:cNvPr id="25" name="Google Shape;1097;p45"/>
          <p:cNvSpPr txBox="1"/>
          <p:nvPr/>
        </p:nvSpPr>
        <p:spPr>
          <a:xfrm>
            <a:off x="2640727" y="2501488"/>
            <a:ext cx="1688301" cy="9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Заслушано</a:t>
            </a:r>
            <a:r>
              <a:rPr kumimoji="0" lang="ru-RU" sz="14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60</a:t>
            </a:r>
            <a:r>
              <a:rPr kumimoji="0" lang="ru-RU" sz="14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ЮЛ</a:t>
            </a:r>
            <a:r>
              <a:rPr kumimoji="0" lang="ru-RU" sz="2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и ИП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/>
          <p:cNvSpPr txBox="1"/>
          <p:nvPr/>
        </p:nvSpPr>
        <p:spPr>
          <a:xfrm>
            <a:off x="4799374" y="2690927"/>
            <a:ext cx="1786201" cy="1071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Поступило                          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в консолидированный бюджет РБ</a:t>
            </a: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i="0" u="none" strike="noStrike" kern="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49,4</a:t>
            </a:r>
            <a:r>
              <a:rPr kumimoji="0" lang="ru-RU" sz="14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млн руб.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7;p45"/>
          <p:cNvSpPr txBox="1"/>
          <p:nvPr/>
        </p:nvSpPr>
        <p:spPr>
          <a:xfrm>
            <a:off x="6888226" y="2545506"/>
            <a:ext cx="1798574" cy="116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Поступило                          </a:t>
            </a:r>
            <a:r>
              <a:rPr kumimoji="0" lang="ru-RU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в местный бюджет</a:t>
            </a:r>
            <a:endParaRPr kumimoji="0" lang="ru-RU" sz="11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25,8</a:t>
            </a:r>
            <a:r>
              <a:rPr kumimoji="0" lang="ru-RU" sz="14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млн руб.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270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15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5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15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1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15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4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9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1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25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4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4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4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" grpId="0" animBg="1"/>
      <p:bldP spid="1116" grpId="0" animBg="1"/>
      <p:bldP spid="1088" grpId="0" animBg="1"/>
      <p:bldP spid="45" grpId="0"/>
      <p:bldP spid="1107" grpId="0" animBg="1"/>
      <p:bldP spid="1121" grpId="0"/>
      <p:bldP spid="46" grpId="0"/>
      <p:bldP spid="48" grpId="0"/>
      <p:bldP spid="51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BD28B89-7D0F-47A5-892A-8169F8D33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39" name="Google Shape;606;p31"/>
          <p:cNvSpPr txBox="1">
            <a:spLocks/>
          </p:cNvSpPr>
          <p:nvPr/>
        </p:nvSpPr>
        <p:spPr>
          <a:xfrm>
            <a:off x="750424" y="230115"/>
            <a:ext cx="764315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Недоимка по налоговым  доходам – 97,8 млн руб.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-77801" y="1130300"/>
            <a:ext cx="7808786" cy="3164380"/>
            <a:chOff x="1315387" y="1488695"/>
            <a:chExt cx="6690426" cy="2711180"/>
          </a:xfrm>
        </p:grpSpPr>
        <p:sp>
          <p:nvSpPr>
            <p:cNvPr id="996" name="Google Shape;996;p42"/>
            <p:cNvSpPr txBox="1"/>
            <p:nvPr/>
          </p:nvSpPr>
          <p:spPr>
            <a:xfrm>
              <a:off x="6517513" y="3555918"/>
              <a:ext cx="1488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2000" dirty="0">
                  <a:solidFill>
                    <a:srgbClr val="F18023"/>
                  </a:solidFill>
                  <a:latin typeface="Fira Sans Extra Condensed SemiBold" panose="020B0604020202020204" charset="0"/>
                  <a:ea typeface="Roboto"/>
                  <a:cs typeface="Fira Sans Extra Condensed ExtraBold" panose="020B0604020202020204" charset="0"/>
                  <a:sym typeface="Roboto"/>
                </a:rPr>
                <a:t>Прочие</a:t>
              </a:r>
              <a:r>
                <a:rPr lang="ru-RU" sz="2000" b="1" dirty="0">
                  <a:solidFill>
                    <a:srgbClr val="F18023"/>
                  </a:solidFill>
                  <a:latin typeface="Fira Sans Extra Condensed SemiBold" panose="020B0604020202020204" charset="0"/>
                  <a:ea typeface="Roboto"/>
                  <a:cs typeface="Fira Sans Extra Condensed ExtraBold" panose="020B0604020202020204" charset="0"/>
                  <a:sym typeface="Roboto"/>
                </a:rPr>
                <a:t> </a:t>
              </a:r>
              <a:r>
                <a:rPr lang="ru-RU" sz="2000" dirty="0">
                  <a:solidFill>
                    <a:srgbClr val="F18023"/>
                  </a:solidFill>
                  <a:latin typeface="Fira Sans Extra Condensed SemiBold" panose="020B0604020202020204" charset="0"/>
                  <a:ea typeface="Roboto"/>
                  <a:cs typeface="Fira Sans Extra Condensed ExtraBold" panose="020B0604020202020204" charset="0"/>
                  <a:sym typeface="Roboto"/>
                </a:rPr>
                <a:t>налоги</a:t>
              </a:r>
              <a:endParaRPr sz="2000" dirty="0">
                <a:solidFill>
                  <a:srgbClr val="F18023"/>
                </a:solidFill>
                <a:latin typeface="Fira Sans Extra Condensed SemiBold" panose="020B0604020202020204" charset="0"/>
                <a:ea typeface="Roboto"/>
                <a:cs typeface="Fira Sans Extra Condensed ExtraBold" panose="020B0604020202020204" charset="0"/>
                <a:sym typeface="Roboto"/>
              </a:endParaRPr>
            </a:p>
          </p:txBody>
        </p:sp>
        <p:sp>
          <p:nvSpPr>
            <p:cNvPr id="998" name="Google Shape;998;p42"/>
            <p:cNvSpPr txBox="1"/>
            <p:nvPr/>
          </p:nvSpPr>
          <p:spPr>
            <a:xfrm>
              <a:off x="5351463" y="1488695"/>
              <a:ext cx="1488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solidFill>
                    <a:srgbClr val="709F61"/>
                  </a:solidFill>
                  <a:latin typeface="Fira Sans Extra Condensed SemiBold" panose="020B0604020202020204" charset="0"/>
                  <a:ea typeface="Roboto"/>
                  <a:cs typeface="Fira Sans Extra Condensed ExtraBold" panose="020B0604020202020204" charset="0"/>
                  <a:sym typeface="Roboto"/>
                </a:rPr>
                <a:t>Земельный налог</a:t>
              </a:r>
              <a:endParaRPr sz="2000" dirty="0">
                <a:solidFill>
                  <a:srgbClr val="709F61"/>
                </a:solidFill>
                <a:latin typeface="Fira Sans Extra Condensed SemiBold" panose="020B0604020202020204" charset="0"/>
                <a:ea typeface="Roboto"/>
                <a:cs typeface="Fira Sans Extra Condensed ExtraBold" panose="020B0604020202020204" charset="0"/>
                <a:sym typeface="Roboto"/>
              </a:endParaRPr>
            </a:p>
          </p:txBody>
        </p:sp>
        <p:sp>
          <p:nvSpPr>
            <p:cNvPr id="999" name="Google Shape;999;p42"/>
            <p:cNvSpPr txBox="1"/>
            <p:nvPr/>
          </p:nvSpPr>
          <p:spPr>
            <a:xfrm>
              <a:off x="3429622" y="3770275"/>
              <a:ext cx="1997993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solidFill>
                    <a:srgbClr val="258B7F"/>
                  </a:solidFill>
                  <a:latin typeface="Fira Sans Extra Condensed SemiBold" panose="020B0604020202020204" charset="0"/>
                  <a:ea typeface="Fira Sans Extra Condensed Medium"/>
                  <a:cs typeface="Fira Sans Extra Condensed ExtraBold" panose="020B0604020202020204" charset="0"/>
                  <a:sym typeface="Fira Sans Extra Condensed Medium"/>
                </a:rPr>
                <a:t>Налог на имущество физических лиц</a:t>
              </a:r>
              <a:endParaRPr sz="2000" dirty="0">
                <a:solidFill>
                  <a:srgbClr val="258B7F"/>
                </a:solidFill>
                <a:latin typeface="Fira Sans Extra Condensed SemiBold" panose="020B0604020202020204" charset="0"/>
                <a:ea typeface="Fira Sans Extra Condensed Medium"/>
                <a:cs typeface="Fira Sans Extra Condensed ExtraBold" panose="020B0604020202020204" charset="0"/>
                <a:sym typeface="Fira Sans Extra Condensed Medium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2997344" y="2204516"/>
              <a:ext cx="4656420" cy="553155"/>
              <a:chOff x="2997344" y="2037385"/>
              <a:chExt cx="4656420" cy="722604"/>
            </a:xfrm>
          </p:grpSpPr>
          <p:grpSp>
            <p:nvGrpSpPr>
              <p:cNvPr id="29" name="Группа 28"/>
              <p:cNvGrpSpPr/>
              <p:nvPr/>
            </p:nvGrpSpPr>
            <p:grpSpPr>
              <a:xfrm>
                <a:off x="2997344" y="2037385"/>
                <a:ext cx="4656420" cy="634414"/>
                <a:chOff x="991246" y="2599582"/>
                <a:chExt cx="4226404" cy="417754"/>
              </a:xfrm>
            </p:grpSpPr>
            <p:sp>
              <p:nvSpPr>
                <p:cNvPr id="30" name="Google Shape;987;p42"/>
                <p:cNvSpPr/>
                <p:nvPr/>
              </p:nvSpPr>
              <p:spPr>
                <a:xfrm>
                  <a:off x="3627781" y="2689082"/>
                  <a:ext cx="1589869" cy="32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" h="3457" extrusionOk="0">
                      <a:moveTo>
                        <a:pt x="0" y="0"/>
                      </a:moveTo>
                      <a:lnTo>
                        <a:pt x="0" y="3457"/>
                      </a:lnTo>
                      <a:lnTo>
                        <a:pt x="9709" y="3457"/>
                      </a:lnTo>
                      <a:cubicBezTo>
                        <a:pt x="10657" y="3457"/>
                        <a:pt x="11401" y="2700"/>
                        <a:pt x="11401" y="1752"/>
                      </a:cubicBezTo>
                      <a:cubicBezTo>
                        <a:pt x="11401" y="756"/>
                        <a:pt x="10657" y="0"/>
                        <a:pt x="9709" y="0"/>
                      </a:cubicBezTo>
                      <a:close/>
                    </a:path>
                  </a:pathLst>
                </a:custGeom>
                <a:solidFill>
                  <a:srgbClr val="F390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88;p42"/>
                <p:cNvSpPr/>
                <p:nvPr/>
              </p:nvSpPr>
              <p:spPr>
                <a:xfrm>
                  <a:off x="2874429" y="2689082"/>
                  <a:ext cx="1506703" cy="32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2" h="3457" extrusionOk="0">
                      <a:moveTo>
                        <a:pt x="1" y="0"/>
                      </a:moveTo>
                      <a:lnTo>
                        <a:pt x="1" y="3457"/>
                      </a:lnTo>
                      <a:lnTo>
                        <a:pt x="9697" y="3457"/>
                      </a:lnTo>
                      <a:cubicBezTo>
                        <a:pt x="10645" y="3457"/>
                        <a:pt x="11402" y="2700"/>
                        <a:pt x="11402" y="1752"/>
                      </a:cubicBezTo>
                      <a:cubicBezTo>
                        <a:pt x="11402" y="756"/>
                        <a:pt x="10645" y="0"/>
                        <a:pt x="9697" y="0"/>
                      </a:cubicBezTo>
                      <a:close/>
                    </a:path>
                  </a:pathLst>
                </a:custGeom>
                <a:solidFill>
                  <a:srgbClr val="84AD7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89;p42"/>
                <p:cNvSpPr/>
                <p:nvPr/>
              </p:nvSpPr>
              <p:spPr>
                <a:xfrm>
                  <a:off x="991246" y="2689082"/>
                  <a:ext cx="1590009" cy="32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2" h="3457" extrusionOk="0">
                      <a:moveTo>
                        <a:pt x="1704" y="0"/>
                      </a:moveTo>
                      <a:cubicBezTo>
                        <a:pt x="756" y="0"/>
                        <a:pt x="0" y="756"/>
                        <a:pt x="0" y="1752"/>
                      </a:cubicBezTo>
                      <a:cubicBezTo>
                        <a:pt x="0" y="2700"/>
                        <a:pt x="756" y="3457"/>
                        <a:pt x="1704" y="3457"/>
                      </a:cubicBezTo>
                      <a:lnTo>
                        <a:pt x="9697" y="3457"/>
                      </a:lnTo>
                      <a:cubicBezTo>
                        <a:pt x="10657" y="3457"/>
                        <a:pt x="11401" y="2700"/>
                        <a:pt x="11401" y="1752"/>
                      </a:cubicBezTo>
                      <a:cubicBezTo>
                        <a:pt x="11401" y="756"/>
                        <a:pt x="10657" y="0"/>
                        <a:pt x="9697" y="0"/>
                      </a:cubicBezTo>
                      <a:close/>
                    </a:path>
                  </a:pathLst>
                </a:custGeom>
                <a:solidFill>
                  <a:srgbClr val="258B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94;p42"/>
                <p:cNvSpPr/>
                <p:nvPr/>
              </p:nvSpPr>
              <p:spPr>
                <a:xfrm>
                  <a:off x="3690900" y="2599582"/>
                  <a:ext cx="195927" cy="92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" h="1201" extrusionOk="0">
                      <a:moveTo>
                        <a:pt x="696" y="0"/>
                      </a:moveTo>
                      <a:lnTo>
                        <a:pt x="348" y="600"/>
                      </a:lnTo>
                      <a:lnTo>
                        <a:pt x="0" y="1200"/>
                      </a:lnTo>
                      <a:lnTo>
                        <a:pt x="1404" y="1200"/>
                      </a:lnTo>
                      <a:lnTo>
                        <a:pt x="1056" y="600"/>
                      </a:lnTo>
                      <a:lnTo>
                        <a:pt x="696" y="0"/>
                      </a:lnTo>
                      <a:close/>
                    </a:path>
                  </a:pathLst>
                </a:custGeom>
                <a:solidFill>
                  <a:srgbClr val="84AD7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" name="Google Shape;989;p42"/>
              <p:cNvSpPr/>
              <p:nvPr/>
            </p:nvSpPr>
            <p:spPr>
              <a:xfrm>
                <a:off x="4028963" y="2173241"/>
                <a:ext cx="1751785" cy="498497"/>
              </a:xfrm>
              <a:custGeom>
                <a:avLst/>
                <a:gdLst/>
                <a:ahLst/>
                <a:cxnLst/>
                <a:rect l="l" t="t" r="r" b="b"/>
                <a:pathLst>
                  <a:path w="11402" h="3457" extrusionOk="0">
                    <a:moveTo>
                      <a:pt x="1704" y="0"/>
                    </a:moveTo>
                    <a:cubicBezTo>
                      <a:pt x="756" y="0"/>
                      <a:pt x="0" y="756"/>
                      <a:pt x="0" y="1752"/>
                    </a:cubicBezTo>
                    <a:cubicBezTo>
                      <a:pt x="0" y="2700"/>
                      <a:pt x="756" y="3457"/>
                      <a:pt x="1704" y="3457"/>
                    </a:cubicBezTo>
                    <a:lnTo>
                      <a:pt x="9697" y="3457"/>
                    </a:lnTo>
                    <a:cubicBezTo>
                      <a:pt x="10657" y="3457"/>
                      <a:pt x="11401" y="2700"/>
                      <a:pt x="11401" y="1752"/>
                    </a:cubicBezTo>
                    <a:cubicBezTo>
                      <a:pt x="11401" y="756"/>
                      <a:pt x="10657" y="0"/>
                      <a:pt x="9697" y="0"/>
                    </a:cubicBezTo>
                    <a:close/>
                  </a:path>
                </a:pathLst>
              </a:custGeom>
              <a:solidFill>
                <a:srgbClr val="258B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1005;p42"/>
              <p:cNvSpPr txBox="1"/>
              <p:nvPr/>
            </p:nvSpPr>
            <p:spPr>
              <a:xfrm>
                <a:off x="3961058" y="2107585"/>
                <a:ext cx="920147" cy="652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spc="-80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55,5</a:t>
                </a:r>
                <a:endParaRPr sz="2200" b="1" spc="-8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6" name="Google Shape;1005;p42"/>
              <p:cNvSpPr txBox="1"/>
              <p:nvPr/>
            </p:nvSpPr>
            <p:spPr>
              <a:xfrm>
                <a:off x="5636642" y="2097678"/>
                <a:ext cx="920147" cy="6524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spc="-90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16,8</a:t>
                </a:r>
                <a:endParaRPr sz="2200" b="1" spc="-9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8" name="Google Shape;1005;p42"/>
              <p:cNvSpPr txBox="1"/>
              <p:nvPr/>
            </p:nvSpPr>
            <p:spPr>
              <a:xfrm>
                <a:off x="6612231" y="2097679"/>
                <a:ext cx="920147" cy="652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spc="-90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18,3</a:t>
                </a:r>
                <a:endParaRPr sz="2200" b="1" spc="-9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2984864" y="2870259"/>
              <a:ext cx="4804485" cy="554400"/>
              <a:chOff x="2984864" y="2870259"/>
              <a:chExt cx="4804485" cy="750176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2984864" y="2966493"/>
                <a:ext cx="4804485" cy="653942"/>
                <a:chOff x="944755" y="2688185"/>
                <a:chExt cx="4360408" cy="431442"/>
              </a:xfrm>
            </p:grpSpPr>
            <p:sp>
              <p:nvSpPr>
                <p:cNvPr id="987" name="Google Shape;987;p42"/>
                <p:cNvSpPr/>
                <p:nvPr/>
              </p:nvSpPr>
              <p:spPr>
                <a:xfrm>
                  <a:off x="3767978" y="2688989"/>
                  <a:ext cx="1537185" cy="340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" h="3457" extrusionOk="0">
                      <a:moveTo>
                        <a:pt x="0" y="0"/>
                      </a:moveTo>
                      <a:lnTo>
                        <a:pt x="0" y="3457"/>
                      </a:lnTo>
                      <a:lnTo>
                        <a:pt x="9709" y="3457"/>
                      </a:lnTo>
                      <a:cubicBezTo>
                        <a:pt x="10657" y="3457"/>
                        <a:pt x="11401" y="2700"/>
                        <a:pt x="11401" y="1752"/>
                      </a:cubicBezTo>
                      <a:cubicBezTo>
                        <a:pt x="11401" y="756"/>
                        <a:pt x="10657" y="0"/>
                        <a:pt x="9709" y="0"/>
                      </a:cubicBezTo>
                      <a:close/>
                    </a:path>
                  </a:pathLst>
                </a:custGeom>
                <a:solidFill>
                  <a:srgbClr val="F390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42"/>
                <p:cNvSpPr/>
                <p:nvPr/>
              </p:nvSpPr>
              <p:spPr>
                <a:xfrm>
                  <a:off x="2956446" y="2688988"/>
                  <a:ext cx="1508939" cy="340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2" h="3457" extrusionOk="0">
                      <a:moveTo>
                        <a:pt x="1" y="0"/>
                      </a:moveTo>
                      <a:lnTo>
                        <a:pt x="1" y="3457"/>
                      </a:lnTo>
                      <a:lnTo>
                        <a:pt x="9697" y="3457"/>
                      </a:lnTo>
                      <a:cubicBezTo>
                        <a:pt x="10645" y="3457"/>
                        <a:pt x="11402" y="2700"/>
                        <a:pt x="11402" y="1752"/>
                      </a:cubicBezTo>
                      <a:cubicBezTo>
                        <a:pt x="11402" y="756"/>
                        <a:pt x="10645" y="0"/>
                        <a:pt x="9697" y="0"/>
                      </a:cubicBezTo>
                      <a:close/>
                    </a:path>
                  </a:pathLst>
                </a:custGeom>
                <a:solidFill>
                  <a:srgbClr val="84AD7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42"/>
                <p:cNvSpPr/>
                <p:nvPr/>
              </p:nvSpPr>
              <p:spPr>
                <a:xfrm>
                  <a:off x="944755" y="2688185"/>
                  <a:ext cx="1590009" cy="339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2" h="3457" extrusionOk="0">
                      <a:moveTo>
                        <a:pt x="1704" y="0"/>
                      </a:moveTo>
                      <a:cubicBezTo>
                        <a:pt x="756" y="0"/>
                        <a:pt x="0" y="756"/>
                        <a:pt x="0" y="1752"/>
                      </a:cubicBezTo>
                      <a:cubicBezTo>
                        <a:pt x="0" y="2700"/>
                        <a:pt x="756" y="3457"/>
                        <a:pt x="1704" y="3457"/>
                      </a:cubicBezTo>
                      <a:lnTo>
                        <a:pt x="9697" y="3457"/>
                      </a:lnTo>
                      <a:cubicBezTo>
                        <a:pt x="10657" y="3457"/>
                        <a:pt x="11401" y="2700"/>
                        <a:pt x="11401" y="1752"/>
                      </a:cubicBezTo>
                      <a:cubicBezTo>
                        <a:pt x="11401" y="756"/>
                        <a:pt x="10657" y="0"/>
                        <a:pt x="9697" y="0"/>
                      </a:cubicBezTo>
                      <a:close/>
                    </a:path>
                  </a:pathLst>
                </a:custGeom>
                <a:solidFill>
                  <a:srgbClr val="258B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42"/>
                <p:cNvSpPr/>
                <p:nvPr/>
              </p:nvSpPr>
              <p:spPr>
                <a:xfrm>
                  <a:off x="2157099" y="3022634"/>
                  <a:ext cx="195927" cy="91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" h="1201" extrusionOk="0">
                      <a:moveTo>
                        <a:pt x="1" y="1"/>
                      </a:moveTo>
                      <a:lnTo>
                        <a:pt x="349" y="601"/>
                      </a:lnTo>
                      <a:lnTo>
                        <a:pt x="697" y="1201"/>
                      </a:lnTo>
                      <a:lnTo>
                        <a:pt x="1057" y="601"/>
                      </a:lnTo>
                      <a:lnTo>
                        <a:pt x="1405" y="1"/>
                      </a:lnTo>
                      <a:close/>
                    </a:path>
                  </a:pathLst>
                </a:custGeom>
                <a:solidFill>
                  <a:srgbClr val="258B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42"/>
                <p:cNvSpPr/>
                <p:nvPr/>
              </p:nvSpPr>
              <p:spPr>
                <a:xfrm>
                  <a:off x="4711624" y="3026997"/>
                  <a:ext cx="195927" cy="92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" h="1201" extrusionOk="0">
                      <a:moveTo>
                        <a:pt x="1" y="1"/>
                      </a:moveTo>
                      <a:lnTo>
                        <a:pt x="349" y="601"/>
                      </a:lnTo>
                      <a:lnTo>
                        <a:pt x="709" y="1201"/>
                      </a:lnTo>
                      <a:lnTo>
                        <a:pt x="1057" y="601"/>
                      </a:lnTo>
                      <a:lnTo>
                        <a:pt x="1405" y="1"/>
                      </a:lnTo>
                      <a:close/>
                    </a:path>
                  </a:pathLst>
                </a:custGeom>
                <a:solidFill>
                  <a:srgbClr val="F390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" name="Google Shape;989;p42"/>
              <p:cNvSpPr/>
              <p:nvPr/>
            </p:nvSpPr>
            <p:spPr>
              <a:xfrm>
                <a:off x="4091573" y="2969346"/>
                <a:ext cx="1689175" cy="516355"/>
              </a:xfrm>
              <a:custGeom>
                <a:avLst/>
                <a:gdLst/>
                <a:ahLst/>
                <a:cxnLst/>
                <a:rect l="l" t="t" r="r" b="b"/>
                <a:pathLst>
                  <a:path w="11402" h="3457" extrusionOk="0">
                    <a:moveTo>
                      <a:pt x="1704" y="0"/>
                    </a:moveTo>
                    <a:cubicBezTo>
                      <a:pt x="756" y="0"/>
                      <a:pt x="0" y="756"/>
                      <a:pt x="0" y="1752"/>
                    </a:cubicBezTo>
                    <a:cubicBezTo>
                      <a:pt x="0" y="2700"/>
                      <a:pt x="756" y="3457"/>
                      <a:pt x="1704" y="3457"/>
                    </a:cubicBezTo>
                    <a:lnTo>
                      <a:pt x="9697" y="3457"/>
                    </a:lnTo>
                    <a:cubicBezTo>
                      <a:pt x="10657" y="3457"/>
                      <a:pt x="11401" y="2700"/>
                      <a:pt x="11401" y="1752"/>
                    </a:cubicBezTo>
                    <a:cubicBezTo>
                      <a:pt x="11401" y="756"/>
                      <a:pt x="10657" y="0"/>
                      <a:pt x="9697" y="0"/>
                    </a:cubicBezTo>
                    <a:close/>
                  </a:path>
                </a:pathLst>
              </a:custGeom>
              <a:solidFill>
                <a:srgbClr val="258B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5;p42"/>
              <p:cNvSpPr txBox="1"/>
              <p:nvPr/>
            </p:nvSpPr>
            <p:spPr>
              <a:xfrm>
                <a:off x="3973087" y="2881923"/>
                <a:ext cx="920147" cy="652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spc="-80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55,7</a:t>
                </a:r>
                <a:endParaRPr sz="2200" b="1" spc="-8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7" name="Google Shape;1005;p42"/>
              <p:cNvSpPr txBox="1"/>
              <p:nvPr/>
            </p:nvSpPr>
            <p:spPr>
              <a:xfrm>
                <a:off x="5733394" y="2886100"/>
                <a:ext cx="920147" cy="652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spc="-80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22,3</a:t>
                </a:r>
                <a:endParaRPr sz="2200" b="1" spc="-8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9" name="Google Shape;1005;p42"/>
              <p:cNvSpPr txBox="1"/>
              <p:nvPr/>
            </p:nvSpPr>
            <p:spPr>
              <a:xfrm>
                <a:off x="6735722" y="2870259"/>
                <a:ext cx="920147" cy="652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2200" b="1" spc="-90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19,8</a:t>
                </a:r>
                <a:endParaRPr sz="2200" b="1" spc="-90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52" name="Google Shape;1000;p42"/>
            <p:cNvSpPr txBox="1"/>
            <p:nvPr/>
          </p:nvSpPr>
          <p:spPr>
            <a:xfrm>
              <a:off x="1315387" y="2237579"/>
              <a:ext cx="1779894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На </a:t>
              </a:r>
              <a:r>
                <a:rPr lang="ru-RU" sz="18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01.01.2022</a:t>
              </a:r>
              <a:endParaRPr sz="1700" dirty="0"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" name="Google Shape;1000;p42"/>
            <p:cNvSpPr txBox="1"/>
            <p:nvPr/>
          </p:nvSpPr>
          <p:spPr>
            <a:xfrm>
              <a:off x="1376207" y="2843881"/>
              <a:ext cx="1658253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На 01.01.2023</a:t>
              </a:r>
              <a:endParaRPr sz="1800" dirty="0"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0" name="Google Shape;1000;p42"/>
          <p:cNvSpPr txBox="1"/>
          <p:nvPr/>
        </p:nvSpPr>
        <p:spPr>
          <a:xfrm>
            <a:off x="7284456" y="2361231"/>
            <a:ext cx="1789605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spc="-40" dirty="0">
                <a:latin typeface="Fira Sans Extra Condensed Medium" panose="020B0604020202020204" charset="0"/>
                <a:ea typeface="Roboto"/>
                <a:cs typeface="Fira Sans Extra Condensed Medium" panose="020B0604020202020204" charset="0"/>
                <a:sym typeface="Roboto"/>
              </a:rPr>
              <a:t>+7,2 </a:t>
            </a:r>
            <a:r>
              <a:rPr lang="ru-RU" sz="1600" b="1" spc="-40" dirty="0">
                <a:latin typeface="Fira Sans Extra Condensed Medium" panose="020B0604020202020204" charset="0"/>
                <a:ea typeface="Roboto"/>
                <a:cs typeface="Fira Sans Extra Condensed Medium" panose="020B0604020202020204" charset="0"/>
                <a:sym typeface="Roboto"/>
              </a:rPr>
              <a:t>млн руб.</a:t>
            </a:r>
            <a:endParaRPr sz="1600" b="1" spc="-40" dirty="0">
              <a:latin typeface="Fira Sans Extra Condensed Medium" panose="020B0604020202020204" charset="0"/>
              <a:ea typeface="Roboto"/>
              <a:cs typeface="Fira Sans Extra Condensed Medium" panose="020B060402020202020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612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2D81E5-CAD0-4FCC-8F8E-B4821E7D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24" name="Google Shape;56;p15">
            <a:extLst>
              <a:ext uri="{FF2B5EF4-FFF2-40B4-BE49-F238E27FC236}">
                <a16:creationId xmlns:a16="http://schemas.microsoft.com/office/drawing/2014/main" id="{6E6CD3E5-3B1B-45CB-B8CC-1D681B1B37BE}"/>
              </a:ext>
            </a:extLst>
          </p:cNvPr>
          <p:cNvSpPr txBox="1">
            <a:spLocks/>
          </p:cNvSpPr>
          <p:nvPr/>
        </p:nvSpPr>
        <p:spPr>
          <a:xfrm>
            <a:off x="503681" y="56928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  <a:sym typeface="Fira Sans Extra Condensed"/>
              </a:rPr>
              <a:t>Исполнение по расходам</a:t>
            </a:r>
            <a:endParaRPr lang="ru-RU" sz="3000" b="1" dirty="0"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sp>
        <p:nvSpPr>
          <p:cNvPr id="44" name="Google Shape;561;p29">
            <a:extLst>
              <a:ext uri="{FF2B5EF4-FFF2-40B4-BE49-F238E27FC236}">
                <a16:creationId xmlns:a16="http://schemas.microsoft.com/office/drawing/2014/main" id="{777B45A7-F483-4D77-8F59-4C93687D459C}"/>
              </a:ext>
            </a:extLst>
          </p:cNvPr>
          <p:cNvSpPr/>
          <p:nvPr/>
        </p:nvSpPr>
        <p:spPr>
          <a:xfrm flipH="1">
            <a:off x="5277418" y="980012"/>
            <a:ext cx="1447232" cy="3294676"/>
          </a:xfrm>
          <a:prstGeom prst="round1Rect">
            <a:avLst>
              <a:gd name="adj" fmla="val 50000"/>
            </a:avLst>
          </a:prstGeom>
          <a:solidFill>
            <a:srgbClr val="F67959"/>
          </a:solidFill>
          <a:ln>
            <a:noFill/>
          </a:ln>
          <a:effectLst>
            <a:outerShdw blurRad="88900" dist="88900" dir="18600000" sx="104000" sy="104000" algn="ctr" rotWithShape="0">
              <a:srgbClr val="000000">
                <a:alpha val="3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" name="Google Shape;573;p29">
            <a:extLst>
              <a:ext uri="{FF2B5EF4-FFF2-40B4-BE49-F238E27FC236}">
                <a16:creationId xmlns:a16="http://schemas.microsoft.com/office/drawing/2014/main" id="{4A0A06BD-0001-4FBC-9520-0CE2AB1E5786}"/>
              </a:ext>
            </a:extLst>
          </p:cNvPr>
          <p:cNvCxnSpPr>
            <a:cxnSpLocks/>
          </p:cNvCxnSpPr>
          <p:nvPr/>
        </p:nvCxnSpPr>
        <p:spPr>
          <a:xfrm flipH="1">
            <a:off x="2003722" y="4274688"/>
            <a:ext cx="4720928" cy="98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571;p29">
            <a:extLst>
              <a:ext uri="{FF2B5EF4-FFF2-40B4-BE49-F238E27FC236}">
                <a16:creationId xmlns:a16="http://schemas.microsoft.com/office/drawing/2014/main" id="{0175D5BC-E35F-4E44-B415-2BE8A0FF814A}"/>
              </a:ext>
            </a:extLst>
          </p:cNvPr>
          <p:cNvSpPr/>
          <p:nvPr/>
        </p:nvSpPr>
        <p:spPr>
          <a:xfrm flipH="1">
            <a:off x="2003722" y="1413540"/>
            <a:ext cx="1426984" cy="2861148"/>
          </a:xfrm>
          <a:prstGeom prst="round1Rect">
            <a:avLst>
              <a:gd name="adj" fmla="val 50000"/>
            </a:avLst>
          </a:prstGeom>
          <a:solidFill>
            <a:srgbClr val="2B4D5B"/>
          </a:solidFill>
          <a:ln>
            <a:noFill/>
          </a:ln>
          <a:effectLst>
            <a:outerShdw blurRad="88900" dist="63500" dir="18600000" sx="104000" sy="104000" algn="tl" rotWithShape="0">
              <a:prstClr val="black">
                <a:alpha val="39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572;p29">
            <a:extLst>
              <a:ext uri="{FF2B5EF4-FFF2-40B4-BE49-F238E27FC236}">
                <a16:creationId xmlns:a16="http://schemas.microsoft.com/office/drawing/2014/main" id="{3BB252AB-B344-41BE-A30D-E5DD534FF4AA}"/>
              </a:ext>
            </a:extLst>
          </p:cNvPr>
          <p:cNvSpPr txBox="1"/>
          <p:nvPr/>
        </p:nvSpPr>
        <p:spPr>
          <a:xfrm flipH="1">
            <a:off x="5342417" y="2005080"/>
            <a:ext cx="1338052" cy="57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6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 Medium"/>
                <a:sym typeface="Fira Sans Extra Condensed Medium"/>
              </a:rPr>
              <a:t>6 846,3</a:t>
            </a:r>
            <a:endParaRPr kumimoji="0" sz="2800" b="1" i="0" u="none" strike="noStrike" kern="6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Extra Condensed Medium"/>
              <a:sym typeface="Fira Sans Extra Condensed Medium"/>
            </a:endParaRPr>
          </a:p>
        </p:txBody>
      </p:sp>
      <p:sp>
        <p:nvSpPr>
          <p:cNvPr id="50" name="Google Shape;92;p16">
            <a:extLst>
              <a:ext uri="{FF2B5EF4-FFF2-40B4-BE49-F238E27FC236}">
                <a16:creationId xmlns:a16="http://schemas.microsoft.com/office/drawing/2014/main" id="{39B42A08-BA9D-44C9-AE32-D7A7704232A3}"/>
              </a:ext>
            </a:extLst>
          </p:cNvPr>
          <p:cNvSpPr txBox="1"/>
          <p:nvPr/>
        </p:nvSpPr>
        <p:spPr>
          <a:xfrm flipH="1">
            <a:off x="2292173" y="4394772"/>
            <a:ext cx="913863" cy="23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2021 г.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92;p16">
            <a:extLst>
              <a:ext uri="{FF2B5EF4-FFF2-40B4-BE49-F238E27FC236}">
                <a16:creationId xmlns:a16="http://schemas.microsoft.com/office/drawing/2014/main" id="{00EC560F-13D4-4925-8903-655ABD120F0C}"/>
              </a:ext>
            </a:extLst>
          </p:cNvPr>
          <p:cNvSpPr txBox="1"/>
          <p:nvPr/>
        </p:nvSpPr>
        <p:spPr>
          <a:xfrm flipH="1">
            <a:off x="5616352" y="4399530"/>
            <a:ext cx="913863" cy="23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2022 г.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72;p29">
            <a:extLst>
              <a:ext uri="{FF2B5EF4-FFF2-40B4-BE49-F238E27FC236}">
                <a16:creationId xmlns:a16="http://schemas.microsoft.com/office/drawing/2014/main" id="{4BEC3AA5-055F-42B8-B032-88CABDDAF968}"/>
              </a:ext>
            </a:extLst>
          </p:cNvPr>
          <p:cNvSpPr txBox="1"/>
          <p:nvPr/>
        </p:nvSpPr>
        <p:spPr>
          <a:xfrm flipH="1">
            <a:off x="2054846" y="2463706"/>
            <a:ext cx="1324736" cy="57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6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 Medium"/>
                <a:sym typeface="Fira Sans Extra Condensed Medium"/>
              </a:rPr>
              <a:t>6 501,0</a:t>
            </a:r>
            <a:endParaRPr kumimoji="0" sz="2800" b="1" i="0" u="none" strike="noStrike" kern="6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Extra Condensed Medium"/>
              <a:sym typeface="Fira Sans Extra Condensed Medium"/>
            </a:endParaRPr>
          </a:p>
        </p:txBody>
      </p:sp>
      <p:sp>
        <p:nvSpPr>
          <p:cNvPr id="54" name="Freeform 45">
            <a:extLst>
              <a:ext uri="{FF2B5EF4-FFF2-40B4-BE49-F238E27FC236}">
                <a16:creationId xmlns:a16="http://schemas.microsoft.com/office/drawing/2014/main" id="{D74CC333-5E7F-4812-89DB-C9176E7760AB}"/>
              </a:ext>
            </a:extLst>
          </p:cNvPr>
          <p:cNvSpPr>
            <a:spLocks/>
          </p:cNvSpPr>
          <p:nvPr/>
        </p:nvSpPr>
        <p:spPr bwMode="auto">
          <a:xfrm rot="2787755">
            <a:off x="4157234" y="2303798"/>
            <a:ext cx="558736" cy="957142"/>
          </a:xfrm>
          <a:custGeom>
            <a:avLst/>
            <a:gdLst>
              <a:gd name="T0" fmla="*/ 90 w 155"/>
              <a:gd name="T1" fmla="*/ 9 h 162"/>
              <a:gd name="T2" fmla="*/ 64 w 155"/>
              <a:gd name="T3" fmla="*/ 9 h 162"/>
              <a:gd name="T4" fmla="*/ 7 w 155"/>
              <a:gd name="T5" fmla="*/ 81 h 162"/>
              <a:gd name="T6" fmla="*/ 14 w 155"/>
              <a:gd name="T7" fmla="*/ 98 h 162"/>
              <a:gd name="T8" fmla="*/ 45 w 155"/>
              <a:gd name="T9" fmla="*/ 98 h 162"/>
              <a:gd name="T10" fmla="*/ 45 w 155"/>
              <a:gd name="T11" fmla="*/ 146 h 162"/>
              <a:gd name="T12" fmla="*/ 61 w 155"/>
              <a:gd name="T13" fmla="*/ 162 h 162"/>
              <a:gd name="T14" fmla="*/ 93 w 155"/>
              <a:gd name="T15" fmla="*/ 162 h 162"/>
              <a:gd name="T16" fmla="*/ 109 w 155"/>
              <a:gd name="T17" fmla="*/ 146 h 162"/>
              <a:gd name="T18" fmla="*/ 109 w 155"/>
              <a:gd name="T19" fmla="*/ 98 h 162"/>
              <a:gd name="T20" fmla="*/ 141 w 155"/>
              <a:gd name="T21" fmla="*/ 98 h 162"/>
              <a:gd name="T22" fmla="*/ 147 w 155"/>
              <a:gd name="T23" fmla="*/ 81 h 162"/>
              <a:gd name="T24" fmla="*/ 90 w 155"/>
              <a:gd name="T25" fmla="*/ 9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5" h="162">
                <a:moveTo>
                  <a:pt x="90" y="9"/>
                </a:moveTo>
                <a:cubicBezTo>
                  <a:pt x="83" y="0"/>
                  <a:pt x="72" y="0"/>
                  <a:pt x="64" y="9"/>
                </a:cubicBezTo>
                <a:cubicBezTo>
                  <a:pt x="7" y="81"/>
                  <a:pt x="7" y="81"/>
                  <a:pt x="7" y="81"/>
                </a:cubicBezTo>
                <a:cubicBezTo>
                  <a:pt x="0" y="90"/>
                  <a:pt x="3" y="98"/>
                  <a:pt x="14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146"/>
                  <a:pt x="45" y="146"/>
                  <a:pt x="45" y="146"/>
                </a:cubicBezTo>
                <a:cubicBezTo>
                  <a:pt x="45" y="155"/>
                  <a:pt x="53" y="162"/>
                  <a:pt x="61" y="162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102" y="162"/>
                  <a:pt x="109" y="155"/>
                  <a:pt x="109" y="146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41" y="98"/>
                  <a:pt x="141" y="98"/>
                  <a:pt x="141" y="98"/>
                </a:cubicBezTo>
                <a:cubicBezTo>
                  <a:pt x="152" y="98"/>
                  <a:pt x="155" y="90"/>
                  <a:pt x="147" y="81"/>
                </a:cubicBezTo>
                <a:lnTo>
                  <a:pt x="90" y="9"/>
                </a:lnTo>
                <a:close/>
              </a:path>
            </a:pathLst>
          </a:custGeom>
          <a:solidFill>
            <a:srgbClr val="F4B179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27000" dist="25400" dir="9600000" sx="106000" sy="106000" algn="t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Google Shape;92;p16">
            <a:extLst>
              <a:ext uri="{FF2B5EF4-FFF2-40B4-BE49-F238E27FC236}">
                <a16:creationId xmlns:a16="http://schemas.microsoft.com/office/drawing/2014/main" id="{08F24A94-07C1-48B5-AA18-033987679986}"/>
              </a:ext>
            </a:extLst>
          </p:cNvPr>
          <p:cNvSpPr txBox="1"/>
          <p:nvPr/>
        </p:nvSpPr>
        <p:spPr>
          <a:xfrm flipH="1">
            <a:off x="3814434" y="2053641"/>
            <a:ext cx="1102937" cy="32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+ 345,3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255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25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  <p:bldP spid="32" grpId="0"/>
      <p:bldP spid="52" grpId="0"/>
      <p:bldP spid="54" grpId="0" animBg="1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30EBAA0-2887-455E-BE9B-7BC7A1375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73" name="Google Shape;581;p21">
            <a:extLst>
              <a:ext uri="{FF2B5EF4-FFF2-40B4-BE49-F238E27FC236}">
                <a16:creationId xmlns:a16="http://schemas.microsoft.com/office/drawing/2014/main" id="{4BA96AB1-75B3-4ACB-A4B3-89A5475A8CF8}"/>
              </a:ext>
            </a:extLst>
          </p:cNvPr>
          <p:cNvSpPr/>
          <p:nvPr/>
        </p:nvSpPr>
        <p:spPr>
          <a:xfrm>
            <a:off x="2370125" y="915524"/>
            <a:ext cx="4392005" cy="93328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4" name="Google Shape;56;p15">
            <a:extLst>
              <a:ext uri="{FF2B5EF4-FFF2-40B4-BE49-F238E27FC236}">
                <a16:creationId xmlns:a16="http://schemas.microsoft.com/office/drawing/2014/main" id="{6E6CD3E5-3B1B-45CB-B8CC-1D681B1B37BE}"/>
              </a:ext>
            </a:extLst>
          </p:cNvPr>
          <p:cNvSpPr txBox="1">
            <a:spLocks/>
          </p:cNvSpPr>
          <p:nvPr/>
        </p:nvSpPr>
        <p:spPr>
          <a:xfrm>
            <a:off x="675654" y="-10124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4400" b="1" dirty="0">
                <a:latin typeface="Fira Sans Extra Condensed SemiBold" panose="020B0604020202020204" charset="0"/>
                <a:sym typeface="Fira Sans Extra Condensed"/>
              </a:rPr>
              <a:t>18</a:t>
            </a: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 муниципальных программ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p:sp>
        <p:nvSpPr>
          <p:cNvPr id="9" name="Google Shape;581;p21">
            <a:extLst>
              <a:ext uri="{FF2B5EF4-FFF2-40B4-BE49-F238E27FC236}">
                <a16:creationId xmlns:a16="http://schemas.microsoft.com/office/drawing/2014/main" id="{55AEA3D8-C133-4D3E-A44B-A6DF3E6A60C4}"/>
              </a:ext>
            </a:extLst>
          </p:cNvPr>
          <p:cNvSpPr/>
          <p:nvPr/>
        </p:nvSpPr>
        <p:spPr>
          <a:xfrm>
            <a:off x="2476110" y="978241"/>
            <a:ext cx="4180034" cy="789861"/>
          </a:xfrm>
          <a:prstGeom prst="roundRect">
            <a:avLst>
              <a:gd name="adj" fmla="val 50000"/>
            </a:avLst>
          </a:prstGeom>
          <a:solidFill>
            <a:srgbClr val="2A9D8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1" name="Google Shape;801;p37">
            <a:extLst>
              <a:ext uri="{FF2B5EF4-FFF2-40B4-BE49-F238E27FC236}">
                <a16:creationId xmlns:a16="http://schemas.microsoft.com/office/drawing/2014/main" id="{07306FE0-2CDE-4CD1-9326-F5E5414EE48E}"/>
              </a:ext>
            </a:extLst>
          </p:cNvPr>
          <p:cNvSpPr/>
          <p:nvPr/>
        </p:nvSpPr>
        <p:spPr>
          <a:xfrm>
            <a:off x="1511175" y="3124806"/>
            <a:ext cx="1386668" cy="1386668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802;p37">
            <a:extLst>
              <a:ext uri="{FF2B5EF4-FFF2-40B4-BE49-F238E27FC236}">
                <a16:creationId xmlns:a16="http://schemas.microsoft.com/office/drawing/2014/main" id="{01C88B9D-25F2-4D5B-8DA4-660468009A6E}"/>
              </a:ext>
            </a:extLst>
          </p:cNvPr>
          <p:cNvSpPr/>
          <p:nvPr/>
        </p:nvSpPr>
        <p:spPr>
          <a:xfrm>
            <a:off x="1511174" y="3122648"/>
            <a:ext cx="1386668" cy="1386668"/>
          </a:xfrm>
          <a:prstGeom prst="arc">
            <a:avLst>
              <a:gd name="adj1" fmla="val 18604347"/>
              <a:gd name="adj2" fmla="val 15767816"/>
            </a:avLst>
          </a:prstGeom>
          <a:noFill/>
          <a:ln w="76200" cap="flat" cmpd="sng">
            <a:solidFill>
              <a:srgbClr val="6B99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01;p37">
            <a:extLst>
              <a:ext uri="{FF2B5EF4-FFF2-40B4-BE49-F238E27FC236}">
                <a16:creationId xmlns:a16="http://schemas.microsoft.com/office/drawing/2014/main" id="{921E5C6F-9132-4127-B94B-5FD6428F3340}"/>
              </a:ext>
            </a:extLst>
          </p:cNvPr>
          <p:cNvSpPr/>
          <p:nvPr/>
        </p:nvSpPr>
        <p:spPr>
          <a:xfrm>
            <a:off x="6148460" y="3169564"/>
            <a:ext cx="1373643" cy="1373643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802;p37">
            <a:extLst>
              <a:ext uri="{FF2B5EF4-FFF2-40B4-BE49-F238E27FC236}">
                <a16:creationId xmlns:a16="http://schemas.microsoft.com/office/drawing/2014/main" id="{EEA7D868-9120-4FC6-B9C0-889A57D5F9CF}"/>
              </a:ext>
            </a:extLst>
          </p:cNvPr>
          <p:cNvSpPr/>
          <p:nvPr/>
        </p:nvSpPr>
        <p:spPr>
          <a:xfrm>
            <a:off x="6162515" y="3185061"/>
            <a:ext cx="1373643" cy="1373643"/>
          </a:xfrm>
          <a:prstGeom prst="arc">
            <a:avLst>
              <a:gd name="adj1" fmla="val 18303636"/>
              <a:gd name="adj2" fmla="val 21394888"/>
            </a:avLst>
          </a:prstGeom>
          <a:noFill/>
          <a:ln w="76200" cap="flat" cmpd="sng">
            <a:solidFill>
              <a:srgbClr val="F18D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091F81D-F047-4D6A-B4E0-B834F336B8F1}"/>
              </a:ext>
            </a:extLst>
          </p:cNvPr>
          <p:cNvSpPr/>
          <p:nvPr/>
        </p:nvSpPr>
        <p:spPr>
          <a:xfrm>
            <a:off x="4528108" y="2596900"/>
            <a:ext cx="80467" cy="804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B4F947C-9BBB-4675-A0F8-8CCF6E5CADFA}"/>
              </a:ext>
            </a:extLst>
          </p:cNvPr>
          <p:cNvCxnSpPr>
            <a:cxnSpLocks/>
          </p:cNvCxnSpPr>
          <p:nvPr/>
        </p:nvCxnSpPr>
        <p:spPr>
          <a:xfrm flipH="1">
            <a:off x="2222509" y="2677367"/>
            <a:ext cx="208670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481381B7-B88A-4BD7-96F6-29E716C271F3}"/>
              </a:ext>
            </a:extLst>
          </p:cNvPr>
          <p:cNvCxnSpPr>
            <a:cxnSpLocks/>
          </p:cNvCxnSpPr>
          <p:nvPr/>
        </p:nvCxnSpPr>
        <p:spPr>
          <a:xfrm flipH="1">
            <a:off x="4856070" y="2677367"/>
            <a:ext cx="199892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2DD5A9C-DBFA-406B-8B9E-24F1A26DD987}"/>
              </a:ext>
            </a:extLst>
          </p:cNvPr>
          <p:cNvCxnSpPr>
            <a:cxnSpLocks/>
          </p:cNvCxnSpPr>
          <p:nvPr/>
        </p:nvCxnSpPr>
        <p:spPr>
          <a:xfrm flipV="1">
            <a:off x="2222509" y="2661521"/>
            <a:ext cx="0" cy="46552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F5C32F1-74AB-4809-BAE9-938ABF593E95}"/>
              </a:ext>
            </a:extLst>
          </p:cNvPr>
          <p:cNvCxnSpPr>
            <a:cxnSpLocks/>
          </p:cNvCxnSpPr>
          <p:nvPr/>
        </p:nvCxnSpPr>
        <p:spPr>
          <a:xfrm flipV="1">
            <a:off x="6835282" y="2661521"/>
            <a:ext cx="0" cy="49254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Google Shape;908;p25">
            <a:extLst>
              <a:ext uri="{FF2B5EF4-FFF2-40B4-BE49-F238E27FC236}">
                <a16:creationId xmlns:a16="http://schemas.microsoft.com/office/drawing/2014/main" id="{B09D3D06-63D7-42D1-99E4-FA5587AA995B}"/>
              </a:ext>
            </a:extLst>
          </p:cNvPr>
          <p:cNvSpPr/>
          <p:nvPr/>
        </p:nvSpPr>
        <p:spPr>
          <a:xfrm>
            <a:off x="1698137" y="3289995"/>
            <a:ext cx="1012743" cy="1012742"/>
          </a:xfrm>
          <a:prstGeom prst="ellipse">
            <a:avLst/>
          </a:prstGeom>
          <a:solidFill>
            <a:srgbClr val="6B995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908;p25">
            <a:extLst>
              <a:ext uri="{FF2B5EF4-FFF2-40B4-BE49-F238E27FC236}">
                <a16:creationId xmlns:a16="http://schemas.microsoft.com/office/drawing/2014/main" id="{DEE65E3F-DADD-49C8-8C91-18AE528C1E7B}"/>
              </a:ext>
            </a:extLst>
          </p:cNvPr>
          <p:cNvSpPr/>
          <p:nvPr/>
        </p:nvSpPr>
        <p:spPr>
          <a:xfrm>
            <a:off x="6321594" y="3326399"/>
            <a:ext cx="1012743" cy="1012742"/>
          </a:xfrm>
          <a:prstGeom prst="ellipse">
            <a:avLst/>
          </a:prstGeom>
          <a:solidFill>
            <a:srgbClr val="F18D3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A7805-1B67-4C4A-9867-7C5B7C94E8FD}"/>
              </a:ext>
            </a:extLst>
          </p:cNvPr>
          <p:cNvSpPr txBox="1"/>
          <p:nvPr/>
        </p:nvSpPr>
        <p:spPr>
          <a:xfrm>
            <a:off x="2839323" y="1105621"/>
            <a:ext cx="418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ira Sans Extra Condensed SemiBold" panose="020B0604020202020204" charset="0"/>
              </a:rPr>
              <a:t>Расходы местного бюджета</a:t>
            </a:r>
          </a:p>
        </p:txBody>
      </p:sp>
      <p:sp>
        <p:nvSpPr>
          <p:cNvPr id="67" name="Google Shape;202;p19">
            <a:extLst>
              <a:ext uri="{FF2B5EF4-FFF2-40B4-BE49-F238E27FC236}">
                <a16:creationId xmlns:a16="http://schemas.microsoft.com/office/drawing/2014/main" id="{9F8C9601-FE9E-413D-BE95-23723D65D223}"/>
              </a:ext>
            </a:extLst>
          </p:cNvPr>
          <p:cNvSpPr txBox="1"/>
          <p:nvPr/>
        </p:nvSpPr>
        <p:spPr>
          <a:xfrm>
            <a:off x="1163601" y="4443212"/>
            <a:ext cx="2325751" cy="69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tx1"/>
                </a:solidFill>
                <a:latin typeface="Fira Sans Extra Condensed SemiBold" panose="020B0604020202020204" charset="0"/>
                <a:ea typeface="Fira Sans Condensed Medium"/>
                <a:cs typeface="Fira Sans Condensed Medium"/>
                <a:sym typeface="Fira Sans Condensed Medium"/>
              </a:rPr>
              <a:t>Программные</a:t>
            </a:r>
            <a:endParaRPr sz="2800" dirty="0">
              <a:solidFill>
                <a:schemeClr val="tx1"/>
              </a:solidFill>
              <a:latin typeface="Fira Sans Extra Condensed SemiBold" panose="020B0604020202020204" charset="0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68" name="Google Shape;199;p19">
            <a:extLst>
              <a:ext uri="{FF2B5EF4-FFF2-40B4-BE49-F238E27FC236}">
                <a16:creationId xmlns:a16="http://schemas.microsoft.com/office/drawing/2014/main" id="{62339DF0-4492-4C15-9D83-09D4214F3181}"/>
              </a:ext>
            </a:extLst>
          </p:cNvPr>
          <p:cNvSpPr txBox="1"/>
          <p:nvPr/>
        </p:nvSpPr>
        <p:spPr>
          <a:xfrm>
            <a:off x="5654649" y="4399326"/>
            <a:ext cx="2640767" cy="744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Fira Sans Extra Condensed SemiBold" panose="020B0604020202020204" charset="0"/>
                <a:cs typeface="Fira Sans Condensed Medium"/>
                <a:sym typeface="Fira Sans Condensed Medium"/>
              </a:rPr>
              <a:t>Непрограммные</a:t>
            </a:r>
          </a:p>
        </p:txBody>
      </p:sp>
      <p:sp>
        <p:nvSpPr>
          <p:cNvPr id="69" name="Google Shape;215;p19">
            <a:extLst>
              <a:ext uri="{FF2B5EF4-FFF2-40B4-BE49-F238E27FC236}">
                <a16:creationId xmlns:a16="http://schemas.microsoft.com/office/drawing/2014/main" id="{476BF338-9271-4752-B14B-12D0A8492FCD}"/>
              </a:ext>
            </a:extLst>
          </p:cNvPr>
          <p:cNvSpPr txBox="1"/>
          <p:nvPr/>
        </p:nvSpPr>
        <p:spPr>
          <a:xfrm>
            <a:off x="1621776" y="3595092"/>
            <a:ext cx="1332555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tx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93,2</a:t>
            </a:r>
            <a:r>
              <a:rPr lang="en" sz="1600" b="1" dirty="0">
                <a:solidFill>
                  <a:schemeClr val="tx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%</a:t>
            </a:r>
            <a:endParaRPr sz="1800" b="1" dirty="0">
              <a:solidFill>
                <a:schemeClr val="tx1"/>
              </a:solidFill>
              <a:latin typeface="Fira Sans Condensed ExtraBold"/>
              <a:ea typeface="Fira Sans Condensed ExtraBold"/>
              <a:cs typeface="Fira Sans Condensed ExtraBold"/>
              <a:sym typeface="Fira Sans Condensed ExtraBold"/>
            </a:endParaRPr>
          </a:p>
        </p:txBody>
      </p:sp>
      <p:sp>
        <p:nvSpPr>
          <p:cNvPr id="70" name="Google Shape;216;p19">
            <a:extLst>
              <a:ext uri="{FF2B5EF4-FFF2-40B4-BE49-F238E27FC236}">
                <a16:creationId xmlns:a16="http://schemas.microsoft.com/office/drawing/2014/main" id="{848B6482-4272-402F-8A24-EE6AEB26241D}"/>
              </a:ext>
            </a:extLst>
          </p:cNvPr>
          <p:cNvSpPr txBox="1"/>
          <p:nvPr/>
        </p:nvSpPr>
        <p:spPr>
          <a:xfrm>
            <a:off x="6383537" y="3610094"/>
            <a:ext cx="10215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300" dirty="0">
                <a:solidFill>
                  <a:schemeClr val="tx1"/>
                </a:solidFill>
                <a:latin typeface="Fira Sans Condensed ExtraBold"/>
                <a:cs typeface="Fira Sans Condensed ExtraBold"/>
                <a:sym typeface="Fira Sans Condensed ExtraBold"/>
              </a:rPr>
              <a:t>6,8</a:t>
            </a:r>
            <a:r>
              <a:rPr lang="en" sz="1600" b="1" dirty="0">
                <a:solidFill>
                  <a:schemeClr val="tx1"/>
                </a:solidFill>
                <a:latin typeface="Fira Sans Condensed ExtraBold"/>
                <a:cs typeface="Fira Sans Condensed ExtraBold"/>
                <a:sym typeface="Fira Sans Condensed ExtraBold"/>
              </a:rPr>
              <a:t>%</a:t>
            </a:r>
            <a:endParaRPr sz="1800" b="1" dirty="0">
              <a:solidFill>
                <a:schemeClr val="tx1"/>
              </a:solidFill>
              <a:latin typeface="Fira Sans Condensed ExtraBold"/>
              <a:cs typeface="Fira Sans Condensed ExtraBold"/>
              <a:sym typeface="Fira Sans Condensed ExtraBold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57CE1B07-590B-4DA9-AB79-B513AD2B57B3}"/>
              </a:ext>
            </a:extLst>
          </p:cNvPr>
          <p:cNvSpPr/>
          <p:nvPr/>
        </p:nvSpPr>
        <p:spPr>
          <a:xfrm>
            <a:off x="4300125" y="2639575"/>
            <a:ext cx="80467" cy="804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CA291780-5DC6-4A79-A246-974DBC7C02D0}"/>
              </a:ext>
            </a:extLst>
          </p:cNvPr>
          <p:cNvSpPr/>
          <p:nvPr/>
        </p:nvSpPr>
        <p:spPr>
          <a:xfrm>
            <a:off x="4775603" y="2639575"/>
            <a:ext cx="80467" cy="804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02F48A4D-1A33-4170-A16D-364FDA6D1AEC}"/>
              </a:ext>
            </a:extLst>
          </p:cNvPr>
          <p:cNvCxnSpPr/>
          <p:nvPr/>
        </p:nvCxnSpPr>
        <p:spPr>
          <a:xfrm>
            <a:off x="4571999" y="1853458"/>
            <a:ext cx="0" cy="749825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016129-DCCB-4B10-84E3-B70D26726A52}"/>
              </a:ext>
            </a:extLst>
          </p:cNvPr>
          <p:cNvSpPr txBox="1"/>
          <p:nvPr/>
        </p:nvSpPr>
        <p:spPr>
          <a:xfrm>
            <a:off x="5058286" y="2134230"/>
            <a:ext cx="19610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dirty="0">
                <a:latin typeface="Fira Sans Extra Condensed SemiBold" panose="020B0604020202020204" charset="0"/>
              </a:rPr>
              <a:t>465,3</a:t>
            </a:r>
            <a:r>
              <a:rPr lang="ru-RU" sz="2400" dirty="0">
                <a:latin typeface="Fira Sans Extra Condensed SemiBold" panose="020B0604020202020204" charset="0"/>
              </a:rPr>
              <a:t>  </a:t>
            </a:r>
            <a:r>
              <a:rPr lang="ru-RU" sz="1800" dirty="0">
                <a:latin typeface="Fira Sans Extra Condensed SemiBold" panose="020B0604020202020204" charset="0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F3A192-0544-4E3A-B9B1-943E004522E2}"/>
              </a:ext>
            </a:extLst>
          </p:cNvPr>
          <p:cNvSpPr txBox="1"/>
          <p:nvPr/>
        </p:nvSpPr>
        <p:spPr>
          <a:xfrm>
            <a:off x="2124657" y="2108334"/>
            <a:ext cx="22650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dirty="0">
                <a:latin typeface="Fira Sans Extra Condensed SemiBold" panose="020B0604020202020204" charset="0"/>
              </a:rPr>
              <a:t>6 381,0  </a:t>
            </a:r>
            <a:r>
              <a:rPr lang="ru-RU" sz="1800" dirty="0">
                <a:latin typeface="Fira Sans Extra Condensed SemiBold" panose="020B0604020202020204" charset="0"/>
              </a:rPr>
              <a:t>млн руб.</a:t>
            </a:r>
            <a:endParaRPr lang="ru-RU" sz="2400" dirty="0">
              <a:latin typeface="Fira Sans Extra Condensed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15" grpId="0" animBg="1"/>
      <p:bldP spid="64" grpId="0" animBg="1"/>
      <p:bldP spid="65" grpId="0" animBg="1"/>
      <p:bldP spid="67" grpId="0"/>
      <p:bldP spid="68" grpId="0"/>
      <p:bldP spid="69" grpId="0"/>
      <p:bldP spid="70" grpId="0"/>
      <p:bldP spid="84" grpId="0" animBg="1"/>
      <p:bldP spid="85" grpId="0" animBg="1"/>
      <p:bldP spid="2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07D736A-45F3-4112-A4A8-5B8D7A837CCE}"/>
              </a:ext>
            </a:extLst>
          </p:cNvPr>
          <p:cNvGrpSpPr/>
          <p:nvPr/>
        </p:nvGrpSpPr>
        <p:grpSpPr>
          <a:xfrm>
            <a:off x="109329" y="1167406"/>
            <a:ext cx="9173818" cy="2834045"/>
            <a:chOff x="745408" y="1079269"/>
            <a:chExt cx="8126406" cy="257138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CB09A8-09AF-7779-81F9-A42B01052F36}"/>
                </a:ext>
              </a:extLst>
            </p:cNvPr>
            <p:cNvSpPr/>
            <p:nvPr/>
          </p:nvSpPr>
          <p:spPr>
            <a:xfrm>
              <a:off x="821976" y="1152169"/>
              <a:ext cx="548640" cy="548640"/>
            </a:xfrm>
            <a:custGeom>
              <a:avLst/>
              <a:gdLst>
                <a:gd name="connsiteX0" fmla="*/ 341787 w 683432"/>
                <a:gd name="connsiteY0" fmla="*/ 0 h 683455"/>
                <a:gd name="connsiteX1" fmla="*/ 683432 w 683432"/>
                <a:gd name="connsiteY1" fmla="*/ 341727 h 683455"/>
                <a:gd name="connsiteX2" fmla="*/ 341787 w 683432"/>
                <a:gd name="connsiteY2" fmla="*/ 683455 h 683455"/>
                <a:gd name="connsiteX3" fmla="*/ 0 w 683432"/>
                <a:gd name="connsiteY3" fmla="*/ 341727 h 683455"/>
                <a:gd name="connsiteX4" fmla="*/ 341787 w 683432"/>
                <a:gd name="connsiteY4" fmla="*/ 0 h 6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432" h="683455">
                  <a:moveTo>
                    <a:pt x="341787" y="0"/>
                  </a:moveTo>
                  <a:cubicBezTo>
                    <a:pt x="530993" y="0"/>
                    <a:pt x="683432" y="152465"/>
                    <a:pt x="683432" y="341727"/>
                  </a:cubicBezTo>
                  <a:cubicBezTo>
                    <a:pt x="683432" y="530990"/>
                    <a:pt x="530993" y="683455"/>
                    <a:pt x="341787" y="683455"/>
                  </a:cubicBezTo>
                  <a:cubicBezTo>
                    <a:pt x="152440" y="683455"/>
                    <a:pt x="0" y="525715"/>
                    <a:pt x="0" y="341727"/>
                  </a:cubicBezTo>
                  <a:cubicBezTo>
                    <a:pt x="0" y="152465"/>
                    <a:pt x="152440" y="0"/>
                    <a:pt x="341787" y="0"/>
                  </a:cubicBezTo>
                  <a:close/>
                </a:path>
              </a:pathLst>
            </a:custGeom>
            <a:solidFill>
              <a:srgbClr val="2A9D8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CF46A5-6BEC-E6CD-4CA9-E6758030AC3A}"/>
                </a:ext>
              </a:extLst>
            </p:cNvPr>
            <p:cNvSpPr/>
            <p:nvPr/>
          </p:nvSpPr>
          <p:spPr>
            <a:xfrm>
              <a:off x="865621" y="1697235"/>
              <a:ext cx="1303020" cy="1303019"/>
            </a:xfrm>
            <a:custGeom>
              <a:avLst/>
              <a:gdLst>
                <a:gd name="connsiteX0" fmla="*/ 851709 w 1703277"/>
                <a:gd name="connsiteY0" fmla="*/ 0 h 1703236"/>
                <a:gd name="connsiteX1" fmla="*/ 1703277 w 1703277"/>
                <a:gd name="connsiteY1" fmla="*/ 851618 h 1703236"/>
                <a:gd name="connsiteX2" fmla="*/ 851709 w 1703277"/>
                <a:gd name="connsiteY2" fmla="*/ 1703236 h 1703236"/>
                <a:gd name="connsiteX3" fmla="*/ 0 w 1703277"/>
                <a:gd name="connsiteY3" fmla="*/ 851618 h 1703236"/>
                <a:gd name="connsiteX4" fmla="*/ 851709 w 1703277"/>
                <a:gd name="connsiteY4" fmla="*/ 0 h 170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3277" h="1703236">
                  <a:moveTo>
                    <a:pt x="851709" y="0"/>
                  </a:moveTo>
                  <a:cubicBezTo>
                    <a:pt x="1319492" y="0"/>
                    <a:pt x="1703277" y="383674"/>
                    <a:pt x="1703277" y="851618"/>
                  </a:cubicBezTo>
                  <a:cubicBezTo>
                    <a:pt x="1703277" y="1324837"/>
                    <a:pt x="1319492" y="1703236"/>
                    <a:pt x="851709" y="1703236"/>
                  </a:cubicBezTo>
                  <a:cubicBezTo>
                    <a:pt x="383786" y="1703236"/>
                    <a:pt x="0" y="1319562"/>
                    <a:pt x="0" y="851618"/>
                  </a:cubicBezTo>
                  <a:cubicBezTo>
                    <a:pt x="0" y="383674"/>
                    <a:pt x="383786" y="0"/>
                    <a:pt x="851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" name="Shape">
              <a:extLst>
                <a:ext uri="{FF2B5EF4-FFF2-40B4-BE49-F238E27FC236}">
                  <a16:creationId xmlns:a16="http://schemas.microsoft.com/office/drawing/2014/main" id="{FF2B0D47-DBEC-49CD-B9CA-EAB89D0576F4}"/>
                </a:ext>
              </a:extLst>
            </p:cNvPr>
            <p:cNvSpPr/>
            <p:nvPr/>
          </p:nvSpPr>
          <p:spPr>
            <a:xfrm>
              <a:off x="745408" y="1079269"/>
              <a:ext cx="2290832" cy="203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25" y="13479"/>
                  </a:moveTo>
                  <a:cubicBezTo>
                    <a:pt x="14425" y="9000"/>
                    <a:pt x="11190" y="5358"/>
                    <a:pt x="7212" y="5358"/>
                  </a:cubicBezTo>
                  <a:cubicBezTo>
                    <a:pt x="6841" y="5358"/>
                    <a:pt x="6506" y="5400"/>
                    <a:pt x="6134" y="5442"/>
                  </a:cubicBezTo>
                  <a:cubicBezTo>
                    <a:pt x="6395" y="4898"/>
                    <a:pt x="6543" y="4312"/>
                    <a:pt x="6543" y="3684"/>
                  </a:cubicBezTo>
                  <a:cubicBezTo>
                    <a:pt x="6543" y="1633"/>
                    <a:pt x="5093" y="0"/>
                    <a:pt x="3272" y="0"/>
                  </a:cubicBezTo>
                  <a:cubicBezTo>
                    <a:pt x="1450" y="0"/>
                    <a:pt x="0" y="1633"/>
                    <a:pt x="0" y="3684"/>
                  </a:cubicBezTo>
                  <a:cubicBezTo>
                    <a:pt x="0" y="5442"/>
                    <a:pt x="1078" y="6907"/>
                    <a:pt x="2565" y="7284"/>
                  </a:cubicBezTo>
                  <a:cubicBezTo>
                    <a:pt x="1004" y="8791"/>
                    <a:pt x="0" y="10967"/>
                    <a:pt x="0" y="13479"/>
                  </a:cubicBezTo>
                  <a:cubicBezTo>
                    <a:pt x="0" y="17958"/>
                    <a:pt x="3234" y="21600"/>
                    <a:pt x="7212" y="21600"/>
                  </a:cubicBezTo>
                  <a:lnTo>
                    <a:pt x="21600" y="21600"/>
                  </a:lnTo>
                  <a:cubicBezTo>
                    <a:pt x="17659" y="21600"/>
                    <a:pt x="14425" y="17958"/>
                    <a:pt x="14425" y="13479"/>
                  </a:cubicBezTo>
                  <a:close/>
                  <a:moveTo>
                    <a:pt x="892" y="3726"/>
                  </a:moveTo>
                  <a:cubicBezTo>
                    <a:pt x="892" y="2219"/>
                    <a:pt x="1970" y="1005"/>
                    <a:pt x="3309" y="1005"/>
                  </a:cubicBezTo>
                  <a:cubicBezTo>
                    <a:pt x="4647" y="1005"/>
                    <a:pt x="5725" y="2219"/>
                    <a:pt x="5725" y="3726"/>
                  </a:cubicBezTo>
                  <a:cubicBezTo>
                    <a:pt x="5725" y="5233"/>
                    <a:pt x="4647" y="6447"/>
                    <a:pt x="3309" y="6447"/>
                  </a:cubicBezTo>
                  <a:cubicBezTo>
                    <a:pt x="1970" y="6447"/>
                    <a:pt x="892" y="5191"/>
                    <a:pt x="892" y="3726"/>
                  </a:cubicBezTo>
                  <a:close/>
                  <a:moveTo>
                    <a:pt x="7250" y="20260"/>
                  </a:moveTo>
                  <a:cubicBezTo>
                    <a:pt x="3941" y="20260"/>
                    <a:pt x="1227" y="17205"/>
                    <a:pt x="1227" y="13479"/>
                  </a:cubicBezTo>
                  <a:cubicBezTo>
                    <a:pt x="1227" y="9753"/>
                    <a:pt x="3941" y="6698"/>
                    <a:pt x="7250" y="6698"/>
                  </a:cubicBezTo>
                  <a:cubicBezTo>
                    <a:pt x="10558" y="6698"/>
                    <a:pt x="13272" y="9753"/>
                    <a:pt x="13272" y="13479"/>
                  </a:cubicBezTo>
                  <a:cubicBezTo>
                    <a:pt x="13272" y="17247"/>
                    <a:pt x="10558" y="20260"/>
                    <a:pt x="7250" y="20260"/>
                  </a:cubicBezTo>
                  <a:close/>
                </a:path>
              </a:pathLst>
            </a:custGeom>
            <a:solidFill>
              <a:srgbClr val="2A9D8F"/>
            </a:solidFill>
            <a:ln w="12700">
              <a:miter lim="400000"/>
            </a:ln>
            <a:effectLst>
              <a:outerShdw blurRad="76200" dist="63500" dir="15000000" sx="106000" sy="106000" algn="tl" rotWithShape="0">
                <a:prstClr val="black">
                  <a:alpha val="35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BDE8105-E72E-CA9E-E573-B945EECF5C90}"/>
                </a:ext>
              </a:extLst>
            </p:cNvPr>
            <p:cNvSpPr/>
            <p:nvPr/>
          </p:nvSpPr>
          <p:spPr>
            <a:xfrm>
              <a:off x="2768458" y="1152169"/>
              <a:ext cx="548640" cy="548640"/>
            </a:xfrm>
            <a:custGeom>
              <a:avLst/>
              <a:gdLst>
                <a:gd name="connsiteX0" fmla="*/ 341787 w 683432"/>
                <a:gd name="connsiteY0" fmla="*/ 0 h 683455"/>
                <a:gd name="connsiteX1" fmla="*/ 683432 w 683432"/>
                <a:gd name="connsiteY1" fmla="*/ 341727 h 683455"/>
                <a:gd name="connsiteX2" fmla="*/ 341787 w 683432"/>
                <a:gd name="connsiteY2" fmla="*/ 683455 h 683455"/>
                <a:gd name="connsiteX3" fmla="*/ 0 w 683432"/>
                <a:gd name="connsiteY3" fmla="*/ 341727 h 683455"/>
                <a:gd name="connsiteX4" fmla="*/ 341787 w 683432"/>
                <a:gd name="connsiteY4" fmla="*/ 0 h 6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432" h="683455">
                  <a:moveTo>
                    <a:pt x="341787" y="0"/>
                  </a:moveTo>
                  <a:cubicBezTo>
                    <a:pt x="530993" y="0"/>
                    <a:pt x="683432" y="152465"/>
                    <a:pt x="683432" y="341727"/>
                  </a:cubicBezTo>
                  <a:cubicBezTo>
                    <a:pt x="683432" y="530990"/>
                    <a:pt x="530993" y="683455"/>
                    <a:pt x="341787" y="683455"/>
                  </a:cubicBezTo>
                  <a:cubicBezTo>
                    <a:pt x="152440" y="683455"/>
                    <a:pt x="0" y="525715"/>
                    <a:pt x="0" y="341727"/>
                  </a:cubicBezTo>
                  <a:cubicBezTo>
                    <a:pt x="0" y="152465"/>
                    <a:pt x="152440" y="0"/>
                    <a:pt x="341787" y="0"/>
                  </a:cubicBezTo>
                  <a:close/>
                </a:path>
              </a:pathLst>
            </a:custGeom>
            <a:solidFill>
              <a:srgbClr val="F4A261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444CB24-2FC0-561A-BDEF-82FCE1DE8888}"/>
                </a:ext>
              </a:extLst>
            </p:cNvPr>
            <p:cNvSpPr/>
            <p:nvPr/>
          </p:nvSpPr>
          <p:spPr>
            <a:xfrm>
              <a:off x="2807566" y="1697235"/>
              <a:ext cx="1303020" cy="1303019"/>
            </a:xfrm>
            <a:custGeom>
              <a:avLst/>
              <a:gdLst>
                <a:gd name="connsiteX0" fmla="*/ 851709 w 1703277"/>
                <a:gd name="connsiteY0" fmla="*/ 0 h 1703236"/>
                <a:gd name="connsiteX1" fmla="*/ 1703277 w 1703277"/>
                <a:gd name="connsiteY1" fmla="*/ 851618 h 1703236"/>
                <a:gd name="connsiteX2" fmla="*/ 851709 w 1703277"/>
                <a:gd name="connsiteY2" fmla="*/ 1703236 h 1703236"/>
                <a:gd name="connsiteX3" fmla="*/ 0 w 1703277"/>
                <a:gd name="connsiteY3" fmla="*/ 851618 h 1703236"/>
                <a:gd name="connsiteX4" fmla="*/ 851709 w 1703277"/>
                <a:gd name="connsiteY4" fmla="*/ 0 h 170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3277" h="1703236">
                  <a:moveTo>
                    <a:pt x="851709" y="0"/>
                  </a:moveTo>
                  <a:cubicBezTo>
                    <a:pt x="1319492" y="0"/>
                    <a:pt x="1703277" y="383674"/>
                    <a:pt x="1703277" y="851618"/>
                  </a:cubicBezTo>
                  <a:cubicBezTo>
                    <a:pt x="1703277" y="1324837"/>
                    <a:pt x="1319492" y="1703236"/>
                    <a:pt x="851709" y="1703236"/>
                  </a:cubicBezTo>
                  <a:cubicBezTo>
                    <a:pt x="383786" y="1703236"/>
                    <a:pt x="0" y="1319562"/>
                    <a:pt x="0" y="851618"/>
                  </a:cubicBezTo>
                  <a:cubicBezTo>
                    <a:pt x="0" y="383674"/>
                    <a:pt x="383786" y="0"/>
                    <a:pt x="851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4" name="Shape">
              <a:extLst>
                <a:ext uri="{FF2B5EF4-FFF2-40B4-BE49-F238E27FC236}">
                  <a16:creationId xmlns:a16="http://schemas.microsoft.com/office/drawing/2014/main" id="{9E1AD4E9-6EB2-71EC-B571-FE57A6A18AA9}"/>
                </a:ext>
              </a:extLst>
            </p:cNvPr>
            <p:cNvSpPr/>
            <p:nvPr/>
          </p:nvSpPr>
          <p:spPr>
            <a:xfrm>
              <a:off x="2690598" y="1079269"/>
              <a:ext cx="2290832" cy="203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25" y="13479"/>
                  </a:moveTo>
                  <a:cubicBezTo>
                    <a:pt x="14425" y="9000"/>
                    <a:pt x="11190" y="5358"/>
                    <a:pt x="7212" y="5358"/>
                  </a:cubicBezTo>
                  <a:cubicBezTo>
                    <a:pt x="6841" y="5358"/>
                    <a:pt x="6506" y="5400"/>
                    <a:pt x="6134" y="5442"/>
                  </a:cubicBezTo>
                  <a:cubicBezTo>
                    <a:pt x="6395" y="4898"/>
                    <a:pt x="6543" y="4312"/>
                    <a:pt x="6543" y="3684"/>
                  </a:cubicBezTo>
                  <a:cubicBezTo>
                    <a:pt x="6543" y="1633"/>
                    <a:pt x="5093" y="0"/>
                    <a:pt x="3272" y="0"/>
                  </a:cubicBezTo>
                  <a:cubicBezTo>
                    <a:pt x="1450" y="0"/>
                    <a:pt x="0" y="1633"/>
                    <a:pt x="0" y="3684"/>
                  </a:cubicBezTo>
                  <a:cubicBezTo>
                    <a:pt x="0" y="5442"/>
                    <a:pt x="1078" y="6907"/>
                    <a:pt x="2565" y="7284"/>
                  </a:cubicBezTo>
                  <a:cubicBezTo>
                    <a:pt x="1004" y="8791"/>
                    <a:pt x="0" y="10967"/>
                    <a:pt x="0" y="13479"/>
                  </a:cubicBezTo>
                  <a:cubicBezTo>
                    <a:pt x="0" y="17958"/>
                    <a:pt x="3234" y="21600"/>
                    <a:pt x="7212" y="21600"/>
                  </a:cubicBezTo>
                  <a:lnTo>
                    <a:pt x="21600" y="21600"/>
                  </a:lnTo>
                  <a:cubicBezTo>
                    <a:pt x="17659" y="21600"/>
                    <a:pt x="14425" y="17958"/>
                    <a:pt x="14425" y="13479"/>
                  </a:cubicBezTo>
                  <a:close/>
                  <a:moveTo>
                    <a:pt x="892" y="3726"/>
                  </a:moveTo>
                  <a:cubicBezTo>
                    <a:pt x="892" y="2219"/>
                    <a:pt x="1970" y="1005"/>
                    <a:pt x="3309" y="1005"/>
                  </a:cubicBezTo>
                  <a:cubicBezTo>
                    <a:pt x="4647" y="1005"/>
                    <a:pt x="5725" y="2219"/>
                    <a:pt x="5725" y="3726"/>
                  </a:cubicBezTo>
                  <a:cubicBezTo>
                    <a:pt x="5725" y="5233"/>
                    <a:pt x="4647" y="6447"/>
                    <a:pt x="3309" y="6447"/>
                  </a:cubicBezTo>
                  <a:cubicBezTo>
                    <a:pt x="1970" y="6447"/>
                    <a:pt x="892" y="5191"/>
                    <a:pt x="892" y="3726"/>
                  </a:cubicBezTo>
                  <a:close/>
                  <a:moveTo>
                    <a:pt x="7250" y="20260"/>
                  </a:moveTo>
                  <a:cubicBezTo>
                    <a:pt x="3941" y="20260"/>
                    <a:pt x="1227" y="17205"/>
                    <a:pt x="1227" y="13479"/>
                  </a:cubicBezTo>
                  <a:cubicBezTo>
                    <a:pt x="1227" y="9753"/>
                    <a:pt x="3941" y="6698"/>
                    <a:pt x="7250" y="6698"/>
                  </a:cubicBezTo>
                  <a:cubicBezTo>
                    <a:pt x="10558" y="6698"/>
                    <a:pt x="13272" y="9753"/>
                    <a:pt x="13272" y="13479"/>
                  </a:cubicBezTo>
                  <a:cubicBezTo>
                    <a:pt x="13272" y="17247"/>
                    <a:pt x="10558" y="20260"/>
                    <a:pt x="7250" y="20260"/>
                  </a:cubicBezTo>
                  <a:close/>
                </a:path>
              </a:pathLst>
            </a:custGeom>
            <a:solidFill>
              <a:srgbClr val="F4A261"/>
            </a:solidFill>
            <a:ln w="12700">
              <a:miter lim="400000"/>
            </a:ln>
            <a:effectLst>
              <a:outerShdw blurRad="76200" dist="63500" dir="15000000" sx="106000" sy="106000" algn="tl" rotWithShape="0">
                <a:prstClr val="black">
                  <a:alpha val="35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A41D2F-D63A-39E7-B842-309C7D6F9A66}"/>
                </a:ext>
              </a:extLst>
            </p:cNvPr>
            <p:cNvSpPr/>
            <p:nvPr/>
          </p:nvSpPr>
          <p:spPr>
            <a:xfrm>
              <a:off x="4714939" y="1152169"/>
              <a:ext cx="548640" cy="548640"/>
            </a:xfrm>
            <a:custGeom>
              <a:avLst/>
              <a:gdLst>
                <a:gd name="connsiteX0" fmla="*/ 341787 w 683432"/>
                <a:gd name="connsiteY0" fmla="*/ 0 h 683455"/>
                <a:gd name="connsiteX1" fmla="*/ 683432 w 683432"/>
                <a:gd name="connsiteY1" fmla="*/ 341727 h 683455"/>
                <a:gd name="connsiteX2" fmla="*/ 341787 w 683432"/>
                <a:gd name="connsiteY2" fmla="*/ 683455 h 683455"/>
                <a:gd name="connsiteX3" fmla="*/ 0 w 683432"/>
                <a:gd name="connsiteY3" fmla="*/ 341727 h 683455"/>
                <a:gd name="connsiteX4" fmla="*/ 341787 w 683432"/>
                <a:gd name="connsiteY4" fmla="*/ 0 h 6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432" h="683455">
                  <a:moveTo>
                    <a:pt x="341787" y="0"/>
                  </a:moveTo>
                  <a:cubicBezTo>
                    <a:pt x="530993" y="0"/>
                    <a:pt x="683432" y="152465"/>
                    <a:pt x="683432" y="341727"/>
                  </a:cubicBezTo>
                  <a:cubicBezTo>
                    <a:pt x="683432" y="530990"/>
                    <a:pt x="530993" y="683455"/>
                    <a:pt x="341787" y="683455"/>
                  </a:cubicBezTo>
                  <a:cubicBezTo>
                    <a:pt x="152440" y="683455"/>
                    <a:pt x="0" y="525715"/>
                    <a:pt x="0" y="341727"/>
                  </a:cubicBezTo>
                  <a:cubicBezTo>
                    <a:pt x="0" y="152465"/>
                    <a:pt x="152440" y="0"/>
                    <a:pt x="341787" y="0"/>
                  </a:cubicBezTo>
                  <a:close/>
                </a:path>
              </a:pathLst>
            </a:custGeom>
            <a:solidFill>
              <a:srgbClr val="A4C29A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FEC371-6C35-6E3C-C38B-84F508FD9E3E}"/>
                </a:ext>
              </a:extLst>
            </p:cNvPr>
            <p:cNvSpPr/>
            <p:nvPr/>
          </p:nvSpPr>
          <p:spPr>
            <a:xfrm>
              <a:off x="4749512" y="1697235"/>
              <a:ext cx="1303020" cy="1303019"/>
            </a:xfrm>
            <a:custGeom>
              <a:avLst/>
              <a:gdLst>
                <a:gd name="connsiteX0" fmla="*/ 851709 w 1703277"/>
                <a:gd name="connsiteY0" fmla="*/ 0 h 1703236"/>
                <a:gd name="connsiteX1" fmla="*/ 1703277 w 1703277"/>
                <a:gd name="connsiteY1" fmla="*/ 851618 h 1703236"/>
                <a:gd name="connsiteX2" fmla="*/ 851709 w 1703277"/>
                <a:gd name="connsiteY2" fmla="*/ 1703236 h 1703236"/>
                <a:gd name="connsiteX3" fmla="*/ 0 w 1703277"/>
                <a:gd name="connsiteY3" fmla="*/ 851618 h 1703236"/>
                <a:gd name="connsiteX4" fmla="*/ 851709 w 1703277"/>
                <a:gd name="connsiteY4" fmla="*/ 0 h 170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3277" h="1703236">
                  <a:moveTo>
                    <a:pt x="851709" y="0"/>
                  </a:moveTo>
                  <a:cubicBezTo>
                    <a:pt x="1319492" y="0"/>
                    <a:pt x="1703277" y="383674"/>
                    <a:pt x="1703277" y="851618"/>
                  </a:cubicBezTo>
                  <a:cubicBezTo>
                    <a:pt x="1703277" y="1324837"/>
                    <a:pt x="1319492" y="1703236"/>
                    <a:pt x="851709" y="1703236"/>
                  </a:cubicBezTo>
                  <a:cubicBezTo>
                    <a:pt x="383786" y="1703236"/>
                    <a:pt x="0" y="1319562"/>
                    <a:pt x="0" y="851618"/>
                  </a:cubicBezTo>
                  <a:cubicBezTo>
                    <a:pt x="0" y="383674"/>
                    <a:pt x="383786" y="0"/>
                    <a:pt x="851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84D7E0C-F0E2-ECB5-BB98-9B2393994195}"/>
                </a:ext>
              </a:extLst>
            </p:cNvPr>
            <p:cNvSpPr/>
            <p:nvPr/>
          </p:nvSpPr>
          <p:spPr>
            <a:xfrm>
              <a:off x="4635790" y="1079269"/>
              <a:ext cx="2290832" cy="203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25" y="13479"/>
                  </a:moveTo>
                  <a:cubicBezTo>
                    <a:pt x="14425" y="9000"/>
                    <a:pt x="11190" y="5358"/>
                    <a:pt x="7212" y="5358"/>
                  </a:cubicBezTo>
                  <a:cubicBezTo>
                    <a:pt x="6841" y="5358"/>
                    <a:pt x="6506" y="5400"/>
                    <a:pt x="6134" y="5442"/>
                  </a:cubicBezTo>
                  <a:cubicBezTo>
                    <a:pt x="6395" y="4898"/>
                    <a:pt x="6543" y="4312"/>
                    <a:pt x="6543" y="3684"/>
                  </a:cubicBezTo>
                  <a:cubicBezTo>
                    <a:pt x="6543" y="1633"/>
                    <a:pt x="5093" y="0"/>
                    <a:pt x="3272" y="0"/>
                  </a:cubicBezTo>
                  <a:cubicBezTo>
                    <a:pt x="1450" y="0"/>
                    <a:pt x="0" y="1633"/>
                    <a:pt x="0" y="3684"/>
                  </a:cubicBezTo>
                  <a:cubicBezTo>
                    <a:pt x="0" y="5442"/>
                    <a:pt x="1078" y="6907"/>
                    <a:pt x="2565" y="7284"/>
                  </a:cubicBezTo>
                  <a:cubicBezTo>
                    <a:pt x="1004" y="8791"/>
                    <a:pt x="0" y="10967"/>
                    <a:pt x="0" y="13479"/>
                  </a:cubicBezTo>
                  <a:cubicBezTo>
                    <a:pt x="0" y="17958"/>
                    <a:pt x="3234" y="21600"/>
                    <a:pt x="7212" y="21600"/>
                  </a:cubicBezTo>
                  <a:lnTo>
                    <a:pt x="21600" y="21600"/>
                  </a:lnTo>
                  <a:cubicBezTo>
                    <a:pt x="17622" y="21600"/>
                    <a:pt x="14425" y="17958"/>
                    <a:pt x="14425" y="13479"/>
                  </a:cubicBezTo>
                  <a:close/>
                  <a:moveTo>
                    <a:pt x="892" y="3726"/>
                  </a:moveTo>
                  <a:cubicBezTo>
                    <a:pt x="892" y="2219"/>
                    <a:pt x="1970" y="1005"/>
                    <a:pt x="3309" y="1005"/>
                  </a:cubicBezTo>
                  <a:cubicBezTo>
                    <a:pt x="4647" y="1005"/>
                    <a:pt x="5725" y="2219"/>
                    <a:pt x="5725" y="3726"/>
                  </a:cubicBezTo>
                  <a:cubicBezTo>
                    <a:pt x="5725" y="5233"/>
                    <a:pt x="4647" y="6447"/>
                    <a:pt x="3309" y="6447"/>
                  </a:cubicBezTo>
                  <a:cubicBezTo>
                    <a:pt x="1970" y="6447"/>
                    <a:pt x="892" y="5191"/>
                    <a:pt x="892" y="3726"/>
                  </a:cubicBezTo>
                  <a:close/>
                  <a:moveTo>
                    <a:pt x="7212" y="20260"/>
                  </a:moveTo>
                  <a:cubicBezTo>
                    <a:pt x="3904" y="20260"/>
                    <a:pt x="1190" y="17205"/>
                    <a:pt x="1190" y="13479"/>
                  </a:cubicBezTo>
                  <a:cubicBezTo>
                    <a:pt x="1190" y="9753"/>
                    <a:pt x="3904" y="6698"/>
                    <a:pt x="7212" y="6698"/>
                  </a:cubicBezTo>
                  <a:cubicBezTo>
                    <a:pt x="10521" y="6698"/>
                    <a:pt x="13235" y="9753"/>
                    <a:pt x="13235" y="13479"/>
                  </a:cubicBezTo>
                  <a:cubicBezTo>
                    <a:pt x="13235" y="17247"/>
                    <a:pt x="10558" y="20260"/>
                    <a:pt x="7212" y="20260"/>
                  </a:cubicBezTo>
                  <a:close/>
                </a:path>
              </a:pathLst>
            </a:custGeom>
            <a:solidFill>
              <a:srgbClr val="A4C29A"/>
            </a:solidFill>
            <a:ln w="12700">
              <a:miter lim="400000"/>
            </a:ln>
            <a:effectLst>
              <a:outerShdw blurRad="76200" dist="63500" dir="15000000" sx="106000" sy="106000" algn="tl" rotWithShape="0">
                <a:prstClr val="black">
                  <a:alpha val="35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E220C8-BD24-D5FD-4C10-D9838119C3C2}"/>
                </a:ext>
              </a:extLst>
            </p:cNvPr>
            <p:cNvSpPr/>
            <p:nvPr/>
          </p:nvSpPr>
          <p:spPr>
            <a:xfrm>
              <a:off x="6661421" y="1152169"/>
              <a:ext cx="548640" cy="548640"/>
            </a:xfrm>
            <a:custGeom>
              <a:avLst/>
              <a:gdLst>
                <a:gd name="connsiteX0" fmla="*/ 341787 w 683432"/>
                <a:gd name="connsiteY0" fmla="*/ 0 h 683455"/>
                <a:gd name="connsiteX1" fmla="*/ 683432 w 683432"/>
                <a:gd name="connsiteY1" fmla="*/ 341727 h 683455"/>
                <a:gd name="connsiteX2" fmla="*/ 341787 w 683432"/>
                <a:gd name="connsiteY2" fmla="*/ 683455 h 683455"/>
                <a:gd name="connsiteX3" fmla="*/ 0 w 683432"/>
                <a:gd name="connsiteY3" fmla="*/ 341727 h 683455"/>
                <a:gd name="connsiteX4" fmla="*/ 341787 w 683432"/>
                <a:gd name="connsiteY4" fmla="*/ 0 h 6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432" h="683455">
                  <a:moveTo>
                    <a:pt x="341787" y="0"/>
                  </a:moveTo>
                  <a:cubicBezTo>
                    <a:pt x="530993" y="0"/>
                    <a:pt x="683432" y="152465"/>
                    <a:pt x="683432" y="341727"/>
                  </a:cubicBezTo>
                  <a:cubicBezTo>
                    <a:pt x="683432" y="530990"/>
                    <a:pt x="530993" y="683455"/>
                    <a:pt x="341787" y="683455"/>
                  </a:cubicBezTo>
                  <a:cubicBezTo>
                    <a:pt x="152440" y="683455"/>
                    <a:pt x="0" y="525715"/>
                    <a:pt x="0" y="341727"/>
                  </a:cubicBezTo>
                  <a:cubicBezTo>
                    <a:pt x="0" y="152465"/>
                    <a:pt x="152440" y="0"/>
                    <a:pt x="341787" y="0"/>
                  </a:cubicBezTo>
                  <a:close/>
                </a:path>
              </a:pathLst>
            </a:custGeom>
            <a:solidFill>
              <a:srgbClr val="F57859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8D65724-417D-6C27-E6BE-4901A1A8B6DB}"/>
                </a:ext>
              </a:extLst>
            </p:cNvPr>
            <p:cNvSpPr/>
            <p:nvPr/>
          </p:nvSpPr>
          <p:spPr>
            <a:xfrm>
              <a:off x="6691458" y="1697235"/>
              <a:ext cx="1303020" cy="1303019"/>
            </a:xfrm>
            <a:custGeom>
              <a:avLst/>
              <a:gdLst>
                <a:gd name="connsiteX0" fmla="*/ 851709 w 1703277"/>
                <a:gd name="connsiteY0" fmla="*/ 0 h 1703236"/>
                <a:gd name="connsiteX1" fmla="*/ 1703277 w 1703277"/>
                <a:gd name="connsiteY1" fmla="*/ 851618 h 1703236"/>
                <a:gd name="connsiteX2" fmla="*/ 851709 w 1703277"/>
                <a:gd name="connsiteY2" fmla="*/ 1703236 h 1703236"/>
                <a:gd name="connsiteX3" fmla="*/ 0 w 1703277"/>
                <a:gd name="connsiteY3" fmla="*/ 851618 h 1703236"/>
                <a:gd name="connsiteX4" fmla="*/ 851709 w 1703277"/>
                <a:gd name="connsiteY4" fmla="*/ 0 h 170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3277" h="1703236">
                  <a:moveTo>
                    <a:pt x="851709" y="0"/>
                  </a:moveTo>
                  <a:cubicBezTo>
                    <a:pt x="1319492" y="0"/>
                    <a:pt x="1703277" y="383674"/>
                    <a:pt x="1703277" y="851618"/>
                  </a:cubicBezTo>
                  <a:cubicBezTo>
                    <a:pt x="1703277" y="1324837"/>
                    <a:pt x="1319492" y="1703236"/>
                    <a:pt x="851709" y="1703236"/>
                  </a:cubicBezTo>
                  <a:cubicBezTo>
                    <a:pt x="383786" y="1703236"/>
                    <a:pt x="0" y="1319562"/>
                    <a:pt x="0" y="851618"/>
                  </a:cubicBezTo>
                  <a:cubicBezTo>
                    <a:pt x="0" y="383674"/>
                    <a:pt x="383786" y="0"/>
                    <a:pt x="851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7C2CF0D-9E03-B92A-C79A-EA509CC67160}"/>
                </a:ext>
              </a:extLst>
            </p:cNvPr>
            <p:cNvSpPr/>
            <p:nvPr/>
          </p:nvSpPr>
          <p:spPr>
            <a:xfrm>
              <a:off x="6580982" y="1079269"/>
              <a:ext cx="2290832" cy="203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25" y="13479"/>
                  </a:moveTo>
                  <a:cubicBezTo>
                    <a:pt x="14425" y="9000"/>
                    <a:pt x="11190" y="5358"/>
                    <a:pt x="7212" y="5358"/>
                  </a:cubicBezTo>
                  <a:cubicBezTo>
                    <a:pt x="6841" y="5358"/>
                    <a:pt x="6506" y="5400"/>
                    <a:pt x="6134" y="5442"/>
                  </a:cubicBezTo>
                  <a:cubicBezTo>
                    <a:pt x="6395" y="4898"/>
                    <a:pt x="6543" y="4312"/>
                    <a:pt x="6543" y="3684"/>
                  </a:cubicBezTo>
                  <a:cubicBezTo>
                    <a:pt x="6543" y="1633"/>
                    <a:pt x="5093" y="0"/>
                    <a:pt x="3272" y="0"/>
                  </a:cubicBezTo>
                  <a:cubicBezTo>
                    <a:pt x="1450" y="0"/>
                    <a:pt x="0" y="1633"/>
                    <a:pt x="0" y="3684"/>
                  </a:cubicBezTo>
                  <a:cubicBezTo>
                    <a:pt x="0" y="5442"/>
                    <a:pt x="1078" y="6907"/>
                    <a:pt x="2565" y="7284"/>
                  </a:cubicBezTo>
                  <a:cubicBezTo>
                    <a:pt x="1004" y="8791"/>
                    <a:pt x="0" y="10967"/>
                    <a:pt x="0" y="13479"/>
                  </a:cubicBezTo>
                  <a:cubicBezTo>
                    <a:pt x="0" y="17958"/>
                    <a:pt x="3234" y="21600"/>
                    <a:pt x="7212" y="21600"/>
                  </a:cubicBezTo>
                  <a:lnTo>
                    <a:pt x="21600" y="21600"/>
                  </a:lnTo>
                  <a:cubicBezTo>
                    <a:pt x="17622" y="21600"/>
                    <a:pt x="14425" y="17958"/>
                    <a:pt x="14425" y="13479"/>
                  </a:cubicBezTo>
                  <a:close/>
                  <a:moveTo>
                    <a:pt x="892" y="3726"/>
                  </a:moveTo>
                  <a:cubicBezTo>
                    <a:pt x="892" y="2219"/>
                    <a:pt x="1971" y="1005"/>
                    <a:pt x="3309" y="1005"/>
                  </a:cubicBezTo>
                  <a:cubicBezTo>
                    <a:pt x="4647" y="1005"/>
                    <a:pt x="5725" y="2219"/>
                    <a:pt x="5725" y="3726"/>
                  </a:cubicBezTo>
                  <a:cubicBezTo>
                    <a:pt x="5725" y="5233"/>
                    <a:pt x="4647" y="6447"/>
                    <a:pt x="3309" y="6447"/>
                  </a:cubicBezTo>
                  <a:cubicBezTo>
                    <a:pt x="1971" y="6447"/>
                    <a:pt x="892" y="5191"/>
                    <a:pt x="892" y="3726"/>
                  </a:cubicBezTo>
                  <a:close/>
                  <a:moveTo>
                    <a:pt x="7212" y="20260"/>
                  </a:moveTo>
                  <a:cubicBezTo>
                    <a:pt x="3904" y="20260"/>
                    <a:pt x="1190" y="17205"/>
                    <a:pt x="1190" y="13479"/>
                  </a:cubicBezTo>
                  <a:cubicBezTo>
                    <a:pt x="1190" y="9753"/>
                    <a:pt x="3904" y="6698"/>
                    <a:pt x="7212" y="6698"/>
                  </a:cubicBezTo>
                  <a:cubicBezTo>
                    <a:pt x="10521" y="6698"/>
                    <a:pt x="13235" y="9753"/>
                    <a:pt x="13235" y="13479"/>
                  </a:cubicBezTo>
                  <a:cubicBezTo>
                    <a:pt x="13235" y="17247"/>
                    <a:pt x="10558" y="20260"/>
                    <a:pt x="7212" y="20260"/>
                  </a:cubicBezTo>
                  <a:close/>
                </a:path>
              </a:pathLst>
            </a:custGeom>
            <a:solidFill>
              <a:srgbClr val="F57859"/>
            </a:solidFill>
            <a:ln w="12700">
              <a:miter lim="400000"/>
            </a:ln>
            <a:effectLst>
              <a:outerShdw blurRad="76200" dist="63500" dir="15000000" sx="106000" sy="106000" algn="tl" rotWithShape="0">
                <a:prstClr val="black">
                  <a:alpha val="35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F07475-6993-CACE-558E-30F76333EC91}"/>
                </a:ext>
              </a:extLst>
            </p:cNvPr>
            <p:cNvSpPr txBox="1"/>
            <p:nvPr/>
          </p:nvSpPr>
          <p:spPr>
            <a:xfrm>
              <a:off x="1054326" y="3321638"/>
              <a:ext cx="1672993" cy="32901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endParaRPr lang="en-US" sz="1800" b="1" noProof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8C6CA1A-E239-4E93-8BBE-F24AEAA285D9}"/>
              </a:ext>
            </a:extLst>
          </p:cNvPr>
          <p:cNvSpPr txBox="1"/>
          <p:nvPr/>
        </p:nvSpPr>
        <p:spPr>
          <a:xfrm>
            <a:off x="0" y="2299524"/>
            <a:ext cx="1977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4 354,2</a:t>
            </a:r>
            <a:r>
              <a:rPr lang="ru-RU" sz="25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 </a:t>
            </a:r>
            <a:r>
              <a:rPr lang="ru-RU" sz="13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7CFA7-3300-4C13-9C6C-0CE23919E6B0}"/>
              </a:ext>
            </a:extLst>
          </p:cNvPr>
          <p:cNvSpPr txBox="1"/>
          <p:nvPr/>
        </p:nvSpPr>
        <p:spPr>
          <a:xfrm>
            <a:off x="2174290" y="2288062"/>
            <a:ext cx="1977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280,9</a:t>
            </a:r>
            <a:r>
              <a:rPr lang="ru-RU" sz="25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 </a:t>
            </a:r>
            <a:r>
              <a:rPr lang="ru-RU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616A92-9874-432F-AB1C-197A9EB69BDA}"/>
              </a:ext>
            </a:extLst>
          </p:cNvPr>
          <p:cNvSpPr txBox="1"/>
          <p:nvPr/>
        </p:nvSpPr>
        <p:spPr>
          <a:xfrm>
            <a:off x="4355671" y="2288062"/>
            <a:ext cx="1977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154,2</a:t>
            </a:r>
            <a:r>
              <a:rPr lang="ru-RU" sz="25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 </a:t>
            </a:r>
            <a:r>
              <a:rPr lang="ru-RU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D2F8E-5769-4FB2-970B-A39789F51351}"/>
              </a:ext>
            </a:extLst>
          </p:cNvPr>
          <p:cNvSpPr txBox="1"/>
          <p:nvPr/>
        </p:nvSpPr>
        <p:spPr>
          <a:xfrm>
            <a:off x="129952" y="1348033"/>
            <a:ext cx="783432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dirty="0">
                <a:latin typeface="Fira Sans Extra Condensed SemiBold" panose="020B0604020202020204" charset="0"/>
              </a:rPr>
              <a:t>63,6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29293-BAC6-40BE-82E4-D61C684723A2}"/>
              </a:ext>
            </a:extLst>
          </p:cNvPr>
          <p:cNvSpPr txBox="1"/>
          <p:nvPr/>
        </p:nvSpPr>
        <p:spPr>
          <a:xfrm>
            <a:off x="6570370" y="2309315"/>
            <a:ext cx="1977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102,8</a:t>
            </a:r>
            <a:r>
              <a:rPr lang="ru-RU" sz="25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 </a:t>
            </a:r>
            <a:r>
              <a:rPr lang="ru-RU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5A46B0-2BD7-4293-8D8A-B6DC580FBE20}"/>
              </a:ext>
            </a:extLst>
          </p:cNvPr>
          <p:cNvSpPr/>
          <p:nvPr/>
        </p:nvSpPr>
        <p:spPr>
          <a:xfrm>
            <a:off x="458062" y="3799643"/>
            <a:ext cx="1540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hlink"/>
              </a:buClr>
              <a:buSzPts val="1100"/>
            </a:pP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Образование</a:t>
            </a:r>
          </a:p>
        </p:txBody>
      </p:sp>
      <p:sp>
        <p:nvSpPr>
          <p:cNvPr id="55" name="Google Shape;872;p25">
            <a:extLst>
              <a:ext uri="{FF2B5EF4-FFF2-40B4-BE49-F238E27FC236}">
                <a16:creationId xmlns:a16="http://schemas.microsoft.com/office/drawing/2014/main" id="{FA51AD3A-198F-4BEC-AEC0-A035F11F3765}"/>
              </a:ext>
            </a:extLst>
          </p:cNvPr>
          <p:cNvSpPr/>
          <p:nvPr/>
        </p:nvSpPr>
        <p:spPr>
          <a:xfrm>
            <a:off x="2448950" y="3704873"/>
            <a:ext cx="1926600" cy="647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Социальная</a:t>
            </a:r>
            <a:r>
              <a:rPr lang="ru-RU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политика</a:t>
            </a:r>
            <a:endParaRPr sz="2400" dirty="0">
              <a:solidFill>
                <a:schemeClr val="dk1"/>
              </a:solidFill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867;p25">
            <a:extLst>
              <a:ext uri="{FF2B5EF4-FFF2-40B4-BE49-F238E27FC236}">
                <a16:creationId xmlns:a16="http://schemas.microsoft.com/office/drawing/2014/main" id="{3CC2DD5B-AE6F-4382-9B50-6768F9B6A951}"/>
              </a:ext>
            </a:extLst>
          </p:cNvPr>
          <p:cNvSpPr/>
          <p:nvPr/>
        </p:nvSpPr>
        <p:spPr>
          <a:xfrm>
            <a:off x="4417789" y="3719672"/>
            <a:ext cx="2370068" cy="647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Физическая культура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и спорт</a:t>
            </a:r>
            <a:endParaRPr sz="1800" dirty="0">
              <a:solidFill>
                <a:schemeClr val="dk1"/>
              </a:solidFill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862;p25">
            <a:extLst>
              <a:ext uri="{FF2B5EF4-FFF2-40B4-BE49-F238E27FC236}">
                <a16:creationId xmlns:a16="http://schemas.microsoft.com/office/drawing/2014/main" id="{5A07C79D-195E-4DE3-952B-364244972DBC}"/>
              </a:ext>
            </a:extLst>
          </p:cNvPr>
          <p:cNvSpPr/>
          <p:nvPr/>
        </p:nvSpPr>
        <p:spPr>
          <a:xfrm>
            <a:off x="6890120" y="3703272"/>
            <a:ext cx="2199956" cy="647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Культура 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ru-RU" sz="20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rPr>
              <a:t>кинематография</a:t>
            </a:r>
            <a:endParaRPr sz="1800" dirty="0">
              <a:solidFill>
                <a:schemeClr val="dk1"/>
              </a:solidFill>
              <a:latin typeface="Fira Sans Extra Condensed SemiBold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5CEC63-29A9-40D6-97F5-4EBE6027C7BD}"/>
              </a:ext>
            </a:extLst>
          </p:cNvPr>
          <p:cNvSpPr txBox="1"/>
          <p:nvPr/>
        </p:nvSpPr>
        <p:spPr>
          <a:xfrm>
            <a:off x="2325858" y="1338977"/>
            <a:ext cx="783432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dirty="0">
                <a:latin typeface="Fira Sans Extra Condensed SemiBold" panose="020B0604020202020204" charset="0"/>
              </a:rPr>
              <a:t>4,1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E251DB-45E7-46FE-87CB-6B81F1183B7C}"/>
              </a:ext>
            </a:extLst>
          </p:cNvPr>
          <p:cNvSpPr txBox="1"/>
          <p:nvPr/>
        </p:nvSpPr>
        <p:spPr>
          <a:xfrm>
            <a:off x="4555071" y="1336242"/>
            <a:ext cx="783432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dirty="0">
                <a:latin typeface="Fira Sans Extra Condensed SemiBold" panose="020B0604020202020204" charset="0"/>
              </a:rPr>
              <a:t>2,3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E51257-AC13-4F59-9226-EBDD600D5D46}"/>
              </a:ext>
            </a:extLst>
          </p:cNvPr>
          <p:cNvSpPr txBox="1"/>
          <p:nvPr/>
        </p:nvSpPr>
        <p:spPr>
          <a:xfrm>
            <a:off x="6740819" y="1348033"/>
            <a:ext cx="783432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50" dirty="0">
                <a:latin typeface="Fira Sans Extra Condensed SemiBold" panose="020B0604020202020204" charset="0"/>
              </a:rPr>
              <a:t>1,5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2015CFF-AA23-4488-8ACA-FAF68ADDF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442629" y="-52808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Социально-культурная сфера – </a:t>
            </a:r>
            <a:r>
              <a:rPr lang="ru-RU" sz="4000" b="1" dirty="0">
                <a:latin typeface="Fira Sans Extra Condensed SemiBold" panose="020B0604020202020204" charset="0"/>
                <a:sym typeface="Fira Sans Extra Condensed"/>
              </a:rPr>
              <a:t>71,5</a:t>
            </a:r>
            <a:r>
              <a:rPr lang="ru-RU" sz="3600" b="1" dirty="0">
                <a:latin typeface="Fira Sans Extra Condensed SemiBold" panose="020B0604020202020204" charset="0"/>
                <a:sym typeface="Fira Sans Extra Condensed"/>
              </a:rPr>
              <a:t> </a:t>
            </a:r>
            <a:r>
              <a:rPr lang="ru-RU" sz="2800" b="1" dirty="0">
                <a:latin typeface="Fira Sans Extra Condensed SemiBold" panose="020B0604020202020204" charset="0"/>
                <a:sym typeface="Fira Sans Extra Condensed"/>
              </a:rPr>
              <a:t>%</a:t>
            </a: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 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75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10" grpId="0"/>
      <p:bldP spid="54" grpId="0"/>
      <p:bldP spid="11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DDF364-31D3-4F4D-AE88-EAD6E389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29" name="Google Shape;56;p15">
            <a:extLst>
              <a:ext uri="{FF2B5EF4-FFF2-40B4-BE49-F238E27FC236}">
                <a16:creationId xmlns:a16="http://schemas.microsoft.com/office/drawing/2014/main" id="{2188449C-3469-4674-8E34-1EB2D05B0F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-31110"/>
            <a:ext cx="8229600" cy="4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  <a:sym typeface="Fira Sans Extra Condensed"/>
              </a:rPr>
              <a:t>Прочие расходы</a:t>
            </a:r>
            <a:endParaRPr lang="ru-RU" sz="3000" b="1" dirty="0"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CA47248-0756-4D2A-BB19-E5F586E117AE}"/>
              </a:ext>
            </a:extLst>
          </p:cNvPr>
          <p:cNvGrpSpPr/>
          <p:nvPr/>
        </p:nvGrpSpPr>
        <p:grpSpPr>
          <a:xfrm>
            <a:off x="1380847" y="748526"/>
            <a:ext cx="5328032" cy="3992372"/>
            <a:chOff x="4495800" y="901540"/>
            <a:chExt cx="3956050" cy="2563138"/>
          </a:xfrm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</p:grpSpPr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D910C844-32D5-4F3D-A669-5348386EAD9B}"/>
                </a:ext>
              </a:extLst>
            </p:cNvPr>
            <p:cNvSpPr/>
            <p:nvPr/>
          </p:nvSpPr>
          <p:spPr>
            <a:xfrm>
              <a:off x="4495800" y="1702270"/>
              <a:ext cx="3956050" cy="96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6" y="0"/>
                  </a:moveTo>
                  <a:lnTo>
                    <a:pt x="6074" y="0"/>
                  </a:lnTo>
                  <a:cubicBezTo>
                    <a:pt x="5902" y="0"/>
                    <a:pt x="5741" y="413"/>
                    <a:pt x="5619" y="1152"/>
                  </a:cubicBezTo>
                  <a:lnTo>
                    <a:pt x="3442" y="14342"/>
                  </a:lnTo>
                  <a:lnTo>
                    <a:pt x="2313" y="7128"/>
                  </a:lnTo>
                  <a:lnTo>
                    <a:pt x="1190" y="7128"/>
                  </a:lnTo>
                  <a:cubicBezTo>
                    <a:pt x="534" y="7128"/>
                    <a:pt x="0" y="10365"/>
                    <a:pt x="0" y="14342"/>
                  </a:cubicBezTo>
                  <a:lnTo>
                    <a:pt x="0" y="14342"/>
                  </a:lnTo>
                  <a:cubicBezTo>
                    <a:pt x="0" y="18319"/>
                    <a:pt x="534" y="21557"/>
                    <a:pt x="1190" y="21557"/>
                  </a:cubicBezTo>
                  <a:lnTo>
                    <a:pt x="2313" y="21557"/>
                  </a:lnTo>
                  <a:lnTo>
                    <a:pt x="2435" y="21600"/>
                  </a:lnTo>
                  <a:lnTo>
                    <a:pt x="5719" y="1695"/>
                  </a:lnTo>
                  <a:cubicBezTo>
                    <a:pt x="5798" y="1217"/>
                    <a:pt x="5902" y="956"/>
                    <a:pt x="6013" y="956"/>
                  </a:cubicBezTo>
                  <a:lnTo>
                    <a:pt x="20341" y="956"/>
                  </a:lnTo>
                  <a:cubicBezTo>
                    <a:pt x="20646" y="956"/>
                    <a:pt x="20890" y="2456"/>
                    <a:pt x="20890" y="4281"/>
                  </a:cubicBezTo>
                  <a:lnTo>
                    <a:pt x="20890" y="13755"/>
                  </a:lnTo>
                  <a:cubicBezTo>
                    <a:pt x="20890" y="14950"/>
                    <a:pt x="21048" y="15907"/>
                    <a:pt x="21245" y="15907"/>
                  </a:cubicBezTo>
                  <a:lnTo>
                    <a:pt x="21245" y="15907"/>
                  </a:lnTo>
                  <a:cubicBezTo>
                    <a:pt x="21442" y="15907"/>
                    <a:pt x="21600" y="14950"/>
                    <a:pt x="21600" y="13755"/>
                  </a:cubicBezTo>
                  <a:lnTo>
                    <a:pt x="21600" y="5541"/>
                  </a:lnTo>
                  <a:cubicBezTo>
                    <a:pt x="21600" y="2477"/>
                    <a:pt x="21191" y="0"/>
                    <a:pt x="20686" y="0"/>
                  </a:cubicBezTo>
                  <a:close/>
                </a:path>
              </a:pathLst>
            </a:custGeom>
            <a:solidFill>
              <a:srgbClr val="F3994F"/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72E19DAF-0FE7-48BB-902C-9DBF9DAB6E29}"/>
                </a:ext>
              </a:extLst>
            </p:cNvPr>
            <p:cNvSpPr/>
            <p:nvPr/>
          </p:nvSpPr>
          <p:spPr>
            <a:xfrm>
              <a:off x="4495800" y="2503002"/>
              <a:ext cx="3956050" cy="96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6" y="0"/>
                  </a:moveTo>
                  <a:lnTo>
                    <a:pt x="6074" y="0"/>
                  </a:lnTo>
                  <a:cubicBezTo>
                    <a:pt x="5902" y="0"/>
                    <a:pt x="5741" y="413"/>
                    <a:pt x="5619" y="1152"/>
                  </a:cubicBezTo>
                  <a:lnTo>
                    <a:pt x="3442" y="14342"/>
                  </a:lnTo>
                  <a:lnTo>
                    <a:pt x="2313" y="7128"/>
                  </a:lnTo>
                  <a:lnTo>
                    <a:pt x="1190" y="7128"/>
                  </a:lnTo>
                  <a:cubicBezTo>
                    <a:pt x="534" y="7128"/>
                    <a:pt x="0" y="10365"/>
                    <a:pt x="0" y="14342"/>
                  </a:cubicBezTo>
                  <a:lnTo>
                    <a:pt x="0" y="14342"/>
                  </a:lnTo>
                  <a:cubicBezTo>
                    <a:pt x="0" y="18319"/>
                    <a:pt x="534" y="21557"/>
                    <a:pt x="1190" y="21557"/>
                  </a:cubicBezTo>
                  <a:lnTo>
                    <a:pt x="2313" y="21557"/>
                  </a:lnTo>
                  <a:lnTo>
                    <a:pt x="2435" y="21600"/>
                  </a:lnTo>
                  <a:lnTo>
                    <a:pt x="5719" y="1695"/>
                  </a:lnTo>
                  <a:cubicBezTo>
                    <a:pt x="5798" y="1217"/>
                    <a:pt x="5902" y="956"/>
                    <a:pt x="6013" y="956"/>
                  </a:cubicBezTo>
                  <a:lnTo>
                    <a:pt x="20341" y="956"/>
                  </a:lnTo>
                  <a:cubicBezTo>
                    <a:pt x="20646" y="956"/>
                    <a:pt x="20890" y="2456"/>
                    <a:pt x="20890" y="4281"/>
                  </a:cubicBezTo>
                  <a:lnTo>
                    <a:pt x="20890" y="13755"/>
                  </a:lnTo>
                  <a:cubicBezTo>
                    <a:pt x="20890" y="14950"/>
                    <a:pt x="21048" y="15907"/>
                    <a:pt x="21245" y="15907"/>
                  </a:cubicBezTo>
                  <a:lnTo>
                    <a:pt x="21245" y="15907"/>
                  </a:lnTo>
                  <a:cubicBezTo>
                    <a:pt x="21442" y="15907"/>
                    <a:pt x="21600" y="14950"/>
                    <a:pt x="21600" y="13755"/>
                  </a:cubicBezTo>
                  <a:lnTo>
                    <a:pt x="21600" y="5541"/>
                  </a:lnTo>
                  <a:cubicBezTo>
                    <a:pt x="21600" y="2499"/>
                    <a:pt x="21191" y="0"/>
                    <a:pt x="20686" y="0"/>
                  </a:cubicBezTo>
                  <a:close/>
                </a:path>
              </a:pathLst>
            </a:custGeom>
            <a:solidFill>
              <a:srgbClr val="E56243"/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2455CB8D-44F0-4403-BC5B-43BAE0609D06}"/>
                </a:ext>
              </a:extLst>
            </p:cNvPr>
            <p:cNvSpPr/>
            <p:nvPr/>
          </p:nvSpPr>
          <p:spPr>
            <a:xfrm>
              <a:off x="4495800" y="901540"/>
              <a:ext cx="3956050" cy="96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6" y="0"/>
                  </a:moveTo>
                  <a:lnTo>
                    <a:pt x="6074" y="0"/>
                  </a:lnTo>
                  <a:cubicBezTo>
                    <a:pt x="5902" y="0"/>
                    <a:pt x="5741" y="413"/>
                    <a:pt x="5619" y="1152"/>
                  </a:cubicBezTo>
                  <a:lnTo>
                    <a:pt x="3442" y="14342"/>
                  </a:lnTo>
                  <a:lnTo>
                    <a:pt x="2313" y="7128"/>
                  </a:lnTo>
                  <a:lnTo>
                    <a:pt x="1190" y="7128"/>
                  </a:lnTo>
                  <a:cubicBezTo>
                    <a:pt x="534" y="7128"/>
                    <a:pt x="0" y="10365"/>
                    <a:pt x="0" y="14342"/>
                  </a:cubicBezTo>
                  <a:lnTo>
                    <a:pt x="0" y="14342"/>
                  </a:lnTo>
                  <a:cubicBezTo>
                    <a:pt x="0" y="18319"/>
                    <a:pt x="534" y="21557"/>
                    <a:pt x="1190" y="21557"/>
                  </a:cubicBezTo>
                  <a:lnTo>
                    <a:pt x="2313" y="21557"/>
                  </a:lnTo>
                  <a:lnTo>
                    <a:pt x="2435" y="21600"/>
                  </a:lnTo>
                  <a:lnTo>
                    <a:pt x="5719" y="1695"/>
                  </a:lnTo>
                  <a:cubicBezTo>
                    <a:pt x="5798" y="1217"/>
                    <a:pt x="5902" y="956"/>
                    <a:pt x="6013" y="956"/>
                  </a:cubicBezTo>
                  <a:lnTo>
                    <a:pt x="20341" y="956"/>
                  </a:lnTo>
                  <a:cubicBezTo>
                    <a:pt x="20646" y="956"/>
                    <a:pt x="20890" y="2456"/>
                    <a:pt x="20890" y="4281"/>
                  </a:cubicBezTo>
                  <a:lnTo>
                    <a:pt x="20890" y="13755"/>
                  </a:lnTo>
                  <a:cubicBezTo>
                    <a:pt x="20890" y="14950"/>
                    <a:pt x="21048" y="15907"/>
                    <a:pt x="21245" y="15907"/>
                  </a:cubicBezTo>
                  <a:lnTo>
                    <a:pt x="21245" y="15907"/>
                  </a:lnTo>
                  <a:cubicBezTo>
                    <a:pt x="21442" y="15907"/>
                    <a:pt x="21600" y="14950"/>
                    <a:pt x="21600" y="13755"/>
                  </a:cubicBezTo>
                  <a:lnTo>
                    <a:pt x="21600" y="5541"/>
                  </a:lnTo>
                  <a:cubicBezTo>
                    <a:pt x="21600" y="2477"/>
                    <a:pt x="21191" y="0"/>
                    <a:pt x="20686" y="0"/>
                  </a:cubicBezTo>
                  <a:close/>
                </a:path>
              </a:pathLst>
            </a:custGeom>
            <a:solidFill>
              <a:srgbClr val="DFAA25"/>
            </a:solidFill>
            <a:ln w="12700">
              <a:miter lim="400000"/>
            </a:ln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D3BBEEE-20D4-406B-AF80-A08C97847B8D}"/>
              </a:ext>
            </a:extLst>
          </p:cNvPr>
          <p:cNvSpPr txBox="1"/>
          <p:nvPr/>
        </p:nvSpPr>
        <p:spPr>
          <a:xfrm>
            <a:off x="1320800" y="1493161"/>
            <a:ext cx="898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Fira Sans Extra Condensed SemiBold" panose="020B0604020202020204" charset="0"/>
              </a:rPr>
              <a:t>12,0</a:t>
            </a:r>
            <a:r>
              <a:rPr lang="ru-RU" sz="1800" dirty="0">
                <a:latin typeface="Fira Sans Extra Condensed SemiBold" panose="020B0604020202020204" charset="0"/>
              </a:rPr>
              <a:t> 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5E2521-701C-4746-9E8E-58EDBEFDEBF7}"/>
              </a:ext>
            </a:extLst>
          </p:cNvPr>
          <p:cNvSpPr txBox="1"/>
          <p:nvPr/>
        </p:nvSpPr>
        <p:spPr>
          <a:xfrm>
            <a:off x="1320800" y="2751857"/>
            <a:ext cx="898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Fira Sans Extra Condensed SemiBold" panose="020B0604020202020204" charset="0"/>
              </a:rPr>
              <a:t>10,7</a:t>
            </a:r>
            <a:r>
              <a:rPr lang="ru-RU" sz="1800" dirty="0">
                <a:latin typeface="Fira Sans Extra Condensed SemiBold" panose="020B0604020202020204" charset="0"/>
              </a:rPr>
              <a:t> 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B70439-FF9A-438D-8B27-99DF145932C2}"/>
              </a:ext>
            </a:extLst>
          </p:cNvPr>
          <p:cNvSpPr txBox="1"/>
          <p:nvPr/>
        </p:nvSpPr>
        <p:spPr>
          <a:xfrm>
            <a:off x="1435599" y="3996260"/>
            <a:ext cx="78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Fira Sans Extra Condensed SemiBold" panose="020B0604020202020204" charset="0"/>
              </a:rPr>
              <a:t>5,8</a:t>
            </a:r>
            <a:r>
              <a:rPr lang="ru-RU" sz="1800" dirty="0">
                <a:latin typeface="Fira Sans Extra Condensed SemiBold" panose="020B0604020202020204" charset="0"/>
              </a:rPr>
              <a:t> %</a:t>
            </a:r>
          </a:p>
        </p:txBody>
      </p:sp>
      <p:sp>
        <p:nvSpPr>
          <p:cNvPr id="68" name="TextBox 15">
            <a:extLst>
              <a:ext uri="{FF2B5EF4-FFF2-40B4-BE49-F238E27FC236}">
                <a16:creationId xmlns:a16="http://schemas.microsoft.com/office/drawing/2014/main" id="{35AF6893-73A3-4821-B1E3-1219D1A62012}"/>
              </a:ext>
            </a:extLst>
          </p:cNvPr>
          <p:cNvSpPr txBox="1"/>
          <p:nvPr/>
        </p:nvSpPr>
        <p:spPr>
          <a:xfrm>
            <a:off x="3051825" y="811419"/>
            <a:ext cx="2410262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hlink"/>
              </a:buClr>
              <a:buSzPts val="1100"/>
            </a:pPr>
            <a:r>
              <a:rPr lang="ru-RU" sz="2400" noProof="1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</a:rPr>
              <a:t>ЖКХ</a:t>
            </a:r>
            <a:endParaRPr lang="en-US" sz="2400" noProof="1">
              <a:solidFill>
                <a:schemeClr val="dk1"/>
              </a:solidFill>
              <a:latin typeface="Fira Sans Extra Condensed SemiBold" panose="020B0604020202020204" charset="0"/>
              <a:ea typeface="Roboto"/>
              <a:cs typeface="Roboto"/>
            </a:endParaRPr>
          </a:p>
        </p:txBody>
      </p:sp>
      <p:sp>
        <p:nvSpPr>
          <p:cNvPr id="69" name="TextBox 15">
            <a:extLst>
              <a:ext uri="{FF2B5EF4-FFF2-40B4-BE49-F238E27FC236}">
                <a16:creationId xmlns:a16="http://schemas.microsoft.com/office/drawing/2014/main" id="{D8D6F0E5-834D-4258-A726-D942C27B86F0}"/>
              </a:ext>
            </a:extLst>
          </p:cNvPr>
          <p:cNvSpPr txBox="1"/>
          <p:nvPr/>
        </p:nvSpPr>
        <p:spPr>
          <a:xfrm>
            <a:off x="3038947" y="2028848"/>
            <a:ext cx="3561476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hlink"/>
              </a:buClr>
              <a:buSzPts val="1100"/>
            </a:pPr>
            <a:r>
              <a:rPr lang="ru-RU" sz="2400" noProof="1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</a:rPr>
              <a:t>Национальная экономика</a:t>
            </a:r>
            <a:endParaRPr lang="en-US" sz="2400" noProof="1">
              <a:solidFill>
                <a:schemeClr val="dk1"/>
              </a:solidFill>
              <a:latin typeface="Fira Sans Extra Condensed SemiBold" panose="020B0604020202020204" charset="0"/>
              <a:ea typeface="Roboto"/>
              <a:cs typeface="Roboto"/>
            </a:endParaRPr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E2D2BE61-AE10-40B0-8776-EEE04A5E84BF}"/>
              </a:ext>
            </a:extLst>
          </p:cNvPr>
          <p:cNvSpPr txBox="1"/>
          <p:nvPr/>
        </p:nvSpPr>
        <p:spPr>
          <a:xfrm>
            <a:off x="3038947" y="3301528"/>
            <a:ext cx="2410262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hlink"/>
              </a:buClr>
              <a:buSzPts val="1100"/>
            </a:pPr>
            <a:r>
              <a:rPr lang="ru-RU" sz="2400" noProof="1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</a:rPr>
              <a:t>Остальные расходы </a:t>
            </a:r>
            <a:endParaRPr lang="en-US" sz="2400" noProof="1">
              <a:solidFill>
                <a:schemeClr val="dk1"/>
              </a:solidFill>
              <a:latin typeface="Fira Sans Extra Condensed SemiBold" panose="020B0604020202020204" charset="0"/>
              <a:ea typeface="Roboto"/>
              <a:cs typeface="Roboto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AB05BB3-FE92-4BDB-9A31-D4BA205760E2}"/>
              </a:ext>
            </a:extLst>
          </p:cNvPr>
          <p:cNvSpPr txBox="1"/>
          <p:nvPr/>
        </p:nvSpPr>
        <p:spPr>
          <a:xfrm>
            <a:off x="4731729" y="1249279"/>
            <a:ext cx="197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823,5</a:t>
            </a:r>
            <a:r>
              <a:rPr lang="ru-RU" sz="25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  <a:endParaRPr lang="ru-RU" sz="2400" dirty="0">
              <a:solidFill>
                <a:schemeClr val="tx1"/>
              </a:solidFill>
              <a:latin typeface="Fira Sans Extra Condensed SemiBold"/>
              <a:sym typeface="Fira Sans Extra Condensed SemiBold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5ED1890-7071-4FB1-AA4D-FC1EF263911C}"/>
              </a:ext>
            </a:extLst>
          </p:cNvPr>
          <p:cNvSpPr txBox="1"/>
          <p:nvPr/>
        </p:nvSpPr>
        <p:spPr>
          <a:xfrm>
            <a:off x="4731729" y="2529352"/>
            <a:ext cx="197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734,7</a:t>
            </a:r>
            <a:r>
              <a:rPr lang="ru-RU" sz="25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  <a:endParaRPr lang="ru-RU" sz="2400" dirty="0">
              <a:solidFill>
                <a:schemeClr val="tx1"/>
              </a:solidFill>
              <a:latin typeface="Fira Sans Extra Condensed SemiBold"/>
              <a:sym typeface="Fira Sans Extra Condensed SemiBold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E1EC2A-0975-49AD-9A09-EBDBD93241F6}"/>
              </a:ext>
            </a:extLst>
          </p:cNvPr>
          <p:cNvSpPr txBox="1"/>
          <p:nvPr/>
        </p:nvSpPr>
        <p:spPr>
          <a:xfrm>
            <a:off x="4731729" y="3866595"/>
            <a:ext cx="1977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396,0 </a:t>
            </a:r>
            <a:r>
              <a:rPr lang="ru-RU" sz="1600" dirty="0">
                <a:solidFill>
                  <a:schemeClr val="tx1"/>
                </a:solidFill>
                <a:latin typeface="Fira Sans Extra Condensed SemiBold"/>
                <a:sym typeface="Fira Sans Extra Condensed SemiBold"/>
              </a:rPr>
              <a:t>млн руб.</a:t>
            </a:r>
            <a:endParaRPr lang="ru-RU" sz="2400" dirty="0">
              <a:solidFill>
                <a:schemeClr val="tx1"/>
              </a:solidFill>
              <a:latin typeface="Fira Sans Extra Condensed SemiBold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192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6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6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3125EFE-2D61-4F4C-8A8A-1FD2F5807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50" name="Google Shape;56;p15">
            <a:extLst>
              <a:ext uri="{FF2B5EF4-FFF2-40B4-BE49-F238E27FC236}">
                <a16:creationId xmlns:a16="http://schemas.microsoft.com/office/drawing/2014/main" id="{D25634F7-6EB1-4F51-A731-664393DEC67D}"/>
              </a:ext>
            </a:extLst>
          </p:cNvPr>
          <p:cNvSpPr txBox="1">
            <a:spLocks/>
          </p:cNvSpPr>
          <p:nvPr/>
        </p:nvSpPr>
        <p:spPr>
          <a:xfrm>
            <a:off x="359256" y="188741"/>
            <a:ext cx="8555864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  <a:cs typeface="Fira Sans Extra Condensed"/>
                <a:sym typeface="Fira Sans Extra Condensed"/>
              </a:rPr>
              <a:t>Основные параметры местного бюджета за 2022 год</a:t>
            </a:r>
            <a:endParaRPr lang="ru-RU" sz="3000" b="1" dirty="0"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2252826" y="887492"/>
            <a:ext cx="160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Fira Sans Extra Condensed SemiBold" panose="020B0604020202020204" charset="0"/>
                <a:ea typeface="Roboto" panose="02000000000000000000" charset="0"/>
              </a:rPr>
              <a:t>доходы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5A3B4B0-DE67-430D-B35D-480877090E50}"/>
              </a:ext>
            </a:extLst>
          </p:cNvPr>
          <p:cNvSpPr txBox="1"/>
          <p:nvPr/>
        </p:nvSpPr>
        <p:spPr>
          <a:xfrm>
            <a:off x="5852956" y="887492"/>
            <a:ext cx="1416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Fira Sans Extra Condensed SemiBold" panose="020B0604020202020204" charset="0"/>
                <a:ea typeface="Roboto" panose="02000000000000000000" charset="0"/>
              </a:rPr>
              <a:t>расходы</a:t>
            </a: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615F38E3-7D82-4B6F-B815-423D29F6C0DE}"/>
              </a:ext>
            </a:extLst>
          </p:cNvPr>
          <p:cNvSpPr/>
          <p:nvPr/>
        </p:nvSpPr>
        <p:spPr>
          <a:xfrm>
            <a:off x="2060619" y="3762263"/>
            <a:ext cx="2077455" cy="468173"/>
          </a:xfrm>
          <a:prstGeom prst="rect">
            <a:avLst/>
          </a:prstGeom>
          <a:solidFill>
            <a:srgbClr val="E76F51"/>
          </a:soli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FF497020-E9D1-4A82-98F4-988AD43B477F}"/>
              </a:ext>
            </a:extLst>
          </p:cNvPr>
          <p:cNvSpPr/>
          <p:nvPr/>
        </p:nvSpPr>
        <p:spPr>
          <a:xfrm>
            <a:off x="2330001" y="1698858"/>
            <a:ext cx="1808074" cy="468173"/>
          </a:xfrm>
          <a:prstGeom prst="rect">
            <a:avLst/>
          </a:prstGeom>
          <a:solidFill>
            <a:srgbClr val="E76F51"/>
          </a:soli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3562BD5A-F86E-49D1-AA65-883F878713BE}"/>
              </a:ext>
            </a:extLst>
          </p:cNvPr>
          <p:cNvSpPr/>
          <p:nvPr/>
        </p:nvSpPr>
        <p:spPr>
          <a:xfrm>
            <a:off x="2679700" y="2749701"/>
            <a:ext cx="1457144" cy="468173"/>
          </a:xfrm>
          <a:prstGeom prst="rect">
            <a:avLst/>
          </a:prstGeom>
          <a:solidFill>
            <a:srgbClr val="E76F51"/>
          </a:soli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0B96DF29-9C7F-467F-A5D4-9CFD32121F3E}"/>
              </a:ext>
            </a:extLst>
          </p:cNvPr>
          <p:cNvSpPr/>
          <p:nvPr/>
        </p:nvSpPr>
        <p:spPr>
          <a:xfrm>
            <a:off x="5508625" y="3764947"/>
            <a:ext cx="2424761" cy="468173"/>
          </a:xfrm>
          <a:prstGeom prst="rect">
            <a:avLst/>
          </a:prstGeom>
          <a:solidFill>
            <a:srgbClr val="5F9DB6"/>
          </a:solidFill>
          <a:ln>
            <a:noFill/>
          </a:ln>
          <a:effectLst>
            <a:outerShdw blurRad="114300" dist="63500" dir="54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073F61B-BC9F-447E-92E2-BD62C1ADC9A0}"/>
              </a:ext>
            </a:extLst>
          </p:cNvPr>
          <p:cNvSpPr/>
          <p:nvPr/>
        </p:nvSpPr>
        <p:spPr>
          <a:xfrm>
            <a:off x="5522656" y="1688747"/>
            <a:ext cx="1808074" cy="468173"/>
          </a:xfrm>
          <a:prstGeom prst="rect">
            <a:avLst/>
          </a:prstGeom>
          <a:solidFill>
            <a:srgbClr val="5F9DB6"/>
          </a:solidFill>
          <a:ln>
            <a:noFill/>
          </a:ln>
          <a:effectLst>
            <a:outerShdw blurRad="114300" dist="63500" dir="54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7B137CF-F4A7-47DE-94F3-2B7CDBE51326}"/>
              </a:ext>
            </a:extLst>
          </p:cNvPr>
          <p:cNvSpPr txBox="1"/>
          <p:nvPr/>
        </p:nvSpPr>
        <p:spPr>
          <a:xfrm>
            <a:off x="5625373" y="1663347"/>
            <a:ext cx="160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ira Sans Extra Condensed SemiBold" panose="020B0604020202020204" charset="0"/>
              </a:rPr>
              <a:t>6 501,0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115F98-966D-4A77-8CC1-634B98920010}"/>
              </a:ext>
            </a:extLst>
          </p:cNvPr>
          <p:cNvSpPr txBox="1"/>
          <p:nvPr/>
        </p:nvSpPr>
        <p:spPr>
          <a:xfrm>
            <a:off x="5525027" y="2754143"/>
            <a:ext cx="1602640" cy="461665"/>
          </a:xfrm>
          <a:prstGeom prst="rect">
            <a:avLst/>
          </a:prstGeom>
          <a:solidFill>
            <a:srgbClr val="5F9DB6"/>
          </a:solidFill>
        </p:spPr>
        <p:txBody>
          <a:bodyPr wrap="square" rtlCol="0">
            <a:spAutoFit/>
          </a:bodyPr>
          <a:lstStyle/>
          <a:p>
            <a:endParaRPr lang="ru-RU" sz="2400" dirty="0">
              <a:latin typeface="Fira Sans Extra Condensed SemiBold" panose="020B060402020202020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7A5316E-5956-4319-AD4A-0C1C34F51D56}"/>
              </a:ext>
            </a:extLst>
          </p:cNvPr>
          <p:cNvSpPr txBox="1"/>
          <p:nvPr/>
        </p:nvSpPr>
        <p:spPr>
          <a:xfrm>
            <a:off x="4289681" y="3770454"/>
            <a:ext cx="160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Fira Sans Extra Condensed SemiBold" panose="020B0604020202020204" charset="0"/>
              </a:rPr>
              <a:t>- 149,2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ED0C7A-949C-462B-8583-90596FB04FF3}"/>
              </a:ext>
            </a:extLst>
          </p:cNvPr>
          <p:cNvSpPr txBox="1"/>
          <p:nvPr/>
        </p:nvSpPr>
        <p:spPr>
          <a:xfrm>
            <a:off x="281597" y="1778208"/>
            <a:ext cx="160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Fira Sans Extra Condensed SemiBold" panose="020B0604020202020204" charset="0"/>
              </a:rPr>
              <a:t>2021 г.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B8B2E8-54E7-4ECB-8925-03EFAFAFE4BF}"/>
              </a:ext>
            </a:extLst>
          </p:cNvPr>
          <p:cNvSpPr txBox="1"/>
          <p:nvPr/>
        </p:nvSpPr>
        <p:spPr>
          <a:xfrm>
            <a:off x="278081" y="2686845"/>
            <a:ext cx="16026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Fira Sans Extra Condensed SemiBold" panose="020B0604020202020204" charset="0"/>
              </a:rPr>
              <a:t>2022 г.</a:t>
            </a:r>
          </a:p>
          <a:p>
            <a:r>
              <a:rPr lang="ru-RU" sz="1600" dirty="0">
                <a:latin typeface="Fira Sans Extra Condensed SemiBold" panose="020B0604020202020204" charset="0"/>
              </a:rPr>
              <a:t>(план)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E140D9-4631-4449-9305-25CBA329C8DA}"/>
              </a:ext>
            </a:extLst>
          </p:cNvPr>
          <p:cNvSpPr txBox="1"/>
          <p:nvPr/>
        </p:nvSpPr>
        <p:spPr>
          <a:xfrm>
            <a:off x="278081" y="3705022"/>
            <a:ext cx="16026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Fira Sans Extra Condensed SemiBold" panose="020B0604020202020204" charset="0"/>
              </a:rPr>
              <a:t>2022 г.</a:t>
            </a:r>
          </a:p>
          <a:p>
            <a:r>
              <a:rPr lang="ru-RU" sz="1600" dirty="0">
                <a:latin typeface="Fira Sans Extra Condensed SemiBold" panose="020B0604020202020204" charset="0"/>
              </a:rPr>
              <a:t>(отчет)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4598E9-5632-448D-909C-E925FC00227A}"/>
              </a:ext>
            </a:extLst>
          </p:cNvPr>
          <p:cNvSpPr txBox="1"/>
          <p:nvPr/>
        </p:nvSpPr>
        <p:spPr>
          <a:xfrm>
            <a:off x="4250316" y="892691"/>
            <a:ext cx="128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Fira Sans Extra Condensed SemiBold" panose="020B0604020202020204" charset="0"/>
                <a:ea typeface="Roboto" panose="02000000000000000000" charset="0"/>
              </a:rPr>
              <a:t>дефицит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7700450" y="976542"/>
            <a:ext cx="1240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Fira Sans Extra Condensed SemiBold" panose="020B0604020202020204" charset="0"/>
              </a:rPr>
              <a:t>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559F6C-4E41-4EF6-A417-5DA4F06D0C7A}"/>
              </a:ext>
            </a:extLst>
          </p:cNvPr>
          <p:cNvSpPr txBox="1"/>
          <p:nvPr/>
        </p:nvSpPr>
        <p:spPr>
          <a:xfrm>
            <a:off x="2871012" y="1671334"/>
            <a:ext cx="130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ira Sans Extra Condensed SemiBold" panose="020B0604020202020204" charset="0"/>
              </a:rPr>
              <a:t>6 385,0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772DAC-5078-4CA9-B64E-0F2EAA3DC75C}"/>
              </a:ext>
            </a:extLst>
          </p:cNvPr>
          <p:cNvSpPr txBox="1"/>
          <p:nvPr/>
        </p:nvSpPr>
        <p:spPr>
          <a:xfrm>
            <a:off x="2955160" y="2739887"/>
            <a:ext cx="136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ira Sans Extra Condensed SemiBold" panose="020B0604020202020204" charset="0"/>
              </a:rPr>
              <a:t>6 138,1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44FA58-DF14-4B96-8E04-CE99E5422A39}"/>
              </a:ext>
            </a:extLst>
          </p:cNvPr>
          <p:cNvSpPr txBox="1"/>
          <p:nvPr/>
        </p:nvSpPr>
        <p:spPr>
          <a:xfrm>
            <a:off x="2948386" y="3719756"/>
            <a:ext cx="126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Fira Sans Extra Condensed SemiBold" panose="020B0604020202020204" charset="0"/>
              </a:rPr>
              <a:t>6 697,1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62E3A-1E89-42DB-BA9C-806D8BD4B57A}"/>
              </a:ext>
            </a:extLst>
          </p:cNvPr>
          <p:cNvSpPr txBox="1"/>
          <p:nvPr/>
        </p:nvSpPr>
        <p:spPr>
          <a:xfrm>
            <a:off x="5625373" y="3719359"/>
            <a:ext cx="126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Fira Sans Extra Condensed SemiBold" panose="020B0604020202020204" charset="0"/>
              </a:rPr>
              <a:t>6 846,3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5FAD36-9F2A-485C-B674-D0FF413F3D24}"/>
              </a:ext>
            </a:extLst>
          </p:cNvPr>
          <p:cNvSpPr txBox="1"/>
          <p:nvPr/>
        </p:nvSpPr>
        <p:spPr>
          <a:xfrm>
            <a:off x="5631723" y="2734935"/>
            <a:ext cx="160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Fira Sans Extra Condensed SemiBold" panose="020B0604020202020204" charset="0"/>
              </a:rPr>
              <a:t>6 323,5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3DD077-873B-4CBE-A575-94C08DCB810D}"/>
              </a:ext>
            </a:extLst>
          </p:cNvPr>
          <p:cNvSpPr txBox="1"/>
          <p:nvPr/>
        </p:nvSpPr>
        <p:spPr>
          <a:xfrm>
            <a:off x="4289681" y="2778787"/>
            <a:ext cx="160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Fira Sans Extra Condensed SemiBold" panose="020B0604020202020204" charset="0"/>
              </a:rPr>
              <a:t>- 185,4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E196F5-BF6C-4566-B334-9FA818921AB3}"/>
              </a:ext>
            </a:extLst>
          </p:cNvPr>
          <p:cNvSpPr txBox="1"/>
          <p:nvPr/>
        </p:nvSpPr>
        <p:spPr>
          <a:xfrm>
            <a:off x="4292647" y="1720644"/>
            <a:ext cx="160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Fira Sans Extra Condensed SemiBold" panose="020B0604020202020204" charset="0"/>
              </a:rPr>
              <a:t>- 116,0</a:t>
            </a:r>
          </a:p>
        </p:txBody>
      </p:sp>
    </p:spTree>
    <p:extLst>
      <p:ext uri="{BB962C8B-B14F-4D97-AF65-F5344CB8AC3E}">
        <p14:creationId xmlns:p14="http://schemas.microsoft.com/office/powerpoint/2010/main" val="36542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DDF364-31D3-4F4D-AE88-EAD6E389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57" name="Google Shape;56;p15">
            <a:extLst>
              <a:ext uri="{FF2B5EF4-FFF2-40B4-BE49-F238E27FC236}">
                <a16:creationId xmlns:a16="http://schemas.microsoft.com/office/drawing/2014/main" id="{9B897F96-CD36-494A-821B-C7A3FA567E0F}"/>
              </a:ext>
            </a:extLst>
          </p:cNvPr>
          <p:cNvSpPr txBox="1">
            <a:spLocks/>
          </p:cNvSpPr>
          <p:nvPr/>
        </p:nvSpPr>
        <p:spPr>
          <a:xfrm>
            <a:off x="442629" y="-52808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Первоочередные расходы– </a:t>
            </a:r>
            <a:r>
              <a:rPr lang="ru-RU" sz="4000" b="1" dirty="0">
                <a:latin typeface="Fira Sans Extra Condensed SemiBold" panose="020B0604020202020204" charset="0"/>
                <a:sym typeface="Fira Sans Extra Condensed"/>
              </a:rPr>
              <a:t>65,5</a:t>
            </a:r>
            <a:r>
              <a:rPr lang="ru-RU" sz="3600" b="1" dirty="0">
                <a:latin typeface="Fira Sans Extra Condensed SemiBold" panose="020B0604020202020204" charset="0"/>
                <a:sym typeface="Fira Sans Extra Condensed"/>
              </a:rPr>
              <a:t> </a:t>
            </a:r>
            <a:r>
              <a:rPr lang="ru-RU" sz="2800" b="1" dirty="0">
                <a:latin typeface="Fira Sans Extra Condensed SemiBold" panose="020B0604020202020204" charset="0"/>
                <a:sym typeface="Fira Sans Extra Condensed"/>
              </a:rPr>
              <a:t>%</a:t>
            </a: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 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1E93082-9F90-493C-A8CF-B57F7FC61E3F}"/>
              </a:ext>
            </a:extLst>
          </p:cNvPr>
          <p:cNvGrpSpPr/>
          <p:nvPr/>
        </p:nvGrpSpPr>
        <p:grpSpPr>
          <a:xfrm>
            <a:off x="863183" y="776319"/>
            <a:ext cx="1885618" cy="1900703"/>
            <a:chOff x="863183" y="776319"/>
            <a:chExt cx="1885618" cy="1900703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822E120D-C1F8-4420-86FD-569929344F33}"/>
                </a:ext>
              </a:extLst>
            </p:cNvPr>
            <p:cNvGrpSpPr/>
            <p:nvPr/>
          </p:nvGrpSpPr>
          <p:grpSpPr>
            <a:xfrm>
              <a:off x="863183" y="776319"/>
              <a:ext cx="1885618" cy="1897032"/>
              <a:chOff x="1212433" y="782669"/>
              <a:chExt cx="1855907" cy="2125631"/>
            </a:xfrm>
            <a:effectLst>
              <a:outerShdw blurRad="101600" dist="50800" dir="2400000" sx="101000" sy="101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8" name="Shape">
                <a:extLst>
                  <a:ext uri="{FF2B5EF4-FFF2-40B4-BE49-F238E27FC236}">
                    <a16:creationId xmlns:a16="http://schemas.microsoft.com/office/drawing/2014/main" id="{271A43C0-1F45-418B-97AF-CCF05E9DCB32}"/>
                  </a:ext>
                </a:extLst>
              </p:cNvPr>
              <p:cNvSpPr/>
              <p:nvPr/>
            </p:nvSpPr>
            <p:spPr>
              <a:xfrm>
                <a:off x="1212433" y="1078369"/>
                <a:ext cx="1855907" cy="1829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18" y="21600"/>
                    </a:moveTo>
                    <a:lnTo>
                      <a:pt x="2082" y="21600"/>
                    </a:lnTo>
                    <a:cubicBezTo>
                      <a:pt x="929" y="21600"/>
                      <a:pt x="0" y="21016"/>
                      <a:pt x="0" y="20291"/>
                    </a:cubicBezTo>
                    <a:lnTo>
                      <a:pt x="0" y="1309"/>
                    </a:lnTo>
                    <a:cubicBezTo>
                      <a:pt x="0" y="584"/>
                      <a:pt x="929" y="0"/>
                      <a:pt x="2082" y="0"/>
                    </a:cubicBezTo>
                    <a:lnTo>
                      <a:pt x="19518" y="0"/>
                    </a:lnTo>
                    <a:cubicBezTo>
                      <a:pt x="20671" y="0"/>
                      <a:pt x="21600" y="584"/>
                      <a:pt x="21600" y="1309"/>
                    </a:cubicBezTo>
                    <a:lnTo>
                      <a:pt x="21600" y="20291"/>
                    </a:lnTo>
                    <a:cubicBezTo>
                      <a:pt x="21600" y="21016"/>
                      <a:pt x="20671" y="21600"/>
                      <a:pt x="19518" y="21600"/>
                    </a:cubicBezTo>
                    <a:close/>
                  </a:path>
                </a:pathLst>
              </a:custGeom>
              <a:solidFill>
                <a:srgbClr val="2A9D8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71693C45-6AF1-489E-B89C-BBEB460A5505}"/>
                  </a:ext>
                </a:extLst>
              </p:cNvPr>
              <p:cNvSpPr/>
              <p:nvPr/>
            </p:nvSpPr>
            <p:spPr>
              <a:xfrm>
                <a:off x="1405087" y="782669"/>
                <a:ext cx="1467847" cy="1072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61" extrusionOk="0">
                    <a:moveTo>
                      <a:pt x="19778" y="3204"/>
                    </a:moveTo>
                    <a:lnTo>
                      <a:pt x="2822" y="48"/>
                    </a:lnTo>
                    <a:cubicBezTo>
                      <a:pt x="1377" y="-223"/>
                      <a:pt x="0" y="701"/>
                      <a:pt x="0" y="1942"/>
                    </a:cubicBezTo>
                    <a:lnTo>
                      <a:pt x="0" y="19246"/>
                    </a:lnTo>
                    <a:cubicBezTo>
                      <a:pt x="0" y="20464"/>
                      <a:pt x="1323" y="21377"/>
                      <a:pt x="2754" y="21152"/>
                    </a:cubicBezTo>
                    <a:lnTo>
                      <a:pt x="13581" y="19449"/>
                    </a:lnTo>
                    <a:cubicBezTo>
                      <a:pt x="14593" y="19291"/>
                      <a:pt x="15619" y="19709"/>
                      <a:pt x="16092" y="20486"/>
                    </a:cubicBezTo>
                    <a:lnTo>
                      <a:pt x="16470" y="21118"/>
                    </a:lnTo>
                    <a:cubicBezTo>
                      <a:pt x="16578" y="21309"/>
                      <a:pt x="16902" y="21309"/>
                      <a:pt x="17023" y="21118"/>
                    </a:cubicBezTo>
                    <a:lnTo>
                      <a:pt x="17914" y="19618"/>
                    </a:lnTo>
                    <a:cubicBezTo>
                      <a:pt x="18265" y="19021"/>
                      <a:pt x="18940" y="18604"/>
                      <a:pt x="19710" y="18480"/>
                    </a:cubicBezTo>
                    <a:cubicBezTo>
                      <a:pt x="20803" y="18311"/>
                      <a:pt x="21600" y="17510"/>
                      <a:pt x="21600" y="16574"/>
                    </a:cubicBezTo>
                    <a:lnTo>
                      <a:pt x="21600" y="5087"/>
                    </a:lnTo>
                    <a:cubicBezTo>
                      <a:pt x="21587" y="4196"/>
                      <a:pt x="20844" y="3407"/>
                      <a:pt x="19778" y="3204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0C7996E6-1245-4820-87BF-EA826EBA3D05}"/>
                  </a:ext>
                </a:extLst>
              </p:cNvPr>
              <p:cNvSpPr/>
              <p:nvPr/>
            </p:nvSpPr>
            <p:spPr>
              <a:xfrm>
                <a:off x="1460131" y="828161"/>
                <a:ext cx="1349501" cy="984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93" extrusionOk="0">
                    <a:moveTo>
                      <a:pt x="19853" y="3227"/>
                    </a:moveTo>
                    <a:lnTo>
                      <a:pt x="2717" y="45"/>
                    </a:lnTo>
                    <a:cubicBezTo>
                      <a:pt x="1322" y="-212"/>
                      <a:pt x="0" y="669"/>
                      <a:pt x="0" y="1856"/>
                    </a:cubicBezTo>
                    <a:lnTo>
                      <a:pt x="0" y="19332"/>
                    </a:lnTo>
                    <a:cubicBezTo>
                      <a:pt x="0" y="20507"/>
                      <a:pt x="1277" y="21388"/>
                      <a:pt x="2658" y="21155"/>
                    </a:cubicBezTo>
                    <a:lnTo>
                      <a:pt x="19794" y="18353"/>
                    </a:lnTo>
                    <a:cubicBezTo>
                      <a:pt x="20836" y="18182"/>
                      <a:pt x="21600" y="17411"/>
                      <a:pt x="21600" y="16530"/>
                    </a:cubicBezTo>
                    <a:lnTo>
                      <a:pt x="21600" y="5038"/>
                    </a:lnTo>
                    <a:cubicBezTo>
                      <a:pt x="21600" y="4181"/>
                      <a:pt x="20880" y="3423"/>
                      <a:pt x="19853" y="322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11">
                <a:extLst>
                  <a:ext uri="{FF2B5EF4-FFF2-40B4-BE49-F238E27FC236}">
                    <a16:creationId xmlns:a16="http://schemas.microsoft.com/office/drawing/2014/main" id="{B3768825-21CF-4848-9385-D73042F6FDFA}"/>
                  </a:ext>
                </a:extLst>
              </p:cNvPr>
              <p:cNvSpPr/>
              <p:nvPr/>
            </p:nvSpPr>
            <p:spPr>
              <a:xfrm>
                <a:off x="1212433" y="1078369"/>
                <a:ext cx="249118" cy="750068"/>
              </a:xfrm>
              <a:custGeom>
                <a:avLst/>
                <a:gdLst>
                  <a:gd name="connsiteX0" fmla="*/ 247644 w 344865"/>
                  <a:gd name="connsiteY0" fmla="*/ 0 h 1675158"/>
                  <a:gd name="connsiteX1" fmla="*/ 266699 w 344865"/>
                  <a:gd name="connsiteY1" fmla="*/ 0 h 1675158"/>
                  <a:gd name="connsiteX2" fmla="*/ 266699 w 344865"/>
                  <a:gd name="connsiteY2" fmla="*/ 1507753 h 1675158"/>
                  <a:gd name="connsiteX3" fmla="*/ 313178 w 344865"/>
                  <a:gd name="connsiteY3" fmla="*/ 1642674 h 1675158"/>
                  <a:gd name="connsiteX4" fmla="*/ 344865 w 344865"/>
                  <a:gd name="connsiteY4" fmla="*/ 1675158 h 1675158"/>
                  <a:gd name="connsiteX5" fmla="*/ 0 w 344865"/>
                  <a:gd name="connsiteY5" fmla="*/ 1462347 h 1675158"/>
                  <a:gd name="connsiteX6" fmla="*/ 0 w 344865"/>
                  <a:gd name="connsiteY6" fmla="*/ 247671 h 1675158"/>
                  <a:gd name="connsiteX7" fmla="*/ 247644 w 344865"/>
                  <a:gd name="connsiteY7" fmla="*/ 0 h 167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865" h="1675158">
                    <a:moveTo>
                      <a:pt x="247644" y="0"/>
                    </a:moveTo>
                    <a:lnTo>
                      <a:pt x="266699" y="0"/>
                    </a:lnTo>
                    <a:lnTo>
                      <a:pt x="266699" y="1507753"/>
                    </a:lnTo>
                    <a:cubicBezTo>
                      <a:pt x="266699" y="1559208"/>
                      <a:pt x="284201" y="1605831"/>
                      <a:pt x="313178" y="1642674"/>
                    </a:cubicBezTo>
                    <a:lnTo>
                      <a:pt x="344865" y="1675158"/>
                    </a:lnTo>
                    <a:lnTo>
                      <a:pt x="0" y="1462347"/>
                    </a:lnTo>
                    <a:lnTo>
                      <a:pt x="0" y="247671"/>
                    </a:lnTo>
                    <a:cubicBezTo>
                      <a:pt x="0" y="110497"/>
                      <a:pt x="110500" y="0"/>
                      <a:pt x="24764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12">
                <a:extLst>
                  <a:ext uri="{FF2B5EF4-FFF2-40B4-BE49-F238E27FC236}">
                    <a16:creationId xmlns:a16="http://schemas.microsoft.com/office/drawing/2014/main" id="{807EEC36-C737-4D68-B5F1-49E6B8E46CD8}"/>
                  </a:ext>
                </a:extLst>
              </p:cNvPr>
              <p:cNvSpPr/>
              <p:nvPr/>
            </p:nvSpPr>
            <p:spPr>
              <a:xfrm>
                <a:off x="2307191" y="1762050"/>
                <a:ext cx="221288" cy="88742"/>
              </a:xfrm>
              <a:custGeom>
                <a:avLst/>
                <a:gdLst>
                  <a:gd name="connsiteX0" fmla="*/ 99618 w 306339"/>
                  <a:gd name="connsiteY0" fmla="*/ 2163 h 198191"/>
                  <a:gd name="connsiteX1" fmla="*/ 265023 w 306339"/>
                  <a:gd name="connsiteY1" fmla="*/ 120551 h 198191"/>
                  <a:gd name="connsiteX2" fmla="*/ 300583 w 306339"/>
                  <a:gd name="connsiteY2" fmla="*/ 191749 h 198191"/>
                  <a:gd name="connsiteX3" fmla="*/ 306339 w 306339"/>
                  <a:gd name="connsiteY3" fmla="*/ 198191 h 198191"/>
                  <a:gd name="connsiteX4" fmla="*/ 0 w 306339"/>
                  <a:gd name="connsiteY4" fmla="*/ 9153 h 198191"/>
                  <a:gd name="connsiteX5" fmla="*/ 28802 w 306339"/>
                  <a:gd name="connsiteY5" fmla="*/ 3728 h 198191"/>
                  <a:gd name="connsiteX6" fmla="*/ 99618 w 306339"/>
                  <a:gd name="connsiteY6" fmla="*/ 2163 h 1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339" h="198191">
                    <a:moveTo>
                      <a:pt x="99618" y="2163"/>
                    </a:moveTo>
                    <a:cubicBezTo>
                      <a:pt x="169015" y="12001"/>
                      <a:pt x="231650" y="54901"/>
                      <a:pt x="265023" y="120551"/>
                    </a:cubicBezTo>
                    <a:lnTo>
                      <a:pt x="300583" y="191749"/>
                    </a:lnTo>
                    <a:lnTo>
                      <a:pt x="306339" y="198191"/>
                    </a:lnTo>
                    <a:lnTo>
                      <a:pt x="0" y="9153"/>
                    </a:lnTo>
                    <a:lnTo>
                      <a:pt x="28802" y="3728"/>
                    </a:lnTo>
                    <a:cubicBezTo>
                      <a:pt x="52603" y="-722"/>
                      <a:pt x="76486" y="-1116"/>
                      <a:pt x="99618" y="2163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48837E-2683-43A1-9D6E-E967F6822A4B}"/>
                </a:ext>
              </a:extLst>
            </p:cNvPr>
            <p:cNvSpPr txBox="1"/>
            <p:nvPr/>
          </p:nvSpPr>
          <p:spPr>
            <a:xfrm>
              <a:off x="1013246" y="1907581"/>
              <a:ext cx="15985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dirty="0">
                  <a:latin typeface="Fira Sans Extra Condensed SemiBold" panose="020B0604020202020204" charset="0"/>
                  <a:ea typeface="Roboto" panose="02000000000000000000" charset="0"/>
                </a:rPr>
                <a:t>Заработная плата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C33D65C-FBA3-4606-9496-8D1358FEDFEA}"/>
                </a:ext>
              </a:extLst>
            </p:cNvPr>
            <p:cNvSpPr txBox="1"/>
            <p:nvPr/>
          </p:nvSpPr>
          <p:spPr>
            <a:xfrm>
              <a:off x="1287294" y="974089"/>
              <a:ext cx="1083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Fira Sans Extra Condensed SemiBold" panose="020B0604020202020204" charset="0"/>
                </a:rPr>
                <a:t>57,5</a:t>
              </a:r>
              <a:r>
                <a:rPr lang="ru-RU" sz="1800" dirty="0">
                  <a:latin typeface="Fira Sans Extra Condensed SemiBold" panose="020B0604020202020204" charset="0"/>
                </a:rPr>
                <a:t> </a:t>
              </a:r>
              <a:r>
                <a:rPr lang="ru-RU" sz="2000" dirty="0">
                  <a:latin typeface="Fira Sans Extra Condensed SemiBold" panose="020B0604020202020204" charset="0"/>
                </a:rPr>
                <a:t>%</a:t>
              </a:r>
              <a:endParaRPr lang="ru-RU" sz="1800" dirty="0">
                <a:latin typeface="Fira Sans Extra Condensed SemiBold" panose="020B060402020202020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16DEC84-DE57-4F4B-8082-B822F3BD4F41}"/>
              </a:ext>
            </a:extLst>
          </p:cNvPr>
          <p:cNvGrpSpPr/>
          <p:nvPr/>
        </p:nvGrpSpPr>
        <p:grpSpPr>
          <a:xfrm>
            <a:off x="3345248" y="776319"/>
            <a:ext cx="2068670" cy="1900703"/>
            <a:chOff x="3345248" y="776319"/>
            <a:chExt cx="2068670" cy="1900703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D0CDC01-11A9-4A51-B078-0CCCB6F3F4FD}"/>
                </a:ext>
              </a:extLst>
            </p:cNvPr>
            <p:cNvGrpSpPr/>
            <p:nvPr/>
          </p:nvGrpSpPr>
          <p:grpSpPr>
            <a:xfrm>
              <a:off x="3418412" y="776319"/>
              <a:ext cx="1885618" cy="1897032"/>
              <a:chOff x="3304112" y="782669"/>
              <a:chExt cx="1855907" cy="2125631"/>
            </a:xfrm>
            <a:effectLst>
              <a:outerShdw blurRad="101600" dist="50800" dir="2400000" sx="101000" sy="101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0AFCCF62-180B-4271-884D-9DF6B6C2B1F7}"/>
                  </a:ext>
                </a:extLst>
              </p:cNvPr>
              <p:cNvSpPr/>
              <p:nvPr/>
            </p:nvSpPr>
            <p:spPr>
              <a:xfrm>
                <a:off x="3304112" y="1078369"/>
                <a:ext cx="1855907" cy="1829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18" y="21600"/>
                    </a:moveTo>
                    <a:lnTo>
                      <a:pt x="2082" y="21600"/>
                    </a:lnTo>
                    <a:cubicBezTo>
                      <a:pt x="929" y="21600"/>
                      <a:pt x="0" y="21016"/>
                      <a:pt x="0" y="20291"/>
                    </a:cubicBezTo>
                    <a:lnTo>
                      <a:pt x="0" y="1309"/>
                    </a:lnTo>
                    <a:cubicBezTo>
                      <a:pt x="0" y="584"/>
                      <a:pt x="929" y="0"/>
                      <a:pt x="2082" y="0"/>
                    </a:cubicBezTo>
                    <a:lnTo>
                      <a:pt x="19518" y="0"/>
                    </a:lnTo>
                    <a:cubicBezTo>
                      <a:pt x="20671" y="0"/>
                      <a:pt x="21600" y="584"/>
                      <a:pt x="21600" y="1309"/>
                    </a:cubicBezTo>
                    <a:lnTo>
                      <a:pt x="21600" y="20291"/>
                    </a:lnTo>
                    <a:cubicBezTo>
                      <a:pt x="21600" y="21016"/>
                      <a:pt x="20671" y="21600"/>
                      <a:pt x="19518" y="21600"/>
                    </a:cubicBezTo>
                    <a:close/>
                  </a:path>
                </a:pathLst>
              </a:custGeom>
              <a:solidFill>
                <a:srgbClr val="A4C29A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0FD7ABF2-5A5C-41B4-8DC2-5F836B5A3282}"/>
                  </a:ext>
                </a:extLst>
              </p:cNvPr>
              <p:cNvSpPr/>
              <p:nvPr/>
            </p:nvSpPr>
            <p:spPr>
              <a:xfrm>
                <a:off x="3496766" y="782669"/>
                <a:ext cx="1467847" cy="1072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61" extrusionOk="0">
                    <a:moveTo>
                      <a:pt x="19778" y="3204"/>
                    </a:moveTo>
                    <a:lnTo>
                      <a:pt x="2822" y="48"/>
                    </a:lnTo>
                    <a:cubicBezTo>
                      <a:pt x="1377" y="-223"/>
                      <a:pt x="0" y="701"/>
                      <a:pt x="0" y="1942"/>
                    </a:cubicBezTo>
                    <a:lnTo>
                      <a:pt x="0" y="19246"/>
                    </a:lnTo>
                    <a:cubicBezTo>
                      <a:pt x="0" y="20464"/>
                      <a:pt x="1323" y="21377"/>
                      <a:pt x="2754" y="21152"/>
                    </a:cubicBezTo>
                    <a:lnTo>
                      <a:pt x="13581" y="19449"/>
                    </a:lnTo>
                    <a:cubicBezTo>
                      <a:pt x="14593" y="19291"/>
                      <a:pt x="15619" y="19709"/>
                      <a:pt x="16092" y="20486"/>
                    </a:cubicBezTo>
                    <a:lnTo>
                      <a:pt x="16470" y="21118"/>
                    </a:lnTo>
                    <a:cubicBezTo>
                      <a:pt x="16578" y="21309"/>
                      <a:pt x="16902" y="21309"/>
                      <a:pt x="17023" y="21118"/>
                    </a:cubicBezTo>
                    <a:lnTo>
                      <a:pt x="17914" y="19618"/>
                    </a:lnTo>
                    <a:cubicBezTo>
                      <a:pt x="18265" y="19021"/>
                      <a:pt x="18940" y="18604"/>
                      <a:pt x="19710" y="18480"/>
                    </a:cubicBezTo>
                    <a:cubicBezTo>
                      <a:pt x="20803" y="18311"/>
                      <a:pt x="21600" y="17510"/>
                      <a:pt x="21600" y="16574"/>
                    </a:cubicBezTo>
                    <a:lnTo>
                      <a:pt x="21600" y="5087"/>
                    </a:lnTo>
                    <a:cubicBezTo>
                      <a:pt x="21587" y="4196"/>
                      <a:pt x="20844" y="3407"/>
                      <a:pt x="19778" y="3204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E86C9BCC-A3DD-4C39-887F-B5771FB6D963}"/>
                  </a:ext>
                </a:extLst>
              </p:cNvPr>
              <p:cNvSpPr/>
              <p:nvPr/>
            </p:nvSpPr>
            <p:spPr>
              <a:xfrm>
                <a:off x="3551811" y="828161"/>
                <a:ext cx="1349501" cy="984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93" extrusionOk="0">
                    <a:moveTo>
                      <a:pt x="19853" y="3227"/>
                    </a:moveTo>
                    <a:lnTo>
                      <a:pt x="2717" y="45"/>
                    </a:lnTo>
                    <a:cubicBezTo>
                      <a:pt x="1322" y="-212"/>
                      <a:pt x="0" y="669"/>
                      <a:pt x="0" y="1856"/>
                    </a:cubicBezTo>
                    <a:lnTo>
                      <a:pt x="0" y="19332"/>
                    </a:lnTo>
                    <a:cubicBezTo>
                      <a:pt x="0" y="20507"/>
                      <a:pt x="1277" y="21388"/>
                      <a:pt x="2658" y="21155"/>
                    </a:cubicBezTo>
                    <a:lnTo>
                      <a:pt x="19794" y="18353"/>
                    </a:lnTo>
                    <a:cubicBezTo>
                      <a:pt x="20836" y="18182"/>
                      <a:pt x="21600" y="17411"/>
                      <a:pt x="21600" y="16530"/>
                    </a:cubicBezTo>
                    <a:lnTo>
                      <a:pt x="21600" y="5038"/>
                    </a:lnTo>
                    <a:cubicBezTo>
                      <a:pt x="21600" y="4181"/>
                      <a:pt x="20880" y="3423"/>
                      <a:pt x="19853" y="322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21">
                <a:extLst>
                  <a:ext uri="{FF2B5EF4-FFF2-40B4-BE49-F238E27FC236}">
                    <a16:creationId xmlns:a16="http://schemas.microsoft.com/office/drawing/2014/main" id="{E2A64114-1D56-4F67-99A2-62BE7FA54804}"/>
                  </a:ext>
                </a:extLst>
              </p:cNvPr>
              <p:cNvSpPr/>
              <p:nvPr/>
            </p:nvSpPr>
            <p:spPr>
              <a:xfrm>
                <a:off x="3304112" y="1078369"/>
                <a:ext cx="249118" cy="750068"/>
              </a:xfrm>
              <a:custGeom>
                <a:avLst/>
                <a:gdLst>
                  <a:gd name="connsiteX0" fmla="*/ 247644 w 344865"/>
                  <a:gd name="connsiteY0" fmla="*/ 0 h 1675158"/>
                  <a:gd name="connsiteX1" fmla="*/ 266699 w 344865"/>
                  <a:gd name="connsiteY1" fmla="*/ 0 h 1675158"/>
                  <a:gd name="connsiteX2" fmla="*/ 266699 w 344865"/>
                  <a:gd name="connsiteY2" fmla="*/ 1507753 h 1675158"/>
                  <a:gd name="connsiteX3" fmla="*/ 313178 w 344865"/>
                  <a:gd name="connsiteY3" fmla="*/ 1642674 h 1675158"/>
                  <a:gd name="connsiteX4" fmla="*/ 344865 w 344865"/>
                  <a:gd name="connsiteY4" fmla="*/ 1675158 h 1675158"/>
                  <a:gd name="connsiteX5" fmla="*/ 0 w 344865"/>
                  <a:gd name="connsiteY5" fmla="*/ 1462347 h 1675158"/>
                  <a:gd name="connsiteX6" fmla="*/ 0 w 344865"/>
                  <a:gd name="connsiteY6" fmla="*/ 247671 h 1675158"/>
                  <a:gd name="connsiteX7" fmla="*/ 247644 w 344865"/>
                  <a:gd name="connsiteY7" fmla="*/ 0 h 167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865" h="1675158">
                    <a:moveTo>
                      <a:pt x="247644" y="0"/>
                    </a:moveTo>
                    <a:lnTo>
                      <a:pt x="266699" y="0"/>
                    </a:lnTo>
                    <a:lnTo>
                      <a:pt x="266699" y="1507753"/>
                    </a:lnTo>
                    <a:cubicBezTo>
                      <a:pt x="266699" y="1559208"/>
                      <a:pt x="284201" y="1605831"/>
                      <a:pt x="313178" y="1642674"/>
                    </a:cubicBezTo>
                    <a:lnTo>
                      <a:pt x="344865" y="1675158"/>
                    </a:lnTo>
                    <a:lnTo>
                      <a:pt x="0" y="1462347"/>
                    </a:lnTo>
                    <a:lnTo>
                      <a:pt x="0" y="247671"/>
                    </a:lnTo>
                    <a:cubicBezTo>
                      <a:pt x="0" y="110497"/>
                      <a:pt x="110500" y="0"/>
                      <a:pt x="24764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22">
                <a:extLst>
                  <a:ext uri="{FF2B5EF4-FFF2-40B4-BE49-F238E27FC236}">
                    <a16:creationId xmlns:a16="http://schemas.microsoft.com/office/drawing/2014/main" id="{EE27C12B-7503-4289-A647-B8D8E7EF1BE0}"/>
                  </a:ext>
                </a:extLst>
              </p:cNvPr>
              <p:cNvSpPr/>
              <p:nvPr/>
            </p:nvSpPr>
            <p:spPr>
              <a:xfrm>
                <a:off x="4398870" y="1762050"/>
                <a:ext cx="221288" cy="88742"/>
              </a:xfrm>
              <a:custGeom>
                <a:avLst/>
                <a:gdLst>
                  <a:gd name="connsiteX0" fmla="*/ 99618 w 306339"/>
                  <a:gd name="connsiteY0" fmla="*/ 2163 h 198191"/>
                  <a:gd name="connsiteX1" fmla="*/ 265023 w 306339"/>
                  <a:gd name="connsiteY1" fmla="*/ 120551 h 198191"/>
                  <a:gd name="connsiteX2" fmla="*/ 300583 w 306339"/>
                  <a:gd name="connsiteY2" fmla="*/ 191749 h 198191"/>
                  <a:gd name="connsiteX3" fmla="*/ 306339 w 306339"/>
                  <a:gd name="connsiteY3" fmla="*/ 198191 h 198191"/>
                  <a:gd name="connsiteX4" fmla="*/ 0 w 306339"/>
                  <a:gd name="connsiteY4" fmla="*/ 9153 h 198191"/>
                  <a:gd name="connsiteX5" fmla="*/ 28802 w 306339"/>
                  <a:gd name="connsiteY5" fmla="*/ 3728 h 198191"/>
                  <a:gd name="connsiteX6" fmla="*/ 99618 w 306339"/>
                  <a:gd name="connsiteY6" fmla="*/ 2163 h 1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339" h="198191">
                    <a:moveTo>
                      <a:pt x="99618" y="2163"/>
                    </a:moveTo>
                    <a:cubicBezTo>
                      <a:pt x="169015" y="12001"/>
                      <a:pt x="231650" y="54901"/>
                      <a:pt x="265023" y="120551"/>
                    </a:cubicBezTo>
                    <a:lnTo>
                      <a:pt x="300583" y="191749"/>
                    </a:lnTo>
                    <a:lnTo>
                      <a:pt x="306339" y="198191"/>
                    </a:lnTo>
                    <a:lnTo>
                      <a:pt x="0" y="9153"/>
                    </a:lnTo>
                    <a:lnTo>
                      <a:pt x="28802" y="3728"/>
                    </a:lnTo>
                    <a:cubicBezTo>
                      <a:pt x="52603" y="-722"/>
                      <a:pt x="76486" y="-1116"/>
                      <a:pt x="99618" y="2163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8664A6-83BB-4B61-8448-03A6D3CF9A0F}"/>
                </a:ext>
              </a:extLst>
            </p:cNvPr>
            <p:cNvSpPr txBox="1"/>
            <p:nvPr/>
          </p:nvSpPr>
          <p:spPr>
            <a:xfrm>
              <a:off x="3345248" y="1907581"/>
              <a:ext cx="20686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300">
                  <a:latin typeface="Fira Sans Extra Condensed SemiBold" panose="020B0604020202020204" charset="0"/>
                  <a:ea typeface="Roboto" panose="02000000000000000000" charset="0"/>
                </a:defRPr>
              </a:lvl1pPr>
            </a:lstStyle>
            <a:p>
              <a:r>
                <a:rPr lang="ru-RU" sz="2200" dirty="0"/>
                <a:t>Коммунальные услуги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24E941F-5480-45A6-BE6D-CA9F561F993A}"/>
                </a:ext>
              </a:extLst>
            </p:cNvPr>
            <p:cNvSpPr txBox="1"/>
            <p:nvPr/>
          </p:nvSpPr>
          <p:spPr>
            <a:xfrm>
              <a:off x="3878094" y="975264"/>
              <a:ext cx="1083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Fira Sans Extra Condensed SemiBold" panose="020B0604020202020204" charset="0"/>
                </a:rPr>
                <a:t>4,9</a:t>
              </a:r>
              <a:r>
                <a:rPr lang="ru-RU" sz="1800" dirty="0">
                  <a:latin typeface="Fira Sans Extra Condensed SemiBold" panose="020B0604020202020204" charset="0"/>
                </a:rPr>
                <a:t> </a:t>
              </a:r>
              <a:r>
                <a:rPr lang="ru-RU" sz="2000" dirty="0">
                  <a:latin typeface="Fira Sans Extra Condensed SemiBold" panose="020B0604020202020204" charset="0"/>
                </a:rPr>
                <a:t>%</a:t>
              </a:r>
              <a:endParaRPr lang="ru-RU" sz="1800" dirty="0">
                <a:latin typeface="Fira Sans Extra Condensed SemiBold" panose="020B060402020202020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3C3CF29-17ED-4B20-8E90-26A62DD52BD6}"/>
              </a:ext>
            </a:extLst>
          </p:cNvPr>
          <p:cNvGrpSpPr/>
          <p:nvPr/>
        </p:nvGrpSpPr>
        <p:grpSpPr>
          <a:xfrm>
            <a:off x="6045520" y="776319"/>
            <a:ext cx="2071551" cy="1900703"/>
            <a:chOff x="6045520" y="776319"/>
            <a:chExt cx="2071551" cy="1900703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26BAEC95-BC21-472D-B0A3-703F0026DCCC}"/>
                </a:ext>
              </a:extLst>
            </p:cNvPr>
            <p:cNvGrpSpPr/>
            <p:nvPr/>
          </p:nvGrpSpPr>
          <p:grpSpPr>
            <a:xfrm>
              <a:off x="6081593" y="776319"/>
              <a:ext cx="1885618" cy="1897032"/>
              <a:chOff x="5395793" y="782669"/>
              <a:chExt cx="1855907" cy="2125631"/>
            </a:xfrm>
            <a:effectLst>
              <a:outerShdw blurRad="101600" dist="50800" dir="2400000" sx="101000" sy="101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57C340A8-9F34-4BB7-A7D3-023E65D8F37B}"/>
                  </a:ext>
                </a:extLst>
              </p:cNvPr>
              <p:cNvSpPr/>
              <p:nvPr/>
            </p:nvSpPr>
            <p:spPr>
              <a:xfrm>
                <a:off x="5395793" y="1078369"/>
                <a:ext cx="1855907" cy="1829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18" y="21600"/>
                    </a:moveTo>
                    <a:lnTo>
                      <a:pt x="2082" y="21600"/>
                    </a:lnTo>
                    <a:cubicBezTo>
                      <a:pt x="929" y="21600"/>
                      <a:pt x="0" y="21016"/>
                      <a:pt x="0" y="20291"/>
                    </a:cubicBezTo>
                    <a:lnTo>
                      <a:pt x="0" y="1309"/>
                    </a:lnTo>
                    <a:cubicBezTo>
                      <a:pt x="0" y="584"/>
                      <a:pt x="929" y="0"/>
                      <a:pt x="2082" y="0"/>
                    </a:cubicBezTo>
                    <a:lnTo>
                      <a:pt x="19518" y="0"/>
                    </a:lnTo>
                    <a:cubicBezTo>
                      <a:pt x="20671" y="0"/>
                      <a:pt x="21600" y="584"/>
                      <a:pt x="21600" y="1309"/>
                    </a:cubicBezTo>
                    <a:lnTo>
                      <a:pt x="21600" y="20291"/>
                    </a:lnTo>
                    <a:cubicBezTo>
                      <a:pt x="21600" y="21016"/>
                      <a:pt x="20671" y="21600"/>
                      <a:pt x="19518" y="21600"/>
                    </a:cubicBezTo>
                    <a:close/>
                  </a:path>
                </a:pathLst>
              </a:custGeom>
              <a:solidFill>
                <a:srgbClr val="93BCCD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Shape">
                <a:extLst>
                  <a:ext uri="{FF2B5EF4-FFF2-40B4-BE49-F238E27FC236}">
                    <a16:creationId xmlns:a16="http://schemas.microsoft.com/office/drawing/2014/main" id="{6241D2B4-E6DB-4C00-B4D6-BA12D9EEA412}"/>
                  </a:ext>
                </a:extLst>
              </p:cNvPr>
              <p:cNvSpPr/>
              <p:nvPr/>
            </p:nvSpPr>
            <p:spPr>
              <a:xfrm>
                <a:off x="5588446" y="782669"/>
                <a:ext cx="1467847" cy="1072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61" extrusionOk="0">
                    <a:moveTo>
                      <a:pt x="19778" y="3204"/>
                    </a:moveTo>
                    <a:lnTo>
                      <a:pt x="2822" y="48"/>
                    </a:lnTo>
                    <a:cubicBezTo>
                      <a:pt x="1377" y="-223"/>
                      <a:pt x="0" y="701"/>
                      <a:pt x="0" y="1942"/>
                    </a:cubicBezTo>
                    <a:lnTo>
                      <a:pt x="0" y="19246"/>
                    </a:lnTo>
                    <a:cubicBezTo>
                      <a:pt x="0" y="20464"/>
                      <a:pt x="1323" y="21377"/>
                      <a:pt x="2754" y="21152"/>
                    </a:cubicBezTo>
                    <a:lnTo>
                      <a:pt x="13581" y="19449"/>
                    </a:lnTo>
                    <a:cubicBezTo>
                      <a:pt x="14593" y="19291"/>
                      <a:pt x="15619" y="19709"/>
                      <a:pt x="16092" y="20486"/>
                    </a:cubicBezTo>
                    <a:lnTo>
                      <a:pt x="16470" y="21118"/>
                    </a:lnTo>
                    <a:cubicBezTo>
                      <a:pt x="16578" y="21309"/>
                      <a:pt x="16902" y="21309"/>
                      <a:pt x="17023" y="21118"/>
                    </a:cubicBezTo>
                    <a:lnTo>
                      <a:pt x="17914" y="19618"/>
                    </a:lnTo>
                    <a:cubicBezTo>
                      <a:pt x="18265" y="19021"/>
                      <a:pt x="18940" y="18604"/>
                      <a:pt x="19710" y="18480"/>
                    </a:cubicBezTo>
                    <a:cubicBezTo>
                      <a:pt x="20803" y="18311"/>
                      <a:pt x="21600" y="17510"/>
                      <a:pt x="21600" y="16574"/>
                    </a:cubicBezTo>
                    <a:lnTo>
                      <a:pt x="21600" y="5087"/>
                    </a:lnTo>
                    <a:cubicBezTo>
                      <a:pt x="21587" y="4196"/>
                      <a:pt x="20844" y="3407"/>
                      <a:pt x="19778" y="3204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Shape">
                <a:extLst>
                  <a:ext uri="{FF2B5EF4-FFF2-40B4-BE49-F238E27FC236}">
                    <a16:creationId xmlns:a16="http://schemas.microsoft.com/office/drawing/2014/main" id="{FEF459B7-F4F3-4359-A70D-17BE94619D6A}"/>
                  </a:ext>
                </a:extLst>
              </p:cNvPr>
              <p:cNvSpPr/>
              <p:nvPr/>
            </p:nvSpPr>
            <p:spPr>
              <a:xfrm>
                <a:off x="5643491" y="828161"/>
                <a:ext cx="1349501" cy="984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93" extrusionOk="0">
                    <a:moveTo>
                      <a:pt x="19853" y="3227"/>
                    </a:moveTo>
                    <a:lnTo>
                      <a:pt x="2717" y="45"/>
                    </a:lnTo>
                    <a:cubicBezTo>
                      <a:pt x="1322" y="-212"/>
                      <a:pt x="0" y="669"/>
                      <a:pt x="0" y="1856"/>
                    </a:cubicBezTo>
                    <a:lnTo>
                      <a:pt x="0" y="19332"/>
                    </a:lnTo>
                    <a:cubicBezTo>
                      <a:pt x="0" y="20507"/>
                      <a:pt x="1277" y="21388"/>
                      <a:pt x="2658" y="21155"/>
                    </a:cubicBezTo>
                    <a:lnTo>
                      <a:pt x="19794" y="18353"/>
                    </a:lnTo>
                    <a:cubicBezTo>
                      <a:pt x="20836" y="18182"/>
                      <a:pt x="21600" y="17411"/>
                      <a:pt x="21600" y="16530"/>
                    </a:cubicBezTo>
                    <a:lnTo>
                      <a:pt x="21600" y="5038"/>
                    </a:lnTo>
                    <a:cubicBezTo>
                      <a:pt x="21600" y="4181"/>
                      <a:pt x="20880" y="3423"/>
                      <a:pt x="19853" y="322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32">
                <a:extLst>
                  <a:ext uri="{FF2B5EF4-FFF2-40B4-BE49-F238E27FC236}">
                    <a16:creationId xmlns:a16="http://schemas.microsoft.com/office/drawing/2014/main" id="{EA95A8D9-57BE-4929-84AC-DFFDB031FCD5}"/>
                  </a:ext>
                </a:extLst>
              </p:cNvPr>
              <p:cNvSpPr/>
              <p:nvPr/>
            </p:nvSpPr>
            <p:spPr>
              <a:xfrm>
                <a:off x="5395793" y="1078369"/>
                <a:ext cx="249118" cy="750068"/>
              </a:xfrm>
              <a:custGeom>
                <a:avLst/>
                <a:gdLst>
                  <a:gd name="connsiteX0" fmla="*/ 247644 w 344865"/>
                  <a:gd name="connsiteY0" fmla="*/ 0 h 1675158"/>
                  <a:gd name="connsiteX1" fmla="*/ 266699 w 344865"/>
                  <a:gd name="connsiteY1" fmla="*/ 0 h 1675158"/>
                  <a:gd name="connsiteX2" fmla="*/ 266699 w 344865"/>
                  <a:gd name="connsiteY2" fmla="*/ 1507753 h 1675158"/>
                  <a:gd name="connsiteX3" fmla="*/ 313178 w 344865"/>
                  <a:gd name="connsiteY3" fmla="*/ 1642674 h 1675158"/>
                  <a:gd name="connsiteX4" fmla="*/ 344865 w 344865"/>
                  <a:gd name="connsiteY4" fmla="*/ 1675158 h 1675158"/>
                  <a:gd name="connsiteX5" fmla="*/ 0 w 344865"/>
                  <a:gd name="connsiteY5" fmla="*/ 1462347 h 1675158"/>
                  <a:gd name="connsiteX6" fmla="*/ 0 w 344865"/>
                  <a:gd name="connsiteY6" fmla="*/ 247671 h 1675158"/>
                  <a:gd name="connsiteX7" fmla="*/ 247644 w 344865"/>
                  <a:gd name="connsiteY7" fmla="*/ 0 h 167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865" h="1675158">
                    <a:moveTo>
                      <a:pt x="247644" y="0"/>
                    </a:moveTo>
                    <a:lnTo>
                      <a:pt x="266699" y="0"/>
                    </a:lnTo>
                    <a:lnTo>
                      <a:pt x="266699" y="1507753"/>
                    </a:lnTo>
                    <a:cubicBezTo>
                      <a:pt x="266699" y="1559208"/>
                      <a:pt x="284201" y="1605831"/>
                      <a:pt x="313178" y="1642674"/>
                    </a:cubicBezTo>
                    <a:lnTo>
                      <a:pt x="344865" y="1675158"/>
                    </a:lnTo>
                    <a:lnTo>
                      <a:pt x="0" y="1462347"/>
                    </a:lnTo>
                    <a:lnTo>
                      <a:pt x="0" y="247671"/>
                    </a:lnTo>
                    <a:cubicBezTo>
                      <a:pt x="0" y="110497"/>
                      <a:pt x="110500" y="0"/>
                      <a:pt x="24764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33">
                <a:extLst>
                  <a:ext uri="{FF2B5EF4-FFF2-40B4-BE49-F238E27FC236}">
                    <a16:creationId xmlns:a16="http://schemas.microsoft.com/office/drawing/2014/main" id="{EA6CF1A0-FF94-4808-96DB-0CDE4DF98B85}"/>
                  </a:ext>
                </a:extLst>
              </p:cNvPr>
              <p:cNvSpPr/>
              <p:nvPr/>
            </p:nvSpPr>
            <p:spPr>
              <a:xfrm>
                <a:off x="6490550" y="1762050"/>
                <a:ext cx="221288" cy="88742"/>
              </a:xfrm>
              <a:custGeom>
                <a:avLst/>
                <a:gdLst>
                  <a:gd name="connsiteX0" fmla="*/ 99618 w 306339"/>
                  <a:gd name="connsiteY0" fmla="*/ 2163 h 198191"/>
                  <a:gd name="connsiteX1" fmla="*/ 265023 w 306339"/>
                  <a:gd name="connsiteY1" fmla="*/ 120551 h 198191"/>
                  <a:gd name="connsiteX2" fmla="*/ 300583 w 306339"/>
                  <a:gd name="connsiteY2" fmla="*/ 191749 h 198191"/>
                  <a:gd name="connsiteX3" fmla="*/ 306339 w 306339"/>
                  <a:gd name="connsiteY3" fmla="*/ 198191 h 198191"/>
                  <a:gd name="connsiteX4" fmla="*/ 0 w 306339"/>
                  <a:gd name="connsiteY4" fmla="*/ 9153 h 198191"/>
                  <a:gd name="connsiteX5" fmla="*/ 28802 w 306339"/>
                  <a:gd name="connsiteY5" fmla="*/ 3728 h 198191"/>
                  <a:gd name="connsiteX6" fmla="*/ 99618 w 306339"/>
                  <a:gd name="connsiteY6" fmla="*/ 2163 h 1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339" h="198191">
                    <a:moveTo>
                      <a:pt x="99618" y="2163"/>
                    </a:moveTo>
                    <a:cubicBezTo>
                      <a:pt x="169015" y="12001"/>
                      <a:pt x="231650" y="54901"/>
                      <a:pt x="265023" y="120551"/>
                    </a:cubicBezTo>
                    <a:lnTo>
                      <a:pt x="300583" y="191749"/>
                    </a:lnTo>
                    <a:lnTo>
                      <a:pt x="306339" y="198191"/>
                    </a:lnTo>
                    <a:lnTo>
                      <a:pt x="0" y="9153"/>
                    </a:lnTo>
                    <a:lnTo>
                      <a:pt x="28802" y="3728"/>
                    </a:lnTo>
                    <a:cubicBezTo>
                      <a:pt x="52603" y="-722"/>
                      <a:pt x="76486" y="-1116"/>
                      <a:pt x="99618" y="2163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9FC469-031C-42A7-B7FC-27E22B080A49}"/>
                </a:ext>
              </a:extLst>
            </p:cNvPr>
            <p:cNvSpPr txBox="1"/>
            <p:nvPr/>
          </p:nvSpPr>
          <p:spPr>
            <a:xfrm>
              <a:off x="6045520" y="1907581"/>
              <a:ext cx="20715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300">
                  <a:latin typeface="Fira Sans Extra Condensed SemiBold" panose="020B0604020202020204" charset="0"/>
                  <a:ea typeface="Roboto" panose="02000000000000000000" charset="0"/>
                </a:defRPr>
              </a:lvl1pPr>
            </a:lstStyle>
            <a:p>
              <a:r>
                <a:rPr lang="ru-RU" sz="2200" dirty="0"/>
                <a:t>Содержание имущества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374C21E-79B3-4B4C-8386-E08251E6DB24}"/>
                </a:ext>
              </a:extLst>
            </p:cNvPr>
            <p:cNvSpPr txBox="1"/>
            <p:nvPr/>
          </p:nvSpPr>
          <p:spPr>
            <a:xfrm>
              <a:off x="6540032" y="973965"/>
              <a:ext cx="1083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Fira Sans Extra Condensed SemiBold" panose="020B0604020202020204" charset="0"/>
                </a:rPr>
                <a:t>3,1</a:t>
              </a:r>
              <a:r>
                <a:rPr lang="ru-RU" sz="1800" dirty="0">
                  <a:latin typeface="Fira Sans Extra Condensed SemiBold" panose="020B0604020202020204" charset="0"/>
                </a:rPr>
                <a:t> </a:t>
              </a:r>
              <a:r>
                <a:rPr lang="ru-RU" sz="2000" dirty="0">
                  <a:latin typeface="Fira Sans Extra Condensed SemiBold" panose="020B0604020202020204" charset="0"/>
                </a:rPr>
                <a:t>%</a:t>
              </a:r>
              <a:endParaRPr lang="ru-RU" sz="1800" dirty="0">
                <a:latin typeface="Fira Sans Extra Condensed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6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DDF364-31D3-4F4D-AE88-EAD6E389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2E120D-C1F8-4420-86FD-569929344F33}"/>
              </a:ext>
            </a:extLst>
          </p:cNvPr>
          <p:cNvGrpSpPr/>
          <p:nvPr/>
        </p:nvGrpSpPr>
        <p:grpSpPr>
          <a:xfrm>
            <a:off x="863183" y="776319"/>
            <a:ext cx="1885618" cy="1897032"/>
            <a:chOff x="1212433" y="782669"/>
            <a:chExt cx="1855907" cy="2125631"/>
          </a:xfrm>
          <a:effectLst>
            <a:outerShdw blurRad="101600" dist="50800" dir="2400000" sx="101000" sy="101000" algn="tl" rotWithShape="0">
              <a:prstClr val="black">
                <a:alpha val="30000"/>
              </a:prstClr>
            </a:outerShdw>
          </a:effectLst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71A43C0-1F45-418B-97AF-CCF05E9DCB32}"/>
                </a:ext>
              </a:extLst>
            </p:cNvPr>
            <p:cNvSpPr/>
            <p:nvPr/>
          </p:nvSpPr>
          <p:spPr>
            <a:xfrm>
              <a:off x="1212433" y="1078369"/>
              <a:ext cx="1855907" cy="1829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2A9D8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71693C45-6AF1-489E-B89C-BBEB460A5505}"/>
                </a:ext>
              </a:extLst>
            </p:cNvPr>
            <p:cNvSpPr/>
            <p:nvPr/>
          </p:nvSpPr>
          <p:spPr>
            <a:xfrm>
              <a:off x="1405087" y="782669"/>
              <a:ext cx="1467847" cy="10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0C7996E6-1245-4820-87BF-EA826EBA3D05}"/>
                </a:ext>
              </a:extLst>
            </p:cNvPr>
            <p:cNvSpPr/>
            <p:nvPr/>
          </p:nvSpPr>
          <p:spPr>
            <a:xfrm>
              <a:off x="1460131" y="828161"/>
              <a:ext cx="1349501" cy="98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B3768825-21CF-4848-9385-D73042F6FDFA}"/>
                </a:ext>
              </a:extLst>
            </p:cNvPr>
            <p:cNvSpPr/>
            <p:nvPr/>
          </p:nvSpPr>
          <p:spPr>
            <a:xfrm>
              <a:off x="1212433" y="1078369"/>
              <a:ext cx="249118" cy="750068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807EEC36-C737-4D68-B5F1-49E6B8E46CD8}"/>
                </a:ext>
              </a:extLst>
            </p:cNvPr>
            <p:cNvSpPr/>
            <p:nvPr/>
          </p:nvSpPr>
          <p:spPr>
            <a:xfrm>
              <a:off x="2307191" y="1762050"/>
              <a:ext cx="221288" cy="8874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D0CDC01-11A9-4A51-B078-0CCCB6F3F4FD}"/>
              </a:ext>
            </a:extLst>
          </p:cNvPr>
          <p:cNvGrpSpPr/>
          <p:nvPr/>
        </p:nvGrpSpPr>
        <p:grpSpPr>
          <a:xfrm>
            <a:off x="3418412" y="776319"/>
            <a:ext cx="1885618" cy="1897032"/>
            <a:chOff x="3304112" y="782669"/>
            <a:chExt cx="1855907" cy="2125631"/>
          </a:xfrm>
          <a:effectLst>
            <a:outerShdw blurRad="101600" dist="50800" dir="2400000" sx="101000" sy="101000" algn="tl" rotWithShape="0">
              <a:prstClr val="black">
                <a:alpha val="30000"/>
              </a:prstClr>
            </a:outerShdw>
          </a:effectLst>
        </p:grpSpPr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AFCCF62-180B-4271-884D-9DF6B6C2B1F7}"/>
                </a:ext>
              </a:extLst>
            </p:cNvPr>
            <p:cNvSpPr/>
            <p:nvPr/>
          </p:nvSpPr>
          <p:spPr>
            <a:xfrm>
              <a:off x="3304112" y="1078369"/>
              <a:ext cx="1855907" cy="1829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A4C29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0FD7ABF2-5A5C-41B4-8DC2-5F836B5A3282}"/>
                </a:ext>
              </a:extLst>
            </p:cNvPr>
            <p:cNvSpPr/>
            <p:nvPr/>
          </p:nvSpPr>
          <p:spPr>
            <a:xfrm>
              <a:off x="3496766" y="782669"/>
              <a:ext cx="1467847" cy="10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E86C9BCC-A3DD-4C39-887F-B5771FB6D963}"/>
                </a:ext>
              </a:extLst>
            </p:cNvPr>
            <p:cNvSpPr/>
            <p:nvPr/>
          </p:nvSpPr>
          <p:spPr>
            <a:xfrm>
              <a:off x="3551811" y="828161"/>
              <a:ext cx="1349501" cy="98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E2A64114-1D56-4F67-99A2-62BE7FA54804}"/>
                </a:ext>
              </a:extLst>
            </p:cNvPr>
            <p:cNvSpPr/>
            <p:nvPr/>
          </p:nvSpPr>
          <p:spPr>
            <a:xfrm>
              <a:off x="3304112" y="1078369"/>
              <a:ext cx="249118" cy="750068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EE27C12B-7503-4289-A647-B8D8E7EF1BE0}"/>
                </a:ext>
              </a:extLst>
            </p:cNvPr>
            <p:cNvSpPr/>
            <p:nvPr/>
          </p:nvSpPr>
          <p:spPr>
            <a:xfrm>
              <a:off x="4398870" y="1762050"/>
              <a:ext cx="221288" cy="8874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6BAEC95-BC21-472D-B0A3-703F0026DCCC}"/>
              </a:ext>
            </a:extLst>
          </p:cNvPr>
          <p:cNvGrpSpPr/>
          <p:nvPr/>
        </p:nvGrpSpPr>
        <p:grpSpPr>
          <a:xfrm>
            <a:off x="6081593" y="776319"/>
            <a:ext cx="1885618" cy="1897032"/>
            <a:chOff x="5395793" y="782669"/>
            <a:chExt cx="1855907" cy="2125631"/>
          </a:xfrm>
          <a:effectLst>
            <a:outerShdw blurRad="101600" dist="50800" dir="2400000" sx="101000" sy="101000" algn="tl" rotWithShape="0">
              <a:prstClr val="black">
                <a:alpha val="30000"/>
              </a:prstClr>
            </a:outerShdw>
          </a:effectLst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57C340A8-9F34-4BB7-A7D3-023E65D8F37B}"/>
                </a:ext>
              </a:extLst>
            </p:cNvPr>
            <p:cNvSpPr/>
            <p:nvPr/>
          </p:nvSpPr>
          <p:spPr>
            <a:xfrm>
              <a:off x="5395793" y="1078369"/>
              <a:ext cx="1855907" cy="1829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93BCCD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6241D2B4-E6DB-4C00-B4D6-BA12D9EEA412}"/>
                </a:ext>
              </a:extLst>
            </p:cNvPr>
            <p:cNvSpPr/>
            <p:nvPr/>
          </p:nvSpPr>
          <p:spPr>
            <a:xfrm>
              <a:off x="5588446" y="782669"/>
              <a:ext cx="1467847" cy="10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FEF459B7-F4F3-4359-A70D-17BE94619D6A}"/>
                </a:ext>
              </a:extLst>
            </p:cNvPr>
            <p:cNvSpPr/>
            <p:nvPr/>
          </p:nvSpPr>
          <p:spPr>
            <a:xfrm>
              <a:off x="5643491" y="828161"/>
              <a:ext cx="1349501" cy="98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32">
              <a:extLst>
                <a:ext uri="{FF2B5EF4-FFF2-40B4-BE49-F238E27FC236}">
                  <a16:creationId xmlns:a16="http://schemas.microsoft.com/office/drawing/2014/main" id="{EA95A8D9-57BE-4929-84AC-DFFDB031FCD5}"/>
                </a:ext>
              </a:extLst>
            </p:cNvPr>
            <p:cNvSpPr/>
            <p:nvPr/>
          </p:nvSpPr>
          <p:spPr>
            <a:xfrm>
              <a:off x="5395793" y="1078369"/>
              <a:ext cx="249118" cy="750068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33">
              <a:extLst>
                <a:ext uri="{FF2B5EF4-FFF2-40B4-BE49-F238E27FC236}">
                  <a16:creationId xmlns:a16="http://schemas.microsoft.com/office/drawing/2014/main" id="{EA6CF1A0-FF94-4808-96DB-0CDE4DF98B85}"/>
                </a:ext>
              </a:extLst>
            </p:cNvPr>
            <p:cNvSpPr/>
            <p:nvPr/>
          </p:nvSpPr>
          <p:spPr>
            <a:xfrm>
              <a:off x="6490550" y="1762050"/>
              <a:ext cx="221288" cy="8874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48837E-2683-43A1-9D6E-E967F6822A4B}"/>
              </a:ext>
            </a:extLst>
          </p:cNvPr>
          <p:cNvSpPr txBox="1"/>
          <p:nvPr/>
        </p:nvSpPr>
        <p:spPr>
          <a:xfrm>
            <a:off x="1013246" y="1907581"/>
            <a:ext cx="1598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Fira Sans Extra Condensed SemiBold" panose="020B0604020202020204" charset="0"/>
                <a:ea typeface="Roboto" panose="02000000000000000000" charset="0"/>
              </a:rPr>
              <a:t>Заработная плата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8664A6-83BB-4B61-8448-03A6D3CF9A0F}"/>
              </a:ext>
            </a:extLst>
          </p:cNvPr>
          <p:cNvSpPr txBox="1"/>
          <p:nvPr/>
        </p:nvSpPr>
        <p:spPr>
          <a:xfrm>
            <a:off x="3345248" y="1907581"/>
            <a:ext cx="206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300">
                <a:latin typeface="Fira Sans Extra Condensed SemiBold" panose="020B0604020202020204" charset="0"/>
                <a:ea typeface="Roboto" panose="02000000000000000000" charset="0"/>
              </a:defRPr>
            </a:lvl1pPr>
          </a:lstStyle>
          <a:p>
            <a:r>
              <a:rPr lang="ru-RU" sz="2200" dirty="0"/>
              <a:t>Коммунальные услуги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9FC469-031C-42A7-B7FC-27E22B080A49}"/>
              </a:ext>
            </a:extLst>
          </p:cNvPr>
          <p:cNvSpPr txBox="1"/>
          <p:nvPr/>
        </p:nvSpPr>
        <p:spPr>
          <a:xfrm>
            <a:off x="6045520" y="1907581"/>
            <a:ext cx="207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300">
                <a:latin typeface="Fira Sans Extra Condensed SemiBold" panose="020B0604020202020204" charset="0"/>
                <a:ea typeface="Roboto" panose="02000000000000000000" charset="0"/>
              </a:defRPr>
            </a:lvl1pPr>
          </a:lstStyle>
          <a:p>
            <a:r>
              <a:rPr lang="ru-RU" sz="2200" dirty="0"/>
              <a:t>Содержание имущества</a:t>
            </a:r>
          </a:p>
        </p:txBody>
      </p:sp>
      <p:sp>
        <p:nvSpPr>
          <p:cNvPr id="57" name="Google Shape;56;p15">
            <a:extLst>
              <a:ext uri="{FF2B5EF4-FFF2-40B4-BE49-F238E27FC236}">
                <a16:creationId xmlns:a16="http://schemas.microsoft.com/office/drawing/2014/main" id="{9B897F96-CD36-494A-821B-C7A3FA567E0F}"/>
              </a:ext>
            </a:extLst>
          </p:cNvPr>
          <p:cNvSpPr txBox="1">
            <a:spLocks/>
          </p:cNvSpPr>
          <p:nvPr/>
        </p:nvSpPr>
        <p:spPr>
          <a:xfrm>
            <a:off x="442629" y="-52808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Первоочередные расходы– </a:t>
            </a:r>
            <a:r>
              <a:rPr lang="ru-RU" sz="4000" b="1" dirty="0">
                <a:latin typeface="Fira Sans Extra Condensed SemiBold" panose="020B0604020202020204" charset="0"/>
                <a:sym typeface="Fira Sans Extra Condensed"/>
              </a:rPr>
              <a:t>65,5</a:t>
            </a:r>
            <a:r>
              <a:rPr lang="ru-RU" sz="3600" b="1" dirty="0">
                <a:latin typeface="Fira Sans Extra Condensed SemiBold" panose="020B0604020202020204" charset="0"/>
                <a:sym typeface="Fira Sans Extra Condensed"/>
              </a:rPr>
              <a:t> </a:t>
            </a:r>
            <a:r>
              <a:rPr lang="ru-RU" sz="2800" b="1" dirty="0">
                <a:latin typeface="Fira Sans Extra Condensed SemiBold" panose="020B0604020202020204" charset="0"/>
                <a:sym typeface="Fira Sans Extra Condensed"/>
              </a:rPr>
              <a:t>%</a:t>
            </a: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 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B5480F5-18D1-45EC-AB3F-5774FDBEC4EE}"/>
              </a:ext>
            </a:extLst>
          </p:cNvPr>
          <p:cNvGrpSpPr/>
          <p:nvPr/>
        </p:nvGrpSpPr>
        <p:grpSpPr>
          <a:xfrm>
            <a:off x="1764928" y="2941100"/>
            <a:ext cx="3976147" cy="886461"/>
            <a:chOff x="1839196" y="3043612"/>
            <a:chExt cx="3976147" cy="886461"/>
          </a:xfrm>
        </p:grpSpPr>
        <p:grpSp>
          <p:nvGrpSpPr>
            <p:cNvPr id="61" name="Group 82">
              <a:extLst>
                <a:ext uri="{FF2B5EF4-FFF2-40B4-BE49-F238E27FC236}">
                  <a16:creationId xmlns:a16="http://schemas.microsoft.com/office/drawing/2014/main" id="{590ACED1-B6C8-4B0B-B70D-730C82856B7F}"/>
                </a:ext>
              </a:extLst>
            </p:cNvPr>
            <p:cNvGrpSpPr/>
            <p:nvPr/>
          </p:nvGrpSpPr>
          <p:grpSpPr>
            <a:xfrm rot="5400000">
              <a:off x="3384039" y="1498769"/>
              <a:ext cx="886461" cy="3976147"/>
              <a:chOff x="2906569" y="1369740"/>
              <a:chExt cx="1177200" cy="447073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9000" dir="5400000" sy="-100000" algn="bl" rotWithShape="0"/>
            </a:effectLst>
          </p:grpSpPr>
          <p:sp>
            <p:nvSpPr>
              <p:cNvPr id="62" name="Rectangle: Rounded Corners 47">
                <a:extLst>
                  <a:ext uri="{FF2B5EF4-FFF2-40B4-BE49-F238E27FC236}">
                    <a16:creationId xmlns:a16="http://schemas.microsoft.com/office/drawing/2014/main" id="{5DF1E31C-55C0-4ED8-8567-C7240D808B3F}"/>
                  </a:ext>
                </a:extLst>
              </p:cNvPr>
              <p:cNvSpPr/>
              <p:nvPr/>
            </p:nvSpPr>
            <p:spPr>
              <a:xfrm>
                <a:off x="2906569" y="1369740"/>
                <a:ext cx="1177200" cy="3382372"/>
              </a:xfrm>
              <a:prstGeom prst="roundRect">
                <a:avLst>
                  <a:gd name="adj" fmla="val 9544"/>
                </a:avLst>
              </a:prstGeom>
              <a:pattFill prst="dkDnDiag">
                <a:fgClr>
                  <a:srgbClr val="D8DBDE"/>
                </a:fgClr>
                <a:bgClr>
                  <a:srgbClr val="C6CBC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50800" dir="18900000">
                  <a:sysClr val="windowText" lastClr="000000">
                    <a:lumMod val="65000"/>
                    <a:lumOff val="35000"/>
                    <a:alpha val="50000"/>
                  </a:sys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3" name="Rectangle 37">
                <a:extLst>
                  <a:ext uri="{FF2B5EF4-FFF2-40B4-BE49-F238E27FC236}">
                    <a16:creationId xmlns:a16="http://schemas.microsoft.com/office/drawing/2014/main" id="{5F9AFB32-6694-47D4-87B2-2026080F15AE}"/>
                  </a:ext>
                </a:extLst>
              </p:cNvPr>
              <p:cNvSpPr/>
              <p:nvPr/>
            </p:nvSpPr>
            <p:spPr>
              <a:xfrm>
                <a:off x="2907342" y="1515795"/>
                <a:ext cx="1175656" cy="3309200"/>
              </a:xfrm>
              <a:prstGeom prst="rect">
                <a:avLst/>
              </a:prstGeom>
              <a:solidFill>
                <a:srgbClr val="F4A26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4" name="Freeform: Shape 60">
                <a:extLst>
                  <a:ext uri="{FF2B5EF4-FFF2-40B4-BE49-F238E27FC236}">
                    <a16:creationId xmlns:a16="http://schemas.microsoft.com/office/drawing/2014/main" id="{3F93F471-75B8-48F2-9CB8-EE1B665563E3}"/>
                  </a:ext>
                </a:extLst>
              </p:cNvPr>
              <p:cNvSpPr/>
              <p:nvPr/>
            </p:nvSpPr>
            <p:spPr>
              <a:xfrm>
                <a:off x="2907342" y="4156540"/>
                <a:ext cx="1175657" cy="1683930"/>
              </a:xfrm>
              <a:custGeom>
                <a:avLst/>
                <a:gdLst>
                  <a:gd name="connsiteX0" fmla="*/ 587828 w 1175657"/>
                  <a:gd name="connsiteY0" fmla="*/ 0 h 1835700"/>
                  <a:gd name="connsiteX1" fmla="*/ 796833 w 1175657"/>
                  <a:gd name="connsiteY1" fmla="*/ 344773 h 1835700"/>
                  <a:gd name="connsiteX2" fmla="*/ 1121553 w 1175657"/>
                  <a:gd name="connsiteY2" fmla="*/ 344773 h 1835700"/>
                  <a:gd name="connsiteX3" fmla="*/ 1175657 w 1175657"/>
                  <a:gd name="connsiteY3" fmla="*/ 398877 h 1835700"/>
                  <a:gd name="connsiteX4" fmla="*/ 1175657 w 1175657"/>
                  <a:gd name="connsiteY4" fmla="*/ 1781596 h 1835700"/>
                  <a:gd name="connsiteX5" fmla="*/ 1121553 w 1175657"/>
                  <a:gd name="connsiteY5" fmla="*/ 1835700 h 1835700"/>
                  <a:gd name="connsiteX6" fmla="*/ 54104 w 1175657"/>
                  <a:gd name="connsiteY6" fmla="*/ 1835700 h 1835700"/>
                  <a:gd name="connsiteX7" fmla="*/ 0 w 1175657"/>
                  <a:gd name="connsiteY7" fmla="*/ 1781596 h 1835700"/>
                  <a:gd name="connsiteX8" fmla="*/ 0 w 1175657"/>
                  <a:gd name="connsiteY8" fmla="*/ 398877 h 1835700"/>
                  <a:gd name="connsiteX9" fmla="*/ 54104 w 1175657"/>
                  <a:gd name="connsiteY9" fmla="*/ 344773 h 1835700"/>
                  <a:gd name="connsiteX10" fmla="*/ 378822 w 1175657"/>
                  <a:gd name="connsiteY10" fmla="*/ 344773 h 183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657" h="1835700">
                    <a:moveTo>
                      <a:pt x="587828" y="0"/>
                    </a:moveTo>
                    <a:lnTo>
                      <a:pt x="796833" y="344773"/>
                    </a:lnTo>
                    <a:lnTo>
                      <a:pt x="1121553" y="344773"/>
                    </a:lnTo>
                    <a:cubicBezTo>
                      <a:pt x="1151434" y="344773"/>
                      <a:pt x="1175657" y="368996"/>
                      <a:pt x="1175657" y="398877"/>
                    </a:cubicBezTo>
                    <a:lnTo>
                      <a:pt x="1175657" y="1781596"/>
                    </a:lnTo>
                    <a:cubicBezTo>
                      <a:pt x="1175657" y="1811477"/>
                      <a:pt x="1151434" y="1835700"/>
                      <a:pt x="1121553" y="1835700"/>
                    </a:cubicBezTo>
                    <a:lnTo>
                      <a:pt x="54104" y="1835700"/>
                    </a:lnTo>
                    <a:cubicBezTo>
                      <a:pt x="24223" y="1835700"/>
                      <a:pt x="0" y="1811477"/>
                      <a:pt x="0" y="1781596"/>
                    </a:cubicBezTo>
                    <a:lnTo>
                      <a:pt x="0" y="398877"/>
                    </a:lnTo>
                    <a:cubicBezTo>
                      <a:pt x="0" y="368996"/>
                      <a:pt x="24223" y="344773"/>
                      <a:pt x="54104" y="344773"/>
                    </a:cubicBezTo>
                    <a:lnTo>
                      <a:pt x="378822" y="344773"/>
                    </a:lnTo>
                    <a:close/>
                  </a:path>
                </a:pathLst>
              </a:custGeom>
              <a:gradFill>
                <a:gsLst>
                  <a:gs pos="0">
                    <a:srgbClr val="BFC4C8"/>
                  </a:gs>
                  <a:gs pos="20000">
                    <a:srgbClr val="D9DDE0"/>
                  </a:gs>
                  <a:gs pos="87000">
                    <a:srgbClr val="F6F6F6"/>
                  </a:gs>
                  <a:gs pos="100000">
                    <a:srgbClr val="C5C6C8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830917-2E08-4869-A267-A95326C31D81}"/>
                </a:ext>
              </a:extLst>
            </p:cNvPr>
            <p:cNvSpPr txBox="1"/>
            <p:nvPr/>
          </p:nvSpPr>
          <p:spPr>
            <a:xfrm>
              <a:off x="1874852" y="3256010"/>
              <a:ext cx="1242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Fira Sans Extra Condensed SemiBold" panose="020B0604020202020204" charset="0"/>
                </a:rPr>
                <a:t>2022 год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BD2376B-E6D8-4CF5-BCBC-5B947A7B99BC}"/>
                </a:ext>
              </a:extLst>
            </p:cNvPr>
            <p:cNvSpPr txBox="1"/>
            <p:nvPr/>
          </p:nvSpPr>
          <p:spPr>
            <a:xfrm>
              <a:off x="3507959" y="3181973"/>
              <a:ext cx="2136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hlink"/>
                </a:buClr>
                <a:buSzPts val="1100"/>
              </a:pPr>
              <a:r>
                <a:rPr lang="ru-RU" sz="3600" kern="1200" dirty="0">
                  <a:solidFill>
                    <a:schemeClr val="dk1"/>
                  </a:solidFill>
                  <a:latin typeface="Fira Sans Extra Condensed SemiBold" panose="020B0604020202020204" charset="0"/>
                  <a:ea typeface="Roboto"/>
                  <a:cs typeface="Roboto"/>
                </a:rPr>
                <a:t>35 241 </a:t>
              </a:r>
              <a:r>
                <a:rPr lang="ru-RU" sz="2800" kern="1200" dirty="0">
                  <a:solidFill>
                    <a:schemeClr val="dk1"/>
                  </a:solidFill>
                  <a:latin typeface="Fira Sans Extra Condensed SemiBold" panose="020B0604020202020204" charset="0"/>
                  <a:ea typeface="Roboto"/>
                  <a:cs typeface="Roboto"/>
                </a:rPr>
                <a:t>руб.</a:t>
              </a:r>
              <a:endParaRPr lang="ru-RU" sz="3600" kern="12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</a:endParaRPr>
            </a:p>
          </p:txBody>
        </p:sp>
      </p:grpSp>
      <p:sp>
        <p:nvSpPr>
          <p:cNvPr id="82" name="Стрелка вверх 3">
            <a:extLst>
              <a:ext uri="{FF2B5EF4-FFF2-40B4-BE49-F238E27FC236}">
                <a16:creationId xmlns:a16="http://schemas.microsoft.com/office/drawing/2014/main" id="{9FF4D6ED-49EB-4B0B-91FA-5653AB74B1C6}"/>
              </a:ext>
            </a:extLst>
          </p:cNvPr>
          <p:cNvSpPr/>
          <p:nvPr/>
        </p:nvSpPr>
        <p:spPr>
          <a:xfrm>
            <a:off x="6028208" y="3638202"/>
            <a:ext cx="516673" cy="638120"/>
          </a:xfrm>
          <a:prstGeom prst="upArrow">
            <a:avLst/>
          </a:prstGeom>
          <a:solidFill>
            <a:srgbClr val="F4B179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7744B3-DEBF-4F54-8BAA-377A342410DD}"/>
              </a:ext>
            </a:extLst>
          </p:cNvPr>
          <p:cNvSpPr txBox="1"/>
          <p:nvPr/>
        </p:nvSpPr>
        <p:spPr>
          <a:xfrm>
            <a:off x="6552926" y="3680250"/>
            <a:ext cx="181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kern="1200" dirty="0">
                <a:solidFill>
                  <a:schemeClr val="dk1"/>
                </a:solidFill>
                <a:latin typeface="Fira Sans Extra Condensed SemiBold" panose="020B0604020202020204" charset="0"/>
                <a:ea typeface="Roboto"/>
                <a:cs typeface="Roboto"/>
              </a:rPr>
              <a:t>+ 7,2 %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33D65C-FBA3-4606-9496-8D1358FEDFEA}"/>
              </a:ext>
            </a:extLst>
          </p:cNvPr>
          <p:cNvSpPr txBox="1"/>
          <p:nvPr/>
        </p:nvSpPr>
        <p:spPr>
          <a:xfrm>
            <a:off x="1287294" y="974089"/>
            <a:ext cx="10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Fira Sans Extra Condensed SemiBold" panose="020B0604020202020204" charset="0"/>
              </a:rPr>
              <a:t>57,5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24E941F-5480-45A6-BE6D-CA9F561F993A}"/>
              </a:ext>
            </a:extLst>
          </p:cNvPr>
          <p:cNvSpPr txBox="1"/>
          <p:nvPr/>
        </p:nvSpPr>
        <p:spPr>
          <a:xfrm>
            <a:off x="3878094" y="975264"/>
            <a:ext cx="10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Fira Sans Extra Condensed SemiBold" panose="020B0604020202020204" charset="0"/>
              </a:rPr>
              <a:t>4,9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74C21E-79B3-4B4C-8386-E08251E6DB24}"/>
              </a:ext>
            </a:extLst>
          </p:cNvPr>
          <p:cNvSpPr txBox="1"/>
          <p:nvPr/>
        </p:nvSpPr>
        <p:spPr>
          <a:xfrm>
            <a:off x="6540032" y="973965"/>
            <a:ext cx="10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Fira Sans Extra Condensed SemiBold" panose="020B0604020202020204" charset="0"/>
              </a:rPr>
              <a:t>3,1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%</a:t>
            </a:r>
            <a:endParaRPr lang="ru-RU" sz="1800" dirty="0">
              <a:latin typeface="Fira Sans Extra Condensed SemiBold" panose="020B060402020202020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1A24F63-57A6-4A63-97E8-CC0C2E111A91}"/>
              </a:ext>
            </a:extLst>
          </p:cNvPr>
          <p:cNvGrpSpPr/>
          <p:nvPr/>
        </p:nvGrpSpPr>
        <p:grpSpPr>
          <a:xfrm>
            <a:off x="1763163" y="4007647"/>
            <a:ext cx="3952512" cy="886461"/>
            <a:chOff x="1763163" y="4007647"/>
            <a:chExt cx="3952512" cy="88646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046F200-5436-41E9-A6FB-544B4A7DE6F6}"/>
                </a:ext>
              </a:extLst>
            </p:cNvPr>
            <p:cNvGrpSpPr/>
            <p:nvPr/>
          </p:nvGrpSpPr>
          <p:grpSpPr>
            <a:xfrm>
              <a:off x="1763163" y="4007647"/>
              <a:ext cx="3952512" cy="886461"/>
              <a:chOff x="1862831" y="4071481"/>
              <a:chExt cx="3952512" cy="886461"/>
            </a:xfrm>
          </p:grpSpPr>
          <p:grpSp>
            <p:nvGrpSpPr>
              <p:cNvPr id="65" name="Group 82">
                <a:extLst>
                  <a:ext uri="{FF2B5EF4-FFF2-40B4-BE49-F238E27FC236}">
                    <a16:creationId xmlns:a16="http://schemas.microsoft.com/office/drawing/2014/main" id="{32BA8845-2602-4B96-BC04-CC1C33C3CA15}"/>
                  </a:ext>
                </a:extLst>
              </p:cNvPr>
              <p:cNvGrpSpPr/>
              <p:nvPr/>
            </p:nvGrpSpPr>
            <p:grpSpPr>
              <a:xfrm rot="5400000">
                <a:off x="3395856" y="2538456"/>
                <a:ext cx="886461" cy="3952512"/>
                <a:chOff x="2906569" y="1369740"/>
                <a:chExt cx="1177200" cy="44562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9000" dir="5400000" sy="-100000" algn="bl" rotWithShape="0"/>
              </a:effectLst>
            </p:grpSpPr>
            <p:sp>
              <p:nvSpPr>
                <p:cNvPr id="66" name="Rectangle: Rounded Corners 47">
                  <a:extLst>
                    <a:ext uri="{FF2B5EF4-FFF2-40B4-BE49-F238E27FC236}">
                      <a16:creationId xmlns:a16="http://schemas.microsoft.com/office/drawing/2014/main" id="{35DA6D60-A576-43AE-A5C3-78FDCC85A5A4}"/>
                    </a:ext>
                  </a:extLst>
                </p:cNvPr>
                <p:cNvSpPr/>
                <p:nvPr/>
              </p:nvSpPr>
              <p:spPr>
                <a:xfrm>
                  <a:off x="2906569" y="1369740"/>
                  <a:ext cx="1177200" cy="3382372"/>
                </a:xfrm>
                <a:prstGeom prst="roundRect">
                  <a:avLst>
                    <a:gd name="adj" fmla="val 9544"/>
                  </a:avLst>
                </a:prstGeom>
                <a:pattFill prst="dkDnDiag">
                  <a:fgClr>
                    <a:srgbClr val="D8DBDE"/>
                  </a:fgClr>
                  <a:bgClr>
                    <a:srgbClr val="C6CBC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90500" dist="50800" dir="18900000">
                    <a:sysClr val="windowText" lastClr="000000">
                      <a:lumMod val="65000"/>
                      <a:lumOff val="35000"/>
                      <a:alpha val="50000"/>
                    </a:sys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IN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67" name="Rectangle 37">
                  <a:extLst>
                    <a:ext uri="{FF2B5EF4-FFF2-40B4-BE49-F238E27FC236}">
                      <a16:creationId xmlns:a16="http://schemas.microsoft.com/office/drawing/2014/main" id="{3394408D-448B-4989-A6B4-54919CA1B1EC}"/>
                    </a:ext>
                  </a:extLst>
                </p:cNvPr>
                <p:cNvSpPr/>
                <p:nvPr/>
              </p:nvSpPr>
              <p:spPr>
                <a:xfrm>
                  <a:off x="2907343" y="1707695"/>
                  <a:ext cx="1175656" cy="3117299"/>
                </a:xfrm>
                <a:prstGeom prst="rect">
                  <a:avLst/>
                </a:prstGeom>
                <a:solidFill>
                  <a:srgbClr val="F5785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651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IN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Freeform: Shape 60">
                  <a:extLst>
                    <a:ext uri="{FF2B5EF4-FFF2-40B4-BE49-F238E27FC236}">
                      <a16:creationId xmlns:a16="http://schemas.microsoft.com/office/drawing/2014/main" id="{304A65D9-CAB0-4680-87B8-470AC44F81E1}"/>
                    </a:ext>
                  </a:extLst>
                </p:cNvPr>
                <p:cNvSpPr/>
                <p:nvPr/>
              </p:nvSpPr>
              <p:spPr>
                <a:xfrm>
                  <a:off x="2907341" y="4186869"/>
                  <a:ext cx="1175657" cy="1639168"/>
                </a:xfrm>
                <a:custGeom>
                  <a:avLst/>
                  <a:gdLst>
                    <a:gd name="connsiteX0" fmla="*/ 587828 w 1175657"/>
                    <a:gd name="connsiteY0" fmla="*/ 0 h 1835700"/>
                    <a:gd name="connsiteX1" fmla="*/ 796833 w 1175657"/>
                    <a:gd name="connsiteY1" fmla="*/ 344773 h 1835700"/>
                    <a:gd name="connsiteX2" fmla="*/ 1121553 w 1175657"/>
                    <a:gd name="connsiteY2" fmla="*/ 344773 h 1835700"/>
                    <a:gd name="connsiteX3" fmla="*/ 1175657 w 1175657"/>
                    <a:gd name="connsiteY3" fmla="*/ 398877 h 1835700"/>
                    <a:gd name="connsiteX4" fmla="*/ 1175657 w 1175657"/>
                    <a:gd name="connsiteY4" fmla="*/ 1781596 h 1835700"/>
                    <a:gd name="connsiteX5" fmla="*/ 1121553 w 1175657"/>
                    <a:gd name="connsiteY5" fmla="*/ 1835700 h 1835700"/>
                    <a:gd name="connsiteX6" fmla="*/ 54104 w 1175657"/>
                    <a:gd name="connsiteY6" fmla="*/ 1835700 h 1835700"/>
                    <a:gd name="connsiteX7" fmla="*/ 0 w 1175657"/>
                    <a:gd name="connsiteY7" fmla="*/ 1781596 h 1835700"/>
                    <a:gd name="connsiteX8" fmla="*/ 0 w 1175657"/>
                    <a:gd name="connsiteY8" fmla="*/ 398877 h 1835700"/>
                    <a:gd name="connsiteX9" fmla="*/ 54104 w 1175657"/>
                    <a:gd name="connsiteY9" fmla="*/ 344773 h 1835700"/>
                    <a:gd name="connsiteX10" fmla="*/ 378822 w 1175657"/>
                    <a:gd name="connsiteY10" fmla="*/ 344773 h 183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75657" h="1835700">
                      <a:moveTo>
                        <a:pt x="587828" y="0"/>
                      </a:moveTo>
                      <a:lnTo>
                        <a:pt x="796833" y="344773"/>
                      </a:lnTo>
                      <a:lnTo>
                        <a:pt x="1121553" y="344773"/>
                      </a:lnTo>
                      <a:cubicBezTo>
                        <a:pt x="1151434" y="344773"/>
                        <a:pt x="1175657" y="368996"/>
                        <a:pt x="1175657" y="398877"/>
                      </a:cubicBezTo>
                      <a:lnTo>
                        <a:pt x="1175657" y="1781596"/>
                      </a:lnTo>
                      <a:cubicBezTo>
                        <a:pt x="1175657" y="1811477"/>
                        <a:pt x="1151434" y="1835700"/>
                        <a:pt x="1121553" y="1835700"/>
                      </a:cubicBezTo>
                      <a:lnTo>
                        <a:pt x="54104" y="1835700"/>
                      </a:lnTo>
                      <a:cubicBezTo>
                        <a:pt x="24223" y="1835700"/>
                        <a:pt x="0" y="1811477"/>
                        <a:pt x="0" y="1781596"/>
                      </a:cubicBezTo>
                      <a:lnTo>
                        <a:pt x="0" y="398877"/>
                      </a:lnTo>
                      <a:cubicBezTo>
                        <a:pt x="0" y="368996"/>
                        <a:pt x="24223" y="344773"/>
                        <a:pt x="54104" y="344773"/>
                      </a:cubicBezTo>
                      <a:lnTo>
                        <a:pt x="378822" y="3447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FC4C8"/>
                    </a:gs>
                    <a:gs pos="20000">
                      <a:srgbClr val="D9DDE0"/>
                    </a:gs>
                    <a:gs pos="87000">
                      <a:srgbClr val="F6F6F6"/>
                    </a:gs>
                    <a:gs pos="100000">
                      <a:srgbClr val="C5C6C8"/>
                    </a:gs>
                  </a:gsLst>
                  <a:lin ang="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IN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788D4F5-BB4C-4723-8B06-9D573346D2FE}"/>
                  </a:ext>
                </a:extLst>
              </p:cNvPr>
              <p:cNvSpPr txBox="1"/>
              <p:nvPr/>
            </p:nvSpPr>
            <p:spPr>
              <a:xfrm>
                <a:off x="3469923" y="4149088"/>
                <a:ext cx="21921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hlink"/>
                  </a:buClr>
                  <a:buSzPts val="1100"/>
                </a:pPr>
                <a:r>
                  <a:rPr lang="ru-RU" sz="3600" kern="1200" dirty="0">
                    <a:solidFill>
                      <a:schemeClr val="dk1"/>
                    </a:solidFill>
                    <a:latin typeface="Fira Sans Extra Condensed SemiBold" panose="020B0604020202020204" charset="0"/>
                    <a:ea typeface="Roboto"/>
                    <a:cs typeface="Roboto"/>
                  </a:rPr>
                  <a:t>32 866 </a:t>
                </a:r>
                <a:r>
                  <a:rPr lang="ru-RU" sz="2800" kern="1200" dirty="0">
                    <a:solidFill>
                      <a:schemeClr val="dk1"/>
                    </a:solidFill>
                    <a:latin typeface="Fira Sans Extra Condensed SemiBold" panose="020B0604020202020204" charset="0"/>
                    <a:ea typeface="Roboto"/>
                    <a:cs typeface="Roboto"/>
                  </a:rPr>
                  <a:t>руб.</a:t>
                </a:r>
                <a:endParaRPr lang="ru-RU" sz="2400" kern="1200" dirty="0">
                  <a:solidFill>
                    <a:schemeClr val="dk1"/>
                  </a:solidFill>
                  <a:latin typeface="Fira Sans Extra Condensed SemiBold" panose="020B0604020202020204" charset="0"/>
                  <a:ea typeface="Roboto"/>
                  <a:cs typeface="Roboto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B32D390-3C82-4063-B624-05E706913898}"/>
                </a:ext>
              </a:extLst>
            </p:cNvPr>
            <p:cNvSpPr txBox="1"/>
            <p:nvPr/>
          </p:nvSpPr>
          <p:spPr>
            <a:xfrm>
              <a:off x="1796432" y="4220045"/>
              <a:ext cx="1217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>
                  <a:latin typeface="Fira Sans Extra Condensed SemiBold" panose="020B0604020202020204" charset="0"/>
                </a:defRPr>
              </a:lvl1pPr>
            </a:lstStyle>
            <a:p>
              <a:r>
                <a:rPr lang="ru-RU" dirty="0"/>
                <a:t>2021 год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8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FD99D474-91B3-4758-BD48-AC5B8670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12799" y="1638102"/>
            <a:ext cx="9097951" cy="3220520"/>
            <a:chOff x="638423" y="2562365"/>
            <a:chExt cx="11118380" cy="391483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638423" y="2562365"/>
              <a:ext cx="9399615" cy="3895698"/>
              <a:chOff x="456054" y="2562955"/>
              <a:chExt cx="9399615" cy="3895698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456054" y="2562955"/>
                <a:ext cx="7493044" cy="3895698"/>
                <a:chOff x="456058" y="1953355"/>
                <a:chExt cx="7493044" cy="3895698"/>
              </a:xfrm>
            </p:grpSpPr>
            <p:sp>
              <p:nvSpPr>
                <p:cNvPr id="68" name="Rounded Rectangle 31"/>
                <p:cNvSpPr/>
                <p:nvPr/>
              </p:nvSpPr>
              <p:spPr>
                <a:xfrm>
                  <a:off x="6200676" y="4604548"/>
                  <a:ext cx="1748426" cy="1239235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8FBBE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05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Rounded Rectangle 26"/>
                <p:cNvSpPr/>
                <p:nvPr/>
              </p:nvSpPr>
              <p:spPr>
                <a:xfrm>
                  <a:off x="4304854" y="4593002"/>
                  <a:ext cx="1748425" cy="1256051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A4C29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Rounded Rectangle 21"/>
                <p:cNvSpPr/>
                <p:nvPr/>
              </p:nvSpPr>
              <p:spPr>
                <a:xfrm>
                  <a:off x="2396100" y="4741213"/>
                  <a:ext cx="1748436" cy="1082586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28958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600" b="1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 panose="02000000000000000000" charset="0"/>
                    <a:cs typeface="Arial"/>
                  </a:endParaRPr>
                </a:p>
              </p:txBody>
            </p:sp>
            <p:sp>
              <p:nvSpPr>
                <p:cNvPr id="69" name="Rounded Rectangle 11"/>
                <p:cNvSpPr/>
                <p:nvPr/>
              </p:nvSpPr>
              <p:spPr>
                <a:xfrm>
                  <a:off x="461863" y="4730945"/>
                  <a:ext cx="1748427" cy="1101942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E16C4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600" b="1" dirty="0">
                    <a:solidFill>
                      <a:schemeClr val="tx1"/>
                    </a:solidFill>
                    <a:latin typeface="Fira Sans Extra Condensed SemiBold" panose="020B0604020202020204" charset="0"/>
                    <a:ea typeface="Roboto" panose="02000000000000000000" charset="0"/>
                    <a:cs typeface="Arial"/>
                  </a:endParaRPr>
                </a:p>
              </p:txBody>
            </p:sp>
            <p:sp>
              <p:nvSpPr>
                <p:cNvPr id="11" name="Rounded Rectangle 11"/>
                <p:cNvSpPr/>
                <p:nvPr/>
              </p:nvSpPr>
              <p:spPr>
                <a:xfrm>
                  <a:off x="480963" y="1981773"/>
                  <a:ext cx="1748426" cy="958773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E76F5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5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2"/>
                <p:cNvSpPr/>
                <p:nvPr/>
              </p:nvSpPr>
              <p:spPr>
                <a:xfrm>
                  <a:off x="456058" y="2678391"/>
                  <a:ext cx="1777838" cy="2335396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noFill/>
                </a:ln>
                <a:effectLst>
                  <a:outerShdw blurRad="228600" dist="1016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ounded Rectangle 21"/>
                <p:cNvSpPr/>
                <p:nvPr/>
              </p:nvSpPr>
              <p:spPr>
                <a:xfrm>
                  <a:off x="2387528" y="1981773"/>
                  <a:ext cx="1748436" cy="1503521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2A9D8F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125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22"/>
                <p:cNvSpPr/>
                <p:nvPr/>
              </p:nvSpPr>
              <p:spPr>
                <a:xfrm>
                  <a:off x="2378186" y="2678515"/>
                  <a:ext cx="1766349" cy="2345756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noFill/>
                </a:ln>
                <a:effectLst>
                  <a:outerShdw blurRad="228600" dist="1016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ounded Rectangle 26"/>
                <p:cNvSpPr/>
                <p:nvPr/>
              </p:nvSpPr>
              <p:spPr>
                <a:xfrm>
                  <a:off x="4294108" y="1981773"/>
                  <a:ext cx="1748426" cy="1056321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A4C29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27"/>
                <p:cNvSpPr/>
                <p:nvPr/>
              </p:nvSpPr>
              <p:spPr>
                <a:xfrm>
                  <a:off x="4294106" y="2678514"/>
                  <a:ext cx="1763832" cy="235102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63500">
                  <a:noFill/>
                </a:ln>
                <a:effectLst>
                  <a:outerShdw blurRad="228600" dist="1016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Rectangle 29"/>
                <p:cNvSpPr/>
                <p:nvPr/>
              </p:nvSpPr>
              <p:spPr>
                <a:xfrm>
                  <a:off x="4240015" y="3245305"/>
                  <a:ext cx="1827096" cy="16526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ru-RU" sz="900" dirty="0">
                      <a:solidFill>
                        <a:srgbClr val="000000"/>
                      </a:solidFill>
                      <a:latin typeface="Fira Sans Extra Condensed SemiBold" panose="020B0604020202020204" charset="0"/>
                      <a:ea typeface="Roboto" panose="02000000000000000000" charset="0"/>
                      <a:cs typeface="Arial"/>
                    </a:rPr>
                    <a:t>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 объектами спорта, а также подготовка спортивного резерва»</a:t>
                  </a:r>
                </a:p>
              </p:txBody>
            </p:sp>
            <p:sp>
              <p:nvSpPr>
                <p:cNvPr id="23" name="Rounded Rectangle 31"/>
                <p:cNvSpPr/>
                <p:nvPr/>
              </p:nvSpPr>
              <p:spPr>
                <a:xfrm>
                  <a:off x="6200675" y="1953355"/>
                  <a:ext cx="1748426" cy="1503521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91BEE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05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Rectangle 32"/>
                <p:cNvSpPr/>
                <p:nvPr/>
              </p:nvSpPr>
              <p:spPr>
                <a:xfrm>
                  <a:off x="6200676" y="2678515"/>
                  <a:ext cx="1748425" cy="2367254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noFill/>
                </a:ln>
                <a:effectLst>
                  <a:outerShdw blurRad="228600" dist="1016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" name="Группа 1"/>
              <p:cNvGrpSpPr/>
              <p:nvPr/>
            </p:nvGrpSpPr>
            <p:grpSpPr>
              <a:xfrm>
                <a:off x="8107243" y="2591372"/>
                <a:ext cx="1748426" cy="3842027"/>
                <a:chOff x="7753771" y="3862194"/>
                <a:chExt cx="1748426" cy="3842027"/>
              </a:xfrm>
            </p:grpSpPr>
            <p:sp>
              <p:nvSpPr>
                <p:cNvPr id="73" name="Rounded Rectangle 26"/>
                <p:cNvSpPr/>
                <p:nvPr/>
              </p:nvSpPr>
              <p:spPr>
                <a:xfrm>
                  <a:off x="7753771" y="6408617"/>
                  <a:ext cx="1748426" cy="1295604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E3B54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05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Rounded Rectangle 26"/>
                <p:cNvSpPr/>
                <p:nvPr/>
              </p:nvSpPr>
              <p:spPr>
                <a:xfrm>
                  <a:off x="7753771" y="3862194"/>
                  <a:ext cx="1748426" cy="1503521"/>
                </a:xfrm>
                <a:prstGeom prst="roundRect">
                  <a:avLst>
                    <a:gd name="adj" fmla="val 20534"/>
                  </a:avLst>
                </a:prstGeom>
                <a:solidFill>
                  <a:srgbClr val="E3B54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34965" rtlCol="0" anchor="t"/>
                <a:lstStyle/>
                <a:p>
                  <a:pPr algn="ctr"/>
                  <a:endParaRPr lang="en-US" sz="1050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Rectangle 27"/>
                <p:cNvSpPr/>
                <p:nvPr/>
              </p:nvSpPr>
              <p:spPr>
                <a:xfrm>
                  <a:off x="7753771" y="4558937"/>
                  <a:ext cx="1748426" cy="2323159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noFill/>
                </a:ln>
                <a:effectLst>
                  <a:outerShdw blurRad="228600" dist="1016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59" name="Прямоугольник 58"/>
            <p:cNvSpPr/>
            <p:nvPr/>
          </p:nvSpPr>
          <p:spPr>
            <a:xfrm>
              <a:off x="4515781" y="2799271"/>
              <a:ext cx="1691000" cy="3928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500" b="1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 panose="02000000000000000000" charset="0"/>
                </a:rPr>
                <a:t>«Демография»</a:t>
              </a:r>
              <a:endParaRPr lang="en-US" sz="15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4540533" y="5560243"/>
              <a:ext cx="1542469" cy="823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 panose="02000000000000000000" charset="0"/>
                </a:rPr>
                <a:t>12,7</a:t>
              </a:r>
              <a:r>
                <a:rPr lang="ru-RU" sz="1600" b="1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 panose="02000000000000000000" charset="0"/>
                </a:rPr>
                <a:t>   </a:t>
              </a:r>
              <a:r>
                <a:rPr lang="ru-RU" sz="13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ru-RU" b="1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 panose="02000000000000000000" charset="0"/>
                </a:rPr>
                <a:t>млн руб.</a:t>
              </a:r>
              <a:endParaRPr lang="en-US" sz="16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44228" y="5137205"/>
              <a:ext cx="1759667" cy="289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ts val="450"/>
                </a:spcBef>
              </a:pPr>
              <a:endParaRPr lang="ru-RU" sz="1125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10383984" y="5553805"/>
              <a:ext cx="1372819" cy="923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399" b="1" spc="-112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214,1</a:t>
              </a:r>
              <a:r>
                <a:rPr lang="ru-RU" sz="1425" b="1" spc="-112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500" b="1" spc="-112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 руб.</a:t>
              </a:r>
              <a:endParaRPr lang="en-US" sz="1500" b="1" spc="-11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Isosceles Triangle 4"/>
            <p:cNvSpPr/>
            <p:nvPr/>
          </p:nvSpPr>
          <p:spPr>
            <a:xfrm rot="10800000">
              <a:off x="657951" y="3275289"/>
              <a:ext cx="1748429" cy="351298"/>
            </a:xfrm>
            <a:prstGeom prst="triangle">
              <a:avLst>
                <a:gd name="adj" fmla="val 49759"/>
              </a:avLst>
            </a:prstGeom>
            <a:solidFill>
              <a:srgbClr val="E76F5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1" name="Isosceles Triangle 4"/>
            <p:cNvSpPr/>
            <p:nvPr/>
          </p:nvSpPr>
          <p:spPr>
            <a:xfrm rot="10800000">
              <a:off x="2566387" y="3287401"/>
              <a:ext cx="1748428" cy="346682"/>
            </a:xfrm>
            <a:prstGeom prst="triangle">
              <a:avLst>
                <a:gd name="adj" fmla="val 50253"/>
              </a:avLst>
            </a:prstGeom>
            <a:solidFill>
              <a:srgbClr val="2A9D8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3" name="Isosceles Triangle 4"/>
            <p:cNvSpPr/>
            <p:nvPr/>
          </p:nvSpPr>
          <p:spPr>
            <a:xfrm rot="10800000">
              <a:off x="4479500" y="3279793"/>
              <a:ext cx="1748428" cy="346682"/>
            </a:xfrm>
            <a:prstGeom prst="triangle">
              <a:avLst>
                <a:gd name="adj" fmla="val 49759"/>
              </a:avLst>
            </a:prstGeom>
            <a:solidFill>
              <a:srgbClr val="A4C29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5" name="Isosceles Triangle 4"/>
            <p:cNvSpPr/>
            <p:nvPr/>
          </p:nvSpPr>
          <p:spPr>
            <a:xfrm rot="10800000">
              <a:off x="6383688" y="3287525"/>
              <a:ext cx="1748428" cy="346682"/>
            </a:xfrm>
            <a:prstGeom prst="triangle">
              <a:avLst>
                <a:gd name="adj" fmla="val 50253"/>
              </a:avLst>
            </a:prstGeom>
            <a:solidFill>
              <a:srgbClr val="91BEE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6" name="Isosceles Triangle 4"/>
            <p:cNvSpPr/>
            <p:nvPr/>
          </p:nvSpPr>
          <p:spPr>
            <a:xfrm rot="10800000">
              <a:off x="8285515" y="3276661"/>
              <a:ext cx="1748428" cy="346682"/>
            </a:xfrm>
            <a:prstGeom prst="triangle">
              <a:avLst>
                <a:gd name="adj" fmla="val 49759"/>
              </a:avLst>
            </a:prstGeom>
            <a:solidFill>
              <a:srgbClr val="E3B54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90117" y="98697"/>
            <a:ext cx="91437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49"/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</a:rPr>
              <a:t>Национальные  и региональные проекты в 2022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850" y="538954"/>
            <a:ext cx="8642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" algn="ctr"/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</a:rPr>
              <a:t>5 </a:t>
            </a:r>
            <a:r>
              <a:rPr lang="ru-RU" sz="2000" b="1" dirty="0">
                <a:latin typeface="Fira Sans Extra Condensed SemiBold" panose="020B0604020202020204" charset="0"/>
                <a:ea typeface="Roboto" panose="02000000000000000000" charset="0"/>
              </a:rPr>
              <a:t>национальных проектов</a:t>
            </a:r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</a:rPr>
              <a:t>, 8 </a:t>
            </a:r>
            <a:r>
              <a:rPr lang="ru-RU" sz="2000" b="1" dirty="0">
                <a:latin typeface="Fira Sans Extra Condensed SemiBold" panose="020B0604020202020204" charset="0"/>
                <a:ea typeface="Roboto" panose="02000000000000000000" charset="0"/>
              </a:rPr>
              <a:t>региональных проектов </a:t>
            </a:r>
            <a:endParaRPr lang="ru-RU" sz="3000" b="1" dirty="0">
              <a:latin typeface="Fira Sans Extra Condensed SemiBold" panose="020B0604020202020204" charset="0"/>
              <a:ea typeface="Roboto" panose="02000000000000000000" charset="0"/>
            </a:endParaRPr>
          </a:p>
          <a:p>
            <a:pPr marL="26987" algn="ctr"/>
            <a:r>
              <a:rPr lang="ru-RU" sz="3000" b="1" dirty="0">
                <a:latin typeface="Fira Sans Extra Condensed SemiBold" panose="020B0604020202020204" charset="0"/>
                <a:ea typeface="Roboto" panose="02000000000000000000" charset="0"/>
              </a:rPr>
              <a:t>521,0 </a:t>
            </a:r>
            <a:r>
              <a:rPr lang="ru-RU" sz="2000" b="1" dirty="0">
                <a:latin typeface="Fira Sans Extra Condensed SemiBold" panose="020B0604020202020204" charset="0"/>
                <a:ea typeface="Roboto" panose="02000000000000000000" charset="0"/>
              </a:rPr>
              <a:t>млн руб.</a:t>
            </a:r>
            <a:endParaRPr lang="ru-RU" sz="3000" b="1" dirty="0"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73AB435-7F56-48EE-812D-1669F1DF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73" y="2388624"/>
            <a:ext cx="345145" cy="345145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102FC6D-94B7-4851-BFE9-9AD84AFC7617}"/>
              </a:ext>
            </a:extLst>
          </p:cNvPr>
          <p:cNvSpPr/>
          <p:nvPr/>
        </p:nvSpPr>
        <p:spPr>
          <a:xfrm>
            <a:off x="660425" y="1692844"/>
            <a:ext cx="1507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«Жилье 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 городская среда»</a:t>
            </a:r>
            <a:endParaRPr lang="en-US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E8284A0-96D0-4A17-BD99-8FB4C987A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14" y="2390757"/>
            <a:ext cx="415896" cy="415896"/>
          </a:xfrm>
          <a:prstGeom prst="rect">
            <a:avLst/>
          </a:prstGeom>
        </p:spPr>
      </p:pic>
      <p:sp>
        <p:nvSpPr>
          <p:cNvPr id="55" name="Rectangle 29">
            <a:extLst>
              <a:ext uri="{FF2B5EF4-FFF2-40B4-BE49-F238E27FC236}">
                <a16:creationId xmlns:a16="http://schemas.microsoft.com/office/drawing/2014/main" id="{FCBC53ED-CDC2-4776-BC4C-2BB0CF6C6923}"/>
              </a:ext>
            </a:extLst>
          </p:cNvPr>
          <p:cNvSpPr/>
          <p:nvPr/>
        </p:nvSpPr>
        <p:spPr>
          <a:xfrm>
            <a:off x="637603" y="3408313"/>
            <a:ext cx="1569866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«Формирование комфортной городской среды»</a:t>
            </a:r>
          </a:p>
        </p:txBody>
      </p:sp>
      <p:sp>
        <p:nvSpPr>
          <p:cNvPr id="57" name="Rectangle 29">
            <a:extLst>
              <a:ext uri="{FF2B5EF4-FFF2-40B4-BE49-F238E27FC236}">
                <a16:creationId xmlns:a16="http://schemas.microsoft.com/office/drawing/2014/main" id="{0D6C1646-39AC-4499-ABF1-D887EDD91772}"/>
              </a:ext>
            </a:extLst>
          </p:cNvPr>
          <p:cNvSpPr/>
          <p:nvPr/>
        </p:nvSpPr>
        <p:spPr>
          <a:xfrm>
            <a:off x="670893" y="2871007"/>
            <a:ext cx="1587115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3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«Жилье Республики Башкортостан»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45DF3D47-00AA-4375-9F41-3FABEE4B4398}"/>
              </a:ext>
            </a:extLst>
          </p:cNvPr>
          <p:cNvSpPr/>
          <p:nvPr/>
        </p:nvSpPr>
        <p:spPr>
          <a:xfrm>
            <a:off x="936998" y="4104287"/>
            <a:ext cx="9659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326,6</a:t>
            </a:r>
            <a:r>
              <a:rPr lang="ru-RU" sz="16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млн руб.</a:t>
            </a:r>
            <a:endParaRPr lang="en-US" sz="1600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E1911AF4-2A05-48B4-92BE-71415883DA79}"/>
              </a:ext>
            </a:extLst>
          </p:cNvPr>
          <p:cNvSpPr/>
          <p:nvPr/>
        </p:nvSpPr>
        <p:spPr>
          <a:xfrm>
            <a:off x="2361963" y="1664522"/>
            <a:ext cx="1278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«Безопасные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качественные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дороги»</a:t>
            </a:r>
            <a:endParaRPr lang="en-US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0EC5F7C-1159-4C64-A0CA-00E1005D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45" y="2405668"/>
            <a:ext cx="345313" cy="345313"/>
          </a:xfrm>
          <a:prstGeom prst="rect">
            <a:avLst/>
          </a:prstGeom>
        </p:spPr>
      </p:pic>
      <p:sp>
        <p:nvSpPr>
          <p:cNvPr id="77" name="Rectangle 34">
            <a:extLst>
              <a:ext uri="{FF2B5EF4-FFF2-40B4-BE49-F238E27FC236}">
                <a16:creationId xmlns:a16="http://schemas.microsoft.com/office/drawing/2014/main" id="{CB314B25-55F5-4B7C-B6D6-7B707A32EF01}"/>
              </a:ext>
            </a:extLst>
          </p:cNvPr>
          <p:cNvSpPr/>
          <p:nvPr/>
        </p:nvSpPr>
        <p:spPr>
          <a:xfrm>
            <a:off x="2251123" y="2860968"/>
            <a:ext cx="1505052" cy="7513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«Региональная и местная дорожная сеть»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133F27AF-6233-480E-A34C-84FE2609F40A}"/>
              </a:ext>
            </a:extLst>
          </p:cNvPr>
          <p:cNvSpPr/>
          <p:nvPr/>
        </p:nvSpPr>
        <p:spPr>
          <a:xfrm>
            <a:off x="2429519" y="4104287"/>
            <a:ext cx="1178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170,1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млн руб.</a:t>
            </a:r>
            <a:endParaRPr lang="en-US" sz="1600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061A38F-66A3-4E7D-B19B-44F09A5DD3F1}"/>
              </a:ext>
            </a:extLst>
          </p:cNvPr>
          <p:cNvSpPr/>
          <p:nvPr/>
        </p:nvSpPr>
        <p:spPr>
          <a:xfrm>
            <a:off x="5552276" y="1832991"/>
            <a:ext cx="11192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«Культура»</a:t>
            </a:r>
            <a:endParaRPr lang="en-US" sz="1500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6BCE122-5AC9-4744-9A7C-6E6390936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421" y="2385895"/>
            <a:ext cx="257416" cy="355874"/>
          </a:xfrm>
          <a:prstGeom prst="rect">
            <a:avLst/>
          </a:prstGeom>
        </p:spPr>
      </p:pic>
      <p:sp>
        <p:nvSpPr>
          <p:cNvPr id="84" name="Rectangle 15">
            <a:extLst>
              <a:ext uri="{FF2B5EF4-FFF2-40B4-BE49-F238E27FC236}">
                <a16:creationId xmlns:a16="http://schemas.microsoft.com/office/drawing/2014/main" id="{9C8D40F0-2D8D-424F-9500-980453E0279F}"/>
              </a:ext>
            </a:extLst>
          </p:cNvPr>
          <p:cNvSpPr/>
          <p:nvPr/>
        </p:nvSpPr>
        <p:spPr>
          <a:xfrm>
            <a:off x="5314633" y="2787650"/>
            <a:ext cx="1568842" cy="3412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«Культурная </a:t>
            </a:r>
          </a:p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среда»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05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5">
            <a:extLst>
              <a:ext uri="{FF2B5EF4-FFF2-40B4-BE49-F238E27FC236}">
                <a16:creationId xmlns:a16="http://schemas.microsoft.com/office/drawing/2014/main" id="{E8E1B042-2058-4D14-A511-CBD899D4D7AD}"/>
              </a:ext>
            </a:extLst>
          </p:cNvPr>
          <p:cNvSpPr/>
          <p:nvPr/>
        </p:nvSpPr>
        <p:spPr>
          <a:xfrm>
            <a:off x="5217334" y="3444240"/>
            <a:ext cx="1867436" cy="3110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«Цифровая </a:t>
            </a:r>
          </a:p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культура»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05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0A63EFE-ABA2-4BB8-92AB-73C2EC447CFD}"/>
              </a:ext>
            </a:extLst>
          </p:cNvPr>
          <p:cNvSpPr/>
          <p:nvPr/>
        </p:nvSpPr>
        <p:spPr>
          <a:xfrm>
            <a:off x="5544043" y="4108585"/>
            <a:ext cx="1178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6,5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млн руб.</a:t>
            </a:r>
            <a:endParaRPr lang="en-US" sz="1600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0EA733F5-451E-4B33-8E4D-C83200C4ACE7}"/>
              </a:ext>
            </a:extLst>
          </p:cNvPr>
          <p:cNvSpPr/>
          <p:nvPr/>
        </p:nvSpPr>
        <p:spPr>
          <a:xfrm>
            <a:off x="7011095" y="1834903"/>
            <a:ext cx="14285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«Образование»</a:t>
            </a:r>
            <a:endParaRPr lang="en-US" sz="1500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  <p:sp>
        <p:nvSpPr>
          <p:cNvPr id="89" name="Rectangle 24">
            <a:extLst>
              <a:ext uri="{FF2B5EF4-FFF2-40B4-BE49-F238E27FC236}">
                <a16:creationId xmlns:a16="http://schemas.microsoft.com/office/drawing/2014/main" id="{15A200FF-FB75-4061-876F-FC78C046D4C5}"/>
              </a:ext>
            </a:extLst>
          </p:cNvPr>
          <p:cNvSpPr/>
          <p:nvPr/>
        </p:nvSpPr>
        <p:spPr>
          <a:xfrm>
            <a:off x="6928600" y="2742749"/>
            <a:ext cx="1560785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«Патриотическое воспитание граждан РФ»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24">
            <a:extLst>
              <a:ext uri="{FF2B5EF4-FFF2-40B4-BE49-F238E27FC236}">
                <a16:creationId xmlns:a16="http://schemas.microsoft.com/office/drawing/2014/main" id="{36553582-FE07-4A2A-9680-CD437B10FC30}"/>
              </a:ext>
            </a:extLst>
          </p:cNvPr>
          <p:cNvSpPr/>
          <p:nvPr/>
        </p:nvSpPr>
        <p:spPr>
          <a:xfrm>
            <a:off x="6922905" y="3542648"/>
            <a:ext cx="1541481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dirty="0">
                <a:solidFill>
                  <a:srgbClr val="000000"/>
                </a:solidFill>
                <a:latin typeface="Fira Sans Extra Condensed SemiBold" panose="020B0604020202020204" charset="0"/>
                <a:ea typeface="Roboto" panose="02000000000000000000" charset="0"/>
                <a:cs typeface="Arial"/>
              </a:rPr>
              <a:t>«Успех каждого ребенка»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8D3F35ED-58E8-4E7D-9D66-F16EFFE5B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664" y="2377023"/>
            <a:ext cx="319583" cy="377632"/>
          </a:xfrm>
          <a:prstGeom prst="rect">
            <a:avLst/>
          </a:prstGeom>
        </p:spPr>
      </p:pic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83D38796-43FD-48E1-9EFA-9A69AB5279C7}"/>
              </a:ext>
            </a:extLst>
          </p:cNvPr>
          <p:cNvSpPr/>
          <p:nvPr/>
        </p:nvSpPr>
        <p:spPr>
          <a:xfrm>
            <a:off x="7068041" y="4087122"/>
            <a:ext cx="1178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5,1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Fira Sans Extra Condensed SemiBold" panose="020B0604020202020204" charset="0"/>
                <a:ea typeface="Roboto" panose="02000000000000000000" charset="0"/>
              </a:rPr>
              <a:t>млн руб.</a:t>
            </a:r>
            <a:endParaRPr lang="en-US" sz="1600" b="1" dirty="0">
              <a:solidFill>
                <a:schemeClr val="tx1"/>
              </a:solidFill>
              <a:latin typeface="Fira Sans Extra Condensed SemiBold" panose="020B0604020202020204" charset="0"/>
              <a:ea typeface="Roboto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92647-1220-4A1B-BDF7-60C2A6A6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«Культура»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Хлопушка">
                <a:extLst>
                  <a:ext uri="{FF2B5EF4-FFF2-40B4-BE49-F238E27FC236}">
                    <a16:creationId xmlns:a16="http://schemas.microsoft.com/office/drawing/2014/main" id="{F57B4EA1-F9FA-4330-A017-0E4BEFD37A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662374"/>
                  </p:ext>
                </p:extLst>
              </p:nvPr>
            </p:nvGraphicFramePr>
            <p:xfrm>
              <a:off x="2436320" y="727055"/>
              <a:ext cx="3775568" cy="389263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75568" cy="3892636"/>
                    </a:xfrm>
                    <a:prstGeom prst="rect">
                      <a:avLst/>
                    </a:prstGeom>
                  </am3d:spPr>
                  <am3d:camera>
                    <am3d:pos x="0" y="0" z="662395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83692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1814" ay="730148" az="40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5014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Хлопушка">
                <a:extLst>
                  <a:ext uri="{FF2B5EF4-FFF2-40B4-BE49-F238E27FC236}">
                    <a16:creationId xmlns:a16="http://schemas.microsoft.com/office/drawing/2014/main" id="{F57B4EA1-F9FA-4330-A017-0E4BEFD37A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6320" y="727055"/>
                <a:ext cx="3775568" cy="38926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7534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F5D57-4062-4A1C-9CFA-CFAAC1927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43563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«Культура»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7F59C-CEB6-4A8D-B3A7-96597D0F03E1}"/>
              </a:ext>
            </a:extLst>
          </p:cNvPr>
          <p:cNvSpPr txBox="1"/>
          <p:nvPr/>
        </p:nvSpPr>
        <p:spPr>
          <a:xfrm>
            <a:off x="3843338" y="927297"/>
            <a:ext cx="573246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Fira Sans Extra Condensed SemiBold" panose="020B0604020202020204" charset="0"/>
              </a:rPr>
              <a:t>Затраты в разрезе региональных проектов, входящих в нацпроект </a:t>
            </a:r>
          </a:p>
          <a:p>
            <a:r>
              <a:rPr lang="ru-RU" sz="2600" dirty="0">
                <a:latin typeface="Fira Sans Extra Condensed SemiBold" panose="020B0604020202020204" charset="0"/>
              </a:rPr>
              <a:t>в 2022 году, составили </a:t>
            </a:r>
            <a:r>
              <a:rPr lang="ru-RU" sz="3500" dirty="0">
                <a:latin typeface="Fira Sans Extra Condensed SemiBold" panose="020B0604020202020204" charset="0"/>
              </a:rPr>
              <a:t>6,5</a:t>
            </a:r>
            <a:r>
              <a:rPr lang="ru-RU" sz="2000" dirty="0">
                <a:latin typeface="Fira Sans Extra Condensed SemiBold" panose="020B0604020202020204" charset="0"/>
              </a:rPr>
              <a:t> млн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E15E7-336B-42C4-BE88-A3A918E32954}"/>
              </a:ext>
            </a:extLst>
          </p:cNvPr>
          <p:cNvSpPr txBox="1"/>
          <p:nvPr/>
        </p:nvSpPr>
        <p:spPr>
          <a:xfrm>
            <a:off x="3843338" y="2899363"/>
            <a:ext cx="4760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ira Sans Extra Condensed SemiBold" panose="020B0604020202020204" charset="0"/>
              </a:rPr>
              <a:t>Культурная среда </a:t>
            </a:r>
            <a:r>
              <a:rPr lang="ru-RU" sz="2000" dirty="0">
                <a:latin typeface="Fira Sans Extra Condensed SemiBold" panose="020B0604020202020204" charset="0"/>
              </a:rPr>
              <a:t>– </a:t>
            </a:r>
            <a:r>
              <a:rPr lang="ru-RU" sz="3000" dirty="0">
                <a:latin typeface="Fira Sans Extra Condensed SemiBold" panose="020B0604020202020204" charset="0"/>
              </a:rPr>
              <a:t>6,2</a:t>
            </a:r>
            <a:r>
              <a:rPr lang="ru-RU" sz="2000" dirty="0">
                <a:latin typeface="Fira Sans Extra Condensed SemiBold" panose="020B0604020202020204" charset="0"/>
              </a:rPr>
              <a:t> млн руб.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75579-0A04-4233-AB75-7F49BA6B8628}"/>
              </a:ext>
            </a:extLst>
          </p:cNvPr>
          <p:cNvSpPr txBox="1"/>
          <p:nvPr/>
        </p:nvSpPr>
        <p:spPr>
          <a:xfrm>
            <a:off x="3843338" y="3662205"/>
            <a:ext cx="5491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ira Sans Extra Condensed SemiBold" panose="020B0604020202020204" charset="0"/>
              </a:rPr>
              <a:t>Цифровая культура </a:t>
            </a:r>
            <a:r>
              <a:rPr lang="ru-RU" sz="2000" dirty="0">
                <a:latin typeface="Fira Sans Extra Condensed SemiBold" panose="020B0604020202020204" charset="0"/>
              </a:rPr>
              <a:t>– </a:t>
            </a:r>
            <a:r>
              <a:rPr lang="ru-RU" sz="3000" dirty="0">
                <a:latin typeface="Fira Sans Extra Condensed SemiBold" panose="020B0604020202020204" charset="0"/>
              </a:rPr>
              <a:t>0,3</a:t>
            </a:r>
            <a:r>
              <a:rPr lang="ru-RU" sz="2000" dirty="0">
                <a:latin typeface="Fira Sans Extra Condensed SemiBold" panose="020B0604020202020204" charset="0"/>
              </a:rPr>
              <a:t> млн руб.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Хлопушка">
                <a:extLst>
                  <a:ext uri="{FF2B5EF4-FFF2-40B4-BE49-F238E27FC236}">
                    <a16:creationId xmlns:a16="http://schemas.microsoft.com/office/drawing/2014/main" id="{21E63E6D-570C-4037-A227-EF6FB35334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698209"/>
                  </p:ext>
                </p:extLst>
              </p:nvPr>
            </p:nvGraphicFramePr>
            <p:xfrm>
              <a:off x="365783" y="1236343"/>
              <a:ext cx="2807681" cy="324548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07681" cy="3245489"/>
                    </a:xfrm>
                    <a:prstGeom prst="rect">
                      <a:avLst/>
                    </a:prstGeom>
                  </am3d:spPr>
                  <am3d:camera>
                    <am3d:pos x="0" y="0" z="662395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83692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54137" ay="1935390" az="8105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Хлопушка">
                <a:extLst>
                  <a:ext uri="{FF2B5EF4-FFF2-40B4-BE49-F238E27FC236}">
                    <a16:creationId xmlns:a16="http://schemas.microsoft.com/office/drawing/2014/main" id="{21E63E6D-570C-4037-A227-EF6FB35334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783" y="1236343"/>
                <a:ext cx="2807681" cy="32454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2704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CD2B9E-2FCE-44A2-8EB0-455ACD456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«Образование»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Книги">
                <a:extLst>
                  <a:ext uri="{FF2B5EF4-FFF2-40B4-BE49-F238E27FC236}">
                    <a16:creationId xmlns:a16="http://schemas.microsoft.com/office/drawing/2014/main" id="{82CC5255-BD33-48C3-A5C6-4DF463FFF8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5948066"/>
                  </p:ext>
                </p:extLst>
              </p:nvPr>
            </p:nvGraphicFramePr>
            <p:xfrm>
              <a:off x="2198610" y="1144708"/>
              <a:ext cx="4200187" cy="30001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00187" cy="3000133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y="18000000" az="16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990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Книги">
                <a:extLst>
                  <a:ext uri="{FF2B5EF4-FFF2-40B4-BE49-F238E27FC236}">
                    <a16:creationId xmlns:a16="http://schemas.microsoft.com/office/drawing/2014/main" id="{82CC5255-BD33-48C3-A5C6-4DF463FFF8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8610" y="1144708"/>
                <a:ext cx="4200187" cy="30001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6655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296D0-37C7-485C-B654-CC966354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«Образование»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Книги">
                <a:extLst>
                  <a:ext uri="{FF2B5EF4-FFF2-40B4-BE49-F238E27FC236}">
                    <a16:creationId xmlns:a16="http://schemas.microsoft.com/office/drawing/2014/main" id="{82CC5255-BD33-48C3-A5C6-4DF463FFF8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0014185"/>
                  </p:ext>
                </p:extLst>
              </p:nvPr>
            </p:nvGraphicFramePr>
            <p:xfrm>
              <a:off x="5962208" y="913380"/>
              <a:ext cx="3081711" cy="330998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81711" cy="3309985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179424" ay="1731662" az="117230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755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Книги">
                <a:extLst>
                  <a:ext uri="{FF2B5EF4-FFF2-40B4-BE49-F238E27FC236}">
                    <a16:creationId xmlns:a16="http://schemas.microsoft.com/office/drawing/2014/main" id="{82CC5255-BD33-48C3-A5C6-4DF463FFF8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2208" y="913380"/>
                <a:ext cx="3081711" cy="330998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F1E2325-0F8E-48C4-AF34-C36D3F269BB0}"/>
              </a:ext>
            </a:extLst>
          </p:cNvPr>
          <p:cNvSpPr txBox="1"/>
          <p:nvPr/>
        </p:nvSpPr>
        <p:spPr>
          <a:xfrm>
            <a:off x="262765" y="1030307"/>
            <a:ext cx="562554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Fira Sans Extra Condensed SemiBold" panose="020B0604020202020204" charset="0"/>
              </a:rPr>
              <a:t>Затраты в разрезе региональных проектов, входящих в нацпроект </a:t>
            </a:r>
          </a:p>
          <a:p>
            <a:r>
              <a:rPr lang="ru-RU" sz="2600" dirty="0">
                <a:latin typeface="Fira Sans Extra Condensed SemiBold" panose="020B0604020202020204" charset="0"/>
              </a:rPr>
              <a:t>в 2022 году, составили </a:t>
            </a:r>
            <a:r>
              <a:rPr lang="ru-RU" sz="3500" dirty="0">
                <a:latin typeface="Fira Sans Extra Condensed SemiBold" panose="020B0604020202020204" charset="0"/>
              </a:rPr>
              <a:t>5,1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млн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960C4-42FE-41D9-8F85-6F9AF88A9289}"/>
              </a:ext>
            </a:extLst>
          </p:cNvPr>
          <p:cNvSpPr txBox="1"/>
          <p:nvPr/>
        </p:nvSpPr>
        <p:spPr>
          <a:xfrm>
            <a:off x="265070" y="3022309"/>
            <a:ext cx="5625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ira Sans Extra Condensed SemiBold" panose="020B0604020202020204" charset="0"/>
              </a:rPr>
              <a:t>Успех каждого ребенка </a:t>
            </a:r>
            <a:r>
              <a:rPr lang="ru-RU" sz="1800" dirty="0">
                <a:latin typeface="Fira Sans Extra Condensed SemiBold" panose="020B0604020202020204" charset="0"/>
              </a:rPr>
              <a:t>- </a:t>
            </a:r>
            <a:r>
              <a:rPr lang="ru-RU" sz="3000" dirty="0">
                <a:latin typeface="Fira Sans Extra Condensed SemiBold" panose="020B0604020202020204" charset="0"/>
              </a:rPr>
              <a:t>1,8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млн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DEEEAF-26F4-43B2-AA94-3ABDB64CEC48}"/>
              </a:ext>
            </a:extLst>
          </p:cNvPr>
          <p:cNvSpPr txBox="1"/>
          <p:nvPr/>
        </p:nvSpPr>
        <p:spPr>
          <a:xfrm>
            <a:off x="265070" y="3702645"/>
            <a:ext cx="562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ira Sans Extra Condensed SemiBold" panose="020B0604020202020204" charset="0"/>
              </a:rPr>
              <a:t>Патриотическое воспитание </a:t>
            </a:r>
            <a:r>
              <a:rPr lang="ru-RU" sz="1800" dirty="0">
                <a:latin typeface="Fira Sans Extra Condensed SemiBold" panose="020B0604020202020204" charset="0"/>
              </a:rPr>
              <a:t>– </a:t>
            </a:r>
            <a:r>
              <a:rPr lang="ru-RU" sz="3000" dirty="0">
                <a:latin typeface="Fira Sans Extra Condensed SemiBold" panose="020B0604020202020204" charset="0"/>
              </a:rPr>
              <a:t>3,3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млн руб.</a:t>
            </a:r>
          </a:p>
          <a:p>
            <a:r>
              <a:rPr lang="ru-RU" sz="2400" dirty="0">
                <a:latin typeface="Fira Sans Extra Condensed SemiBold" panose="020B0604020202020204" charset="0"/>
              </a:rPr>
              <a:t>граждан РФ</a:t>
            </a:r>
          </a:p>
        </p:txBody>
      </p:sp>
    </p:spTree>
    <p:extLst>
      <p:ext uri="{BB962C8B-B14F-4D97-AF65-F5344CB8AC3E}">
        <p14:creationId xmlns:p14="http://schemas.microsoft.com/office/powerpoint/2010/main" val="79467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«Демография»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Спортивный стадион">
                <a:extLst>
                  <a:ext uri="{FF2B5EF4-FFF2-40B4-BE49-F238E27FC236}">
                    <a16:creationId xmlns:a16="http://schemas.microsoft.com/office/drawing/2014/main" id="{737BB0BF-4628-4D94-AE7E-8CCCDFCF7A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7738217"/>
                  </p:ext>
                </p:extLst>
              </p:nvPr>
            </p:nvGraphicFramePr>
            <p:xfrm>
              <a:off x="2090225" y="496570"/>
              <a:ext cx="4750062" cy="415035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50062" cy="4150358"/>
                    </a:xfrm>
                    <a:prstGeom prst="rect">
                      <a:avLst/>
                    </a:prstGeom>
                  </am3d:spPr>
                  <am3d:camera>
                    <am3d:pos x="0" y="0" z="6560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07" d="1000000"/>
                    <am3d:preTrans dx="0" dy="-35815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43750" ay="-9" az="-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4725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портивный стадион">
                <a:extLst>
                  <a:ext uri="{FF2B5EF4-FFF2-40B4-BE49-F238E27FC236}">
                    <a16:creationId xmlns:a16="http://schemas.microsoft.com/office/drawing/2014/main" id="{737BB0BF-4628-4D94-AE7E-8CCCDFCF7A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0225" y="496570"/>
                <a:ext cx="4750062" cy="4150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Футбольный мяч">
                <a:extLst>
                  <a:ext uri="{FF2B5EF4-FFF2-40B4-BE49-F238E27FC236}">
                    <a16:creationId xmlns:a16="http://schemas.microsoft.com/office/drawing/2014/main" id="{52B683C0-5025-4AE4-A294-77EB36878D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3256604"/>
                  </p:ext>
                </p:extLst>
              </p:nvPr>
            </p:nvGraphicFramePr>
            <p:xfrm>
              <a:off x="4102418" y="2669234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Футбольный мяч">
                <a:extLst>
                  <a:ext uri="{FF2B5EF4-FFF2-40B4-BE49-F238E27FC236}">
                    <a16:creationId xmlns:a16="http://schemas.microsoft.com/office/drawing/2014/main" id="{52B683C0-5025-4AE4-A294-77EB36878D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2418" y="2669234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Футбольный мяч">
                <a:extLst>
                  <a:ext uri="{FF2B5EF4-FFF2-40B4-BE49-F238E27FC236}">
                    <a16:creationId xmlns:a16="http://schemas.microsoft.com/office/drawing/2014/main" id="{8BEC3F07-9851-4968-A16B-977D0F5B33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866323"/>
                  </p:ext>
                </p:extLst>
              </p:nvPr>
            </p:nvGraphicFramePr>
            <p:xfrm>
              <a:off x="4370324" y="2383484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Футбольный мяч">
                <a:extLst>
                  <a:ext uri="{FF2B5EF4-FFF2-40B4-BE49-F238E27FC236}">
                    <a16:creationId xmlns:a16="http://schemas.microsoft.com/office/drawing/2014/main" id="{8BEC3F07-9851-4968-A16B-977D0F5B33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0324" y="2383484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Футбольный мяч">
                <a:extLst>
                  <a:ext uri="{FF2B5EF4-FFF2-40B4-BE49-F238E27FC236}">
                    <a16:creationId xmlns:a16="http://schemas.microsoft.com/office/drawing/2014/main" id="{9CCBE738-D9B7-4175-8E7B-EE191F4A91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3725523"/>
                  </p:ext>
                </p:extLst>
              </p:nvPr>
            </p:nvGraphicFramePr>
            <p:xfrm>
              <a:off x="5245418" y="2584158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Футбольный мяч">
                <a:extLst>
                  <a:ext uri="{FF2B5EF4-FFF2-40B4-BE49-F238E27FC236}">
                    <a16:creationId xmlns:a16="http://schemas.microsoft.com/office/drawing/2014/main" id="{9CCBE738-D9B7-4175-8E7B-EE191F4A91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5418" y="2584158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Трехмерная модель 11" descr="Футбольный мяч">
                <a:extLst>
                  <a:ext uri="{FF2B5EF4-FFF2-40B4-BE49-F238E27FC236}">
                    <a16:creationId xmlns:a16="http://schemas.microsoft.com/office/drawing/2014/main" id="{D19380A8-D825-4D50-B38D-9B3B981FC2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2499504"/>
                  </p:ext>
                </p:extLst>
              </p:nvPr>
            </p:nvGraphicFramePr>
            <p:xfrm>
              <a:off x="3623550" y="2546350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Трехмерная модель 11" descr="Футбольный мяч">
                <a:extLst>
                  <a:ext uri="{FF2B5EF4-FFF2-40B4-BE49-F238E27FC236}">
                    <a16:creationId xmlns:a16="http://schemas.microsoft.com/office/drawing/2014/main" id="{D19380A8-D825-4D50-B38D-9B3B981FC2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23550" y="2546350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Трехмерная модель 12" descr="Футбольный мяч">
                <a:extLst>
                  <a:ext uri="{FF2B5EF4-FFF2-40B4-BE49-F238E27FC236}">
                    <a16:creationId xmlns:a16="http://schemas.microsoft.com/office/drawing/2014/main" id="{8D5A02B3-ECBC-4DAA-B243-EE0225D2A6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5865397"/>
                  </p:ext>
                </p:extLst>
              </p:nvPr>
            </p:nvGraphicFramePr>
            <p:xfrm>
              <a:off x="4656684" y="2633987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Трехмерная модель 12" descr="Футбольный мяч">
                <a:extLst>
                  <a:ext uri="{FF2B5EF4-FFF2-40B4-BE49-F238E27FC236}">
                    <a16:creationId xmlns:a16="http://schemas.microsoft.com/office/drawing/2014/main" id="{8D5A02B3-ECBC-4DAA-B243-EE0225D2A6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6684" y="2633987"/>
                <a:ext cx="99658" cy="996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250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«Демография»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5DF79-F8A9-47F5-9E70-681DCC07F999}"/>
              </a:ext>
            </a:extLst>
          </p:cNvPr>
          <p:cNvSpPr txBox="1"/>
          <p:nvPr/>
        </p:nvSpPr>
        <p:spPr>
          <a:xfrm>
            <a:off x="2951231" y="1088003"/>
            <a:ext cx="56255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Fira Sans Extra Condensed SemiBold" panose="020B0604020202020204" charset="0"/>
              </a:rPr>
              <a:t>Затраты в разрезе регионального проекта «Создание для всех категорий и групп  населения условий для занятия физической культурой и спортом, массовым спортом, в том числе повышение уровня обеспеченности населения объектами спорта, а также подготовка спортивного резерва», входящего в нацпроект в 2022 году, составили </a:t>
            </a:r>
            <a:r>
              <a:rPr lang="ru-RU" sz="3400" dirty="0">
                <a:latin typeface="Fira Sans Extra Condensed SemiBold" panose="020B0604020202020204" charset="0"/>
              </a:rPr>
              <a:t>12,7</a:t>
            </a:r>
            <a:r>
              <a:rPr lang="ru-RU" sz="1800" dirty="0">
                <a:latin typeface="Fira Sans Extra Condensed SemiBold" panose="020B0604020202020204" charset="0"/>
              </a:rPr>
              <a:t> млн руб.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Спортивный стадион">
                <a:extLst>
                  <a:ext uri="{FF2B5EF4-FFF2-40B4-BE49-F238E27FC236}">
                    <a16:creationId xmlns:a16="http://schemas.microsoft.com/office/drawing/2014/main" id="{43662500-E534-4C50-BC13-B8C81CE6A6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8763612"/>
                  </p:ext>
                </p:extLst>
              </p:nvPr>
            </p:nvGraphicFramePr>
            <p:xfrm>
              <a:off x="94408" y="2484778"/>
              <a:ext cx="3178149" cy="25691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78149" cy="2569163"/>
                    </a:xfrm>
                    <a:prstGeom prst="rect">
                      <a:avLst/>
                    </a:prstGeom>
                  </am3d:spPr>
                  <am3d:camera>
                    <am3d:pos x="0" y="0" z="6560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07" d="1000000"/>
                    <am3d:preTrans dx="0" dy="-35815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88113" ay="1701910" az="103378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8338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Спортивный стадион">
                <a:extLst>
                  <a:ext uri="{FF2B5EF4-FFF2-40B4-BE49-F238E27FC236}">
                    <a16:creationId xmlns:a16="http://schemas.microsoft.com/office/drawing/2014/main" id="{43662500-E534-4C50-BC13-B8C81CE6A6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408" y="2484778"/>
                <a:ext cx="3178149" cy="2569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Футбольный мяч">
                <a:extLst>
                  <a:ext uri="{FF2B5EF4-FFF2-40B4-BE49-F238E27FC236}">
                    <a16:creationId xmlns:a16="http://schemas.microsoft.com/office/drawing/2014/main" id="{B9D6E511-5F7F-4679-9AEA-4750A3D27A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4267863"/>
                  </p:ext>
                </p:extLst>
              </p:nvPr>
            </p:nvGraphicFramePr>
            <p:xfrm>
              <a:off x="1507853" y="3825845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Футбольный мяч">
                <a:extLst>
                  <a:ext uri="{FF2B5EF4-FFF2-40B4-BE49-F238E27FC236}">
                    <a16:creationId xmlns:a16="http://schemas.microsoft.com/office/drawing/2014/main" id="{B9D6E511-5F7F-4679-9AEA-4750A3D27A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7853" y="3825845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Футбольный мяч">
                <a:extLst>
                  <a:ext uri="{FF2B5EF4-FFF2-40B4-BE49-F238E27FC236}">
                    <a16:creationId xmlns:a16="http://schemas.microsoft.com/office/drawing/2014/main" id="{E2DC5775-BEBC-4A7C-9F30-360AFCD38A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9781577"/>
                  </p:ext>
                </p:extLst>
              </p:nvPr>
            </p:nvGraphicFramePr>
            <p:xfrm>
              <a:off x="1722374" y="3589984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Футбольный мяч">
                <a:extLst>
                  <a:ext uri="{FF2B5EF4-FFF2-40B4-BE49-F238E27FC236}">
                    <a16:creationId xmlns:a16="http://schemas.microsoft.com/office/drawing/2014/main" id="{E2DC5775-BEBC-4A7C-9F30-360AFCD38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2374" y="3589984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Футбольный мяч">
                <a:extLst>
                  <a:ext uri="{FF2B5EF4-FFF2-40B4-BE49-F238E27FC236}">
                    <a16:creationId xmlns:a16="http://schemas.microsoft.com/office/drawing/2014/main" id="{D79CEC96-D093-42D4-8D59-1F2671F0AB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9522621"/>
                  </p:ext>
                </p:extLst>
              </p:nvPr>
            </p:nvGraphicFramePr>
            <p:xfrm>
              <a:off x="1347505" y="3639813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Футбольный мяч">
                <a:extLst>
                  <a:ext uri="{FF2B5EF4-FFF2-40B4-BE49-F238E27FC236}">
                    <a16:creationId xmlns:a16="http://schemas.microsoft.com/office/drawing/2014/main" id="{D79CEC96-D093-42D4-8D59-1F2671F0AB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7505" y="3639813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Футбольный мяч">
                <a:extLst>
                  <a:ext uri="{FF2B5EF4-FFF2-40B4-BE49-F238E27FC236}">
                    <a16:creationId xmlns:a16="http://schemas.microsoft.com/office/drawing/2014/main" id="{38931713-D2D0-43DB-BC8D-E02EA537E8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8195782"/>
                  </p:ext>
                </p:extLst>
              </p:nvPr>
            </p:nvGraphicFramePr>
            <p:xfrm>
              <a:off x="975600" y="3752850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Футбольный мяч">
                <a:extLst>
                  <a:ext uri="{FF2B5EF4-FFF2-40B4-BE49-F238E27FC236}">
                    <a16:creationId xmlns:a16="http://schemas.microsoft.com/office/drawing/2014/main" id="{38931713-D2D0-43DB-BC8D-E02EA537E8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5600" y="3752850"/>
                <a:ext cx="99658" cy="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Футбольный мяч">
                <a:extLst>
                  <a:ext uri="{FF2B5EF4-FFF2-40B4-BE49-F238E27FC236}">
                    <a16:creationId xmlns:a16="http://schemas.microsoft.com/office/drawing/2014/main" id="{735BDC31-32A6-401E-B816-38FDCCB11F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9067874"/>
                  </p:ext>
                </p:extLst>
              </p:nvPr>
            </p:nvGraphicFramePr>
            <p:xfrm>
              <a:off x="1856792" y="3802679"/>
              <a:ext cx="99658" cy="9965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9658" cy="9965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592" d="1000000"/>
                    <am3d:preTrans dx="-201138" dy="-18600209" dz="-351418"/>
                    <am3d:scale>
                      <am3d:sx n="1000000" d="1000000"/>
                      <am3d:sy n="1000000" d="1000000"/>
                      <am3d:sz n="1000000" d="1000000"/>
                    </am3d:scale>
                    <am3d:rot ax="6482126" ay="1169534" az="-274209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04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Футбольный мяч">
                <a:extLst>
                  <a:ext uri="{FF2B5EF4-FFF2-40B4-BE49-F238E27FC236}">
                    <a16:creationId xmlns:a16="http://schemas.microsoft.com/office/drawing/2014/main" id="{735BDC31-32A6-401E-B816-38FDCCB11F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6792" y="3802679"/>
                <a:ext cx="99658" cy="996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235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1954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«Безопасные и качественные автомобильные дороги»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Городской пейзаж">
                <a:extLst>
                  <a:ext uri="{FF2B5EF4-FFF2-40B4-BE49-F238E27FC236}">
                    <a16:creationId xmlns:a16="http://schemas.microsoft.com/office/drawing/2014/main" id="{74CA8814-E330-4640-BC43-0E0B405479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1040301"/>
                  </p:ext>
                </p:extLst>
              </p:nvPr>
            </p:nvGraphicFramePr>
            <p:xfrm>
              <a:off x="1939475" y="735907"/>
              <a:ext cx="4382691" cy="369751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82691" cy="3697513"/>
                    </a:xfrm>
                    <a:prstGeom prst="rect">
                      <a:avLst/>
                    </a:prstGeom>
                  </am3d:spPr>
                  <am3d:camera>
                    <am3d:pos x="0" y="0" z="679272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297" d="1000000"/>
                    <am3d:preTrans dx="-128122" dy="-7172612" dz="-9309610"/>
                    <am3d:scale>
                      <am3d:sx n="1000000" d="1000000"/>
                      <am3d:sy n="1000000" d="1000000"/>
                      <am3d:sz n="1000000" d="1000000"/>
                    </am3d:scale>
                    <am3d:rot ax="1298210" ay="1856145" az="69153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8851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Городской пейзаж">
                <a:extLst>
                  <a:ext uri="{FF2B5EF4-FFF2-40B4-BE49-F238E27FC236}">
                    <a16:creationId xmlns:a16="http://schemas.microsoft.com/office/drawing/2014/main" id="{74CA8814-E330-4640-BC43-0E0B405479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9475" y="735907"/>
                <a:ext cx="4382691" cy="3697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Золотистая машина Shift">
                <a:extLst>
                  <a:ext uri="{FF2B5EF4-FFF2-40B4-BE49-F238E27FC236}">
                    <a16:creationId xmlns:a16="http://schemas.microsoft.com/office/drawing/2014/main" id="{B32DD8D5-2A2F-439C-A89A-483FD28395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0763406"/>
                  </p:ext>
                </p:extLst>
              </p:nvPr>
            </p:nvGraphicFramePr>
            <p:xfrm rot="418519">
              <a:off x="3794710" y="2778402"/>
              <a:ext cx="1405635" cy="1025734"/>
            </p:xfrm>
            <a:graphic>
              <a:graphicData uri="http://schemas.microsoft.com/office/drawing/2017/model3d">
                <am3d:model3d r:embed="rId6">
                  <am3d:spPr>
                    <a:xfrm rot="418519">
                      <a:off x="0" y="0"/>
                      <a:ext cx="1405635" cy="1025734"/>
                    </a:xfrm>
                    <a:prstGeom prst="rect">
                      <a:avLst/>
                    </a:prstGeom>
                  </am3d:spPr>
                  <am3d:camera>
                    <am3d:pos x="0" y="0" z="550330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778404" d="1000000"/>
                    <am3d:preTrans dx="0" dy="-2053090" dz="219451"/>
                    <am3d:scale>
                      <am3d:sx n="1000000" d="1000000"/>
                      <am3d:sy n="1000000" d="1000000"/>
                      <am3d:sz n="1000000" d="1000000"/>
                    </am3d:scale>
                    <am3d:rot ax="8559438" ay="-2301587" az="-927976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9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Золотистая машина Shift">
                <a:extLst>
                  <a:ext uri="{FF2B5EF4-FFF2-40B4-BE49-F238E27FC236}">
                    <a16:creationId xmlns:a16="http://schemas.microsoft.com/office/drawing/2014/main" id="{B32DD8D5-2A2F-439C-A89A-483FD28395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418519">
                <a:off x="3794710" y="2778402"/>
                <a:ext cx="1405635" cy="10257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250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43FDAD-3995-4093-9296-8185B1F43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621" name="Google Shape;621;p32"/>
          <p:cNvSpPr txBox="1">
            <a:spLocks noGrp="1"/>
          </p:cNvSpPr>
          <p:nvPr>
            <p:ph type="title"/>
          </p:nvPr>
        </p:nvSpPr>
        <p:spPr>
          <a:xfrm>
            <a:off x="457200" y="234972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Fira Sans Extra Condensed SemiBold" panose="020B0604020202020204" charset="0"/>
                <a:ea typeface="Roboto" panose="02000000000000000000" charset="0"/>
              </a:rPr>
              <a:t>Основные характеристики доходов местного бюджета за 2022 год</a:t>
            </a:r>
          </a:p>
        </p:txBody>
      </p:sp>
      <p:sp>
        <p:nvSpPr>
          <p:cNvPr id="631" name="Google Shape;631;p32"/>
          <p:cNvSpPr/>
          <p:nvPr/>
        </p:nvSpPr>
        <p:spPr>
          <a:xfrm>
            <a:off x="1328425" y="1708475"/>
            <a:ext cx="2982300" cy="2982300"/>
          </a:xfrm>
          <a:prstGeom prst="blockArc">
            <a:avLst>
              <a:gd name="adj1" fmla="val 10800000"/>
              <a:gd name="adj2" fmla="val 17323462"/>
              <a:gd name="adj3" fmla="val 21165"/>
            </a:avLst>
          </a:prstGeom>
          <a:solidFill>
            <a:srgbClr val="8AB1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2"/>
          <p:cNvSpPr/>
          <p:nvPr/>
        </p:nvSpPr>
        <p:spPr>
          <a:xfrm>
            <a:off x="1328425" y="1708475"/>
            <a:ext cx="2982300" cy="2982300"/>
          </a:xfrm>
          <a:prstGeom prst="blockArc">
            <a:avLst>
              <a:gd name="adj1" fmla="val 9855020"/>
              <a:gd name="adj2" fmla="val 10885183"/>
              <a:gd name="adj3" fmla="val 21139"/>
            </a:avLst>
          </a:prstGeom>
          <a:solidFill>
            <a:srgbClr val="E0AE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2"/>
          <p:cNvSpPr txBox="1"/>
          <p:nvPr/>
        </p:nvSpPr>
        <p:spPr>
          <a:xfrm>
            <a:off x="954320" y="1556100"/>
            <a:ext cx="1222004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679559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34,6</a:t>
            </a:r>
            <a:r>
              <a:rPr lang="en" sz="2000" b="1" dirty="0">
                <a:solidFill>
                  <a:srgbClr val="679559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%</a:t>
            </a:r>
            <a:endParaRPr sz="2800" b="1" dirty="0">
              <a:solidFill>
                <a:srgbClr val="679559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</p:txBody>
      </p:sp>
      <p:sp>
        <p:nvSpPr>
          <p:cNvPr id="634" name="Google Shape;634;p32"/>
          <p:cNvSpPr txBox="1"/>
          <p:nvPr/>
        </p:nvSpPr>
        <p:spPr>
          <a:xfrm>
            <a:off x="463003" y="3130013"/>
            <a:ext cx="886081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C5951D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2,8</a:t>
            </a:r>
            <a:r>
              <a:rPr lang="en" sz="2000" b="1" dirty="0">
                <a:solidFill>
                  <a:srgbClr val="C5951D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%</a:t>
            </a:r>
            <a:endParaRPr sz="2000" b="1" dirty="0">
              <a:solidFill>
                <a:srgbClr val="C5951D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</p:txBody>
      </p:sp>
      <p:sp>
        <p:nvSpPr>
          <p:cNvPr id="635" name="Google Shape;635;p32"/>
          <p:cNvSpPr txBox="1"/>
          <p:nvPr/>
        </p:nvSpPr>
        <p:spPr>
          <a:xfrm>
            <a:off x="4287759" y="3130013"/>
            <a:ext cx="1014497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268A7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62,6</a:t>
            </a:r>
            <a:r>
              <a:rPr lang="en" sz="2000" b="1" dirty="0">
                <a:solidFill>
                  <a:srgbClr val="268A7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%</a:t>
            </a:r>
            <a:endParaRPr sz="2000" b="1" dirty="0">
              <a:solidFill>
                <a:srgbClr val="268A7E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</p:txBody>
      </p:sp>
      <p:sp>
        <p:nvSpPr>
          <p:cNvPr id="636" name="Google Shape;636;p32"/>
          <p:cNvSpPr/>
          <p:nvPr/>
        </p:nvSpPr>
        <p:spPr>
          <a:xfrm>
            <a:off x="1328425" y="1708475"/>
            <a:ext cx="2982300" cy="2982300"/>
          </a:xfrm>
          <a:prstGeom prst="blockArc">
            <a:avLst>
              <a:gd name="adj1" fmla="val 17310437"/>
              <a:gd name="adj2" fmla="val 9867902"/>
              <a:gd name="adj3" fmla="val 21161"/>
            </a:avLst>
          </a:prstGeom>
          <a:solidFill>
            <a:srgbClr val="2894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Freeform 33"/>
          <p:cNvSpPr/>
          <p:nvPr/>
        </p:nvSpPr>
        <p:spPr bwMode="auto">
          <a:xfrm>
            <a:off x="12192000" y="-669758"/>
            <a:ext cx="13331979" cy="15084372"/>
          </a:xfrm>
          <a:custGeom>
            <a:avLst/>
            <a:gdLst>
              <a:gd name="connsiteX0" fmla="*/ 7566548 w 13331979"/>
              <a:gd name="connsiteY0" fmla="*/ 3443990 h 15084372"/>
              <a:gd name="connsiteX1" fmla="*/ 11664964 w 13331979"/>
              <a:gd name="connsiteY1" fmla="*/ 7542405 h 15084372"/>
              <a:gd name="connsiteX2" fmla="*/ 7566548 w 13331979"/>
              <a:gd name="connsiteY2" fmla="*/ 11640820 h 15084372"/>
              <a:gd name="connsiteX3" fmla="*/ 3468133 w 13331979"/>
              <a:gd name="connsiteY3" fmla="*/ 7542405 h 15084372"/>
              <a:gd name="connsiteX4" fmla="*/ 7566548 w 13331979"/>
              <a:gd name="connsiteY4" fmla="*/ 3443990 h 15084372"/>
              <a:gd name="connsiteX5" fmla="*/ 7498984 w 13331979"/>
              <a:gd name="connsiteY5" fmla="*/ 1767142 h 15084372"/>
              <a:gd name="connsiteX6" fmla="*/ 12140840 w 13331979"/>
              <a:gd name="connsiteY6" fmla="*/ 4023559 h 15084372"/>
              <a:gd name="connsiteX7" fmla="*/ 12364432 w 13331979"/>
              <a:gd name="connsiteY7" fmla="*/ 10730325 h 15084372"/>
              <a:gd name="connsiteX8" fmla="*/ 6088868 w 13331979"/>
              <a:gd name="connsiteY8" fmla="*/ 13106875 h 15084372"/>
              <a:gd name="connsiteX9" fmla="*/ 6322148 w 13331979"/>
              <a:gd name="connsiteY9" fmla="*/ 12226569 h 15084372"/>
              <a:gd name="connsiteX10" fmla="*/ 11606552 w 13331979"/>
              <a:gd name="connsiteY10" fmla="*/ 10225371 h 15084372"/>
              <a:gd name="connsiteX11" fmla="*/ 11418272 w 13331979"/>
              <a:gd name="connsiteY11" fmla="*/ 4577871 h 15084372"/>
              <a:gd name="connsiteX12" fmla="*/ 6012319 w 13331979"/>
              <a:gd name="connsiteY12" fmla="*/ 2933073 h 15084372"/>
              <a:gd name="connsiteX13" fmla="*/ 2710542 w 13331979"/>
              <a:gd name="connsiteY13" fmla="*/ 7518700 h 15084372"/>
              <a:gd name="connsiteX14" fmla="*/ 1799852 w 13331979"/>
              <a:gd name="connsiteY14" fmla="*/ 7515980 h 15084372"/>
              <a:gd name="connsiteX15" fmla="*/ 5720924 w 13331979"/>
              <a:gd name="connsiteY15" fmla="*/ 2070255 h 15084372"/>
              <a:gd name="connsiteX16" fmla="*/ 7498984 w 13331979"/>
              <a:gd name="connsiteY16" fmla="*/ 1767142 h 15084372"/>
              <a:gd name="connsiteX17" fmla="*/ 7690504 w 13331979"/>
              <a:gd name="connsiteY17" fmla="*/ 939 h 15084372"/>
              <a:gd name="connsiteX18" fmla="*/ 11776738 w 13331979"/>
              <a:gd name="connsiteY18" fmla="*/ 1276514 h 15084372"/>
              <a:gd name="connsiteX19" fmla="*/ 11211940 w 13331979"/>
              <a:gd name="connsiteY19" fmla="*/ 2116956 h 15084372"/>
              <a:gd name="connsiteX20" fmla="*/ 2405024 w 13331979"/>
              <a:gd name="connsiteY20" fmla="*/ 3518582 h 15084372"/>
              <a:gd name="connsiteX21" fmla="*/ 3191195 w 13331979"/>
              <a:gd name="connsiteY21" fmla="*/ 12403828 h 15084372"/>
              <a:gd name="connsiteX22" fmla="*/ 12107548 w 13331979"/>
              <a:gd name="connsiteY22" fmla="*/ 12249391 h 15084372"/>
              <a:gd name="connsiteX23" fmla="*/ 12810642 w 13331979"/>
              <a:gd name="connsiteY23" fmla="*/ 12978081 h 15084372"/>
              <a:gd name="connsiteX24" fmla="*/ 2513856 w 13331979"/>
              <a:gd name="connsiteY24" fmla="*/ 13156521 h 15084372"/>
              <a:gd name="connsiteX25" fmla="*/ 1606473 w 13331979"/>
              <a:gd name="connsiteY25" fmla="*/ 2895965 h 15084372"/>
              <a:gd name="connsiteX26" fmla="*/ 7408172 w 13331979"/>
              <a:gd name="connsiteY26" fmla="*/ 1740 h 15084372"/>
              <a:gd name="connsiteX27" fmla="*/ 7690504 w 13331979"/>
              <a:gd name="connsiteY27" fmla="*/ 939 h 1508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331979" h="15084372">
                <a:moveTo>
                  <a:pt x="7566548" y="3443990"/>
                </a:moveTo>
                <a:cubicBezTo>
                  <a:pt x="9830040" y="3443990"/>
                  <a:pt x="11664964" y="5278914"/>
                  <a:pt x="11664964" y="7542405"/>
                </a:cubicBezTo>
                <a:cubicBezTo>
                  <a:pt x="11664964" y="9805897"/>
                  <a:pt x="9830040" y="11640820"/>
                  <a:pt x="7566548" y="11640820"/>
                </a:cubicBezTo>
                <a:cubicBezTo>
                  <a:pt x="5303056" y="11640820"/>
                  <a:pt x="3468133" y="9805897"/>
                  <a:pt x="3468133" y="7542405"/>
                </a:cubicBezTo>
                <a:cubicBezTo>
                  <a:pt x="3468133" y="5278914"/>
                  <a:pt x="5303056" y="3443990"/>
                  <a:pt x="7566548" y="3443990"/>
                </a:cubicBezTo>
                <a:close/>
                <a:moveTo>
                  <a:pt x="7498984" y="1767142"/>
                </a:moveTo>
                <a:cubicBezTo>
                  <a:pt x="9281332" y="1746701"/>
                  <a:pt x="11014566" y="2555415"/>
                  <a:pt x="12140840" y="4023559"/>
                </a:cubicBezTo>
                <a:cubicBezTo>
                  <a:pt x="13642540" y="5981084"/>
                  <a:pt x="13732424" y="8677129"/>
                  <a:pt x="12364432" y="10730325"/>
                </a:cubicBezTo>
                <a:cubicBezTo>
                  <a:pt x="10996444" y="12783521"/>
                  <a:pt x="8473736" y="13738868"/>
                  <a:pt x="6088868" y="13106875"/>
                </a:cubicBezTo>
                <a:lnTo>
                  <a:pt x="6322148" y="12226569"/>
                </a:lnTo>
                <a:cubicBezTo>
                  <a:pt x="8330352" y="12758745"/>
                  <a:pt x="10454622" y="11954286"/>
                  <a:pt x="11606552" y="10225371"/>
                </a:cubicBezTo>
                <a:cubicBezTo>
                  <a:pt x="12758482" y="8496457"/>
                  <a:pt x="12682796" y="6226226"/>
                  <a:pt x="11418272" y="4577871"/>
                </a:cubicBezTo>
                <a:cubicBezTo>
                  <a:pt x="10153752" y="2929518"/>
                  <a:pt x="7980616" y="2268328"/>
                  <a:pt x="6012319" y="2933073"/>
                </a:cubicBezTo>
                <a:cubicBezTo>
                  <a:pt x="4044020" y="3597819"/>
                  <a:pt x="2716743" y="5441189"/>
                  <a:pt x="2710542" y="7518700"/>
                </a:cubicBezTo>
                <a:lnTo>
                  <a:pt x="1799852" y="7515980"/>
                </a:lnTo>
                <a:cubicBezTo>
                  <a:pt x="1807216" y="5048805"/>
                  <a:pt x="3383443" y="2859684"/>
                  <a:pt x="5720924" y="2070255"/>
                </a:cubicBezTo>
                <a:cubicBezTo>
                  <a:pt x="6305294" y="1872898"/>
                  <a:pt x="6904868" y="1773956"/>
                  <a:pt x="7498984" y="1767142"/>
                </a:cubicBezTo>
                <a:close/>
                <a:moveTo>
                  <a:pt x="7690504" y="939"/>
                </a:moveTo>
                <a:cubicBezTo>
                  <a:pt x="9102924" y="23144"/>
                  <a:pt x="10522808" y="439131"/>
                  <a:pt x="11776738" y="1276514"/>
                </a:cubicBezTo>
                <a:lnTo>
                  <a:pt x="11211940" y="2116956"/>
                </a:lnTo>
                <a:cubicBezTo>
                  <a:pt x="8360748" y="214768"/>
                  <a:pt x="4519631" y="826085"/>
                  <a:pt x="2405024" y="3518582"/>
                </a:cubicBezTo>
                <a:cubicBezTo>
                  <a:pt x="279503" y="6224974"/>
                  <a:pt x="623226" y="10109708"/>
                  <a:pt x="3191195" y="12403828"/>
                </a:cubicBezTo>
                <a:cubicBezTo>
                  <a:pt x="5745643" y="14685871"/>
                  <a:pt x="9634250" y="14618518"/>
                  <a:pt x="12107548" y="12249391"/>
                </a:cubicBezTo>
                <a:lnTo>
                  <a:pt x="12810642" y="12978081"/>
                </a:lnTo>
                <a:cubicBezTo>
                  <a:pt x="9954824" y="15716286"/>
                  <a:pt x="5463425" y="15794120"/>
                  <a:pt x="2513856" y="13156521"/>
                </a:cubicBezTo>
                <a:cubicBezTo>
                  <a:pt x="-449226" y="10506838"/>
                  <a:pt x="-845879" y="6021550"/>
                  <a:pt x="1606473" y="2895965"/>
                </a:cubicBezTo>
                <a:cubicBezTo>
                  <a:pt x="3056080" y="1048402"/>
                  <a:pt x="5209004" y="48785"/>
                  <a:pt x="7408172" y="1740"/>
                </a:cubicBezTo>
                <a:cubicBezTo>
                  <a:pt x="7502216" y="-272"/>
                  <a:pt x="7596344" y="-541"/>
                  <a:pt x="7690504" y="939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4000"/>
                </a:schemeClr>
              </a:gs>
              <a:gs pos="100000">
                <a:schemeClr val="accent1">
                  <a:alpha val="9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38100" tIns="38100" rIns="381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78120" y="1708350"/>
            <a:ext cx="2847900" cy="2982425"/>
            <a:chOff x="5415388" y="1708475"/>
            <a:chExt cx="2847900" cy="2982425"/>
          </a:xfrm>
        </p:grpSpPr>
        <p:sp>
          <p:nvSpPr>
            <p:cNvPr id="622" name="Google Shape;622;p32"/>
            <p:cNvSpPr/>
            <p:nvPr/>
          </p:nvSpPr>
          <p:spPr>
            <a:xfrm>
              <a:off x="5415388" y="1708475"/>
              <a:ext cx="2847900" cy="942900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>
              <a:solidFill>
                <a:srgbClr val="6B995D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 txBox="1"/>
            <p:nvPr/>
          </p:nvSpPr>
          <p:spPr>
            <a:xfrm>
              <a:off x="5981599" y="2247900"/>
              <a:ext cx="1919141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b="1" dirty="0">
                  <a:solidFill>
                    <a:schemeClr val="bg1"/>
                  </a:solidFill>
                  <a:latin typeface="Fira Sans Condensed SemiBold" panose="020B0604020202020204" charset="0"/>
                  <a:ea typeface="Fira Sans Condensed SemiBold"/>
                  <a:cs typeface="Fira Sans Condensed SemiBold" panose="020B0604020202020204" charset="0"/>
                  <a:sym typeface="Fira Sans Condensed SemiBold"/>
                </a:rPr>
                <a:t>Межбюджетные трансферты</a:t>
              </a:r>
              <a:endParaRPr sz="1500" b="1" dirty="0">
                <a:solidFill>
                  <a:schemeClr val="bg1"/>
                </a:solidFill>
                <a:latin typeface="Fira Sans Condensed SemiBold" panose="020B0604020202020204" charset="0"/>
                <a:ea typeface="Fira Sans Condensed SemiBold"/>
                <a:cs typeface="Fira Sans Condensed SemiBold" panose="020B0604020202020204" charset="0"/>
                <a:sym typeface="Fira Sans Condensed SemiBold"/>
              </a:endParaRPr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5415388" y="2728225"/>
              <a:ext cx="2847900" cy="942900"/>
            </a:xfrm>
            <a:prstGeom prst="roundRect">
              <a:avLst>
                <a:gd name="adj" fmla="val 50000"/>
              </a:avLst>
            </a:prstGeom>
            <a:solidFill>
              <a:srgbClr val="7BA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 txBox="1"/>
            <p:nvPr/>
          </p:nvSpPr>
          <p:spPr>
            <a:xfrm>
              <a:off x="5680993" y="3033625"/>
              <a:ext cx="2267527" cy="682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b="1" dirty="0">
                  <a:solidFill>
                    <a:schemeClr val="bg1"/>
                  </a:solidFill>
                  <a:latin typeface="Fira Sans Condensed SemiBold"/>
                  <a:ea typeface="Fira Sans Condensed SemiBold"/>
                  <a:cs typeface="Fira Sans Condensed SemiBold"/>
                  <a:sym typeface="Fira Sans Condensed SemiBold"/>
                </a:rPr>
                <a:t>Налоговые и неналоговые доходы</a:t>
              </a:r>
              <a:endParaRPr sz="1500" b="1" dirty="0">
                <a:solidFill>
                  <a:schemeClr val="bg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endParaRPr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5415388" y="3748000"/>
              <a:ext cx="2847900" cy="942900"/>
            </a:xfrm>
            <a:prstGeom prst="roundRect">
              <a:avLst>
                <a:gd name="adj" fmla="val 50000"/>
              </a:avLst>
            </a:prstGeom>
            <a:solidFill>
              <a:srgbClr val="E0A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 txBox="1"/>
            <p:nvPr/>
          </p:nvSpPr>
          <p:spPr>
            <a:xfrm>
              <a:off x="6128940" y="4282084"/>
              <a:ext cx="17718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b="1" dirty="0">
                  <a:solidFill>
                    <a:schemeClr val="tx1"/>
                  </a:solidFill>
                  <a:latin typeface="Fira Sans Condensed SemiBold"/>
                  <a:ea typeface="Fira Sans Condensed SemiBold"/>
                  <a:cs typeface="Fira Sans Condensed SemiBold"/>
                  <a:sym typeface="Fira Sans Condensed SemiBold"/>
                </a:rPr>
                <a:t>Дотации</a:t>
              </a:r>
              <a:endParaRPr sz="1500" b="1" dirty="0">
                <a:solidFill>
                  <a:schemeClr val="tx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endParaRPr>
            </a:p>
          </p:txBody>
        </p:sp>
        <p:sp>
          <p:nvSpPr>
            <p:cNvPr id="33" name="Google Shape;634;p32"/>
            <p:cNvSpPr txBox="1"/>
            <p:nvPr/>
          </p:nvSpPr>
          <p:spPr>
            <a:xfrm>
              <a:off x="5702744" y="1708475"/>
              <a:ext cx="2207658" cy="44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bg1"/>
                  </a:solidFill>
                  <a:latin typeface="Fira Sans Extra Condensed ExtraBold"/>
                  <a:ea typeface="Fira Sans Extra Condensed ExtraBold"/>
                  <a:cs typeface="Fira Sans Extra Condensed ExtraBold"/>
                  <a:sym typeface="Fira Sans Extra Condensed ExtraBold"/>
                </a:rPr>
                <a:t>4  192,5  </a:t>
              </a:r>
              <a:r>
                <a:rPr lang="ru-RU" sz="1600" b="1" dirty="0">
                  <a:solidFill>
                    <a:schemeClr val="bg1"/>
                  </a:solidFill>
                  <a:latin typeface="Fira Sans Extra Condensed ExtraBold"/>
                  <a:ea typeface="Fira Sans Extra Condensed ExtraBold"/>
                  <a:cs typeface="Fira Sans Extra Condensed ExtraBold"/>
                  <a:sym typeface="Fira Sans Extra Condensed ExtraBold"/>
                </a:rPr>
                <a:t>млн руб.</a:t>
              </a:r>
              <a:endParaRPr sz="1600" b="1" dirty="0">
                <a:solidFill>
                  <a:schemeClr val="bg1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endParaRPr>
            </a:p>
          </p:txBody>
        </p:sp>
        <p:sp>
          <p:nvSpPr>
            <p:cNvPr id="34" name="Google Shape;634;p32"/>
            <p:cNvSpPr txBox="1"/>
            <p:nvPr/>
          </p:nvSpPr>
          <p:spPr>
            <a:xfrm>
              <a:off x="5735509" y="2741946"/>
              <a:ext cx="2207658" cy="44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bg1"/>
                  </a:solidFill>
                  <a:latin typeface="Fira Sans Extra Condensed ExtraBold"/>
                  <a:ea typeface="Fira Sans Extra Condensed ExtraBold"/>
                  <a:cs typeface="Fira Sans Extra Condensed ExtraBold"/>
                  <a:sym typeface="Fira Sans Extra Condensed ExtraBold"/>
                </a:rPr>
                <a:t>2  313,9  </a:t>
              </a:r>
              <a:r>
                <a:rPr lang="ru-RU" sz="1600" b="1" dirty="0">
                  <a:solidFill>
                    <a:schemeClr val="bg1"/>
                  </a:solidFill>
                  <a:latin typeface="Fira Sans Extra Condensed ExtraBold"/>
                  <a:ea typeface="Fira Sans Extra Condensed ExtraBold"/>
                  <a:cs typeface="Fira Sans Extra Condensed ExtraBold"/>
                  <a:sym typeface="Fira Sans Extra Condensed ExtraBold"/>
                </a:rPr>
                <a:t>млн руб.</a:t>
              </a:r>
              <a:endParaRPr sz="1600" b="1" dirty="0">
                <a:solidFill>
                  <a:schemeClr val="bg1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endParaRPr>
            </a:p>
          </p:txBody>
        </p:sp>
        <p:sp>
          <p:nvSpPr>
            <p:cNvPr id="35" name="Google Shape;634;p32"/>
            <p:cNvSpPr txBox="1"/>
            <p:nvPr/>
          </p:nvSpPr>
          <p:spPr>
            <a:xfrm>
              <a:off x="5693082" y="3759709"/>
              <a:ext cx="2207658" cy="44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tx1"/>
                  </a:solidFill>
                  <a:latin typeface="Fira Sans Extra Condensed ExtraBold"/>
                  <a:ea typeface="Fira Sans Extra Condensed ExtraBold"/>
                  <a:cs typeface="Fira Sans Extra Condensed ExtraBold"/>
                  <a:sym typeface="Fira Sans Extra Condensed ExtraBold"/>
                </a:rPr>
                <a:t>190,7 </a:t>
              </a:r>
              <a:r>
                <a:rPr lang="ru-RU" sz="1600" b="1" dirty="0">
                  <a:solidFill>
                    <a:schemeClr val="tx1"/>
                  </a:solidFill>
                  <a:latin typeface="Fira Sans Extra Condensed ExtraBold"/>
                  <a:ea typeface="Fira Sans Extra Condensed ExtraBold"/>
                  <a:cs typeface="Fira Sans Extra Condensed ExtraBold"/>
                  <a:sym typeface="Fira Sans Extra Condensed ExtraBold"/>
                </a:rPr>
                <a:t>млн руб.</a:t>
              </a:r>
              <a:endParaRPr sz="1600" b="1" dirty="0">
                <a:solidFill>
                  <a:schemeClr val="tx1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endParaRPr>
            </a:p>
          </p:txBody>
        </p:sp>
      </p:grpSp>
      <p:sp>
        <p:nvSpPr>
          <p:cNvPr id="36" name="Google Shape;634;p32"/>
          <p:cNvSpPr txBox="1"/>
          <p:nvPr/>
        </p:nvSpPr>
        <p:spPr>
          <a:xfrm>
            <a:off x="2173439" y="2996091"/>
            <a:ext cx="1258537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6 697,1 </a:t>
            </a:r>
            <a:r>
              <a:rPr lang="ru-RU" sz="1800" b="1" dirty="0">
                <a:solidFill>
                  <a:schemeClr val="tx1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млн руб.</a:t>
            </a:r>
            <a:endParaRPr sz="1800" b="1" dirty="0">
              <a:solidFill>
                <a:schemeClr val="tx1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7121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25543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«Безопасные и качественные автомобильные дороги»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Городской пейзаж">
                <a:extLst>
                  <a:ext uri="{FF2B5EF4-FFF2-40B4-BE49-F238E27FC236}">
                    <a16:creationId xmlns:a16="http://schemas.microsoft.com/office/drawing/2014/main" id="{74CA8814-E330-4640-BC43-0E0B405479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6472590"/>
                  </p:ext>
                </p:extLst>
              </p:nvPr>
            </p:nvGraphicFramePr>
            <p:xfrm>
              <a:off x="5218047" y="802593"/>
              <a:ext cx="3918554" cy="348318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918554" cy="3483182"/>
                    </a:xfrm>
                    <a:prstGeom prst="rect">
                      <a:avLst/>
                    </a:prstGeom>
                  </am3d:spPr>
                  <am3d:camera>
                    <am3d:pos x="0" y="0" z="679272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297" d="1000000"/>
                    <am3d:preTrans dx="-128122" dy="-7172612" dz="-9309610"/>
                    <am3d:scale>
                      <am3d:sx n="1000000" d="1000000"/>
                      <am3d:sy n="1000000" d="1000000"/>
                      <am3d:sz n="1000000" d="1000000"/>
                    </am3d:scale>
                    <am3d:rot ax="1185109" ay="-2316502" az="-7577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4777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Городской пейзаж">
                <a:extLst>
                  <a:ext uri="{FF2B5EF4-FFF2-40B4-BE49-F238E27FC236}">
                    <a16:creationId xmlns:a16="http://schemas.microsoft.com/office/drawing/2014/main" id="{74CA8814-E330-4640-BC43-0E0B405479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8047" y="802593"/>
                <a:ext cx="3918554" cy="3483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Золотистая машина Shift">
                <a:extLst>
                  <a:ext uri="{FF2B5EF4-FFF2-40B4-BE49-F238E27FC236}">
                    <a16:creationId xmlns:a16="http://schemas.microsoft.com/office/drawing/2014/main" id="{B32DD8D5-2A2F-439C-A89A-483FD28395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9855259"/>
                  </p:ext>
                </p:extLst>
              </p:nvPr>
            </p:nvGraphicFramePr>
            <p:xfrm>
              <a:off x="6103295" y="2828976"/>
              <a:ext cx="1009557" cy="76192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09557" cy="761929"/>
                    </a:xfrm>
                    <a:prstGeom prst="rect">
                      <a:avLst/>
                    </a:prstGeom>
                  </am3d:spPr>
                  <am3d:camera>
                    <am3d:pos x="0" y="0" z="550330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778404" d="1000000"/>
                    <am3d:preTrans dx="0" dy="-2053090" dz="219451"/>
                    <am3d:scale>
                      <am3d:sx n="1000000" d="1000000"/>
                      <am3d:sy n="1000000" d="1000000"/>
                      <am3d:sz n="1000000" d="1000000"/>
                    </am3d:scale>
                    <am3d:rot ax="8422364" ay="2337121" az="91499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857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Золотистая машина Shift">
                <a:extLst>
                  <a:ext uri="{FF2B5EF4-FFF2-40B4-BE49-F238E27FC236}">
                    <a16:creationId xmlns:a16="http://schemas.microsoft.com/office/drawing/2014/main" id="{B32DD8D5-2A2F-439C-A89A-483FD28395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03295" y="2828976"/>
                <a:ext cx="1009557" cy="76192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981096-B569-46AE-A5FB-A3734CB1134C}"/>
              </a:ext>
            </a:extLst>
          </p:cNvPr>
          <p:cNvSpPr txBox="1"/>
          <p:nvPr/>
        </p:nvSpPr>
        <p:spPr>
          <a:xfrm>
            <a:off x="279486" y="993949"/>
            <a:ext cx="493856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>
                <a:latin typeface="Fira Sans Extra Condensed SemiBold" panose="020B0604020202020204" charset="0"/>
              </a:rPr>
              <a:t>Затраты в разрезе регионального проекта «Региональная и местная дорожная сеть», входящего в нацпроект в 2022 году, составили </a:t>
            </a:r>
            <a:r>
              <a:rPr lang="ru-RU" sz="3400" dirty="0">
                <a:latin typeface="Fira Sans Extra Condensed SemiBold" panose="020B0604020202020204" charset="0"/>
              </a:rPr>
              <a:t>170,0</a:t>
            </a:r>
            <a:r>
              <a:rPr lang="ru-RU" sz="1800" dirty="0">
                <a:latin typeface="Fira Sans Extra Condensed SemiBold" panose="020B0604020202020204" charset="0"/>
              </a:rPr>
              <a:t> млн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ACDD-70F1-4185-BA4F-0C445147603A}"/>
              </a:ext>
            </a:extLst>
          </p:cNvPr>
          <p:cNvSpPr txBox="1"/>
          <p:nvPr/>
        </p:nvSpPr>
        <p:spPr>
          <a:xfrm>
            <a:off x="279485" y="2989614"/>
            <a:ext cx="493856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Fira Sans Extra Condensed SemiBold" panose="020B0604020202020204" charset="0"/>
              </a:rPr>
              <a:t>Были осуществлены работы по:</a:t>
            </a:r>
          </a:p>
          <a:p>
            <a:pPr marL="342900" indent="-342900" algn="just">
              <a:buFontTx/>
              <a:buChar char="-"/>
            </a:pPr>
            <a:r>
              <a:rPr lang="ru-RU" sz="1800" dirty="0">
                <a:latin typeface="Fira Sans Extra Condensed SemiBold" panose="020B0604020202020204" charset="0"/>
              </a:rPr>
              <a:t>устройству</a:t>
            </a:r>
            <a:r>
              <a:rPr lang="ru-RU" sz="1900" dirty="0">
                <a:latin typeface="Fira Sans Extra Condensed SemiBold" panose="020B0604020202020204" charset="0"/>
              </a:rPr>
              <a:t> </a:t>
            </a:r>
            <a:r>
              <a:rPr lang="ru-RU" sz="2800" dirty="0">
                <a:latin typeface="Fira Sans Extra Condensed SemiBold" panose="020B0604020202020204" charset="0"/>
              </a:rPr>
              <a:t>9</a:t>
            </a:r>
            <a:r>
              <a:rPr lang="ru-RU" sz="1900" dirty="0">
                <a:latin typeface="Fira Sans Extra Condensed SemiBold" panose="020B0604020202020204" charset="0"/>
              </a:rPr>
              <a:t> </a:t>
            </a:r>
            <a:r>
              <a:rPr lang="ru-RU" sz="1800" dirty="0">
                <a:latin typeface="Fira Sans Extra Condensed SemiBold" panose="020B0604020202020204" charset="0"/>
              </a:rPr>
              <a:t>технических средств организации дорожного движения </a:t>
            </a:r>
          </a:p>
          <a:p>
            <a:pPr marL="342900" indent="-342900" algn="just">
              <a:buFontTx/>
              <a:buChar char="-"/>
            </a:pPr>
            <a:r>
              <a:rPr lang="ru-RU" sz="1800" dirty="0">
                <a:latin typeface="Fira Sans Extra Condensed SemiBold" panose="020B0604020202020204" charset="0"/>
              </a:rPr>
              <a:t>ремонту</a:t>
            </a:r>
            <a:r>
              <a:rPr lang="ru-RU" sz="1900" dirty="0">
                <a:latin typeface="Fira Sans Extra Condensed SemiBold" panose="020B0604020202020204" charset="0"/>
              </a:rPr>
              <a:t> </a:t>
            </a:r>
            <a:r>
              <a:rPr lang="ru-RU" sz="2800" dirty="0">
                <a:latin typeface="Fira Sans Extra Condensed SemiBold" panose="020B0604020202020204" charset="0"/>
              </a:rPr>
              <a:t>18</a:t>
            </a:r>
            <a:r>
              <a:rPr lang="ru-RU" sz="1900" dirty="0">
                <a:latin typeface="Fira Sans Extra Condensed SemiBold" panose="020B0604020202020204" charset="0"/>
              </a:rPr>
              <a:t> </a:t>
            </a:r>
            <a:r>
              <a:rPr lang="ru-RU" sz="1800" dirty="0">
                <a:latin typeface="Fira Sans Extra Condensed SemiBold" panose="020B0604020202020204" charset="0"/>
              </a:rPr>
              <a:t>автомобильных дорог общего пользования местного 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844628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5783" y="31893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«Жилье и </a:t>
            </a:r>
          </a:p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городская среда»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Дом">
                <a:extLst>
                  <a:ext uri="{FF2B5EF4-FFF2-40B4-BE49-F238E27FC236}">
                    <a16:creationId xmlns:a16="http://schemas.microsoft.com/office/drawing/2014/main" id="{3C656F94-3847-493A-AB1C-31BDC8510C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0730690"/>
                  </p:ext>
                </p:extLst>
              </p:nvPr>
            </p:nvGraphicFramePr>
            <p:xfrm>
              <a:off x="2561294" y="884583"/>
              <a:ext cx="3653720" cy="392301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53720" cy="3923013"/>
                    </a:xfrm>
                    <a:prstGeom prst="rect">
                      <a:avLst/>
                    </a:prstGeom>
                  </am3d:spPr>
                  <am3d:camera>
                    <am3d:pos x="0" y="0" z="682014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6063" d="1000000"/>
                    <am3d:preTrans dx="0" dy="-13384882" dz="-5003200"/>
                    <am3d:scale>
                      <am3d:sx n="1000000" d="1000000"/>
                      <am3d:sy n="1000000" d="1000000"/>
                      <am3d:sz n="1000000" d="1000000"/>
                    </am3d:scale>
                    <am3d:rot ax="-243780" ay="37405" az="-265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6199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Дом">
                <a:extLst>
                  <a:ext uri="{FF2B5EF4-FFF2-40B4-BE49-F238E27FC236}">
                    <a16:creationId xmlns:a16="http://schemas.microsoft.com/office/drawing/2014/main" id="{3C656F94-3847-493A-AB1C-31BDC8510C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1294" y="884583"/>
                <a:ext cx="3653720" cy="39230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2298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485C3-8E12-44AC-8A59-3B78F7E53367}"/>
              </a:ext>
            </a:extLst>
          </p:cNvPr>
          <p:cNvSpPr txBox="1"/>
          <p:nvPr/>
        </p:nvSpPr>
        <p:spPr>
          <a:xfrm>
            <a:off x="862744" y="1132447"/>
            <a:ext cx="80109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Fira Sans Extra Condensed SemiBold" panose="020B0604020202020204" charset="0"/>
              </a:rPr>
              <a:t>Затраты в разрезе региональных проектов, входящих в нацпроект в 2022 году, составили </a:t>
            </a:r>
            <a:r>
              <a:rPr lang="ru-RU" sz="3200" dirty="0">
                <a:latin typeface="Fira Sans Extra Condensed SemiBold" panose="020B0604020202020204" charset="0"/>
              </a:rPr>
              <a:t>326,7</a:t>
            </a:r>
            <a:r>
              <a:rPr lang="ru-RU" sz="1800" dirty="0">
                <a:latin typeface="Fira Sans Extra Condensed SemiBold" panose="020B0604020202020204" charset="0"/>
              </a:rPr>
              <a:t> млн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FC433-6909-45F0-8B78-B043E9502425}"/>
              </a:ext>
            </a:extLst>
          </p:cNvPr>
          <p:cNvSpPr txBox="1"/>
          <p:nvPr/>
        </p:nvSpPr>
        <p:spPr>
          <a:xfrm>
            <a:off x="3826142" y="2859088"/>
            <a:ext cx="3818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Fira Sans Extra Condensed SemiBold" panose="020B0604020202020204" charset="0"/>
              </a:rPr>
              <a:t>Жилье</a:t>
            </a:r>
            <a:r>
              <a:rPr lang="ru-RU" sz="2000" dirty="0">
                <a:latin typeface="Fira Sans Extra Condensed SemiBold" panose="020B0604020202020204" charset="0"/>
              </a:rPr>
              <a:t>-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3000" dirty="0">
                <a:latin typeface="Fira Sans Extra Condensed SemiBold" panose="020B0604020202020204" charset="0"/>
              </a:rPr>
              <a:t>158,5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  <a:r>
              <a:rPr lang="ru-RU" sz="2000" dirty="0">
                <a:latin typeface="Fira Sans Extra Condensed SemiBold" panose="020B0604020202020204" charset="0"/>
              </a:rPr>
              <a:t>млн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525BE-412B-4F57-954D-5A9BD371EDAC}"/>
              </a:ext>
            </a:extLst>
          </p:cNvPr>
          <p:cNvSpPr txBox="1"/>
          <p:nvPr/>
        </p:nvSpPr>
        <p:spPr>
          <a:xfrm>
            <a:off x="3737463" y="3715548"/>
            <a:ext cx="5396175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300" dirty="0">
                <a:latin typeface="Fira Sans Extra Condensed SemiBold" panose="020B0604020202020204" charset="0"/>
              </a:rPr>
              <a:t>Формирование современной </a:t>
            </a:r>
            <a:r>
              <a:rPr lang="ru-RU" sz="2600" dirty="0">
                <a:latin typeface="Fira Sans Extra Condensed SemiBold" panose="020B0604020202020204" charset="0"/>
              </a:rPr>
              <a:t>– </a:t>
            </a:r>
            <a:r>
              <a:rPr lang="ru-RU" sz="3000" dirty="0">
                <a:latin typeface="Fira Sans Extra Condensed SemiBold" panose="020B0604020202020204" charset="0"/>
              </a:rPr>
              <a:t>168,2</a:t>
            </a:r>
            <a:r>
              <a:rPr lang="ru-RU" sz="1800" dirty="0">
                <a:latin typeface="Fira Sans Extra Condensed SemiBold" panose="020B0604020202020204" charset="0"/>
              </a:rPr>
              <a:t>млн руб. 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latin typeface="Fira Sans Extra Condensed SemiBold" panose="020B0604020202020204" charset="0"/>
              </a:rPr>
              <a:t> </a:t>
            </a:r>
            <a:r>
              <a:rPr lang="ru-RU" sz="2300" dirty="0">
                <a:latin typeface="Fira Sans Extra Condensed SemiBold" panose="020B0604020202020204" charset="0"/>
              </a:rPr>
              <a:t>городской среды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Дом">
                <a:extLst>
                  <a:ext uri="{FF2B5EF4-FFF2-40B4-BE49-F238E27FC236}">
                    <a16:creationId xmlns:a16="http://schemas.microsoft.com/office/drawing/2014/main" id="{4724E5E4-6B1E-4EB1-A02E-8F5136AD25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7533952"/>
                  </p:ext>
                </p:extLst>
              </p:nvPr>
            </p:nvGraphicFramePr>
            <p:xfrm>
              <a:off x="10361" y="2172602"/>
              <a:ext cx="3815781" cy="27119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815781" cy="2711963"/>
                    </a:xfrm>
                    <a:prstGeom prst="rect">
                      <a:avLst/>
                    </a:prstGeom>
                  </am3d:spPr>
                  <am3d:camera>
                    <am3d:pos x="0" y="0" z="682014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6063" d="1000000"/>
                    <am3d:preTrans dx="0" dy="-13384882" dz="-5003200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758" ay="3116958" az="-48765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7483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Дом">
                <a:extLst>
                  <a:ext uri="{FF2B5EF4-FFF2-40B4-BE49-F238E27FC236}">
                    <a16:creationId xmlns:a16="http://schemas.microsoft.com/office/drawing/2014/main" id="{4724E5E4-6B1E-4EB1-A02E-8F5136AD25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1" y="2172602"/>
                <a:ext cx="3815781" cy="271196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Google Shape;56;p15">
            <a:extLst>
              <a:ext uri="{FF2B5EF4-FFF2-40B4-BE49-F238E27FC236}">
                <a16:creationId xmlns:a16="http://schemas.microsoft.com/office/drawing/2014/main" id="{C4216776-A5E7-4AF1-8177-BD8ED187EEB0}"/>
              </a:ext>
            </a:extLst>
          </p:cNvPr>
          <p:cNvSpPr txBox="1">
            <a:spLocks/>
          </p:cNvSpPr>
          <p:nvPr/>
        </p:nvSpPr>
        <p:spPr>
          <a:xfrm>
            <a:off x="365777" y="33302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Национальный проект «Жилье и </a:t>
            </a:r>
          </a:p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городская среда»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9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E24B-56CF-46B1-A372-C0976F98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49" name="Google Shape;56;p15">
            <a:extLst>
              <a:ext uri="{FF2B5EF4-FFF2-40B4-BE49-F238E27FC236}">
                <a16:creationId xmlns:a16="http://schemas.microsoft.com/office/drawing/2014/main" id="{AF012AFE-531A-48EC-AD74-6AAB3CBE5A39}"/>
              </a:ext>
            </a:extLst>
          </p:cNvPr>
          <p:cNvSpPr txBox="1">
            <a:spLocks/>
          </p:cNvSpPr>
          <p:nvPr/>
        </p:nvSpPr>
        <p:spPr>
          <a:xfrm>
            <a:off x="360589" y="-33869"/>
            <a:ext cx="786584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Федеральные и региональные </a:t>
            </a:r>
          </a:p>
          <a:p>
            <a:pPr algn="ctr">
              <a:lnSpc>
                <a:spcPct val="80000"/>
              </a:lnSpc>
            </a:pPr>
            <a:r>
              <a:rPr lang="ru-RU" sz="3000" b="1" dirty="0">
                <a:latin typeface="Fira Sans Extra Condensed SemiBold" panose="020B0604020202020204" charset="0"/>
                <a:sym typeface="Fira Sans Extra Condensed"/>
              </a:rPr>
              <a:t>программы в 2022 году</a:t>
            </a:r>
            <a:endParaRPr lang="ru-RU" sz="3000" b="1" dirty="0">
              <a:latin typeface="Fira Sans Extra Condensed SemiBold" panose="020B0604020202020204" charset="0"/>
            </a:endParaRPr>
          </a:p>
        </p:txBody>
      </p:sp>
      <p:grpSp>
        <p:nvGrpSpPr>
          <p:cNvPr id="33" name="Google Shape;1193;p38">
            <a:extLst>
              <a:ext uri="{FF2B5EF4-FFF2-40B4-BE49-F238E27FC236}">
                <a16:creationId xmlns:a16="http://schemas.microsoft.com/office/drawing/2014/main" id="{21698F67-343D-48A6-A9E3-49569B1EEC18}"/>
              </a:ext>
            </a:extLst>
          </p:cNvPr>
          <p:cNvGrpSpPr/>
          <p:nvPr/>
        </p:nvGrpSpPr>
        <p:grpSpPr>
          <a:xfrm>
            <a:off x="266063" y="880212"/>
            <a:ext cx="1512476" cy="1911019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34" name="Google Shape;1194;p38">
              <a:extLst>
                <a:ext uri="{FF2B5EF4-FFF2-40B4-BE49-F238E27FC236}">
                  <a16:creationId xmlns:a16="http://schemas.microsoft.com/office/drawing/2014/main" id="{D14B89A5-626E-48F6-8958-B41F4C18B2CB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16C4F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97;p38">
              <a:extLst>
                <a:ext uri="{FF2B5EF4-FFF2-40B4-BE49-F238E27FC236}">
                  <a16:creationId xmlns:a16="http://schemas.microsoft.com/office/drawing/2014/main" id="{D67A61AD-B938-4999-AC6B-A62C05161FA4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E16C4F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98;p38">
              <a:extLst>
                <a:ext uri="{FF2B5EF4-FFF2-40B4-BE49-F238E27FC236}">
                  <a16:creationId xmlns:a16="http://schemas.microsoft.com/office/drawing/2014/main" id="{FCB9C029-5B17-430D-9B51-3CCB9262AD0E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" name="Google Shape;1199;p38">
              <a:extLst>
                <a:ext uri="{FF2B5EF4-FFF2-40B4-BE49-F238E27FC236}">
                  <a16:creationId xmlns:a16="http://schemas.microsoft.com/office/drawing/2014/main" id="{1A85F0B7-1469-4F1D-A5F6-3F4C8B1B690B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E16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sp>
        <p:nvSpPr>
          <p:cNvPr id="47" name="Google Shape;414;p20">
            <a:extLst>
              <a:ext uri="{FF2B5EF4-FFF2-40B4-BE49-F238E27FC236}">
                <a16:creationId xmlns:a16="http://schemas.microsoft.com/office/drawing/2014/main" id="{396EFDDB-7C9D-488B-8C80-D132105DD6FE}"/>
              </a:ext>
            </a:extLst>
          </p:cNvPr>
          <p:cNvSpPr txBox="1"/>
          <p:nvPr/>
        </p:nvSpPr>
        <p:spPr>
          <a:xfrm>
            <a:off x="197512" y="1356291"/>
            <a:ext cx="1687617" cy="187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Tx/>
            </a:pP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Обеспечение жильем молодых семей, выдано</a:t>
            </a:r>
          </a:p>
          <a:p>
            <a:pPr lvl="0" algn="ctr">
              <a:buClrTx/>
            </a:pP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 </a:t>
            </a:r>
            <a:r>
              <a:rPr lang="ru-RU" sz="2300" dirty="0">
                <a:latin typeface="Fira Sans Extra Condensed SemiBold" panose="020B0604020202020204" charset="0"/>
                <a:sym typeface="Fira Sans Extra Condensed"/>
              </a:rPr>
              <a:t>19</a:t>
            </a:r>
            <a:r>
              <a:rPr lang="ru-RU" sz="1800" dirty="0">
                <a:latin typeface="Fira Sans Extra Condensed SemiBold" panose="020B0604020202020204" charset="0"/>
                <a:sym typeface="Fira Sans Extra Condensed"/>
              </a:rPr>
              <a:t> </a:t>
            </a:r>
          </a:p>
          <a:p>
            <a:pPr lvl="0" algn="ctr">
              <a:buClrTx/>
            </a:pP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свидетельств</a:t>
            </a:r>
            <a:endParaRPr sz="1800" dirty="0">
              <a:latin typeface="Fira Sans Extra Condensed SemiBold" panose="020B0604020202020204" charset="0"/>
              <a:sym typeface="Fira Sans Extra Condensed"/>
            </a:endParaRPr>
          </a:p>
        </p:txBody>
      </p:sp>
      <p:grpSp>
        <p:nvGrpSpPr>
          <p:cNvPr id="60" name="Google Shape;1193;p38">
            <a:extLst>
              <a:ext uri="{FF2B5EF4-FFF2-40B4-BE49-F238E27FC236}">
                <a16:creationId xmlns:a16="http://schemas.microsoft.com/office/drawing/2014/main" id="{4E392FF0-A5CA-4B5F-A3B5-70E201A7DDF6}"/>
              </a:ext>
            </a:extLst>
          </p:cNvPr>
          <p:cNvGrpSpPr/>
          <p:nvPr/>
        </p:nvGrpSpPr>
        <p:grpSpPr>
          <a:xfrm>
            <a:off x="2072641" y="877573"/>
            <a:ext cx="1512476" cy="1911019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61" name="Google Shape;1194;p38">
              <a:extLst>
                <a:ext uri="{FF2B5EF4-FFF2-40B4-BE49-F238E27FC236}">
                  <a16:creationId xmlns:a16="http://schemas.microsoft.com/office/drawing/2014/main" id="{F0B580F1-8517-43D9-A48A-66756FF35E00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289588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97;p38">
              <a:extLst>
                <a:ext uri="{FF2B5EF4-FFF2-40B4-BE49-F238E27FC236}">
                  <a16:creationId xmlns:a16="http://schemas.microsoft.com/office/drawing/2014/main" id="{A123068F-82F7-4A00-AE82-59623B164751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9588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98;p38">
              <a:extLst>
                <a:ext uri="{FF2B5EF4-FFF2-40B4-BE49-F238E27FC236}">
                  <a16:creationId xmlns:a16="http://schemas.microsoft.com/office/drawing/2014/main" id="{1B244093-50CC-486C-AAAC-415D77B776FB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" name="Google Shape;1199;p38">
              <a:extLst>
                <a:ext uri="{FF2B5EF4-FFF2-40B4-BE49-F238E27FC236}">
                  <a16:creationId xmlns:a16="http://schemas.microsoft.com/office/drawing/2014/main" id="{F84A07CE-1AFF-410C-9D5B-F1F77560AC0A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289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grpSp>
        <p:nvGrpSpPr>
          <p:cNvPr id="65" name="Google Shape;1193;p38">
            <a:extLst>
              <a:ext uri="{FF2B5EF4-FFF2-40B4-BE49-F238E27FC236}">
                <a16:creationId xmlns:a16="http://schemas.microsoft.com/office/drawing/2014/main" id="{CFAB507A-290C-4FE3-8A85-10C71A10FF59}"/>
              </a:ext>
            </a:extLst>
          </p:cNvPr>
          <p:cNvGrpSpPr/>
          <p:nvPr/>
        </p:nvGrpSpPr>
        <p:grpSpPr>
          <a:xfrm>
            <a:off x="3879220" y="866888"/>
            <a:ext cx="1512476" cy="1911019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66" name="Google Shape;1194;p38">
              <a:extLst>
                <a:ext uri="{FF2B5EF4-FFF2-40B4-BE49-F238E27FC236}">
                  <a16:creationId xmlns:a16="http://schemas.microsoft.com/office/drawing/2014/main" id="{47DFBC42-26D4-40F0-96CF-CA17E0B746F0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A4C29A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97;p38">
              <a:extLst>
                <a:ext uri="{FF2B5EF4-FFF2-40B4-BE49-F238E27FC236}">
                  <a16:creationId xmlns:a16="http://schemas.microsoft.com/office/drawing/2014/main" id="{96671ED8-5653-431F-8A2F-77A6E66D9D01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A4C29A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98;p38">
              <a:extLst>
                <a:ext uri="{FF2B5EF4-FFF2-40B4-BE49-F238E27FC236}">
                  <a16:creationId xmlns:a16="http://schemas.microsoft.com/office/drawing/2014/main" id="{333F7DFA-1FBF-4775-A289-18A7A6A22B67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" name="Google Shape;1199;p38">
              <a:extLst>
                <a:ext uri="{FF2B5EF4-FFF2-40B4-BE49-F238E27FC236}">
                  <a16:creationId xmlns:a16="http://schemas.microsoft.com/office/drawing/2014/main" id="{137B26B7-25B4-4CFA-BDCD-46D9D344B55E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A4C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grpSp>
        <p:nvGrpSpPr>
          <p:cNvPr id="70" name="Google Shape;1193;p38">
            <a:extLst>
              <a:ext uri="{FF2B5EF4-FFF2-40B4-BE49-F238E27FC236}">
                <a16:creationId xmlns:a16="http://schemas.microsoft.com/office/drawing/2014/main" id="{69FA58EA-09AF-41E6-BF21-2A3458B5A422}"/>
              </a:ext>
            </a:extLst>
          </p:cNvPr>
          <p:cNvGrpSpPr/>
          <p:nvPr/>
        </p:nvGrpSpPr>
        <p:grpSpPr>
          <a:xfrm>
            <a:off x="5685798" y="865261"/>
            <a:ext cx="1512476" cy="1911019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71" name="Google Shape;1194;p38">
              <a:extLst>
                <a:ext uri="{FF2B5EF4-FFF2-40B4-BE49-F238E27FC236}">
                  <a16:creationId xmlns:a16="http://schemas.microsoft.com/office/drawing/2014/main" id="{64DC26DC-BA38-41A9-A9E1-44DE89AB6A59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8FBBE4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7;p38">
              <a:extLst>
                <a:ext uri="{FF2B5EF4-FFF2-40B4-BE49-F238E27FC236}">
                  <a16:creationId xmlns:a16="http://schemas.microsoft.com/office/drawing/2014/main" id="{1BC7CD51-7DB9-4C58-9A0A-0BDC8CA1159D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8FBBE4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8;p38">
              <a:extLst>
                <a:ext uri="{FF2B5EF4-FFF2-40B4-BE49-F238E27FC236}">
                  <a16:creationId xmlns:a16="http://schemas.microsoft.com/office/drawing/2014/main" id="{838F51C9-E855-4E62-8DE4-0852BED3553A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" name="Google Shape;1199;p38">
              <a:extLst>
                <a:ext uri="{FF2B5EF4-FFF2-40B4-BE49-F238E27FC236}">
                  <a16:creationId xmlns:a16="http://schemas.microsoft.com/office/drawing/2014/main" id="{42F23A94-5751-4B82-8AE9-9C7E8D64E69D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8FB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grpSp>
        <p:nvGrpSpPr>
          <p:cNvPr id="75" name="Google Shape;1193;p38">
            <a:extLst>
              <a:ext uri="{FF2B5EF4-FFF2-40B4-BE49-F238E27FC236}">
                <a16:creationId xmlns:a16="http://schemas.microsoft.com/office/drawing/2014/main" id="{C742B5B7-F267-44DE-813B-F9612D8F3885}"/>
              </a:ext>
            </a:extLst>
          </p:cNvPr>
          <p:cNvGrpSpPr/>
          <p:nvPr/>
        </p:nvGrpSpPr>
        <p:grpSpPr>
          <a:xfrm>
            <a:off x="7492376" y="877573"/>
            <a:ext cx="1512476" cy="1911019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76" name="Google Shape;1194;p38">
              <a:extLst>
                <a:ext uri="{FF2B5EF4-FFF2-40B4-BE49-F238E27FC236}">
                  <a16:creationId xmlns:a16="http://schemas.microsoft.com/office/drawing/2014/main" id="{5777C301-1DE6-41CF-8BD6-099D13E6268D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3B54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97;p38">
              <a:extLst>
                <a:ext uri="{FF2B5EF4-FFF2-40B4-BE49-F238E27FC236}">
                  <a16:creationId xmlns:a16="http://schemas.microsoft.com/office/drawing/2014/main" id="{92F92D36-4979-4E21-A63F-75EDD6B80BCF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E3B54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98;p38">
              <a:extLst>
                <a:ext uri="{FF2B5EF4-FFF2-40B4-BE49-F238E27FC236}">
                  <a16:creationId xmlns:a16="http://schemas.microsoft.com/office/drawing/2014/main" id="{BA434A6B-A7E2-4D9B-863D-CB2C3B19D734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9" name="Google Shape;1199;p38">
              <a:extLst>
                <a:ext uri="{FF2B5EF4-FFF2-40B4-BE49-F238E27FC236}">
                  <a16:creationId xmlns:a16="http://schemas.microsoft.com/office/drawing/2014/main" id="{2C4F274D-00E6-4DB6-A50A-6F7B74249659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E3B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sp>
        <p:nvSpPr>
          <p:cNvPr id="48" name="Google Shape;413;p20">
            <a:extLst>
              <a:ext uri="{FF2B5EF4-FFF2-40B4-BE49-F238E27FC236}">
                <a16:creationId xmlns:a16="http://schemas.microsoft.com/office/drawing/2014/main" id="{2BA3DE91-2393-42BA-B8F1-4D5745D691A0}"/>
              </a:ext>
            </a:extLst>
          </p:cNvPr>
          <p:cNvSpPr txBox="1"/>
          <p:nvPr/>
        </p:nvSpPr>
        <p:spPr>
          <a:xfrm>
            <a:off x="20226" y="834908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27,4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135" name="Google Shape;1193;p38">
            <a:extLst>
              <a:ext uri="{FF2B5EF4-FFF2-40B4-BE49-F238E27FC236}">
                <a16:creationId xmlns:a16="http://schemas.microsoft.com/office/drawing/2014/main" id="{91815D9F-6F22-4C83-B093-54B5C1D83132}"/>
              </a:ext>
            </a:extLst>
          </p:cNvPr>
          <p:cNvGrpSpPr/>
          <p:nvPr/>
        </p:nvGrpSpPr>
        <p:grpSpPr>
          <a:xfrm>
            <a:off x="246820" y="3124685"/>
            <a:ext cx="1512476" cy="1911020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157" name="Google Shape;1194;p38">
              <a:extLst>
                <a:ext uri="{FF2B5EF4-FFF2-40B4-BE49-F238E27FC236}">
                  <a16:creationId xmlns:a16="http://schemas.microsoft.com/office/drawing/2014/main" id="{E982E9C5-BF6A-472C-9A5F-2B61C0A05BF1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16C4F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97;p38">
              <a:extLst>
                <a:ext uri="{FF2B5EF4-FFF2-40B4-BE49-F238E27FC236}">
                  <a16:creationId xmlns:a16="http://schemas.microsoft.com/office/drawing/2014/main" id="{A52CB446-6309-44EC-9C68-222019324B96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E16C4F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98;p38">
              <a:extLst>
                <a:ext uri="{FF2B5EF4-FFF2-40B4-BE49-F238E27FC236}">
                  <a16:creationId xmlns:a16="http://schemas.microsoft.com/office/drawing/2014/main" id="{1395A702-4D3C-467B-8800-2D0024F66D64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" name="Google Shape;1199;p38">
              <a:extLst>
                <a:ext uri="{FF2B5EF4-FFF2-40B4-BE49-F238E27FC236}">
                  <a16:creationId xmlns:a16="http://schemas.microsoft.com/office/drawing/2014/main" id="{3FF52E44-29A9-44B6-9044-F41A6D48B594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E16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sp>
        <p:nvSpPr>
          <p:cNvPr id="136" name="Google Shape;414;p20">
            <a:extLst>
              <a:ext uri="{FF2B5EF4-FFF2-40B4-BE49-F238E27FC236}">
                <a16:creationId xmlns:a16="http://schemas.microsoft.com/office/drawing/2014/main" id="{B0483A23-F626-4EB9-B290-F5E483E0FE52}"/>
              </a:ext>
            </a:extLst>
          </p:cNvPr>
          <p:cNvSpPr txBox="1"/>
          <p:nvPr/>
        </p:nvSpPr>
        <p:spPr>
          <a:xfrm>
            <a:off x="178269" y="3610703"/>
            <a:ext cx="1687617" cy="187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buClrTx/>
            </a:pP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Лучший новогодний городок:</a:t>
            </a:r>
          </a:p>
          <a:p>
            <a:pPr lvl="0" algn="ctr">
              <a:lnSpc>
                <a:spcPct val="90000"/>
              </a:lnSpc>
              <a:buClrTx/>
            </a:pPr>
            <a:endParaRPr lang="ru-RU" sz="800" dirty="0">
              <a:latin typeface="Fira Sans Extra Condensed SemiBold" panose="020B0604020202020204" charset="0"/>
              <a:sym typeface="Fira Sans Extra Condensed"/>
            </a:endParaRPr>
          </a:p>
          <a:p>
            <a:pPr lvl="0" algn="ctr">
              <a:lnSpc>
                <a:spcPct val="90000"/>
              </a:lnSpc>
              <a:buClrTx/>
            </a:pP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- чугунные урны </a:t>
            </a:r>
          </a:p>
          <a:p>
            <a:pPr lvl="0" algn="ctr">
              <a:lnSpc>
                <a:spcPct val="90000"/>
              </a:lnSpc>
              <a:buClrTx/>
            </a:pPr>
            <a:r>
              <a:rPr lang="ru-RU" sz="1600" b="1" dirty="0">
                <a:latin typeface="Fira Sans Extra Condensed SemiBold" panose="020B0604020202020204" charset="0"/>
                <a:sym typeface="Fira Sans Extra Condensed"/>
              </a:rPr>
              <a:t>30</a:t>
            </a: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 штук</a:t>
            </a:r>
          </a:p>
          <a:p>
            <a:pPr lvl="0" algn="ctr">
              <a:lnSpc>
                <a:spcPct val="90000"/>
              </a:lnSpc>
              <a:buClrTx/>
            </a:pP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- цветочные вазоны</a:t>
            </a:r>
          </a:p>
          <a:p>
            <a:pPr lvl="0" algn="ctr">
              <a:lnSpc>
                <a:spcPct val="90000"/>
              </a:lnSpc>
              <a:buClrTx/>
            </a:pPr>
            <a:r>
              <a:rPr lang="ru-RU" sz="1600" b="1" dirty="0">
                <a:latin typeface="Fira Sans Extra Condensed SemiBold" panose="020B0604020202020204" charset="0"/>
                <a:sym typeface="Fira Sans Extra Condensed"/>
              </a:rPr>
              <a:t>10</a:t>
            </a:r>
            <a:r>
              <a:rPr lang="ru-RU" dirty="0">
                <a:latin typeface="Fira Sans Extra Condensed SemiBold" panose="020B0604020202020204" charset="0"/>
                <a:sym typeface="Fira Sans Extra Condensed"/>
              </a:rPr>
              <a:t> штук</a:t>
            </a:r>
            <a:endParaRPr dirty="0">
              <a:latin typeface="Fira Sans Extra Condensed SemiBold" panose="020B0604020202020204" charset="0"/>
              <a:sym typeface="Fira Sans Extra Condensed"/>
            </a:endParaRPr>
          </a:p>
        </p:txBody>
      </p:sp>
      <p:grpSp>
        <p:nvGrpSpPr>
          <p:cNvPr id="137" name="Google Shape;1193;p38">
            <a:extLst>
              <a:ext uri="{FF2B5EF4-FFF2-40B4-BE49-F238E27FC236}">
                <a16:creationId xmlns:a16="http://schemas.microsoft.com/office/drawing/2014/main" id="{9E89F8A8-EE3B-4CEB-A0B3-393F0C8B7275}"/>
              </a:ext>
            </a:extLst>
          </p:cNvPr>
          <p:cNvGrpSpPr/>
          <p:nvPr/>
        </p:nvGrpSpPr>
        <p:grpSpPr>
          <a:xfrm>
            <a:off x="2053398" y="3122046"/>
            <a:ext cx="1512476" cy="1911020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153" name="Google Shape;1194;p38">
              <a:extLst>
                <a:ext uri="{FF2B5EF4-FFF2-40B4-BE49-F238E27FC236}">
                  <a16:creationId xmlns:a16="http://schemas.microsoft.com/office/drawing/2014/main" id="{764E49AC-B5B1-47F2-8B5A-495F6E27E543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289588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97;p38">
              <a:extLst>
                <a:ext uri="{FF2B5EF4-FFF2-40B4-BE49-F238E27FC236}">
                  <a16:creationId xmlns:a16="http://schemas.microsoft.com/office/drawing/2014/main" id="{8BA0FEE8-12F1-4F95-B707-EF07D6941BCF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289588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98;p38">
              <a:extLst>
                <a:ext uri="{FF2B5EF4-FFF2-40B4-BE49-F238E27FC236}">
                  <a16:creationId xmlns:a16="http://schemas.microsoft.com/office/drawing/2014/main" id="{31E4F9B4-1378-4246-B722-2221CFBFD35E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" name="Google Shape;1199;p38">
              <a:extLst>
                <a:ext uri="{FF2B5EF4-FFF2-40B4-BE49-F238E27FC236}">
                  <a16:creationId xmlns:a16="http://schemas.microsoft.com/office/drawing/2014/main" id="{FE74178C-4E99-4779-B35E-71E43949D462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289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grpSp>
        <p:nvGrpSpPr>
          <p:cNvPr id="138" name="Google Shape;1193;p38">
            <a:extLst>
              <a:ext uri="{FF2B5EF4-FFF2-40B4-BE49-F238E27FC236}">
                <a16:creationId xmlns:a16="http://schemas.microsoft.com/office/drawing/2014/main" id="{63EDF67E-1B23-4FE1-B471-CFDAD76C384E}"/>
              </a:ext>
            </a:extLst>
          </p:cNvPr>
          <p:cNvGrpSpPr/>
          <p:nvPr/>
        </p:nvGrpSpPr>
        <p:grpSpPr>
          <a:xfrm>
            <a:off x="3859977" y="3111361"/>
            <a:ext cx="1512476" cy="1911020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149" name="Google Shape;1194;p38">
              <a:extLst>
                <a:ext uri="{FF2B5EF4-FFF2-40B4-BE49-F238E27FC236}">
                  <a16:creationId xmlns:a16="http://schemas.microsoft.com/office/drawing/2014/main" id="{056764D1-162C-407D-BFC5-DF6778A49FA5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A4C29A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97;p38">
              <a:extLst>
                <a:ext uri="{FF2B5EF4-FFF2-40B4-BE49-F238E27FC236}">
                  <a16:creationId xmlns:a16="http://schemas.microsoft.com/office/drawing/2014/main" id="{7A0128FE-95CE-48D0-A61B-C2C22B31CEC7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A4C29A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98;p38">
              <a:extLst>
                <a:ext uri="{FF2B5EF4-FFF2-40B4-BE49-F238E27FC236}">
                  <a16:creationId xmlns:a16="http://schemas.microsoft.com/office/drawing/2014/main" id="{3A64D0F9-BCCB-42A6-BDBF-00FF3834F5C2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" name="Google Shape;1199;p38">
              <a:extLst>
                <a:ext uri="{FF2B5EF4-FFF2-40B4-BE49-F238E27FC236}">
                  <a16:creationId xmlns:a16="http://schemas.microsoft.com/office/drawing/2014/main" id="{B2E1D4A8-5F57-487D-9B90-76AC8A141AD6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A4C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grpSp>
        <p:nvGrpSpPr>
          <p:cNvPr id="139" name="Google Shape;1193;p38">
            <a:extLst>
              <a:ext uri="{FF2B5EF4-FFF2-40B4-BE49-F238E27FC236}">
                <a16:creationId xmlns:a16="http://schemas.microsoft.com/office/drawing/2014/main" id="{B26CB609-8AB7-4502-A30C-A1B85C440BFF}"/>
              </a:ext>
            </a:extLst>
          </p:cNvPr>
          <p:cNvGrpSpPr/>
          <p:nvPr/>
        </p:nvGrpSpPr>
        <p:grpSpPr>
          <a:xfrm>
            <a:off x="5666555" y="3109734"/>
            <a:ext cx="1512476" cy="1911020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145" name="Google Shape;1194;p38">
              <a:extLst>
                <a:ext uri="{FF2B5EF4-FFF2-40B4-BE49-F238E27FC236}">
                  <a16:creationId xmlns:a16="http://schemas.microsoft.com/office/drawing/2014/main" id="{EED483FA-E9AB-4B51-B3B8-F50A103F90AC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8FBBE4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97;p38">
              <a:extLst>
                <a:ext uri="{FF2B5EF4-FFF2-40B4-BE49-F238E27FC236}">
                  <a16:creationId xmlns:a16="http://schemas.microsoft.com/office/drawing/2014/main" id="{76821A9B-F7AF-4608-A570-668BC077CCA1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8FBBE4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98;p38">
              <a:extLst>
                <a:ext uri="{FF2B5EF4-FFF2-40B4-BE49-F238E27FC236}">
                  <a16:creationId xmlns:a16="http://schemas.microsoft.com/office/drawing/2014/main" id="{28675E86-E0B9-4390-998B-5A1890DD287E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199;p38">
              <a:extLst>
                <a:ext uri="{FF2B5EF4-FFF2-40B4-BE49-F238E27FC236}">
                  <a16:creationId xmlns:a16="http://schemas.microsoft.com/office/drawing/2014/main" id="{391ECB5D-26F9-4584-BB47-093E2148C086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8FB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grpSp>
        <p:nvGrpSpPr>
          <p:cNvPr id="140" name="Google Shape;1193;p38">
            <a:extLst>
              <a:ext uri="{FF2B5EF4-FFF2-40B4-BE49-F238E27FC236}">
                <a16:creationId xmlns:a16="http://schemas.microsoft.com/office/drawing/2014/main" id="{CCE2E4EA-037E-460D-A9FD-76365929FCE1}"/>
              </a:ext>
            </a:extLst>
          </p:cNvPr>
          <p:cNvGrpSpPr/>
          <p:nvPr/>
        </p:nvGrpSpPr>
        <p:grpSpPr>
          <a:xfrm>
            <a:off x="7473133" y="3122046"/>
            <a:ext cx="1512476" cy="1911020"/>
            <a:chOff x="710263" y="1475375"/>
            <a:chExt cx="1651807" cy="2727116"/>
          </a:xfrm>
          <a:effectLst>
            <a:outerShdw blurRad="76200" dist="50800" dir="3000000" sx="102000" sy="102000" algn="tl" rotWithShape="0">
              <a:prstClr val="black">
                <a:alpha val="35000"/>
              </a:prstClr>
            </a:outerShdw>
          </a:effectLst>
        </p:grpSpPr>
        <p:sp>
          <p:nvSpPr>
            <p:cNvPr id="141" name="Google Shape;1194;p38">
              <a:extLst>
                <a:ext uri="{FF2B5EF4-FFF2-40B4-BE49-F238E27FC236}">
                  <a16:creationId xmlns:a16="http://schemas.microsoft.com/office/drawing/2014/main" id="{6AE6B4AC-BEE3-4627-87E8-69298A3CEACD}"/>
                </a:ext>
              </a:extLst>
            </p:cNvPr>
            <p:cNvSpPr/>
            <p:nvPr/>
          </p:nvSpPr>
          <p:spPr>
            <a:xfrm>
              <a:off x="710263" y="2113046"/>
              <a:ext cx="169219" cy="185025"/>
            </a:xfrm>
            <a:custGeom>
              <a:avLst/>
              <a:gdLst/>
              <a:ahLst/>
              <a:cxnLst/>
              <a:rect l="l" t="t" r="r" b="b"/>
              <a:pathLst>
                <a:path w="5728" h="6263" extrusionOk="0">
                  <a:moveTo>
                    <a:pt x="5394" y="0"/>
                  </a:moveTo>
                  <a:lnTo>
                    <a:pt x="0" y="834"/>
                  </a:lnTo>
                  <a:lnTo>
                    <a:pt x="5727" y="6263"/>
                  </a:lnTo>
                  <a:lnTo>
                    <a:pt x="5727" y="6263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3B54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197;p38">
              <a:extLst>
                <a:ext uri="{FF2B5EF4-FFF2-40B4-BE49-F238E27FC236}">
                  <a16:creationId xmlns:a16="http://schemas.microsoft.com/office/drawing/2014/main" id="{D82C025F-B676-4102-9271-B6BC0B5538F1}"/>
                </a:ext>
              </a:extLst>
            </p:cNvPr>
            <p:cNvSpPr/>
            <p:nvPr/>
          </p:nvSpPr>
          <p:spPr>
            <a:xfrm>
              <a:off x="1875148" y="1475375"/>
              <a:ext cx="158673" cy="139322"/>
            </a:xfrm>
            <a:custGeom>
              <a:avLst/>
              <a:gdLst/>
              <a:ahLst/>
              <a:cxnLst/>
              <a:rect l="l" t="t" r="r" b="b"/>
              <a:pathLst>
                <a:path w="5371" h="4716" extrusionOk="0">
                  <a:moveTo>
                    <a:pt x="953" y="0"/>
                  </a:moveTo>
                  <a:lnTo>
                    <a:pt x="1" y="4715"/>
                  </a:lnTo>
                  <a:lnTo>
                    <a:pt x="5371" y="471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E3B54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98;p38">
              <a:extLst>
                <a:ext uri="{FF2B5EF4-FFF2-40B4-BE49-F238E27FC236}">
                  <a16:creationId xmlns:a16="http://schemas.microsoft.com/office/drawing/2014/main" id="{16050282-85D8-4ECF-9D76-7C2727418E52}"/>
                </a:ext>
              </a:extLst>
            </p:cNvPr>
            <p:cNvSpPr/>
            <p:nvPr/>
          </p:nvSpPr>
          <p:spPr>
            <a:xfrm>
              <a:off x="816850" y="1569217"/>
              <a:ext cx="1545220" cy="2633274"/>
            </a:xfrm>
            <a:custGeom>
              <a:avLst/>
              <a:gdLst/>
              <a:ahLst/>
              <a:cxnLst/>
              <a:rect l="l" t="t" r="r" b="b"/>
              <a:pathLst>
                <a:path w="52305" h="84285" extrusionOk="0">
                  <a:moveTo>
                    <a:pt x="0" y="0"/>
                  </a:moveTo>
                  <a:lnTo>
                    <a:pt x="0" y="84284"/>
                  </a:lnTo>
                  <a:lnTo>
                    <a:pt x="52304" y="84284"/>
                  </a:lnTo>
                  <a:lnTo>
                    <a:pt x="52304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" name="Google Shape;1199;p38">
              <a:extLst>
                <a:ext uri="{FF2B5EF4-FFF2-40B4-BE49-F238E27FC236}">
                  <a16:creationId xmlns:a16="http://schemas.microsoft.com/office/drawing/2014/main" id="{57E03753-E96B-4072-87C0-75F323FE1854}"/>
                </a:ext>
              </a:extLst>
            </p:cNvPr>
            <p:cNvSpPr/>
            <p:nvPr/>
          </p:nvSpPr>
          <p:spPr>
            <a:xfrm>
              <a:off x="710263" y="1475375"/>
              <a:ext cx="1193133" cy="662343"/>
            </a:xfrm>
            <a:custGeom>
              <a:avLst/>
              <a:gdLst/>
              <a:ahLst/>
              <a:cxnLst/>
              <a:rect l="l" t="t" r="r" b="b"/>
              <a:pathLst>
                <a:path w="40387" h="22420" extrusionOk="0">
                  <a:moveTo>
                    <a:pt x="0" y="0"/>
                  </a:moveTo>
                  <a:lnTo>
                    <a:pt x="0" y="22420"/>
                  </a:lnTo>
                  <a:lnTo>
                    <a:pt x="35898" y="22420"/>
                  </a:lnTo>
                  <a:cubicBezTo>
                    <a:pt x="38374" y="22420"/>
                    <a:pt x="40386" y="20407"/>
                    <a:pt x="40386" y="17931"/>
                  </a:cubicBezTo>
                  <a:lnTo>
                    <a:pt x="40386" y="0"/>
                  </a:lnTo>
                  <a:close/>
                </a:path>
              </a:pathLst>
            </a:custGeom>
            <a:solidFill>
              <a:srgbClr val="E3B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/>
            </a:p>
          </p:txBody>
        </p:sp>
      </p:grpSp>
      <p:sp>
        <p:nvSpPr>
          <p:cNvPr id="161" name="Google Shape;413;p20">
            <a:extLst>
              <a:ext uri="{FF2B5EF4-FFF2-40B4-BE49-F238E27FC236}">
                <a16:creationId xmlns:a16="http://schemas.microsoft.com/office/drawing/2014/main" id="{D42489F9-039D-48A0-A380-0E9A76AE92E9}"/>
              </a:ext>
            </a:extLst>
          </p:cNvPr>
          <p:cNvSpPr txBox="1"/>
          <p:nvPr/>
        </p:nvSpPr>
        <p:spPr>
          <a:xfrm>
            <a:off x="1799329" y="818203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69,2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2" name="Google Shape;413;p20">
            <a:extLst>
              <a:ext uri="{FF2B5EF4-FFF2-40B4-BE49-F238E27FC236}">
                <a16:creationId xmlns:a16="http://schemas.microsoft.com/office/drawing/2014/main" id="{4252B813-C052-4983-BB29-0A8FB751DDE9}"/>
              </a:ext>
            </a:extLst>
          </p:cNvPr>
          <p:cNvSpPr txBox="1"/>
          <p:nvPr/>
        </p:nvSpPr>
        <p:spPr>
          <a:xfrm>
            <a:off x="3614339" y="818283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8,5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3" name="Google Shape;413;p20">
            <a:extLst>
              <a:ext uri="{FF2B5EF4-FFF2-40B4-BE49-F238E27FC236}">
                <a16:creationId xmlns:a16="http://schemas.microsoft.com/office/drawing/2014/main" id="{BC190F49-1F51-4F1C-8DE7-ECAD6F0ED01B}"/>
              </a:ext>
            </a:extLst>
          </p:cNvPr>
          <p:cNvSpPr txBox="1"/>
          <p:nvPr/>
        </p:nvSpPr>
        <p:spPr>
          <a:xfrm>
            <a:off x="5450617" y="818203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66,0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4" name="Google Shape;413;p20">
            <a:extLst>
              <a:ext uri="{FF2B5EF4-FFF2-40B4-BE49-F238E27FC236}">
                <a16:creationId xmlns:a16="http://schemas.microsoft.com/office/drawing/2014/main" id="{95253938-B1A9-4C75-BCAB-F4C751C25173}"/>
              </a:ext>
            </a:extLst>
          </p:cNvPr>
          <p:cNvSpPr txBox="1"/>
          <p:nvPr/>
        </p:nvSpPr>
        <p:spPr>
          <a:xfrm>
            <a:off x="7279415" y="818203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27,9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5" name="Google Shape;413;p20">
            <a:extLst>
              <a:ext uri="{FF2B5EF4-FFF2-40B4-BE49-F238E27FC236}">
                <a16:creationId xmlns:a16="http://schemas.microsoft.com/office/drawing/2014/main" id="{6A81E604-8236-4B88-B003-D764E36AF7EA}"/>
              </a:ext>
            </a:extLst>
          </p:cNvPr>
          <p:cNvSpPr txBox="1"/>
          <p:nvPr/>
        </p:nvSpPr>
        <p:spPr>
          <a:xfrm>
            <a:off x="26291" y="3072322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1,0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6" name="Google Shape;413;p20">
            <a:extLst>
              <a:ext uri="{FF2B5EF4-FFF2-40B4-BE49-F238E27FC236}">
                <a16:creationId xmlns:a16="http://schemas.microsoft.com/office/drawing/2014/main" id="{6F09DD5B-FDD6-46FE-BE2F-4A084F92A57F}"/>
              </a:ext>
            </a:extLst>
          </p:cNvPr>
          <p:cNvSpPr txBox="1"/>
          <p:nvPr/>
        </p:nvSpPr>
        <p:spPr>
          <a:xfrm>
            <a:off x="1819207" y="3072322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36,0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7" name="Google Shape;413;p20">
            <a:extLst>
              <a:ext uri="{FF2B5EF4-FFF2-40B4-BE49-F238E27FC236}">
                <a16:creationId xmlns:a16="http://schemas.microsoft.com/office/drawing/2014/main" id="{91EB1445-354C-4312-A559-653F3CAEED71}"/>
              </a:ext>
            </a:extLst>
          </p:cNvPr>
          <p:cNvSpPr txBox="1"/>
          <p:nvPr/>
        </p:nvSpPr>
        <p:spPr>
          <a:xfrm>
            <a:off x="3622067" y="3063677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59,9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8" name="Google Shape;413;p20">
            <a:extLst>
              <a:ext uri="{FF2B5EF4-FFF2-40B4-BE49-F238E27FC236}">
                <a16:creationId xmlns:a16="http://schemas.microsoft.com/office/drawing/2014/main" id="{88F604E0-4380-4C74-9063-1B5604F6D2D6}"/>
              </a:ext>
            </a:extLst>
          </p:cNvPr>
          <p:cNvSpPr txBox="1"/>
          <p:nvPr/>
        </p:nvSpPr>
        <p:spPr>
          <a:xfrm>
            <a:off x="5411110" y="3052848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87,8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9" name="Google Shape;413;p20">
            <a:extLst>
              <a:ext uri="{FF2B5EF4-FFF2-40B4-BE49-F238E27FC236}">
                <a16:creationId xmlns:a16="http://schemas.microsoft.com/office/drawing/2014/main" id="{92746363-8123-451C-8D1C-D040E2D611E4}"/>
              </a:ext>
            </a:extLst>
          </p:cNvPr>
          <p:cNvSpPr txBox="1"/>
          <p:nvPr/>
        </p:nvSpPr>
        <p:spPr>
          <a:xfrm>
            <a:off x="7225384" y="3062298"/>
            <a:ext cx="1632430" cy="58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67,0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млн руб.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589710E8-FAA7-4D39-A350-558FCC251D59}"/>
              </a:ext>
            </a:extLst>
          </p:cNvPr>
          <p:cNvSpPr/>
          <p:nvPr/>
        </p:nvSpPr>
        <p:spPr>
          <a:xfrm>
            <a:off x="1964119" y="1417196"/>
            <a:ext cx="1787607" cy="1435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latin typeface="Fira Sans Extra Condensed SemiBold" panose="020B0604020202020204" charset="0"/>
              </a:rPr>
              <a:t>Предоставление жилых помещений детям – сиротам, приобретено </a:t>
            </a:r>
          </a:p>
          <a:p>
            <a:pPr algn="ctr">
              <a:lnSpc>
                <a:spcPct val="90000"/>
              </a:lnSpc>
            </a:pPr>
            <a:r>
              <a:rPr lang="ru-RU" sz="2300" dirty="0">
                <a:latin typeface="Fira Sans Extra Condensed SemiBold" panose="020B0604020202020204" charset="0"/>
              </a:rPr>
              <a:t>32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latin typeface="Fira Sans Extra Condensed SemiBold" panose="020B0604020202020204" charset="0"/>
              </a:rPr>
              <a:t>квартиры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1AEA063F-AB32-4947-B83A-CF0EF0D87D36}"/>
              </a:ext>
            </a:extLst>
          </p:cNvPr>
          <p:cNvSpPr/>
          <p:nvPr/>
        </p:nvSpPr>
        <p:spPr>
          <a:xfrm>
            <a:off x="3879219" y="1425724"/>
            <a:ext cx="1571398" cy="1413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>
                <a:latin typeface="Fira Sans Extra Condensed SemiBold" panose="020B0604020202020204" charset="0"/>
              </a:rPr>
              <a:t>Предоставление жилых помещений инвалидам и семьям, имеющих детей инвалидов, приобретено </a:t>
            </a:r>
          </a:p>
          <a:p>
            <a:pPr algn="ctr">
              <a:lnSpc>
                <a:spcPct val="80000"/>
              </a:lnSpc>
            </a:pPr>
            <a:r>
              <a:rPr lang="ru-RU" sz="2300" dirty="0">
                <a:latin typeface="Fira Sans Extra Condensed SemiBold" panose="020B0604020202020204" charset="0"/>
              </a:rPr>
              <a:t>4</a:t>
            </a:r>
            <a:r>
              <a:rPr lang="ru-RU" sz="1800" dirty="0">
                <a:latin typeface="Fira Sans Extra Condensed SemiBold" panose="020B060402020202020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latin typeface="Fira Sans Extra Condensed SemiBold" panose="020B0604020202020204" charset="0"/>
              </a:rPr>
              <a:t>квартиры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1148F7-5904-4266-91C0-D922AA1CC302}"/>
              </a:ext>
            </a:extLst>
          </p:cNvPr>
          <p:cNvSpPr/>
          <p:nvPr/>
        </p:nvSpPr>
        <p:spPr>
          <a:xfrm>
            <a:off x="5678200" y="1459792"/>
            <a:ext cx="157139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Fira Sans Extra Condensed SemiBold" panose="020B0604020202020204" charset="0"/>
              </a:rPr>
              <a:t>Реализация проектов благоустройства дворовых территорий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B69292-4FF9-441A-A5EA-839B53696604}"/>
              </a:ext>
            </a:extLst>
          </p:cNvPr>
          <p:cNvSpPr/>
          <p:nvPr/>
        </p:nvSpPr>
        <p:spPr>
          <a:xfrm>
            <a:off x="7531051" y="1387318"/>
            <a:ext cx="153292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latin typeface="Fira Sans Extra Condensed SemiBold" panose="020B0604020202020204" charset="0"/>
              </a:rPr>
              <a:t>Территориальный заказ по содержанию, ремонту, </a:t>
            </a:r>
            <a:r>
              <a:rPr lang="ru-RU" sz="1200" dirty="0" err="1">
                <a:latin typeface="Fira Sans Extra Condensed SemiBold" panose="020B0604020202020204" charset="0"/>
              </a:rPr>
              <a:t>капи-тальному</a:t>
            </a:r>
            <a:r>
              <a:rPr lang="ru-RU" sz="1200" dirty="0">
                <a:latin typeface="Fira Sans Extra Condensed SemiBold" panose="020B0604020202020204" charset="0"/>
              </a:rPr>
              <a:t> ремонту, строительству и реконструкции автомобильных дорог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A9FB6C-94AA-449B-AD54-F33B67A7FA7D}"/>
              </a:ext>
            </a:extLst>
          </p:cNvPr>
          <p:cNvSpPr/>
          <p:nvPr/>
        </p:nvSpPr>
        <p:spPr>
          <a:xfrm>
            <a:off x="2170237" y="3673398"/>
            <a:ext cx="1395637" cy="891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dirty="0">
                <a:latin typeface="Fira Sans Extra Condensed SemiBold" panose="020B0604020202020204" charset="0"/>
              </a:rPr>
              <a:t>Закупка коммунальной техники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500BCF-3BDB-4196-8CF4-A5ED4FB3412C}"/>
              </a:ext>
            </a:extLst>
          </p:cNvPr>
          <p:cNvSpPr/>
          <p:nvPr/>
        </p:nvSpPr>
        <p:spPr>
          <a:xfrm>
            <a:off x="3890109" y="3673398"/>
            <a:ext cx="1549806" cy="841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500" dirty="0">
                <a:latin typeface="Fira Sans Extra Condensed SemiBold" panose="020B0604020202020204" charset="0"/>
              </a:rPr>
              <a:t>Благоустройство общественных территорий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6904D0-6E2B-418D-880E-0FC6AE05CA7D}"/>
              </a:ext>
            </a:extLst>
          </p:cNvPr>
          <p:cNvSpPr/>
          <p:nvPr/>
        </p:nvSpPr>
        <p:spPr>
          <a:xfrm>
            <a:off x="5740283" y="3696515"/>
            <a:ext cx="1411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Fira Sans Extra Condensed SemiBold" panose="020B0604020202020204" charset="0"/>
              </a:rPr>
              <a:t>Модернизация школьной системы образования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A27FB7-EFE5-4AB8-960F-F5FEDE5D5AE4}"/>
              </a:ext>
            </a:extLst>
          </p:cNvPr>
          <p:cNvSpPr/>
          <p:nvPr/>
        </p:nvSpPr>
        <p:spPr>
          <a:xfrm>
            <a:off x="7492376" y="3673398"/>
            <a:ext cx="15329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ira Sans Extra Condensed SemiBold" panose="020B0604020202020204" charset="0"/>
              </a:rPr>
              <a:t>Капитальный ремонт общего имущества в многоквартирных домах</a:t>
            </a:r>
          </a:p>
        </p:txBody>
      </p:sp>
    </p:spTree>
    <p:extLst>
      <p:ext uri="{BB962C8B-B14F-4D97-AF65-F5344CB8AC3E}">
        <p14:creationId xmlns:p14="http://schemas.microsoft.com/office/powerpoint/2010/main" val="20381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5A52B-3256-4D39-82E2-868AE9D559B5}"/>
              </a:ext>
            </a:extLst>
          </p:cNvPr>
          <p:cNvSpPr txBox="1"/>
          <p:nvPr/>
        </p:nvSpPr>
        <p:spPr>
          <a:xfrm>
            <a:off x="1489974" y="1232922"/>
            <a:ext cx="6343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400" dirty="0">
                <a:latin typeface="Fira Sans Extra Condensed SemiBold" panose="020B0604020202020204" charset="0"/>
              </a:rPr>
              <a:t>Спасибо </a:t>
            </a:r>
          </a:p>
          <a:p>
            <a:pPr algn="ctr"/>
            <a:r>
              <a:rPr lang="ru-RU" sz="8400" dirty="0">
                <a:latin typeface="Fira Sans Extra Condensed SemiBold" panose="020B0604020202020204" charset="0"/>
              </a:rPr>
              <a:t>за внимание!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0FEDA17-6769-4B7A-B83E-4401902C3AB6}"/>
              </a:ext>
            </a:extLst>
          </p:cNvPr>
          <p:cNvGrpSpPr/>
          <p:nvPr/>
        </p:nvGrpSpPr>
        <p:grpSpPr>
          <a:xfrm>
            <a:off x="7739622" y="4229898"/>
            <a:ext cx="1029324" cy="722537"/>
            <a:chOff x="1695000" y="3150352"/>
            <a:chExt cx="1829600" cy="1284292"/>
          </a:xfrm>
        </p:grpSpPr>
        <p:sp>
          <p:nvSpPr>
            <p:cNvPr id="41" name="Google Shape;63;p15">
              <a:extLst>
                <a:ext uri="{FF2B5EF4-FFF2-40B4-BE49-F238E27FC236}">
                  <a16:creationId xmlns:a16="http://schemas.microsoft.com/office/drawing/2014/main" id="{5010A8D7-9F51-46A0-A2E5-8E3FE8D6CF04}"/>
                </a:ext>
              </a:extLst>
            </p:cNvPr>
            <p:cNvSpPr/>
            <p:nvPr/>
          </p:nvSpPr>
          <p:spPr>
            <a:xfrm flipH="1">
              <a:off x="3189187" y="3454202"/>
              <a:ext cx="335413" cy="980442"/>
            </a:xfrm>
            <a:custGeom>
              <a:avLst/>
              <a:gdLst/>
              <a:ahLst/>
              <a:cxnLst/>
              <a:rect l="l" t="t" r="r" b="b"/>
              <a:pathLst>
                <a:path w="2302" h="14545" extrusionOk="0">
                  <a:moveTo>
                    <a:pt x="0" y="1"/>
                  </a:moveTo>
                  <a:lnTo>
                    <a:pt x="0" y="14545"/>
                  </a:lnTo>
                  <a:lnTo>
                    <a:pt x="2302" y="1454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rgbClr val="F4A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64;p15">
              <a:extLst>
                <a:ext uri="{FF2B5EF4-FFF2-40B4-BE49-F238E27FC236}">
                  <a16:creationId xmlns:a16="http://schemas.microsoft.com/office/drawing/2014/main" id="{4BE7C7F3-F518-4AB5-9D20-06D09198FDEC}"/>
                </a:ext>
              </a:extLst>
            </p:cNvPr>
            <p:cNvSpPr/>
            <p:nvPr/>
          </p:nvSpPr>
          <p:spPr>
            <a:xfrm flipH="1">
              <a:off x="2691115" y="3150352"/>
              <a:ext cx="335415" cy="1284290"/>
            </a:xfrm>
            <a:custGeom>
              <a:avLst/>
              <a:gdLst/>
              <a:ahLst/>
              <a:cxnLst/>
              <a:rect l="l" t="t" r="r" b="b"/>
              <a:pathLst>
                <a:path w="2303" h="15812" extrusionOk="0">
                  <a:moveTo>
                    <a:pt x="1" y="0"/>
                  </a:moveTo>
                  <a:lnTo>
                    <a:pt x="1" y="15812"/>
                  </a:lnTo>
                  <a:lnTo>
                    <a:pt x="2302" y="1581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rgbClr val="E7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8817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65;p15">
              <a:extLst>
                <a:ext uri="{FF2B5EF4-FFF2-40B4-BE49-F238E27FC236}">
                  <a16:creationId xmlns:a16="http://schemas.microsoft.com/office/drawing/2014/main" id="{728AA8FA-E5E8-4782-98E0-91CAA1982560}"/>
                </a:ext>
              </a:extLst>
            </p:cNvPr>
            <p:cNvSpPr/>
            <p:nvPr/>
          </p:nvSpPr>
          <p:spPr>
            <a:xfrm flipH="1">
              <a:off x="2193061" y="3814799"/>
              <a:ext cx="335415" cy="617364"/>
            </a:xfrm>
            <a:custGeom>
              <a:avLst/>
              <a:gdLst/>
              <a:ahLst/>
              <a:cxnLst/>
              <a:rect l="l" t="t" r="r" b="b"/>
              <a:pathLst>
                <a:path w="2303" h="11209" extrusionOk="0">
                  <a:moveTo>
                    <a:pt x="1" y="0"/>
                  </a:moveTo>
                  <a:lnTo>
                    <a:pt x="1" y="11208"/>
                  </a:lnTo>
                  <a:lnTo>
                    <a:pt x="2302" y="1120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rgbClr val="2A9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66;p15">
              <a:extLst>
                <a:ext uri="{FF2B5EF4-FFF2-40B4-BE49-F238E27FC236}">
                  <a16:creationId xmlns:a16="http://schemas.microsoft.com/office/drawing/2014/main" id="{7A7D6491-22AC-4046-90BC-7B90F6A6CC38}"/>
                </a:ext>
              </a:extLst>
            </p:cNvPr>
            <p:cNvSpPr/>
            <p:nvPr/>
          </p:nvSpPr>
          <p:spPr>
            <a:xfrm flipH="1">
              <a:off x="1695000" y="3559980"/>
              <a:ext cx="335415" cy="874591"/>
            </a:xfrm>
            <a:custGeom>
              <a:avLst/>
              <a:gdLst/>
              <a:ahLst/>
              <a:cxnLst/>
              <a:rect l="l" t="t" r="r" b="b"/>
              <a:pathLst>
                <a:path w="2303" h="14545" extrusionOk="0">
                  <a:moveTo>
                    <a:pt x="0" y="1"/>
                  </a:moveTo>
                  <a:lnTo>
                    <a:pt x="0" y="14545"/>
                  </a:lnTo>
                  <a:lnTo>
                    <a:pt x="2302" y="14545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rgbClr val="2646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156E79-C400-426A-88BC-CCBF41AD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5710FB-34D2-4E32-8B81-BB39E1DE8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578" name="Google Shape;578;p29"/>
          <p:cNvSpPr/>
          <p:nvPr/>
        </p:nvSpPr>
        <p:spPr>
          <a:xfrm>
            <a:off x="6772453" y="2916841"/>
            <a:ext cx="1565400" cy="273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2025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SemiBold" panose="020B0604020202020204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3" name="Google Shape;606;p31"/>
          <p:cNvSpPr txBox="1">
            <a:spLocks noGrp="1"/>
          </p:cNvSpPr>
          <p:nvPr>
            <p:ph type="title"/>
          </p:nvPr>
        </p:nvSpPr>
        <p:spPr>
          <a:xfrm>
            <a:off x="823806" y="192404"/>
            <a:ext cx="7378607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налоговых и неналоговых доходов за 2022 год</a:t>
            </a:r>
            <a:endParaRPr dirty="0">
              <a:solidFill>
                <a:schemeClr val="dk1"/>
              </a:solidFill>
              <a:latin typeface="Fira Sans Extra Condensed SemiBold" panose="020B060402020202020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628911" y="1622602"/>
            <a:ext cx="2893318" cy="3166030"/>
            <a:chOff x="360037" y="1691688"/>
            <a:chExt cx="2628134" cy="2875849"/>
          </a:xfrm>
        </p:grpSpPr>
        <p:sp>
          <p:nvSpPr>
            <p:cNvPr id="557" name="Google Shape;557;p29"/>
            <p:cNvSpPr/>
            <p:nvPr/>
          </p:nvSpPr>
          <p:spPr>
            <a:xfrm rot="5400000" flipH="1">
              <a:off x="1410452" y="2492010"/>
              <a:ext cx="347700" cy="2226732"/>
            </a:xfrm>
            <a:prstGeom prst="round1Rect">
              <a:avLst>
                <a:gd name="adj" fmla="val 50000"/>
              </a:avLst>
            </a:prstGeom>
            <a:solidFill>
              <a:srgbClr val="E7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9"/>
            <p:cNvSpPr txBox="1"/>
            <p:nvPr/>
          </p:nvSpPr>
          <p:spPr>
            <a:xfrm>
              <a:off x="1341203" y="2235982"/>
              <a:ext cx="1498158" cy="6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6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Рост к утвержденному плану 2022 года</a:t>
              </a:r>
              <a:endParaRPr kumimoji="0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575" name="Google Shape;575;p29"/>
            <p:cNvSpPr/>
            <p:nvPr/>
          </p:nvSpPr>
          <p:spPr>
            <a:xfrm rot="5400000" flipH="1">
              <a:off x="1399247" y="740967"/>
              <a:ext cx="347700" cy="2249141"/>
            </a:xfrm>
            <a:prstGeom prst="round1Rect">
              <a:avLst>
                <a:gd name="adj" fmla="val 50000"/>
              </a:avLst>
            </a:prstGeom>
            <a:solidFill>
              <a:srgbClr val="2A9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498175" y="1982850"/>
              <a:ext cx="1565400" cy="2739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485121" y="3522637"/>
              <a:ext cx="1565400" cy="2739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6" name="Google Shape;560;p29"/>
            <p:cNvSpPr txBox="1"/>
            <p:nvPr/>
          </p:nvSpPr>
          <p:spPr>
            <a:xfrm>
              <a:off x="360037" y="2047565"/>
              <a:ext cx="1216377" cy="6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2A9D8F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+7,6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A9D8F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2A9D8F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360037" y="3779226"/>
              <a:ext cx="2628134" cy="788311"/>
              <a:chOff x="353678" y="3779226"/>
              <a:chExt cx="2628134" cy="788311"/>
            </a:xfrm>
          </p:grpSpPr>
          <p:sp>
            <p:nvSpPr>
              <p:cNvPr id="47" name="Google Shape;560;p29"/>
              <p:cNvSpPr txBox="1"/>
              <p:nvPr/>
            </p:nvSpPr>
            <p:spPr>
              <a:xfrm>
                <a:off x="353678" y="3779226"/>
                <a:ext cx="1102859" cy="6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45F4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+7,9</a:t>
                </a: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45F4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45F4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" name="Google Shape;560;p29"/>
              <p:cNvSpPr txBox="1"/>
              <p:nvPr/>
            </p:nvSpPr>
            <p:spPr>
              <a:xfrm>
                <a:off x="1334844" y="3870337"/>
                <a:ext cx="1646968" cy="6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rPr>
                  <a:t>Рост к уровню 2021 года</a:t>
                </a:r>
                <a:endParaRPr kumimoji="0" sz="1600" u="none" strike="noStrike" kern="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716565" y="1460525"/>
            <a:ext cx="5167260" cy="3336988"/>
            <a:chOff x="1249188" y="1786505"/>
            <a:chExt cx="3994537" cy="2579650"/>
          </a:xfrm>
        </p:grpSpPr>
        <p:sp>
          <p:nvSpPr>
            <p:cNvPr id="53" name="TextBox 1"/>
            <p:cNvSpPr txBox="1"/>
            <p:nvPr/>
          </p:nvSpPr>
          <p:spPr>
            <a:xfrm>
              <a:off x="3904717" y="1786505"/>
              <a:ext cx="13390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ru-RU" sz="1400" dirty="0">
                  <a:latin typeface="Fira Sans Extra Condensed SemiBold" panose="020B0604020202020204" charset="0"/>
                  <a:ea typeface="Roboto" panose="020B0604020202020204" charset="0"/>
                  <a:cs typeface="Fira Sans Extra Condensed" panose="020B0604020202020204" charset="0"/>
                </a:rPr>
                <a:t>м</a:t>
              </a: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 panose="020B0604020202020204" charset="0"/>
                  <a:cs typeface="Fira Sans Extra Condensed" panose="020B0604020202020204" charset="0"/>
                  <a:sym typeface="Arial"/>
                </a:rPr>
                <a:t>лн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 panose="020B0604020202020204" charset="0"/>
                  <a:cs typeface="Fira Sans Extra Condensed" panose="020B0604020202020204" charset="0"/>
                  <a:sym typeface="Arial"/>
                </a:rPr>
                <a:t> руб.</a:t>
              </a:r>
              <a:endParaRPr kumimoji="0" lang="ru-RU" sz="1400" b="0" i="0" u="none" strike="noStrike" kern="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1249188" y="1901961"/>
              <a:ext cx="2718110" cy="2464194"/>
              <a:chOff x="2868832" y="1801125"/>
              <a:chExt cx="2718110" cy="2464194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2868832" y="1801125"/>
                <a:ext cx="2718110" cy="2464194"/>
                <a:chOff x="2867624" y="1955219"/>
                <a:chExt cx="2810760" cy="2422670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2867624" y="1955219"/>
                  <a:ext cx="2810760" cy="2024791"/>
                  <a:chOff x="3232739" y="996323"/>
                  <a:chExt cx="2810760" cy="2024791"/>
                </a:xfrm>
              </p:grpSpPr>
              <p:sp>
                <p:nvSpPr>
                  <p:cNvPr id="561" name="Google Shape;561;p29"/>
                  <p:cNvSpPr/>
                  <p:nvPr/>
                </p:nvSpPr>
                <p:spPr>
                  <a:xfrm flipH="1">
                    <a:off x="5183243" y="996323"/>
                    <a:ext cx="632861" cy="2008711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26465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" name="Google Shape;569;p29"/>
                  <p:cNvSpPr/>
                  <p:nvPr/>
                </p:nvSpPr>
                <p:spPr>
                  <a:xfrm flipH="1">
                    <a:off x="4352608" y="1207180"/>
                    <a:ext cx="632861" cy="1813934"/>
                  </a:xfrm>
                  <a:prstGeom prst="round1Rect">
                    <a:avLst>
                      <a:gd name="adj" fmla="val 48721"/>
                    </a:avLst>
                  </a:prstGeom>
                  <a:solidFill>
                    <a:srgbClr val="2A9D8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" name="Google Shape;572;p29"/>
                  <p:cNvSpPr txBox="1"/>
                  <p:nvPr/>
                </p:nvSpPr>
                <p:spPr>
                  <a:xfrm flipH="1">
                    <a:off x="3395702" y="1993393"/>
                    <a:ext cx="759133" cy="299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1400" b="1" i="0" u="none" strike="noStrike" kern="6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Fira Sans Condensed" panose="020B0604020202020204" charset="0"/>
                        <a:ea typeface="Roboto" panose="020B0604020202020204" charset="0"/>
                        <a:cs typeface="Fira Sans Extra Condensed Medium"/>
                        <a:sym typeface="Fira Sans Extra Condensed Medium"/>
                      </a:rPr>
                      <a:t>6 138,1</a:t>
                    </a:r>
                    <a:endParaRPr kumimoji="0" sz="1400" b="1" i="0" u="none" strike="noStrike" kern="6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ira Sans Condensed" panose="020B0604020202020204" charset="0"/>
                      <a:ea typeface="Roboto" panose="020B0604020202020204" charset="0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cxnSp>
                <p:nvCxnSpPr>
                  <p:cNvPr id="573" name="Google Shape;573;p29"/>
                  <p:cNvCxnSpPr/>
                  <p:nvPr/>
                </p:nvCxnSpPr>
                <p:spPr>
                  <a:xfrm flipH="1">
                    <a:off x="3232739" y="3004152"/>
                    <a:ext cx="2810760" cy="648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41" name="Google Shape;571;p29"/>
                  <p:cNvSpPr/>
                  <p:nvPr/>
                </p:nvSpPr>
                <p:spPr>
                  <a:xfrm flipH="1">
                    <a:off x="3525588" y="1253333"/>
                    <a:ext cx="632861" cy="1750585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E76F5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3026207" y="4034916"/>
                  <a:ext cx="2510073" cy="342973"/>
                  <a:chOff x="947127" y="2613986"/>
                  <a:chExt cx="1987167" cy="342973"/>
                </a:xfrm>
              </p:grpSpPr>
              <p:sp>
                <p:nvSpPr>
                  <p:cNvPr id="34" name="Google Shape;92;p16"/>
                  <p:cNvSpPr txBox="1"/>
                  <p:nvPr/>
                </p:nvSpPr>
                <p:spPr>
                  <a:xfrm flipH="1">
                    <a:off x="1591950" y="2700158"/>
                    <a:ext cx="684476" cy="2568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/>
                        <a:cs typeface="Roboto"/>
                        <a:sym typeface="Roboto"/>
                      </a:rPr>
                      <a:t>2022 г.</a:t>
                    </a:r>
                    <a:r>
                      <a: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/>
                        <a:cs typeface="Roboto"/>
                        <a:sym typeface="Roboto"/>
                      </a:rPr>
                      <a:t> (</a:t>
                    </a:r>
                    <a:r>
                      <a: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 panose="020B0604020202020204" charset="0"/>
                        <a:cs typeface="Roboto"/>
                        <a:sym typeface="Roboto"/>
                      </a:rPr>
                      <a:t>план</a:t>
                    </a:r>
                    <a:r>
                      <a: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/>
                        <a:cs typeface="Roboto"/>
                        <a:sym typeface="Roboto"/>
                      </a:rPr>
                      <a:t>)</a:t>
                    </a: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ira Sans Extra Condensed SemiBold" panose="020B0604020202020204" charset="0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35" name="Google Shape;92;p16"/>
                  <p:cNvSpPr txBox="1"/>
                  <p:nvPr/>
                </p:nvSpPr>
                <p:spPr>
                  <a:xfrm flipH="1">
                    <a:off x="947127" y="2613986"/>
                    <a:ext cx="684476" cy="225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/>
                        <a:cs typeface="Roboto"/>
                        <a:sym typeface="Roboto"/>
                      </a:rPr>
                      <a:t>2021 г.</a:t>
                    </a:r>
                    <a:r>
                      <a: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/>
                        <a:cs typeface="Roboto"/>
                        <a:sym typeface="Roboto"/>
                      </a:rPr>
                      <a:t> </a:t>
                    </a: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ira Sans Extra Condensed SemiBold" panose="020B0604020202020204" charset="0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37" name="Google Shape;92;p16"/>
                  <p:cNvSpPr txBox="1"/>
                  <p:nvPr/>
                </p:nvSpPr>
                <p:spPr>
                  <a:xfrm flipH="1">
                    <a:off x="2249818" y="2617616"/>
                    <a:ext cx="684476" cy="225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ira Sans Extra Condensed SemiBold" panose="020B0604020202020204" charset="0"/>
                        <a:ea typeface="Roboto"/>
                        <a:cs typeface="Roboto"/>
                        <a:sym typeface="Roboto"/>
                      </a:rPr>
                      <a:t>2022 г.</a:t>
                    </a:r>
                    <a:r>
                      <a: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oboto"/>
                        <a:ea typeface="Roboto"/>
                        <a:cs typeface="Roboto"/>
                        <a:sym typeface="Roboto"/>
                      </a:rPr>
                      <a:t> </a:t>
                    </a: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sp>
              <p:nvSpPr>
                <p:cNvPr id="38" name="Google Shape;572;p29"/>
                <p:cNvSpPr txBox="1"/>
                <p:nvPr/>
              </p:nvSpPr>
              <p:spPr>
                <a:xfrm flipH="1">
                  <a:off x="3901459" y="2510034"/>
                  <a:ext cx="798764" cy="29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200" b="1" i="0" u="none" strike="noStrike" kern="6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Fira Sans Extra Condensed SemiBold" panose="020B0604020202020204" charset="0"/>
                      <a:ea typeface="Roboto" panose="020B0604020202020204" charset="0"/>
                      <a:cs typeface="Fira Sans Extra Condensed Medium"/>
                      <a:sym typeface="Fira Sans Extra Condensed Medium"/>
                    </a:rPr>
                    <a:t>2 150,6</a:t>
                  </a:r>
                  <a:endParaRPr kumimoji="0" sz="2200" b="1" i="0" u="none" strike="noStrike" kern="6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 panose="020B0604020202020204" charset="0"/>
                    <a:cs typeface="Fira Sans Extra Condensed Medium"/>
                    <a:sym typeface="Fira Sans Extra Condensed Medium"/>
                  </a:endParaRPr>
                </a:p>
              </p:txBody>
            </p:sp>
            <p:sp>
              <p:nvSpPr>
                <p:cNvPr id="39" name="Google Shape;572;p29"/>
                <p:cNvSpPr txBox="1"/>
                <p:nvPr/>
              </p:nvSpPr>
              <p:spPr>
                <a:xfrm flipH="1">
                  <a:off x="4749007" y="2510034"/>
                  <a:ext cx="759133" cy="299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200" b="1" i="0" u="none" strike="noStrike" kern="6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Fira Sans Extra Condensed SemiBold" panose="020B0604020202020204" charset="0"/>
                      <a:ea typeface="Roboto" panose="020B0604020202020204" charset="0"/>
                      <a:cs typeface="Fira Sans Extra Condensed Medium"/>
                      <a:sym typeface="Fira Sans Extra Condensed Medium"/>
                    </a:rPr>
                    <a:t>2 313,9</a:t>
                  </a:r>
                  <a:endParaRPr kumimoji="0" sz="2200" b="1" i="0" u="none" strike="noStrike" kern="6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 panose="020B0604020202020204" charset="0"/>
                    <a:cs typeface="Fira Sans Extra Condensed Medium"/>
                    <a:sym typeface="Fira Sans Extra Condensed Medium"/>
                  </a:endParaRPr>
                </a:p>
              </p:txBody>
            </p:sp>
          </p:grpSp>
          <p:sp>
            <p:nvSpPr>
              <p:cNvPr id="42" name="Google Shape;572;p29"/>
              <p:cNvSpPr txBox="1"/>
              <p:nvPr/>
            </p:nvSpPr>
            <p:spPr>
              <a:xfrm flipH="1">
                <a:off x="3065976" y="2369067"/>
                <a:ext cx="762268" cy="3045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200" b="1" i="0" u="none" strike="noStrike" kern="6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 panose="020B0604020202020204" charset="0"/>
                    <a:cs typeface="Fira Sans Extra Condensed Medium" panose="020B0604020202020204" charset="0"/>
                    <a:sym typeface="Fira Sans Extra Condensed Medium"/>
                  </a:rPr>
                  <a:t>2 144,3</a:t>
                </a:r>
                <a:endParaRPr kumimoji="0" sz="2200" b="1" i="0" u="none" strike="noStrike" kern="6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 panose="020B0604020202020204" charset="0"/>
                  <a:cs typeface="Fira Sans Extra Condensed Medium" panose="020B0604020202020204" charset="0"/>
                  <a:sym typeface="Fira Sans Extra Condensed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8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17C9D98-B528-46DD-97AF-9902E329F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sp>
        <p:nvSpPr>
          <p:cNvPr id="607" name="Google Shape;607;p31"/>
          <p:cNvSpPr/>
          <p:nvPr/>
        </p:nvSpPr>
        <p:spPr>
          <a:xfrm>
            <a:off x="3265997" y="1640081"/>
            <a:ext cx="2666400" cy="2666400"/>
          </a:xfrm>
          <a:prstGeom prst="ellipse">
            <a:avLst/>
          </a:prstGeom>
          <a:solidFill>
            <a:srgbClr val="2488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" name="Google Shape;609;p31"/>
          <p:cNvSpPr txBox="1"/>
          <p:nvPr/>
        </p:nvSpPr>
        <p:spPr>
          <a:xfrm>
            <a:off x="3914790" y="1246450"/>
            <a:ext cx="4800702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defRPr/>
            </a:pPr>
            <a:r>
              <a:rPr lang="ru-RU" sz="2000" dirty="0"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Неналоговые доходы—                                                                   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2A9D8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 panose="020B0604020202020204" charset="0"/>
                <a:sym typeface="Fira Sans Extra Condensed"/>
              </a:rPr>
              <a:t>677,5 </a:t>
            </a:r>
            <a:r>
              <a:rPr kumimoji="0" lang="ru-RU" sz="2000" i="0" u="none" strike="noStrike" kern="6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  <a:endParaRPr kumimoji="0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610" name="Google Shape;610;p31"/>
          <p:cNvSpPr/>
          <p:nvPr/>
        </p:nvSpPr>
        <p:spPr>
          <a:xfrm rot="1584244">
            <a:off x="3134720" y="1496531"/>
            <a:ext cx="2953500" cy="2953500"/>
          </a:xfrm>
          <a:prstGeom prst="pie">
            <a:avLst>
              <a:gd name="adj1" fmla="val 1379821"/>
              <a:gd name="adj2" fmla="val 16289031"/>
            </a:avLst>
          </a:prstGeom>
          <a:solidFill>
            <a:srgbClr val="F18D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13" name="Google Shape;613;p31"/>
          <p:cNvCxnSpPr>
            <a:cxnSpLocks/>
          </p:cNvCxnSpPr>
          <p:nvPr/>
        </p:nvCxnSpPr>
        <p:spPr>
          <a:xfrm>
            <a:off x="1752562" y="2375728"/>
            <a:ext cx="2076648" cy="24444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15" name="Google Shape;615;p31"/>
          <p:cNvCxnSpPr>
            <a:cxnSpLocks/>
          </p:cNvCxnSpPr>
          <p:nvPr/>
        </p:nvCxnSpPr>
        <p:spPr>
          <a:xfrm rot="10800000" flipV="1">
            <a:off x="5319164" y="2375727"/>
            <a:ext cx="2002710" cy="25134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14" name="Google Shape;614;p31"/>
          <p:cNvSpPr txBox="1"/>
          <p:nvPr/>
        </p:nvSpPr>
        <p:spPr>
          <a:xfrm>
            <a:off x="716331" y="2231878"/>
            <a:ext cx="1257461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F7E21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/>
                <a:sym typeface="Fira Sans Extra Condensed"/>
              </a:rPr>
              <a:t>70,7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EF7E21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/>
                <a:sym typeface="Fira Sans Extra Condensed"/>
              </a:rPr>
              <a:t>%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EF7E21"/>
              </a:solidFill>
              <a:effectLst/>
              <a:uLnTx/>
              <a:uFillTx/>
              <a:latin typeface="Fira Sans Extra Condensed SemiBold" panose="020B0604020202020204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16" name="Google Shape;616;p31"/>
          <p:cNvSpPr txBox="1"/>
          <p:nvPr/>
        </p:nvSpPr>
        <p:spPr>
          <a:xfrm>
            <a:off x="7197053" y="2231878"/>
            <a:ext cx="1178377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A9D8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/>
                <a:sym typeface="Fira Sans Extra Condensed"/>
              </a:rPr>
              <a:t>29,3 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2A9D8F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/>
                <a:sym typeface="Fira Sans Extra Condensed"/>
              </a:rPr>
              <a:t>%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2A9D8F"/>
              </a:solidFill>
              <a:effectLst/>
              <a:uLnTx/>
              <a:uFillTx/>
              <a:latin typeface="Fira Sans Extra Condensed SemiBold" panose="020B0604020202020204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" name="Google Shape;609;p31"/>
          <p:cNvSpPr txBox="1"/>
          <p:nvPr/>
        </p:nvSpPr>
        <p:spPr>
          <a:xfrm>
            <a:off x="399142" y="1246450"/>
            <a:ext cx="2636144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Налоговые доходы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EF7E21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 panose="020B0604020202020204" charset="0"/>
                <a:sym typeface="Fira Sans Extra Condensed"/>
              </a:rPr>
              <a:t>1 636,4</a:t>
            </a:r>
            <a:r>
              <a:rPr kumimoji="0" lang="ru-RU" sz="2800" i="0" u="none" strike="noStrike" kern="0" cap="none" spc="0" normalizeH="0" noProof="0" dirty="0">
                <a:ln>
                  <a:noFill/>
                </a:ln>
                <a:solidFill>
                  <a:srgbClr val="EF7E21"/>
                </a:solidFill>
                <a:effectLst/>
                <a:uLnTx/>
                <a:uFillTx/>
                <a:latin typeface="Fira Sans Extra Condensed SemiBold" panose="020B0604020202020204" charset="0"/>
                <a:ea typeface="Fira Sans Extra Condensed"/>
                <a:cs typeface="Fira Sans Extra Condensed" panose="020B0604020202020204" charset="0"/>
                <a:sym typeface="Fira Sans Extra Condensed"/>
              </a:rPr>
              <a:t> </a:t>
            </a:r>
            <a:r>
              <a:rPr kumimoji="0" lang="ru-RU" sz="2000" i="0" u="none" strike="noStrike" kern="6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  <a:endParaRPr kumimoji="0" sz="2000" i="0" u="none" strike="noStrike" kern="6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grpSp>
        <p:nvGrpSpPr>
          <p:cNvPr id="17" name="Group 5"/>
          <p:cNvGrpSpPr/>
          <p:nvPr/>
        </p:nvGrpSpPr>
        <p:grpSpPr>
          <a:xfrm flipH="1">
            <a:off x="457200" y="3319215"/>
            <a:ext cx="1687619" cy="1119999"/>
            <a:chOff x="4681323" y="2311929"/>
            <a:chExt cx="3708605" cy="2026057"/>
          </a:xfrm>
          <a:solidFill>
            <a:srgbClr val="F18D3B"/>
          </a:solidFill>
        </p:grpSpPr>
        <p:sp>
          <p:nvSpPr>
            <p:cNvPr id="20" name="Rectangle 15"/>
            <p:cNvSpPr/>
            <p:nvPr/>
          </p:nvSpPr>
          <p:spPr>
            <a:xfrm>
              <a:off x="4681323" y="2311929"/>
              <a:ext cx="2027562" cy="202605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ru-RU" sz="2800" b="1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6"/>
            <p:cNvSpPr/>
            <p:nvPr/>
          </p:nvSpPr>
          <p:spPr>
            <a:xfrm>
              <a:off x="6652450" y="2755026"/>
              <a:ext cx="1737478" cy="158296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70000"/>
                </a:lnSpc>
                <a:spcBef>
                  <a:spcPts val="600"/>
                </a:spcBef>
              </a:pPr>
              <a:endParaRPr lang="ru-RU" b="1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5"/>
          <p:cNvGrpSpPr/>
          <p:nvPr/>
        </p:nvGrpSpPr>
        <p:grpSpPr>
          <a:xfrm>
            <a:off x="6692354" y="3333538"/>
            <a:ext cx="1683076" cy="1119999"/>
            <a:chOff x="4681323" y="2311929"/>
            <a:chExt cx="3708605" cy="2026057"/>
          </a:xfrm>
          <a:solidFill>
            <a:srgbClr val="24887C"/>
          </a:solidFill>
        </p:grpSpPr>
        <p:sp>
          <p:nvSpPr>
            <p:cNvPr id="27" name="Rectangle 15"/>
            <p:cNvSpPr/>
            <p:nvPr/>
          </p:nvSpPr>
          <p:spPr>
            <a:xfrm>
              <a:off x="4681323" y="2311929"/>
              <a:ext cx="2027562" cy="202605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ru-RU" sz="2800" b="1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16"/>
            <p:cNvSpPr/>
            <p:nvPr/>
          </p:nvSpPr>
          <p:spPr>
            <a:xfrm>
              <a:off x="6652449" y="2729116"/>
              <a:ext cx="1737479" cy="160887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70000"/>
                </a:lnSpc>
                <a:spcBef>
                  <a:spcPts val="600"/>
                </a:spcBef>
              </a:pPr>
              <a:endParaRPr lang="ru-RU" b="1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57200" y="4502872"/>
            <a:ext cx="1678060" cy="229466"/>
            <a:chOff x="457200" y="4502872"/>
            <a:chExt cx="1678060" cy="229466"/>
          </a:xfrm>
        </p:grpSpPr>
        <p:sp>
          <p:nvSpPr>
            <p:cNvPr id="29" name="Google Shape;92;p16"/>
            <p:cNvSpPr txBox="1"/>
            <p:nvPr/>
          </p:nvSpPr>
          <p:spPr>
            <a:xfrm flipH="1">
              <a:off x="457200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2021 г.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" name="Google Shape;92;p16"/>
            <p:cNvSpPr txBox="1"/>
            <p:nvPr/>
          </p:nvSpPr>
          <p:spPr>
            <a:xfrm flipH="1">
              <a:off x="1299169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2022 г.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773492" y="4502872"/>
            <a:ext cx="1678060" cy="229466"/>
            <a:chOff x="457200" y="4502872"/>
            <a:chExt cx="1678060" cy="229466"/>
          </a:xfrm>
        </p:grpSpPr>
        <p:sp>
          <p:nvSpPr>
            <p:cNvPr id="32" name="Google Shape;92;p16"/>
            <p:cNvSpPr txBox="1"/>
            <p:nvPr/>
          </p:nvSpPr>
          <p:spPr>
            <a:xfrm flipH="1">
              <a:off x="457200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2021 г.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" name="Google Shape;92;p16"/>
            <p:cNvSpPr txBox="1"/>
            <p:nvPr/>
          </p:nvSpPr>
          <p:spPr>
            <a:xfrm flipH="1">
              <a:off x="1299169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2022 г.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4" name="Google Shape;606;p31"/>
          <p:cNvSpPr txBox="1">
            <a:spLocks/>
          </p:cNvSpPr>
          <p:nvPr/>
        </p:nvSpPr>
        <p:spPr>
          <a:xfrm>
            <a:off x="922166" y="199698"/>
            <a:ext cx="7378607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налоговых и неналоговых доходов за 2022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99584" y="3234417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+20,5</a:t>
            </a:r>
            <a:r>
              <a:rPr lang="ru-RU" sz="2000" b="1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lang="ru-RU" sz="1800" b="1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981170" y="3226382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-13,8</a:t>
            </a:r>
            <a:r>
              <a:rPr lang="ru-RU" sz="2000" b="1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lang="ru-RU" sz="1800" b="1" dirty="0">
              <a:solidFill>
                <a:schemeClr val="tx1"/>
              </a:solidFill>
              <a:latin typeface="Fira Sans Extra Condensed SemiBold" panose="020B0604020202020204" charset="0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42" name="Google Shape;365;p23"/>
          <p:cNvSpPr txBox="1"/>
          <p:nvPr/>
        </p:nvSpPr>
        <p:spPr>
          <a:xfrm>
            <a:off x="6737116" y="3831684"/>
            <a:ext cx="830643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9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785,9</a:t>
            </a:r>
            <a:endParaRPr sz="1900" b="1" spc="-120" dirty="0">
              <a:solidFill>
                <a:schemeClr val="tx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3" name="Google Shape;365;p23"/>
          <p:cNvSpPr txBox="1"/>
          <p:nvPr/>
        </p:nvSpPr>
        <p:spPr>
          <a:xfrm>
            <a:off x="7544787" y="3831684"/>
            <a:ext cx="830643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9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677,5</a:t>
            </a:r>
            <a:endParaRPr sz="1900" b="1" spc="-120" dirty="0">
              <a:solidFill>
                <a:schemeClr val="tx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4" name="Google Shape;365;p23"/>
          <p:cNvSpPr txBox="1"/>
          <p:nvPr/>
        </p:nvSpPr>
        <p:spPr>
          <a:xfrm>
            <a:off x="1225262" y="3863068"/>
            <a:ext cx="887792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9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1 636,4</a:t>
            </a:r>
            <a:endParaRPr sz="1900" b="1" spc="-120" dirty="0">
              <a:solidFill>
                <a:schemeClr val="tx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5" name="Google Shape;365;p23"/>
          <p:cNvSpPr txBox="1"/>
          <p:nvPr/>
        </p:nvSpPr>
        <p:spPr>
          <a:xfrm>
            <a:off x="389327" y="3853881"/>
            <a:ext cx="887792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9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1 358,3</a:t>
            </a:r>
            <a:endParaRPr sz="1900" b="1" spc="-120" dirty="0">
              <a:solidFill>
                <a:schemeClr val="tx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322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05724B-107B-45FA-8CC4-8BFCAD7F8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350" name="Google Shape;350;p23"/>
          <p:cNvGrpSpPr/>
          <p:nvPr/>
        </p:nvGrpSpPr>
        <p:grpSpPr>
          <a:xfrm>
            <a:off x="-3677312" y="1662424"/>
            <a:ext cx="2038500" cy="1016598"/>
            <a:chOff x="-1032787" y="968474"/>
            <a:chExt cx="2038500" cy="1016598"/>
          </a:xfrm>
        </p:grpSpPr>
        <p:sp>
          <p:nvSpPr>
            <p:cNvPr id="351" name="Google Shape;351;p23"/>
            <p:cNvSpPr txBox="1"/>
            <p:nvPr/>
          </p:nvSpPr>
          <p:spPr>
            <a:xfrm>
              <a:off x="-1032787" y="968474"/>
              <a:ext cx="2038500" cy="3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5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Venus</a:t>
              </a:r>
              <a:endParaRPr sz="200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2" name="Google Shape;352;p23"/>
            <p:cNvSpPr txBox="1"/>
            <p:nvPr/>
          </p:nvSpPr>
          <p:spPr>
            <a:xfrm>
              <a:off x="-1032787" y="1314273"/>
              <a:ext cx="2038500" cy="67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Venus has a beautiful name and is the second planet from the Sun</a:t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" name="Google Shape;606;p31"/>
          <p:cNvSpPr txBox="1">
            <a:spLocks/>
          </p:cNvSpPr>
          <p:nvPr/>
        </p:nvSpPr>
        <p:spPr>
          <a:xfrm>
            <a:off x="795222" y="205176"/>
            <a:ext cx="767004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 основных  источников  налоговых  доходов в 2022 году  к  уровню 2021 года </a:t>
            </a:r>
          </a:p>
        </p:txBody>
      </p:sp>
      <p:sp>
        <p:nvSpPr>
          <p:cNvPr id="92" name="TextBox 1"/>
          <p:cNvSpPr txBox="1"/>
          <p:nvPr/>
        </p:nvSpPr>
        <p:spPr>
          <a:xfrm>
            <a:off x="8158346" y="1406695"/>
            <a:ext cx="1339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400" dirty="0"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</a:rPr>
              <a:t>м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rPr>
              <a:t>лн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rPr>
              <a:t> руб.</a:t>
            </a:r>
            <a:endParaRPr kumimoji="0" lang="ru-RU" sz="1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Extra Condensed" panose="020B0604020202020204" charset="0"/>
              <a:sym typeface="Arial"/>
            </a:endParaRPr>
          </a:p>
        </p:txBody>
      </p:sp>
      <p:sp>
        <p:nvSpPr>
          <p:cNvPr id="329" name="Google Shape;329;p23"/>
          <p:cNvSpPr/>
          <p:nvPr/>
        </p:nvSpPr>
        <p:spPr>
          <a:xfrm rot="5400000">
            <a:off x="2731382" y="1735473"/>
            <a:ext cx="798656" cy="28774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0" name="Google Shape;330;p23"/>
          <p:cNvSpPr/>
          <p:nvPr/>
        </p:nvSpPr>
        <p:spPr>
          <a:xfrm rot="5400000">
            <a:off x="2731383" y="612669"/>
            <a:ext cx="798656" cy="289971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3"/>
          <p:cNvSpPr/>
          <p:nvPr/>
        </p:nvSpPr>
        <p:spPr>
          <a:xfrm rot="5400000">
            <a:off x="2719657" y="2831817"/>
            <a:ext cx="798656" cy="288545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4EC7724-A2B6-4C29-A807-499D21A70DD6}"/>
              </a:ext>
            </a:extLst>
          </p:cNvPr>
          <p:cNvGrpSpPr/>
          <p:nvPr/>
        </p:nvGrpSpPr>
        <p:grpSpPr>
          <a:xfrm>
            <a:off x="457200" y="1544057"/>
            <a:ext cx="4241573" cy="1032758"/>
            <a:chOff x="457200" y="1544057"/>
            <a:chExt cx="4241573" cy="1032758"/>
          </a:xfrm>
        </p:grpSpPr>
        <p:sp>
          <p:nvSpPr>
            <p:cNvPr id="333" name="Google Shape;333;p23"/>
            <p:cNvSpPr/>
            <p:nvPr/>
          </p:nvSpPr>
          <p:spPr>
            <a:xfrm rot="16200000">
              <a:off x="669760" y="1450636"/>
              <a:ext cx="798656" cy="12237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3"/>
            <p:cNvSpPr txBox="1"/>
            <p:nvPr/>
          </p:nvSpPr>
          <p:spPr>
            <a:xfrm flipH="1">
              <a:off x="1539197" y="1802577"/>
              <a:ext cx="3159576" cy="774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Увеличение поступлений налога с з/платы, </a:t>
              </a: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дополнительного норматива на 2%,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налога с налоговой базы свыше 5 млн руб.</a:t>
              </a:r>
              <a:endParaRPr sz="1200" dirty="0">
                <a:solidFill>
                  <a:srgbClr val="000000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8" name="Google Shape;358;p23"/>
            <p:cNvSpPr txBox="1"/>
            <p:nvPr/>
          </p:nvSpPr>
          <p:spPr>
            <a:xfrm>
              <a:off x="1650220" y="1544057"/>
              <a:ext cx="928500" cy="48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600" b="1" dirty="0">
                  <a:solidFill>
                    <a:schemeClr val="tx1"/>
                  </a:solidFill>
                  <a:latin typeface="Fira Sans"/>
                  <a:ea typeface="Fira Sans"/>
                  <a:cs typeface="Fira Sans"/>
                  <a:sym typeface="Fira Sans"/>
                </a:rPr>
                <a:t>НДФЛ</a:t>
              </a:r>
              <a:endParaRPr sz="1600" b="1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0" name="Google Shape;560;p29"/>
            <p:cNvSpPr txBox="1"/>
            <p:nvPr/>
          </p:nvSpPr>
          <p:spPr>
            <a:xfrm>
              <a:off x="546340" y="1713842"/>
              <a:ext cx="1216377" cy="695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+26,5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sp>
        <p:nvSpPr>
          <p:cNvPr id="368" name="Google Shape;368;p23"/>
          <p:cNvSpPr txBox="1"/>
          <p:nvPr/>
        </p:nvSpPr>
        <p:spPr>
          <a:xfrm>
            <a:off x="8010440" y="4195789"/>
            <a:ext cx="676360" cy="44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3156F9-1310-41FB-8D21-AFBA528BC61A}"/>
              </a:ext>
            </a:extLst>
          </p:cNvPr>
          <p:cNvGrpSpPr/>
          <p:nvPr/>
        </p:nvGrpSpPr>
        <p:grpSpPr>
          <a:xfrm>
            <a:off x="4751385" y="1491852"/>
            <a:ext cx="1495650" cy="3417656"/>
            <a:chOff x="4751385" y="1491852"/>
            <a:chExt cx="1495650" cy="3417656"/>
          </a:xfrm>
        </p:grpSpPr>
        <p:sp>
          <p:nvSpPr>
            <p:cNvPr id="43" name="Google Shape;362;p23"/>
            <p:cNvSpPr/>
            <p:nvPr/>
          </p:nvSpPr>
          <p:spPr>
            <a:xfrm>
              <a:off x="4897489" y="2151838"/>
              <a:ext cx="699985" cy="25079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5436726" y="1491852"/>
              <a:ext cx="699985" cy="316793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 txBox="1"/>
            <p:nvPr/>
          </p:nvSpPr>
          <p:spPr>
            <a:xfrm>
              <a:off x="5334015" y="1651745"/>
              <a:ext cx="830644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20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</a:t>
              </a:r>
              <a:r>
                <a:rPr lang="ru-RU" sz="18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165,9</a:t>
              </a:r>
              <a:endParaRPr sz="18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4808465" y="4692599"/>
              <a:ext cx="1438570" cy="216909"/>
              <a:chOff x="541531" y="4483998"/>
              <a:chExt cx="1479705" cy="236633"/>
            </a:xfrm>
          </p:grpSpPr>
          <p:sp>
            <p:nvSpPr>
              <p:cNvPr id="71" name="Google Shape;92;p16"/>
              <p:cNvSpPr txBox="1"/>
              <p:nvPr/>
            </p:nvSpPr>
            <p:spPr>
              <a:xfrm flipH="1">
                <a:off x="541531" y="4491165"/>
                <a:ext cx="836091" cy="229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2021 г.</a:t>
                </a:r>
                <a:r>
                  <a:rPr kumimoji="0" lang="ru-RU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 </a:t>
                </a:r>
                <a:endParaRPr kumimoji="0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2" name="Google Shape;92;p16"/>
              <p:cNvSpPr txBox="1"/>
              <p:nvPr/>
            </p:nvSpPr>
            <p:spPr>
              <a:xfrm flipH="1">
                <a:off x="1185145" y="4483998"/>
                <a:ext cx="836091" cy="229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2022 г.</a:t>
                </a:r>
                <a:r>
                  <a:rPr kumimoji="0" lang="ru-RU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 </a:t>
                </a:r>
                <a:endParaRPr kumimoji="0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3" name="Google Shape;365;p23"/>
            <p:cNvSpPr txBox="1"/>
            <p:nvPr/>
          </p:nvSpPr>
          <p:spPr>
            <a:xfrm>
              <a:off x="5369921" y="4197540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792,7</a:t>
              </a:r>
              <a:endParaRPr sz="17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6" name="Google Shape;365;p23"/>
            <p:cNvSpPr txBox="1"/>
            <p:nvPr/>
          </p:nvSpPr>
          <p:spPr>
            <a:xfrm>
              <a:off x="4751385" y="4204109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626,8</a:t>
              </a:r>
              <a:endParaRPr sz="17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05724B-107B-45FA-8CC4-8BFCAD7F8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350" name="Google Shape;350;p23"/>
          <p:cNvGrpSpPr/>
          <p:nvPr/>
        </p:nvGrpSpPr>
        <p:grpSpPr>
          <a:xfrm>
            <a:off x="-3677312" y="1662424"/>
            <a:ext cx="2038500" cy="1016598"/>
            <a:chOff x="-1032787" y="968474"/>
            <a:chExt cx="2038500" cy="1016598"/>
          </a:xfrm>
        </p:grpSpPr>
        <p:sp>
          <p:nvSpPr>
            <p:cNvPr id="351" name="Google Shape;351;p23"/>
            <p:cNvSpPr txBox="1"/>
            <p:nvPr/>
          </p:nvSpPr>
          <p:spPr>
            <a:xfrm>
              <a:off x="-1032787" y="968474"/>
              <a:ext cx="2038500" cy="3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5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Venus</a:t>
              </a:r>
              <a:endParaRPr sz="200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2" name="Google Shape;352;p23"/>
            <p:cNvSpPr txBox="1"/>
            <p:nvPr/>
          </p:nvSpPr>
          <p:spPr>
            <a:xfrm>
              <a:off x="-1032787" y="1314273"/>
              <a:ext cx="2038500" cy="67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Venus has a beautiful name and is the second planet from the Sun</a:t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" name="Google Shape;606;p31"/>
          <p:cNvSpPr txBox="1">
            <a:spLocks/>
          </p:cNvSpPr>
          <p:nvPr/>
        </p:nvSpPr>
        <p:spPr>
          <a:xfrm>
            <a:off x="792923" y="203390"/>
            <a:ext cx="767004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 основных  источников  налоговых  доходов в 2022 году  к  уровню 2021 года </a:t>
            </a:r>
          </a:p>
        </p:txBody>
      </p:sp>
      <p:sp>
        <p:nvSpPr>
          <p:cNvPr id="92" name="TextBox 1"/>
          <p:cNvSpPr txBox="1"/>
          <p:nvPr/>
        </p:nvSpPr>
        <p:spPr>
          <a:xfrm>
            <a:off x="8158346" y="1406695"/>
            <a:ext cx="1339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400" dirty="0"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</a:rPr>
              <a:t>м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rPr>
              <a:t>лн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rPr>
              <a:t> руб.</a:t>
            </a:r>
            <a:endParaRPr kumimoji="0" lang="ru-RU" sz="1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Extra Condensed" panose="020B0604020202020204" charset="0"/>
              <a:sym typeface="Arial"/>
            </a:endParaRPr>
          </a:p>
        </p:txBody>
      </p:sp>
      <p:sp>
        <p:nvSpPr>
          <p:cNvPr id="329" name="Google Shape;329;p23"/>
          <p:cNvSpPr/>
          <p:nvPr/>
        </p:nvSpPr>
        <p:spPr>
          <a:xfrm rot="5400000">
            <a:off x="2731382" y="1735473"/>
            <a:ext cx="798656" cy="28774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3"/>
          <p:cNvSpPr/>
          <p:nvPr/>
        </p:nvSpPr>
        <p:spPr>
          <a:xfrm rot="5400000">
            <a:off x="2731383" y="612669"/>
            <a:ext cx="798656" cy="289971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3"/>
          <p:cNvSpPr/>
          <p:nvPr/>
        </p:nvSpPr>
        <p:spPr>
          <a:xfrm rot="5400000">
            <a:off x="2719657" y="2831817"/>
            <a:ext cx="798656" cy="288545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4EC7724-A2B6-4C29-A807-499D21A70DD6}"/>
              </a:ext>
            </a:extLst>
          </p:cNvPr>
          <p:cNvGrpSpPr/>
          <p:nvPr/>
        </p:nvGrpSpPr>
        <p:grpSpPr>
          <a:xfrm>
            <a:off x="457200" y="1544057"/>
            <a:ext cx="4241573" cy="1032758"/>
            <a:chOff x="457200" y="1544057"/>
            <a:chExt cx="4241573" cy="1032758"/>
          </a:xfrm>
        </p:grpSpPr>
        <p:sp>
          <p:nvSpPr>
            <p:cNvPr id="333" name="Google Shape;333;p23"/>
            <p:cNvSpPr/>
            <p:nvPr/>
          </p:nvSpPr>
          <p:spPr>
            <a:xfrm rot="16200000">
              <a:off x="669760" y="1450636"/>
              <a:ext cx="798656" cy="12237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3"/>
            <p:cNvSpPr txBox="1"/>
            <p:nvPr/>
          </p:nvSpPr>
          <p:spPr>
            <a:xfrm flipH="1">
              <a:off x="1539197" y="1802577"/>
              <a:ext cx="3159576" cy="774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Увеличение поступлений налога с з/платы, </a:t>
              </a: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дополнительного норматива на 2%,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налога с налоговой базы свыше 5 млн руб.</a:t>
              </a:r>
              <a:endParaRPr sz="1200" dirty="0">
                <a:solidFill>
                  <a:srgbClr val="000000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8" name="Google Shape;358;p23"/>
            <p:cNvSpPr txBox="1"/>
            <p:nvPr/>
          </p:nvSpPr>
          <p:spPr>
            <a:xfrm>
              <a:off x="1650220" y="1544057"/>
              <a:ext cx="928500" cy="48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600" b="1" dirty="0">
                  <a:solidFill>
                    <a:schemeClr val="tx1"/>
                  </a:solidFill>
                  <a:latin typeface="Fira Sans"/>
                  <a:ea typeface="Fira Sans"/>
                  <a:cs typeface="Fira Sans"/>
                  <a:sym typeface="Fira Sans"/>
                </a:rPr>
                <a:t>НДФЛ</a:t>
              </a:r>
              <a:endParaRPr sz="1600" b="1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0" name="Google Shape;560;p29"/>
            <p:cNvSpPr txBox="1"/>
            <p:nvPr/>
          </p:nvSpPr>
          <p:spPr>
            <a:xfrm>
              <a:off x="546340" y="1713842"/>
              <a:ext cx="1216377" cy="695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+26,5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C2AD24D-826B-4CA8-ACCA-53B9414C5C9C}"/>
              </a:ext>
            </a:extLst>
          </p:cNvPr>
          <p:cNvGrpSpPr/>
          <p:nvPr/>
        </p:nvGrpSpPr>
        <p:grpSpPr>
          <a:xfrm>
            <a:off x="478738" y="2766141"/>
            <a:ext cx="4089160" cy="1053261"/>
            <a:chOff x="478738" y="2766141"/>
            <a:chExt cx="4089160" cy="1053261"/>
          </a:xfrm>
        </p:grpSpPr>
        <p:sp>
          <p:nvSpPr>
            <p:cNvPr id="334" name="Google Shape;334;p23"/>
            <p:cNvSpPr/>
            <p:nvPr/>
          </p:nvSpPr>
          <p:spPr>
            <a:xfrm rot="16200000">
              <a:off x="691298" y="2553581"/>
              <a:ext cx="798656" cy="12237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 txBox="1"/>
            <p:nvPr/>
          </p:nvSpPr>
          <p:spPr>
            <a:xfrm>
              <a:off x="1659848" y="2802745"/>
              <a:ext cx="2735965" cy="48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600" b="1" spc="-70" dirty="0">
                  <a:solidFill>
                    <a:schemeClr val="tx1"/>
                  </a:solidFill>
                  <a:latin typeface="Fira Sans"/>
                  <a:ea typeface="Fira Sans"/>
                  <a:cs typeface="Fira Sans"/>
                  <a:sym typeface="Fira Sans"/>
                </a:rPr>
                <a:t>Налоги на совокупный доход</a:t>
              </a:r>
              <a:endParaRPr sz="1600" b="1" spc="-70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61" name="Google Shape;560;p29"/>
            <p:cNvSpPr txBox="1"/>
            <p:nvPr/>
          </p:nvSpPr>
          <p:spPr>
            <a:xfrm>
              <a:off x="619275" y="2814948"/>
              <a:ext cx="1216377" cy="695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+21,0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63" name="Google Shape;354;p23"/>
            <p:cNvSpPr txBox="1"/>
            <p:nvPr/>
          </p:nvSpPr>
          <p:spPr>
            <a:xfrm flipH="1">
              <a:off x="1563984" y="2980008"/>
              <a:ext cx="3003914" cy="839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Увеличение поступлений УСН</a:t>
              </a:r>
              <a:endParaRPr sz="1200" dirty="0">
                <a:solidFill>
                  <a:srgbClr val="000000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68" name="Google Shape;368;p23"/>
          <p:cNvSpPr txBox="1"/>
          <p:nvPr/>
        </p:nvSpPr>
        <p:spPr>
          <a:xfrm>
            <a:off x="8010440" y="4195789"/>
            <a:ext cx="676360" cy="44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3156F9-1310-41FB-8D21-AFBA528BC61A}"/>
              </a:ext>
            </a:extLst>
          </p:cNvPr>
          <p:cNvGrpSpPr/>
          <p:nvPr/>
        </p:nvGrpSpPr>
        <p:grpSpPr>
          <a:xfrm>
            <a:off x="4751385" y="1491852"/>
            <a:ext cx="1495650" cy="3417656"/>
            <a:chOff x="4751385" y="1491852"/>
            <a:chExt cx="1495650" cy="3417656"/>
          </a:xfrm>
        </p:grpSpPr>
        <p:sp>
          <p:nvSpPr>
            <p:cNvPr id="43" name="Google Shape;362;p23"/>
            <p:cNvSpPr/>
            <p:nvPr/>
          </p:nvSpPr>
          <p:spPr>
            <a:xfrm>
              <a:off x="4897489" y="2151838"/>
              <a:ext cx="699985" cy="25079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5436726" y="1491852"/>
              <a:ext cx="699985" cy="316793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 txBox="1"/>
            <p:nvPr/>
          </p:nvSpPr>
          <p:spPr>
            <a:xfrm>
              <a:off x="5334015" y="1651745"/>
              <a:ext cx="830644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20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</a:t>
              </a:r>
              <a:r>
                <a:rPr lang="ru-RU" sz="18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165,9</a:t>
              </a:r>
              <a:endParaRPr sz="18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4808465" y="4692599"/>
              <a:ext cx="1438570" cy="216909"/>
              <a:chOff x="541531" y="4483998"/>
              <a:chExt cx="1479705" cy="236633"/>
            </a:xfrm>
          </p:grpSpPr>
          <p:sp>
            <p:nvSpPr>
              <p:cNvPr id="71" name="Google Shape;92;p16"/>
              <p:cNvSpPr txBox="1"/>
              <p:nvPr/>
            </p:nvSpPr>
            <p:spPr>
              <a:xfrm flipH="1">
                <a:off x="541531" y="4491165"/>
                <a:ext cx="836091" cy="229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2021 г.</a:t>
                </a:r>
                <a:r>
                  <a:rPr kumimoji="0" lang="ru-RU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 </a:t>
                </a:r>
                <a:endParaRPr kumimoji="0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2" name="Google Shape;92;p16"/>
              <p:cNvSpPr txBox="1"/>
              <p:nvPr/>
            </p:nvSpPr>
            <p:spPr>
              <a:xfrm flipH="1">
                <a:off x="1185145" y="4483998"/>
                <a:ext cx="836091" cy="229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2022 г.</a:t>
                </a:r>
                <a:r>
                  <a:rPr kumimoji="0" lang="ru-RU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 </a:t>
                </a:r>
                <a:endParaRPr kumimoji="0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3" name="Google Shape;365;p23"/>
            <p:cNvSpPr txBox="1"/>
            <p:nvPr/>
          </p:nvSpPr>
          <p:spPr>
            <a:xfrm>
              <a:off x="5369921" y="4197540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792,7</a:t>
              </a:r>
              <a:endParaRPr sz="17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6" name="Google Shape;365;p23"/>
            <p:cNvSpPr txBox="1"/>
            <p:nvPr/>
          </p:nvSpPr>
          <p:spPr>
            <a:xfrm>
              <a:off x="4751385" y="4204109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626,8</a:t>
              </a:r>
              <a:endParaRPr sz="17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AC5A73A-696C-4D02-8709-8298C8AA7AA8}"/>
              </a:ext>
            </a:extLst>
          </p:cNvPr>
          <p:cNvGrpSpPr/>
          <p:nvPr/>
        </p:nvGrpSpPr>
        <p:grpSpPr>
          <a:xfrm>
            <a:off x="6082179" y="2878696"/>
            <a:ext cx="1499404" cy="2061414"/>
            <a:chOff x="6082179" y="2878696"/>
            <a:chExt cx="1499404" cy="2061414"/>
          </a:xfrm>
        </p:grpSpPr>
        <p:sp>
          <p:nvSpPr>
            <p:cNvPr id="44" name="Google Shape;362;p23"/>
            <p:cNvSpPr/>
            <p:nvPr/>
          </p:nvSpPr>
          <p:spPr>
            <a:xfrm>
              <a:off x="6239391" y="3240814"/>
              <a:ext cx="699985" cy="14189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6767546" y="2878696"/>
              <a:ext cx="699985" cy="1781962"/>
            </a:xfrm>
            <a:prstGeom prst="round2SameRect">
              <a:avLst>
                <a:gd name="adj1" fmla="val 49265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;p16"/>
            <p:cNvSpPr txBox="1"/>
            <p:nvPr/>
          </p:nvSpPr>
          <p:spPr>
            <a:xfrm flipH="1">
              <a:off x="6184917" y="4729771"/>
              <a:ext cx="768503" cy="21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2021 г.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" name="Google Shape;92;p16"/>
            <p:cNvSpPr txBox="1"/>
            <p:nvPr/>
          </p:nvSpPr>
          <p:spPr>
            <a:xfrm flipH="1">
              <a:off x="6768735" y="4723230"/>
              <a:ext cx="812848" cy="21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2022 г.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365;p23"/>
            <p:cNvSpPr txBox="1"/>
            <p:nvPr/>
          </p:nvSpPr>
          <p:spPr>
            <a:xfrm>
              <a:off x="6654891" y="2907139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20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</a:t>
              </a:r>
              <a:r>
                <a:rPr lang="ru-RU" sz="18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75,7</a:t>
              </a:r>
              <a:endParaRPr sz="18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4" name="Google Shape;365;p23"/>
            <p:cNvSpPr txBox="1"/>
            <p:nvPr/>
          </p:nvSpPr>
          <p:spPr>
            <a:xfrm>
              <a:off x="6686084" y="4210677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436,1</a:t>
              </a:r>
              <a:endParaRPr sz="17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7" name="Google Shape;365;p23"/>
            <p:cNvSpPr txBox="1"/>
            <p:nvPr/>
          </p:nvSpPr>
          <p:spPr>
            <a:xfrm>
              <a:off x="6082179" y="4208603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360,4</a:t>
              </a:r>
              <a:endParaRPr sz="17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0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05724B-107B-45FA-8CC4-8BFCAD7F8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350" name="Google Shape;350;p23"/>
          <p:cNvGrpSpPr/>
          <p:nvPr/>
        </p:nvGrpSpPr>
        <p:grpSpPr>
          <a:xfrm>
            <a:off x="-3677312" y="1662424"/>
            <a:ext cx="2038500" cy="1016598"/>
            <a:chOff x="-1032787" y="968474"/>
            <a:chExt cx="2038500" cy="1016598"/>
          </a:xfrm>
        </p:grpSpPr>
        <p:sp>
          <p:nvSpPr>
            <p:cNvPr id="351" name="Google Shape;351;p23"/>
            <p:cNvSpPr txBox="1"/>
            <p:nvPr/>
          </p:nvSpPr>
          <p:spPr>
            <a:xfrm>
              <a:off x="-1032787" y="968474"/>
              <a:ext cx="2038500" cy="3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accent5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Venus</a:t>
              </a:r>
              <a:endParaRPr sz="200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2" name="Google Shape;352;p23"/>
            <p:cNvSpPr txBox="1"/>
            <p:nvPr/>
          </p:nvSpPr>
          <p:spPr>
            <a:xfrm>
              <a:off x="-1032787" y="1314273"/>
              <a:ext cx="2038500" cy="67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Venus has a beautiful name and is the second planet from the Sun</a:t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" name="Google Shape;606;p31"/>
          <p:cNvSpPr txBox="1">
            <a:spLocks/>
          </p:cNvSpPr>
          <p:nvPr/>
        </p:nvSpPr>
        <p:spPr>
          <a:xfrm>
            <a:off x="799361" y="204473"/>
            <a:ext cx="767004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 основных  источников  налоговых  доходов в 2022 году  к  уровню 2021 года </a:t>
            </a:r>
          </a:p>
        </p:txBody>
      </p:sp>
      <p:sp>
        <p:nvSpPr>
          <p:cNvPr id="92" name="TextBox 1"/>
          <p:cNvSpPr txBox="1"/>
          <p:nvPr/>
        </p:nvSpPr>
        <p:spPr>
          <a:xfrm>
            <a:off x="8158346" y="1406695"/>
            <a:ext cx="1339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400" dirty="0"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</a:rPr>
              <a:t>м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rPr>
              <a:t>лн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 panose="020B0604020202020204" charset="0"/>
                <a:cs typeface="Fira Sans Extra Condensed" panose="020B0604020202020204" charset="0"/>
                <a:sym typeface="Arial"/>
              </a:rPr>
              <a:t> руб.</a:t>
            </a:r>
            <a:endParaRPr kumimoji="0" lang="ru-RU" sz="1400" b="0" i="0" u="none" strike="noStrike" kern="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 panose="020B0604020202020204" charset="0"/>
              <a:ea typeface="Roboto" panose="020B0604020202020204" charset="0"/>
              <a:cs typeface="Fira Sans Extra Condensed" panose="020B0604020202020204" charset="0"/>
              <a:sym typeface="Arial"/>
            </a:endParaRPr>
          </a:p>
        </p:txBody>
      </p:sp>
      <p:sp>
        <p:nvSpPr>
          <p:cNvPr id="329" name="Google Shape;329;p23"/>
          <p:cNvSpPr/>
          <p:nvPr/>
        </p:nvSpPr>
        <p:spPr>
          <a:xfrm rot="5400000">
            <a:off x="2731382" y="1735473"/>
            <a:ext cx="798656" cy="28774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3"/>
          <p:cNvSpPr/>
          <p:nvPr/>
        </p:nvSpPr>
        <p:spPr>
          <a:xfrm rot="5400000">
            <a:off x="2731383" y="612669"/>
            <a:ext cx="798656" cy="289971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3"/>
          <p:cNvSpPr/>
          <p:nvPr/>
        </p:nvSpPr>
        <p:spPr>
          <a:xfrm rot="5400000">
            <a:off x="2719657" y="2831817"/>
            <a:ext cx="798656" cy="2885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4EC7724-A2B6-4C29-A807-499D21A70DD6}"/>
              </a:ext>
            </a:extLst>
          </p:cNvPr>
          <p:cNvGrpSpPr/>
          <p:nvPr/>
        </p:nvGrpSpPr>
        <p:grpSpPr>
          <a:xfrm>
            <a:off x="457200" y="1544057"/>
            <a:ext cx="4241573" cy="1032758"/>
            <a:chOff x="457200" y="1544057"/>
            <a:chExt cx="4241573" cy="1032758"/>
          </a:xfrm>
        </p:grpSpPr>
        <p:sp>
          <p:nvSpPr>
            <p:cNvPr id="333" name="Google Shape;333;p23"/>
            <p:cNvSpPr/>
            <p:nvPr/>
          </p:nvSpPr>
          <p:spPr>
            <a:xfrm rot="16200000">
              <a:off x="669760" y="1450636"/>
              <a:ext cx="798656" cy="12237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3"/>
            <p:cNvSpPr txBox="1"/>
            <p:nvPr/>
          </p:nvSpPr>
          <p:spPr>
            <a:xfrm flipH="1">
              <a:off x="1539197" y="1802577"/>
              <a:ext cx="3159576" cy="774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Увеличение поступлений налога с з/платы, </a:t>
              </a: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дополнительного норматива на 2%,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налога с налоговой базы свыше 5 млн руб.</a:t>
              </a:r>
              <a:endParaRPr sz="1200" dirty="0">
                <a:solidFill>
                  <a:srgbClr val="000000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8" name="Google Shape;358;p23"/>
            <p:cNvSpPr txBox="1"/>
            <p:nvPr/>
          </p:nvSpPr>
          <p:spPr>
            <a:xfrm>
              <a:off x="1650220" y="1544057"/>
              <a:ext cx="928500" cy="48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600" b="1" dirty="0">
                  <a:solidFill>
                    <a:schemeClr val="tx1"/>
                  </a:solidFill>
                  <a:latin typeface="Fira Sans"/>
                  <a:ea typeface="Fira Sans"/>
                  <a:cs typeface="Fira Sans"/>
                  <a:sym typeface="Fira Sans"/>
                </a:rPr>
                <a:t>НДФЛ</a:t>
              </a:r>
              <a:endParaRPr sz="1600" b="1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50" name="Google Shape;560;p29"/>
            <p:cNvSpPr txBox="1"/>
            <p:nvPr/>
          </p:nvSpPr>
          <p:spPr>
            <a:xfrm>
              <a:off x="546340" y="1713842"/>
              <a:ext cx="1216377" cy="695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+26,5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A690189-FDD9-4F3D-AAFD-D4E3B71593C8}"/>
              </a:ext>
            </a:extLst>
          </p:cNvPr>
          <p:cNvGrpSpPr/>
          <p:nvPr/>
        </p:nvGrpSpPr>
        <p:grpSpPr>
          <a:xfrm>
            <a:off x="478738" y="2766141"/>
            <a:ext cx="4089160" cy="1053261"/>
            <a:chOff x="478738" y="2766141"/>
            <a:chExt cx="4089160" cy="1053261"/>
          </a:xfrm>
        </p:grpSpPr>
        <p:sp>
          <p:nvSpPr>
            <p:cNvPr id="334" name="Google Shape;334;p23"/>
            <p:cNvSpPr/>
            <p:nvPr/>
          </p:nvSpPr>
          <p:spPr>
            <a:xfrm rot="16200000">
              <a:off x="691298" y="2553581"/>
              <a:ext cx="798656" cy="12237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 txBox="1"/>
            <p:nvPr/>
          </p:nvSpPr>
          <p:spPr>
            <a:xfrm>
              <a:off x="1656940" y="2804931"/>
              <a:ext cx="2735965" cy="488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600" b="1" spc="-70" dirty="0">
                  <a:solidFill>
                    <a:schemeClr val="tx1"/>
                  </a:solidFill>
                  <a:latin typeface="Fira Sans"/>
                  <a:ea typeface="Fira Sans"/>
                  <a:cs typeface="Fira Sans"/>
                  <a:sym typeface="Fira Sans"/>
                </a:rPr>
                <a:t>Налоги на совокупный доход</a:t>
              </a:r>
              <a:endParaRPr sz="1600" b="1" spc="-70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61" name="Google Shape;560;p29"/>
            <p:cNvSpPr txBox="1"/>
            <p:nvPr/>
          </p:nvSpPr>
          <p:spPr>
            <a:xfrm>
              <a:off x="619275" y="2814948"/>
              <a:ext cx="1216377" cy="695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+21,0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63" name="Google Shape;354;p23"/>
            <p:cNvSpPr txBox="1"/>
            <p:nvPr/>
          </p:nvSpPr>
          <p:spPr>
            <a:xfrm flipH="1">
              <a:off x="1563984" y="2980008"/>
              <a:ext cx="3003914" cy="839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ru-RU" sz="12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Увеличение поступлений УСН</a:t>
              </a:r>
              <a:endParaRPr sz="1200" dirty="0">
                <a:solidFill>
                  <a:srgbClr val="000000"/>
                </a:solidFill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7752445-3E40-4189-A6E5-8133BE7E2D5A}"/>
              </a:ext>
            </a:extLst>
          </p:cNvPr>
          <p:cNvGrpSpPr/>
          <p:nvPr/>
        </p:nvGrpSpPr>
        <p:grpSpPr>
          <a:xfrm>
            <a:off x="478738" y="3780303"/>
            <a:ext cx="4081784" cy="1064185"/>
            <a:chOff x="478738" y="3780303"/>
            <a:chExt cx="4081784" cy="1064185"/>
          </a:xfrm>
        </p:grpSpPr>
        <p:sp>
          <p:nvSpPr>
            <p:cNvPr id="335" name="Google Shape;335;p23"/>
            <p:cNvSpPr/>
            <p:nvPr/>
          </p:nvSpPr>
          <p:spPr>
            <a:xfrm rot="16200000">
              <a:off x="691298" y="3662657"/>
              <a:ext cx="798656" cy="12237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1B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9;p23"/>
            <p:cNvSpPr txBox="1"/>
            <p:nvPr/>
          </p:nvSpPr>
          <p:spPr>
            <a:xfrm>
              <a:off x="1616279" y="3780303"/>
              <a:ext cx="2567503" cy="529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600" b="1" spc="-70" dirty="0">
                  <a:solidFill>
                    <a:schemeClr val="tx1"/>
                  </a:solidFill>
                  <a:latin typeface="Fira Sans"/>
                  <a:ea typeface="Fira Sans"/>
                  <a:cs typeface="Fira Sans"/>
                  <a:sym typeface="Fira Sans"/>
                </a:rPr>
                <a:t>Налог на имущество ФЛ</a:t>
              </a:r>
              <a:endParaRPr sz="1600" b="1" spc="-70" dirty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62" name="Google Shape;560;p29"/>
            <p:cNvSpPr txBox="1"/>
            <p:nvPr/>
          </p:nvSpPr>
          <p:spPr>
            <a:xfrm>
              <a:off x="580412" y="3922768"/>
              <a:ext cx="1216377" cy="695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+17,9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64" name="Google Shape;354;p23"/>
            <p:cNvSpPr txBox="1"/>
            <p:nvPr/>
          </p:nvSpPr>
          <p:spPr>
            <a:xfrm flipH="1">
              <a:off x="1556608" y="4005094"/>
              <a:ext cx="3003914" cy="839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dirty="0"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r>
                <a:rPr lang="ru-RU" sz="1200" dirty="0">
                  <a:latin typeface="Fira Sans Extra Condensed SemiBold" panose="020B0604020202020204" charset="0"/>
                  <a:ea typeface="Roboto"/>
                  <a:cs typeface="Fira Sans Extra Condensed ExtraBold" panose="020B0604020202020204" charset="0"/>
                  <a:sym typeface="Roboto"/>
                </a:rPr>
                <a:t>Увеличение количества объектов,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latin typeface="Fira Sans Extra Condensed SemiBold" panose="020B0604020202020204" charset="0"/>
                  <a:ea typeface="Roboto"/>
                  <a:cs typeface="Fira Sans Extra Condensed ExtraBold" panose="020B0604020202020204" charset="0"/>
                  <a:sym typeface="Roboto"/>
                </a:rPr>
                <a:t> рост кадастровой стоимости</a:t>
              </a:r>
              <a:endParaRPr sz="1200" dirty="0">
                <a:solidFill>
                  <a:srgbClr val="000000"/>
                </a:solidFill>
                <a:latin typeface="Fira Sans Extra Condensed SemiBold" panose="020B0604020202020204" charset="0"/>
                <a:ea typeface="Roboto"/>
                <a:cs typeface="Fira Sans Extra Condensed ExtraBold" panose="020B0604020202020204" charset="0"/>
                <a:sym typeface="Roboto"/>
              </a:endParaRPr>
            </a:p>
          </p:txBody>
        </p:sp>
      </p:grpSp>
      <p:sp>
        <p:nvSpPr>
          <p:cNvPr id="368" name="Google Shape;368;p23"/>
          <p:cNvSpPr txBox="1"/>
          <p:nvPr/>
        </p:nvSpPr>
        <p:spPr>
          <a:xfrm>
            <a:off x="8010440" y="4195789"/>
            <a:ext cx="676360" cy="44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1" dirty="0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3156F9-1310-41FB-8D21-AFBA528BC61A}"/>
              </a:ext>
            </a:extLst>
          </p:cNvPr>
          <p:cNvGrpSpPr/>
          <p:nvPr/>
        </p:nvGrpSpPr>
        <p:grpSpPr>
          <a:xfrm>
            <a:off x="4751385" y="1491852"/>
            <a:ext cx="1495650" cy="3417656"/>
            <a:chOff x="4751385" y="1491852"/>
            <a:chExt cx="1495650" cy="3417656"/>
          </a:xfrm>
        </p:grpSpPr>
        <p:sp>
          <p:nvSpPr>
            <p:cNvPr id="43" name="Google Shape;362;p23"/>
            <p:cNvSpPr/>
            <p:nvPr/>
          </p:nvSpPr>
          <p:spPr>
            <a:xfrm>
              <a:off x="4897489" y="2151838"/>
              <a:ext cx="699985" cy="25079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5436726" y="1491852"/>
              <a:ext cx="699985" cy="316793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48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 txBox="1"/>
            <p:nvPr/>
          </p:nvSpPr>
          <p:spPr>
            <a:xfrm>
              <a:off x="5334015" y="1651745"/>
              <a:ext cx="830644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20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</a:t>
              </a:r>
              <a:r>
                <a:rPr lang="ru-RU" sz="18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165,9</a:t>
              </a:r>
              <a:endParaRPr sz="18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4808465" y="4692599"/>
              <a:ext cx="1438570" cy="216909"/>
              <a:chOff x="541531" y="4483998"/>
              <a:chExt cx="1479705" cy="236633"/>
            </a:xfrm>
          </p:grpSpPr>
          <p:sp>
            <p:nvSpPr>
              <p:cNvPr id="71" name="Google Shape;92;p16"/>
              <p:cNvSpPr txBox="1"/>
              <p:nvPr/>
            </p:nvSpPr>
            <p:spPr>
              <a:xfrm flipH="1">
                <a:off x="541531" y="4491165"/>
                <a:ext cx="836091" cy="229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2021 г.</a:t>
                </a:r>
                <a:r>
                  <a:rPr kumimoji="0" lang="ru-RU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 </a:t>
                </a:r>
                <a:endParaRPr kumimoji="0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2" name="Google Shape;92;p16"/>
              <p:cNvSpPr txBox="1"/>
              <p:nvPr/>
            </p:nvSpPr>
            <p:spPr>
              <a:xfrm flipH="1">
                <a:off x="1185145" y="4483998"/>
                <a:ext cx="836091" cy="229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2022 г.</a:t>
                </a:r>
                <a:r>
                  <a:rPr kumimoji="0" lang="ru-RU" sz="1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Extra Condensed SemiBold" panose="020B0604020202020204" charset="0"/>
                    <a:ea typeface="Roboto"/>
                    <a:cs typeface="Roboto"/>
                    <a:sym typeface="Roboto"/>
                  </a:rPr>
                  <a:t> </a:t>
                </a:r>
                <a:endParaRPr kumimoji="0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3" name="Google Shape;365;p23"/>
            <p:cNvSpPr txBox="1"/>
            <p:nvPr/>
          </p:nvSpPr>
          <p:spPr>
            <a:xfrm>
              <a:off x="5369921" y="4197540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792,7</a:t>
              </a:r>
              <a:endParaRPr sz="17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6" name="Google Shape;365;p23"/>
            <p:cNvSpPr txBox="1"/>
            <p:nvPr/>
          </p:nvSpPr>
          <p:spPr>
            <a:xfrm>
              <a:off x="4751385" y="4204109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626,8</a:t>
              </a:r>
              <a:endParaRPr sz="17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AC5A73A-696C-4D02-8709-8298C8AA7AA8}"/>
              </a:ext>
            </a:extLst>
          </p:cNvPr>
          <p:cNvGrpSpPr/>
          <p:nvPr/>
        </p:nvGrpSpPr>
        <p:grpSpPr>
          <a:xfrm>
            <a:off x="6082179" y="2878696"/>
            <a:ext cx="1499404" cy="2061414"/>
            <a:chOff x="6082179" y="2878696"/>
            <a:chExt cx="1499404" cy="2061414"/>
          </a:xfrm>
        </p:grpSpPr>
        <p:sp>
          <p:nvSpPr>
            <p:cNvPr id="44" name="Google Shape;362;p23"/>
            <p:cNvSpPr/>
            <p:nvPr/>
          </p:nvSpPr>
          <p:spPr>
            <a:xfrm>
              <a:off x="6239391" y="3240814"/>
              <a:ext cx="699985" cy="14189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6767546" y="2878696"/>
              <a:ext cx="699985" cy="1781962"/>
            </a:xfrm>
            <a:prstGeom prst="round2SameRect">
              <a:avLst>
                <a:gd name="adj1" fmla="val 49265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;p16"/>
            <p:cNvSpPr txBox="1"/>
            <p:nvPr/>
          </p:nvSpPr>
          <p:spPr>
            <a:xfrm flipH="1">
              <a:off x="6184917" y="4729771"/>
              <a:ext cx="768503" cy="21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2021 г.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" name="Google Shape;92;p16"/>
            <p:cNvSpPr txBox="1"/>
            <p:nvPr/>
          </p:nvSpPr>
          <p:spPr>
            <a:xfrm flipH="1">
              <a:off x="6768735" y="4723230"/>
              <a:ext cx="812848" cy="21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2022 г.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365;p23"/>
            <p:cNvSpPr txBox="1"/>
            <p:nvPr/>
          </p:nvSpPr>
          <p:spPr>
            <a:xfrm>
              <a:off x="6654891" y="2907139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20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</a:t>
              </a:r>
              <a:r>
                <a:rPr lang="ru-RU" sz="18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75,7</a:t>
              </a:r>
              <a:endParaRPr sz="18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4" name="Google Shape;365;p23"/>
            <p:cNvSpPr txBox="1"/>
            <p:nvPr/>
          </p:nvSpPr>
          <p:spPr>
            <a:xfrm>
              <a:off x="6686084" y="4210677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436,1</a:t>
              </a:r>
              <a:endParaRPr sz="1700" b="1" spc="-120" dirty="0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7" name="Google Shape;365;p23"/>
            <p:cNvSpPr txBox="1"/>
            <p:nvPr/>
          </p:nvSpPr>
          <p:spPr>
            <a:xfrm>
              <a:off x="6082179" y="4208603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360,4</a:t>
              </a:r>
              <a:endParaRPr sz="17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05F31E-EC2B-479D-B442-603614A5872C}"/>
              </a:ext>
            </a:extLst>
          </p:cNvPr>
          <p:cNvGrpSpPr/>
          <p:nvPr/>
        </p:nvGrpSpPr>
        <p:grpSpPr>
          <a:xfrm>
            <a:off x="7376807" y="3671722"/>
            <a:ext cx="1451043" cy="1258473"/>
            <a:chOff x="7376807" y="3671722"/>
            <a:chExt cx="1451043" cy="1258473"/>
          </a:xfrm>
        </p:grpSpPr>
        <p:sp>
          <p:nvSpPr>
            <p:cNvPr id="69" name="Google Shape;362;p23"/>
            <p:cNvSpPr/>
            <p:nvPr/>
          </p:nvSpPr>
          <p:spPr>
            <a:xfrm>
              <a:off x="7575545" y="4116461"/>
              <a:ext cx="699985" cy="54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BE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8055732" y="4058055"/>
              <a:ext cx="699985" cy="5939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4B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;p16"/>
            <p:cNvSpPr txBox="1"/>
            <p:nvPr/>
          </p:nvSpPr>
          <p:spPr>
            <a:xfrm flipH="1">
              <a:off x="7451398" y="4719856"/>
              <a:ext cx="768503" cy="21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2021 г.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" name="Google Shape;92;p16"/>
            <p:cNvSpPr txBox="1"/>
            <p:nvPr/>
          </p:nvSpPr>
          <p:spPr>
            <a:xfrm flipH="1">
              <a:off x="8015002" y="4719856"/>
              <a:ext cx="812848" cy="21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2022 г.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 SemiBold" panose="020B0604020202020204" charset="0"/>
                  <a:ea typeface="Roboto"/>
                  <a:cs typeface="Roboto"/>
                  <a:sym typeface="Roboto"/>
                </a:rPr>
                <a:t> 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Google Shape;365;p23"/>
            <p:cNvSpPr txBox="1"/>
            <p:nvPr/>
          </p:nvSpPr>
          <p:spPr>
            <a:xfrm>
              <a:off x="7954157" y="3671722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20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+</a:t>
              </a:r>
              <a:r>
                <a:rPr lang="ru-RU" sz="18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24,3</a:t>
              </a:r>
              <a:endParaRPr sz="18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5" name="Google Shape;365;p23"/>
            <p:cNvSpPr txBox="1"/>
            <p:nvPr/>
          </p:nvSpPr>
          <p:spPr>
            <a:xfrm>
              <a:off x="7954158" y="4251711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20" dirty="0">
                  <a:solidFill>
                    <a:schemeClr val="bg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160,3</a:t>
              </a:r>
              <a:endParaRPr sz="1700" b="1" spc="-120" dirty="0">
                <a:solidFill>
                  <a:schemeClr val="bg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98" name="Google Shape;365;p23"/>
            <p:cNvSpPr txBox="1"/>
            <p:nvPr/>
          </p:nvSpPr>
          <p:spPr>
            <a:xfrm>
              <a:off x="7376807" y="4239190"/>
              <a:ext cx="830643" cy="4413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700" b="1" spc="-15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13</a:t>
              </a:r>
              <a:r>
                <a:rPr lang="ru-RU" sz="1700" b="1" spc="-120" dirty="0">
                  <a:solidFill>
                    <a:schemeClr val="tx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6,0</a:t>
              </a:r>
              <a:endParaRPr sz="1700" b="1" spc="-120" dirty="0">
                <a:solidFill>
                  <a:schemeClr val="tx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3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D067955-4DD9-4203-9A36-A209FD87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86" y="-153"/>
            <a:ext cx="4085714" cy="41131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0B9D07F-2823-4A2C-9F01-9E74C461F4D8}"/>
              </a:ext>
            </a:extLst>
          </p:cNvPr>
          <p:cNvGrpSpPr/>
          <p:nvPr/>
        </p:nvGrpSpPr>
        <p:grpSpPr>
          <a:xfrm>
            <a:off x="739878" y="1275794"/>
            <a:ext cx="2615637" cy="3544270"/>
            <a:chOff x="739878" y="1294844"/>
            <a:chExt cx="2615637" cy="354427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39878" y="1294844"/>
              <a:ext cx="2407937" cy="3544270"/>
              <a:chOff x="2574750" y="1162651"/>
              <a:chExt cx="1909125" cy="3562800"/>
            </a:xfrm>
          </p:grpSpPr>
          <p:grpSp>
            <p:nvGrpSpPr>
              <p:cNvPr id="383" name="Google Shape;383;p24"/>
              <p:cNvGrpSpPr/>
              <p:nvPr/>
            </p:nvGrpSpPr>
            <p:grpSpPr>
              <a:xfrm>
                <a:off x="2574750" y="1162651"/>
                <a:ext cx="1909125" cy="3562800"/>
                <a:chOff x="2574750" y="1169375"/>
                <a:chExt cx="1909125" cy="3562800"/>
              </a:xfrm>
            </p:grpSpPr>
            <p:sp>
              <p:nvSpPr>
                <p:cNvPr id="384" name="Google Shape;384;p24"/>
                <p:cNvSpPr/>
                <p:nvPr/>
              </p:nvSpPr>
              <p:spPr>
                <a:xfrm>
                  <a:off x="2574750" y="1169375"/>
                  <a:ext cx="1900200" cy="3562800"/>
                </a:xfrm>
                <a:prstGeom prst="round2DiagRect">
                  <a:avLst>
                    <a:gd name="adj1" fmla="val 16667"/>
                    <a:gd name="adj2" fmla="val 0"/>
                  </a:avLst>
                </a:prstGeom>
                <a:solidFill>
                  <a:srgbClr val="A3C3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4"/>
                <p:cNvSpPr/>
                <p:nvPr/>
              </p:nvSpPr>
              <p:spPr>
                <a:xfrm rot="10800000">
                  <a:off x="3189800" y="3864700"/>
                  <a:ext cx="653175" cy="860750"/>
                </a:xfrm>
                <a:prstGeom prst="flowChartOffpageConnector">
                  <a:avLst/>
                </a:prstGeom>
                <a:solidFill>
                  <a:srgbClr val="2488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4"/>
                <p:cNvSpPr txBox="1"/>
                <p:nvPr/>
              </p:nvSpPr>
              <p:spPr>
                <a:xfrm>
                  <a:off x="2574750" y="1453231"/>
                  <a:ext cx="1900200" cy="32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82875" tIns="0" rIns="182875" bIns="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600" b="1" dirty="0">
                      <a:solidFill>
                        <a:schemeClr val="dk1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Арендная плата</a:t>
                  </a:r>
                  <a:endParaRPr sz="1600" b="1" dirty="0">
                    <a:solidFill>
                      <a:schemeClr val="dk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87" name="Google Shape;387;p24"/>
                <p:cNvSpPr txBox="1"/>
                <p:nvPr/>
              </p:nvSpPr>
              <p:spPr>
                <a:xfrm>
                  <a:off x="2583675" y="1631246"/>
                  <a:ext cx="1900200" cy="75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82875" tIns="0" rIns="182875" bIns="0" anchor="ctr" anchorCtr="0">
                  <a:no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за не разграниченные земельные участки</a:t>
                  </a:r>
                  <a:endParaRPr sz="1200" b="1" dirty="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8" name="Google Shape;388;p24"/>
                <p:cNvSpPr txBox="1"/>
                <p:nvPr/>
              </p:nvSpPr>
              <p:spPr>
                <a:xfrm>
                  <a:off x="3177250" y="4078355"/>
                  <a:ext cx="853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lvl="0">
                    <a:defRPr/>
                  </a:pPr>
                  <a:r>
                    <a:rPr lang="ru-RU" sz="2400" dirty="0">
                      <a:solidFill>
                        <a:schemeClr val="bg1"/>
                      </a:solidFill>
                      <a:latin typeface="Fira Sans Extra Condensed SemiBold" panose="020B0604020202020204" charset="0"/>
                      <a:ea typeface="Roboto"/>
                      <a:cs typeface="Fira Sans Extra Condensed" panose="020B0604020202020204" charset="0"/>
                      <a:sym typeface="Roboto"/>
                    </a:rPr>
                    <a:t>-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Fira Sans Extra Condensed SemiBold" panose="020B0604020202020204" charset="0"/>
                      <a:ea typeface="Roboto"/>
                      <a:cs typeface="Fira Sans Extra Condensed" panose="020B0604020202020204" charset="0"/>
                      <a:sym typeface="Roboto"/>
                    </a:rPr>
                    <a:t>30,5</a:t>
                  </a:r>
                  <a:r>
                    <a:rPr lang="ru-RU" sz="1600" dirty="0">
                      <a:solidFill>
                        <a:schemeClr val="bg1"/>
                      </a:solidFill>
                      <a:latin typeface="Fira Sans Extra Condensed SemiBold" panose="020B0604020202020204" charset="0"/>
                      <a:ea typeface="Roboto"/>
                      <a:cs typeface="Fira Sans Extra Condensed" panose="020B0604020202020204" charset="0"/>
                      <a:sym typeface="Roboto"/>
                    </a:rPr>
                    <a:t>%</a:t>
                  </a:r>
                  <a:endParaRPr lang="ru-RU" sz="1800" dirty="0">
                    <a:solidFill>
                      <a:schemeClr val="bg1"/>
                    </a:solidFill>
                    <a:latin typeface="Fira Sans Extra Condensed SemiBold" panose="020B0604020202020204" charset="0"/>
                    <a:ea typeface="Roboto"/>
                    <a:cs typeface="Fira Sans Extra Condensed" panose="020B0604020202020204" charset="0"/>
                    <a:sym typeface="Roboto"/>
                  </a:endParaRPr>
                </a:p>
              </p:txBody>
            </p:sp>
          </p:grpSp>
          <p:sp>
            <p:nvSpPr>
              <p:cNvPr id="40" name="Google Shape;561;p29"/>
              <p:cNvSpPr/>
              <p:nvPr/>
            </p:nvSpPr>
            <p:spPr>
              <a:xfrm flipH="1">
                <a:off x="3515052" y="2816453"/>
                <a:ext cx="340830" cy="896353"/>
              </a:xfrm>
              <a:prstGeom prst="round1Rect">
                <a:avLst>
                  <a:gd name="adj" fmla="val 50000"/>
                </a:avLst>
              </a:prstGeom>
              <a:solidFill>
                <a:srgbClr val="2488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61;p29"/>
              <p:cNvSpPr/>
              <p:nvPr/>
            </p:nvSpPr>
            <p:spPr>
              <a:xfrm flipH="1">
                <a:off x="3148259" y="2515442"/>
                <a:ext cx="348002" cy="1197364"/>
              </a:xfrm>
              <a:prstGeom prst="round1Rect">
                <a:avLst>
                  <a:gd name="adj" fmla="val 50000"/>
                </a:avLst>
              </a:prstGeom>
              <a:solidFill>
                <a:srgbClr val="2646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Freeform 45"/>
            <p:cNvSpPr>
              <a:spLocks/>
            </p:cNvSpPr>
            <p:nvPr/>
          </p:nvSpPr>
          <p:spPr bwMode="auto">
            <a:xfrm rot="7480824">
              <a:off x="2025709" y="2532852"/>
              <a:ext cx="193988" cy="453846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rgbClr val="24887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1pPr>
              <a:lvl2pPr marL="5443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2pPr>
              <a:lvl3pPr marL="1088776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3pPr>
              <a:lvl4pPr marL="1633164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4pPr>
              <a:lvl5pPr marL="2177552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5pPr>
              <a:lvl6pPr marL="2721940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6pPr>
              <a:lvl7pPr marL="3266328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7pPr>
              <a:lvl8pPr marL="3810716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8pPr>
              <a:lvl9pPr marL="4355104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Google Shape;388;p24"/>
            <p:cNvSpPr txBox="1"/>
            <p:nvPr/>
          </p:nvSpPr>
          <p:spPr>
            <a:xfrm>
              <a:off x="2193714" y="2714014"/>
              <a:ext cx="1044811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60000"/>
                </a:lnSpc>
                <a:defRPr/>
              </a:pPr>
              <a:r>
                <a:rPr lang="ru-RU" sz="24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-</a:t>
              </a:r>
              <a:r>
                <a:rPr lang="ru-RU" sz="20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138,5</a:t>
              </a:r>
            </a:p>
            <a:p>
              <a:pPr lvl="0">
                <a:lnSpc>
                  <a:spcPct val="60000"/>
                </a:lnSpc>
                <a:defRPr/>
              </a:pPr>
              <a:r>
                <a:rPr lang="ru-RU" sz="2400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  </a:t>
              </a:r>
              <a:r>
                <a:rPr lang="ru-RU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млн руб.</a:t>
              </a:r>
            </a:p>
          </p:txBody>
        </p:sp>
        <p:sp>
          <p:nvSpPr>
            <p:cNvPr id="46" name="Google Shape;388;p24"/>
            <p:cNvSpPr txBox="1"/>
            <p:nvPr/>
          </p:nvSpPr>
          <p:spPr>
            <a:xfrm>
              <a:off x="2279015" y="3596724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2022 г.</a:t>
              </a:r>
              <a:endParaRPr lang="ru-RU" sz="11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47" name="Google Shape;388;p24"/>
            <p:cNvSpPr txBox="1"/>
            <p:nvPr/>
          </p:nvSpPr>
          <p:spPr>
            <a:xfrm>
              <a:off x="914939" y="3596724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schemeClr val="tx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2021 г.</a:t>
              </a:r>
              <a:endParaRPr lang="ru-RU" sz="1100" dirty="0">
                <a:solidFill>
                  <a:schemeClr val="tx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48" name="Google Shape;388;p24"/>
            <p:cNvSpPr txBox="1"/>
            <p:nvPr/>
          </p:nvSpPr>
          <p:spPr>
            <a:xfrm>
              <a:off x="1381119" y="2721823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453,9</a:t>
              </a:r>
              <a:endParaRPr lang="ru-RU" sz="12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49" name="Google Shape;388;p24"/>
            <p:cNvSpPr txBox="1"/>
            <p:nvPr/>
          </p:nvSpPr>
          <p:spPr>
            <a:xfrm>
              <a:off x="1853465" y="3004754"/>
              <a:ext cx="1076500" cy="345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defRPr/>
              </a:pPr>
              <a:r>
                <a:rPr lang="ru-RU" sz="1600" dirty="0">
                  <a:solidFill>
                    <a:schemeClr val="bg1"/>
                  </a:solidFill>
                  <a:latin typeface="Fira Sans Extra Condensed SemiBold" panose="020B0604020202020204" charset="0"/>
                  <a:ea typeface="Roboto"/>
                  <a:cs typeface="Fira Sans Extra Condensed" panose="020B0604020202020204" charset="0"/>
                  <a:sym typeface="Roboto"/>
                </a:rPr>
                <a:t>315,4</a:t>
              </a:r>
              <a:endParaRPr lang="ru-RU" sz="1200" dirty="0">
                <a:solidFill>
                  <a:schemeClr val="bg1"/>
                </a:solidFill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sp>
        <p:nvSpPr>
          <p:cNvPr id="71" name="Google Shape;606;p31"/>
          <p:cNvSpPr txBox="1">
            <a:spLocks/>
          </p:cNvSpPr>
          <p:nvPr/>
        </p:nvSpPr>
        <p:spPr>
          <a:xfrm>
            <a:off x="914939" y="203919"/>
            <a:ext cx="7670042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chemeClr val="dk1"/>
                </a:solidFill>
                <a:latin typeface="Fira Sans Extra Condensed SemiBold" panose="020B0604020202020204" charset="0"/>
              </a:rPr>
              <a:t>Динамика  основных  источников  неналоговых  доходов в 2022 году  к  уровню 2021 года </a:t>
            </a:r>
          </a:p>
        </p:txBody>
      </p:sp>
    </p:spTree>
    <p:extLst>
      <p:ext uri="{BB962C8B-B14F-4D97-AF65-F5344CB8AC3E}">
        <p14:creationId xmlns:p14="http://schemas.microsoft.com/office/powerpoint/2010/main" val="18813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 Loop Infographics by Slidesgo">
  <a:themeElements>
    <a:clrScheme name="Simple Light">
      <a:dk1>
        <a:srgbClr val="191919"/>
      </a:dk1>
      <a:lt1>
        <a:srgbClr val="FFFFFF"/>
      </a:lt1>
      <a:dk2>
        <a:srgbClr val="FFD150"/>
      </a:dk2>
      <a:lt2>
        <a:srgbClr val="F29A41"/>
      </a:lt2>
      <a:accent1>
        <a:srgbClr val="E55E70"/>
      </a:accent1>
      <a:accent2>
        <a:srgbClr val="D92A98"/>
      </a:accent2>
      <a:accent3>
        <a:srgbClr val="9E43B8"/>
      </a:accent3>
      <a:accent4>
        <a:srgbClr val="625CD9"/>
      </a:accent4>
      <a:accent5>
        <a:srgbClr val="4892D9"/>
      </a:accent5>
      <a:accent6>
        <a:srgbClr val="48D9B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Elements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64653"/>
      </a:accent1>
      <a:accent2>
        <a:srgbClr val="2A9D8F"/>
      </a:accent2>
      <a:accent3>
        <a:srgbClr val="8AB17D"/>
      </a:accent3>
      <a:accent4>
        <a:srgbClr val="E76F51"/>
      </a:accent4>
      <a:accent5>
        <a:srgbClr val="F4A261"/>
      </a:accent5>
      <a:accent6>
        <a:srgbClr val="E9C46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7091</TotalTime>
  <Words>1718</Words>
  <Application>Microsoft Office PowerPoint</Application>
  <PresentationFormat>Экран (16:9)</PresentationFormat>
  <Paragraphs>431</Paragraphs>
  <Slides>34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51" baseType="lpstr">
      <vt:lpstr>Fira Sans Condensed SemiBold</vt:lpstr>
      <vt:lpstr>Arial</vt:lpstr>
      <vt:lpstr>Verdana</vt:lpstr>
      <vt:lpstr>Fira Sans Extra Condensed ExtraBold</vt:lpstr>
      <vt:lpstr>Fira Sans Extra Condensed</vt:lpstr>
      <vt:lpstr>Fira Sans Extra Condensed SemiBold</vt:lpstr>
      <vt:lpstr>Fira Sans Condensed</vt:lpstr>
      <vt:lpstr>Poppins</vt:lpstr>
      <vt:lpstr>Fira Sans</vt:lpstr>
      <vt:lpstr>Calibri</vt:lpstr>
      <vt:lpstr>Roboto Condensed Light</vt:lpstr>
      <vt:lpstr>Fira Sans Extra Condensed Medium</vt:lpstr>
      <vt:lpstr>Fira Sans Condensed ExtraBold</vt:lpstr>
      <vt:lpstr>Roboto</vt:lpstr>
      <vt:lpstr>Times New Roman</vt:lpstr>
      <vt:lpstr>Gradient Loop Infographics by Slidesgo</vt:lpstr>
      <vt:lpstr>Design Elements Infographics by Slidesgo</vt:lpstr>
      <vt:lpstr>Презентация PowerPoint</vt:lpstr>
      <vt:lpstr>Презентация PowerPoint</vt:lpstr>
      <vt:lpstr>Основные характеристики доходов местного бюджета за 2022 год</vt:lpstr>
      <vt:lpstr>Динамика налоговых и неналоговых доходов за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Администраторы  доходов  местного  бюджета</vt:lpstr>
      <vt:lpstr>Финансовая поддержка от других бюджетов бюджетной системы Российской Федерации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Прочие расходы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Gradient Loop Infographics</dc:title>
  <dc:creator>Ксения</dc:creator>
  <cp:lastModifiedBy>user</cp:lastModifiedBy>
  <cp:revision>436</cp:revision>
  <cp:lastPrinted>2023-05-12T04:30:27Z</cp:lastPrinted>
  <dcterms:modified xsi:type="dcterms:W3CDTF">2023-06-07T04:06:48Z</dcterms:modified>
</cp:coreProperties>
</file>