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311" r:id="rId2"/>
    <p:sldId id="287" r:id="rId3"/>
    <p:sldId id="288" r:id="rId4"/>
    <p:sldId id="289" r:id="rId5"/>
    <p:sldId id="290" r:id="rId6"/>
    <p:sldId id="263" r:id="rId7"/>
    <p:sldId id="265" r:id="rId8"/>
    <p:sldId id="291" r:id="rId9"/>
    <p:sldId id="267" r:id="rId10"/>
    <p:sldId id="266" r:id="rId11"/>
    <p:sldId id="268" r:id="rId12"/>
    <p:sldId id="293" r:id="rId13"/>
    <p:sldId id="272" r:id="rId14"/>
    <p:sldId id="271" r:id="rId15"/>
    <p:sldId id="283" r:id="rId16"/>
    <p:sldId id="273" r:id="rId17"/>
    <p:sldId id="297" r:id="rId18"/>
    <p:sldId id="28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D865A4E-370B-42B9-BB0B-56402FAAD0C0}">
          <p14:sldIdLst>
            <p14:sldId id="311"/>
            <p14:sldId id="287"/>
            <p14:sldId id="288"/>
            <p14:sldId id="289"/>
            <p14:sldId id="290"/>
            <p14:sldId id="263"/>
            <p14:sldId id="265"/>
            <p14:sldId id="291"/>
            <p14:sldId id="267"/>
            <p14:sldId id="266"/>
            <p14:sldId id="268"/>
            <p14:sldId id="293"/>
            <p14:sldId id="272"/>
            <p14:sldId id="271"/>
            <p14:sldId id="283"/>
            <p14:sldId id="273"/>
            <p14:sldId id="297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664B8"/>
    <a:srgbClr val="D13FBC"/>
    <a:srgbClr val="EB2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5907.5</c:v>
                </c:pt>
                <c:pt idx="1">
                  <c:v>5707.3</c:v>
                </c:pt>
                <c:pt idx="2">
                  <c:v>5384.9</c:v>
                </c:pt>
                <c:pt idx="3">
                  <c:v>5654.4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8C-4507-B27B-C749309E66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5654.1</c:v>
                </c:pt>
                <c:pt idx="1">
                  <c:v>5877.3</c:v>
                </c:pt>
                <c:pt idx="2">
                  <c:v>5565.8</c:v>
                </c:pt>
                <c:pt idx="3">
                  <c:v>5754.4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C-4507-B27B-C749309E66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-254.3</c:v>
                </c:pt>
                <c:pt idx="1">
                  <c:v>-170</c:v>
                </c:pt>
                <c:pt idx="2">
                  <c:v>-181</c:v>
                </c:pt>
                <c:pt idx="3">
                  <c:v>-100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8C-4507-B27B-C749309E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92104"/>
        <c:axId val="166392496"/>
      </c:barChart>
      <c:catAx>
        <c:axId val="166392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392496"/>
        <c:crosses val="autoZero"/>
        <c:auto val="1"/>
        <c:lblAlgn val="ctr"/>
        <c:lblOffset val="100"/>
        <c:noMultiLvlLbl val="0"/>
      </c:catAx>
      <c:valAx>
        <c:axId val="16639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392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97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698016841850481"/>
          <c:y val="4.2156274873568107E-2"/>
          <c:w val="0.55670056533917212"/>
          <c:h val="0.81876651386560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0-D40C-46CC-B695-F9B3E34E2358}"/>
              </c:ext>
            </c:extLst>
          </c:dPt>
          <c:dLbls>
            <c:dLbl>
              <c:idx val="0"/>
              <c:layout>
                <c:manualLayout>
                  <c:x val="5.0918079809314114E-2"/>
                  <c:y val="-2.0248362926995049E-2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558,5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6948342686394E-3"/>
                  <c:y val="6.882663722295699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746305966003772E-2"/>
                  <c:y val="7.704337199248395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210,5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149998485016814"/>
                  <c:y val="7.239003672794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80,6%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645753904489288E-2"/>
                  <c:y val="0.1129482568907868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3795757110998511E-2"/>
                  <c:y val="9.882064093335125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228840734867843E-2"/>
                  <c:y val="7.467613892574030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354132369130701E-2"/>
                  <c:y val="7.293164321611327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543409318156582E-2"/>
                  <c:y val="7.304948143016788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152,6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5023128743270952E-2"/>
                  <c:y val="4.200186907337091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3222031337078177E-2"/>
                  <c:y val="-0.1423348291413676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52,0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Налог, взимаемый в связи с применением УСН</c:v>
                </c:pt>
                <c:pt idx="3">
                  <c:v>ЕНВД</c:v>
                </c:pt>
                <c:pt idx="4">
                  <c:v>Единый сельский налог</c:v>
                </c:pt>
                <c:pt idx="5">
                  <c:v>Налог, взимаемый в вязи с применеием патентной системы налогооблажения</c:v>
                </c:pt>
                <c:pt idx="6">
                  <c:v>Налог на имущество физических лиц</c:v>
                </c:pt>
                <c:pt idx="7">
                  <c:v>Налог на имущество организаций</c:v>
                </c:pt>
                <c:pt idx="8">
                  <c:v>Земельный налог</c:v>
                </c:pt>
                <c:pt idx="9">
                  <c:v>Платежи за пользование природными ресурсами </c:v>
                </c:pt>
                <c:pt idx="10">
                  <c:v>Госпошлина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558.5</c:v>
                </c:pt>
                <c:pt idx="1">
                  <c:v>11.6</c:v>
                </c:pt>
                <c:pt idx="2">
                  <c:v>210.5</c:v>
                </c:pt>
                <c:pt idx="3">
                  <c:v>80.599999999999994</c:v>
                </c:pt>
                <c:pt idx="4">
                  <c:v>0.7</c:v>
                </c:pt>
                <c:pt idx="5">
                  <c:v>18.899999999999999</c:v>
                </c:pt>
                <c:pt idx="6">
                  <c:v>121.7</c:v>
                </c:pt>
                <c:pt idx="7">
                  <c:v>21.3</c:v>
                </c:pt>
                <c:pt idx="8">
                  <c:v>152.6</c:v>
                </c:pt>
                <c:pt idx="9">
                  <c:v>0.8</c:v>
                </c:pt>
                <c:pt idx="1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40C-46CC-B695-F9B3E34E2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59630588671206E-2"/>
          <c:y val="4.2130301494278412E-2"/>
          <c:w val="0.32686509851399631"/>
          <c:h val="0.9578696985057219"/>
        </c:manualLayout>
      </c:layout>
      <c:overlay val="0"/>
      <c:spPr>
        <a:ln w="0" cmpd="sng"/>
      </c:spPr>
      <c:txPr>
        <a:bodyPr anchor="t"/>
        <a:lstStyle/>
        <a:p>
          <a:pPr defTabSz="468000">
            <a:defRPr sz="11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3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 h="107950"/>
              <a:bevelB w="0"/>
            </a:sp3d>
          </c:spPr>
          <c:explosion val="8"/>
          <c:dLbls>
            <c:dLbl>
              <c:idx val="0"/>
              <c:layout>
                <c:manualLayout>
                  <c:x val="1.3223483240703559E-2"/>
                  <c:y val="-1.70658420366290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408942987816169"/>
                  <c:y val="0.1000987812948319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985233122245693E-2"/>
                  <c:y val="0.1510319304296302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934664666888885E-2"/>
                  <c:y val="0.1184240398409838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90328852349739E-2"/>
                  <c:y val="8.093176638200184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99,4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471543522704471E-2"/>
                  <c:y val="7.7038422316577961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6,53%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9A-4D2A-BCF6-8DCADF39B4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 (плата за негативное воздействие окружающей среды)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622.6</c:v>
                </c:pt>
                <c:pt idx="1">
                  <c:v>4.2</c:v>
                </c:pt>
                <c:pt idx="2">
                  <c:v>19.7</c:v>
                </c:pt>
                <c:pt idx="3">
                  <c:v>16.600000000000001</c:v>
                </c:pt>
                <c:pt idx="4">
                  <c:v>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9A-4D2A-BCF6-8DCADF39B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97411398733472"/>
          <c:y val="2.9905493592499392E-2"/>
          <c:w val="0.33785562287950932"/>
          <c:h val="0.89398842962698188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1991.7</c:v>
                </c:pt>
                <c:pt idx="1">
                  <c:v>1801.2</c:v>
                </c:pt>
                <c:pt idx="2">
                  <c:v>2012.4</c:v>
                </c:pt>
                <c:pt idx="3">
                  <c:v>2123.3000000000002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D7-41E5-B2F7-C44C7F010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3915.6</c:v>
                </c:pt>
                <c:pt idx="1">
                  <c:v>4155.3</c:v>
                </c:pt>
                <c:pt idx="2">
                  <c:v>3561.7</c:v>
                </c:pt>
                <c:pt idx="3">
                  <c:v>3592.9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D7-41E5-B2F7-C44C7F010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8099224"/>
        <c:axId val="208100008"/>
      </c:barChart>
      <c:catAx>
        <c:axId val="208099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08100008"/>
        <c:crosses val="autoZero"/>
        <c:auto val="1"/>
        <c:lblAlgn val="ctr"/>
        <c:lblOffset val="100"/>
        <c:noMultiLvlLbl val="0"/>
      </c:catAx>
      <c:valAx>
        <c:axId val="208100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8099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47464458185748"/>
          <c:y val="0.24109487834685031"/>
          <c:w val="0.26689122342564264"/>
          <c:h val="0.6800697144761694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45663026688791E-2"/>
          <c:y val="2.6145658492820145E-2"/>
          <c:w val="0.6973033462231798"/>
          <c:h val="0.94247955131579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4"/>
            <c:bubble3D val="0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73-408C-86CF-1E09881ADCAB}"/>
              </c:ext>
            </c:extLst>
          </c:dPt>
          <c:dLbls>
            <c:dLbl>
              <c:idx val="0"/>
              <c:layout>
                <c:manualLayout>
                  <c:x val="-6.3544792866095254E-2"/>
                  <c:y val="0.1037694452814596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200,9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67305717821503"/>
                  <c:y val="0.1045497342821221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12240078063313E-2"/>
                  <c:y val="5.24733862504487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620,9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293228394037046E-2"/>
                  <c:y val="-0.3547781261714325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869,4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26332199648067E-3"/>
                  <c:y val="-6.72437514449593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3535,4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1519719135149873E-2"/>
                  <c:y val="-5.80812421781762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78,5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359352321068263"/>
                  <c:y val="1.85080381430159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210,9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7520440239143564"/>
                  <c:y val="9.7809875641315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107,4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8803162407350348E-2"/>
                  <c:y val="0.122071368568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1333338603133973E-3"/>
                  <c:y val="0.129406284993114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кинематоргафия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0"/>
                <c:pt idx="0">
                  <c:v>200.9</c:v>
                </c:pt>
                <c:pt idx="1">
                  <c:v>25.4</c:v>
                </c:pt>
                <c:pt idx="2">
                  <c:v>620.9</c:v>
                </c:pt>
                <c:pt idx="3">
                  <c:v>869.4</c:v>
                </c:pt>
                <c:pt idx="4">
                  <c:v>3535.4</c:v>
                </c:pt>
                <c:pt idx="5">
                  <c:v>78.5</c:v>
                </c:pt>
                <c:pt idx="6">
                  <c:v>210.9</c:v>
                </c:pt>
                <c:pt idx="7">
                  <c:v>107.4</c:v>
                </c:pt>
                <c:pt idx="8">
                  <c:v>62.7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F73-408C-86CF-1E09881A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08922826404862"/>
          <c:y val="1.0919450196980514E-2"/>
          <c:w val="0.2842676470252416"/>
          <c:h val="0.76526249281654568"/>
        </c:manualLayout>
      </c:layout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435407104839621"/>
          <c:y val="9.4396452289646535E-2"/>
          <c:w val="0.40317719791883455"/>
          <c:h val="0.66011865200899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7075816581600996E-2"/>
                  <c:y val="-2.40501760013895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677772014158623E-2"/>
                  <c:y val="1.9604750271687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594538380255826E-2"/>
                  <c:y val="0.128316637853280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3582,3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502717867633644E-2"/>
                      <c:h val="3.586918270400736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74225479867008E-2"/>
                  <c:y val="0.241254255289314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177394826617666E-3"/>
                  <c:y val="0.122557941141082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16540522269893E-2"/>
                  <c:y val="8.20614281488236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442289689408569E-2"/>
                  <c:y val="2.51715911774045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3395844642274093E-2"/>
                  <c:y val="4.6438493598181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0880860166008919E-2"/>
                  <c:y val="6.5061439909389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1320541577777299E-2"/>
                  <c:y val="1.86001489068554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762219408392192E-2"/>
                  <c:y val="-3.12380528483638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3803224942438522E-2"/>
                  <c:y val="-6.88380289653687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1863710777363421E-2"/>
                  <c:y val="-0.116852438372373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4404247676848176E-2"/>
                  <c:y val="-0.153034452124998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157279719561267E-3"/>
                  <c:y val="-0.173989247224280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602269794363078E-2"/>
                  <c:y val="-0.119602420505360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3.3612448096000398E-2"/>
                  <c:y val="-8.56996043926617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6.6732195930900032E-2"/>
                  <c:y val="-6.69784121246004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6.4985853610092195E-2"/>
                  <c:y val="-4.16410874361876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Развитие строительного комплекса и архитектуры на 2016-2021 гг</c:v>
                </c:pt>
                <c:pt idx="1">
                  <c:v>Обеспечение жильем молодых семей на 2016-2021 гг</c:v>
                </c:pt>
                <c:pt idx="2">
                  <c:v>Развитие системы образования до 2025 года</c:v>
                </c:pt>
                <c:pt idx="3">
                  <c:v>Сохрание и развитие культуры на 2017-2022 гг</c:v>
                </c:pt>
                <c:pt idx="4">
                  <c:v>Развитие физическрй культуры и спорта на 2018-2022 гг</c:v>
                </c:pt>
                <c:pt idx="5">
                  <c:v>Развтитие молодежной политики на 2018-2022 гг</c:v>
                </c:pt>
                <c:pt idx="6">
                  <c:v>Снижение рисков и смягчение последствий ЧС природного итехногенного харктера</c:v>
                </c:pt>
                <c:pt idx="7">
                  <c:v>Развитие транспортной системы на 2019-2022 гг</c:v>
                </c:pt>
                <c:pt idx="8">
                  <c:v>Управление муниципальными финансами и муниципальным долгом на 2019-2024 гг</c:v>
                </c:pt>
                <c:pt idx="9">
                  <c:v>Развитие и поддержка малого и среднего предпринимательства</c:v>
                </c:pt>
                <c:pt idx="10">
                  <c:v>Противодействие злоупотреблению наркотикам и их незаконному обороту</c:v>
                </c:pt>
                <c:pt idx="11">
                  <c:v>Формирование современной городской среды на 2018-2024 гг</c:v>
                </c:pt>
                <c:pt idx="12">
                  <c:v>Реализация проектов по комплексному благоустройству территроий "Башкирские дворики"</c:v>
                </c:pt>
                <c:pt idx="13">
                  <c:v>Укрепление единства российской нации и этнокультурное развитие народов, проживающих в ГО г.Стерлитамак на 2017-2022 гг</c:v>
                </c:pt>
                <c:pt idx="14">
                  <c:v>Благоустройство</c:v>
                </c:pt>
                <c:pt idx="15">
                  <c:v>Развитие муниципальной службы на 2018-2022 гг</c:v>
                </c:pt>
                <c:pt idx="16">
                  <c:v>Комплексное развитие систем коммунальной инфраструктуры на 2016-2030 гг</c:v>
                </c:pt>
                <c:pt idx="17">
                  <c:v>Непрограммные расходы 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14</c:v>
                </c:pt>
                <c:pt idx="1">
                  <c:v>27</c:v>
                </c:pt>
                <c:pt idx="2">
                  <c:v>3582.3</c:v>
                </c:pt>
                <c:pt idx="3">
                  <c:v>190.2</c:v>
                </c:pt>
                <c:pt idx="4">
                  <c:v>107.4</c:v>
                </c:pt>
                <c:pt idx="5">
                  <c:v>7.3</c:v>
                </c:pt>
                <c:pt idx="6">
                  <c:v>27.1</c:v>
                </c:pt>
                <c:pt idx="7">
                  <c:v>430.3</c:v>
                </c:pt>
                <c:pt idx="8">
                  <c:v>30</c:v>
                </c:pt>
                <c:pt idx="9">
                  <c:v>13</c:v>
                </c:pt>
                <c:pt idx="10">
                  <c:v>0.7</c:v>
                </c:pt>
                <c:pt idx="11">
                  <c:v>90.9</c:v>
                </c:pt>
                <c:pt idx="12">
                  <c:v>94</c:v>
                </c:pt>
                <c:pt idx="13">
                  <c:v>0.4</c:v>
                </c:pt>
                <c:pt idx="14">
                  <c:v>479.7</c:v>
                </c:pt>
                <c:pt idx="15">
                  <c:v>2.6</c:v>
                </c:pt>
                <c:pt idx="16">
                  <c:v>244.3</c:v>
                </c:pt>
                <c:pt idx="17">
                  <c:v>313.39999999999998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5.8976103441978536E-3"/>
          <c:w val="0.48926022327291885"/>
          <c:h val="0.98697338955700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5654.1</c:v>
                </c:pt>
                <c:pt idx="1">
                  <c:v>6126.5</c:v>
                </c:pt>
                <c:pt idx="2">
                  <c:v>5674.1</c:v>
                </c:pt>
                <c:pt idx="3">
                  <c:v>5716.2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0-495D-984A-12FDEE842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435160"/>
        <c:axId val="221024264"/>
        <c:axId val="0"/>
      </c:bar3DChart>
      <c:catAx>
        <c:axId val="20843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024264"/>
        <c:crosses val="autoZero"/>
        <c:auto val="1"/>
        <c:lblAlgn val="ctr"/>
        <c:lblOffset val="100"/>
        <c:noMultiLvlLbl val="0"/>
      </c:catAx>
      <c:valAx>
        <c:axId val="221024264"/>
        <c:scaling>
          <c:orientation val="minMax"/>
          <c:max val="6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435160"/>
        <c:crosses val="autoZero"/>
        <c:crossBetween val="between"/>
        <c:majorUnit val="1100"/>
        <c:minorUnit val="20"/>
      </c:valAx>
    </c:plotArea>
    <c:legend>
      <c:legendPos val="r"/>
      <c:layout>
        <c:manualLayout>
          <c:xMode val="edge"/>
          <c:yMode val="edge"/>
          <c:x val="0.83768043315692309"/>
          <c:y val="0.22446140191601216"/>
          <c:w val="0.14285940479533701"/>
          <c:h val="6.9987895020512947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0.04342</cdr:x>
      <cdr:y>0.25899</cdr:y>
    </cdr:from>
    <cdr:to>
      <cdr:x>0.06714</cdr:x>
      <cdr:y>0.3741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3A2CAC2-2B38-4394-A591-D8E8C55BB071}"/>
            </a:ext>
          </a:extLst>
        </cdr:cNvPr>
        <cdr:cNvCxnSpPr/>
      </cdr:nvCxnSpPr>
      <cdr:spPr>
        <a:xfrm xmlns:a="http://schemas.openxmlformats.org/drawingml/2006/main" flipH="1" flipV="1">
          <a:off x="395491" y="1296130"/>
          <a:ext cx="216069" cy="5760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0.32701</cdr:x>
      <cdr:y>0.09944</cdr:y>
    </cdr:from>
    <cdr:to>
      <cdr:x>0.45075</cdr:x>
      <cdr:y>0.17899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64267" y="464392"/>
          <a:ext cx="1008141" cy="3714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6126,5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B40E-C4B8-44E6-BC05-1665838369E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F86DC-7EDB-4544-89B9-EA3A80151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2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86DC-7EDB-4544-89B9-EA3A8015136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5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8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1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6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4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2238-4AAD-4F56-A89C-4FF97F764F3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1"/>
            <a:ext cx="7128792" cy="95762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местного бюджета за 2020 год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8712968" cy="573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город Стерлитамак по состоянию на 1 января 2021 года поступило доходов 5907,5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101,6% к уточненному плану. Снижение по сравнению с 2019 годом составило 42,4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или 0,7%.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объеме поступлений местного бюджета доля налоговых доходов составила 20,8% (1229,2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неналоговых доходов – 12,9% (762,5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безвозмездных поступлений -  66,3% (3915,8 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налоговых и неналоговых доходов местного бюджета наибольший удельный вес заняли: доходы от использования имущества, находящегося в государственной и муниципальной собственности – 31,3%, налог на доходы физических лиц – 28,0%,  налоги на совокупный доход – 15,6%, налоги на имущество – 14,8%, доходы от продажи материальных и нематериальных активов – 5,0%.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Расходы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за 1 января 2021 года составили 5654,1 млн. рублей или 96,5% к годовому уточненному  плану. По сравнению с соответствующим периодом 2019 года расходы увеличились на 415 млн. рублей или на 6,8%.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структуре расходов наибольший удельный вес занимает социальная составляющая бюджета – 69,5% всех расходов или  3932,2  млн. рублей, в том числе расходы  на образование – 62,5% всех расходов местного бюджета,  расходы  на социальную политику – 3,7%, культуру – 1,4%, физическую культуру и спорт  – 1,9%.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экономической структурой расходов местного бюджета субсидии муниципальным бюджетным и автономным учреждениям,  другим организациям составили 3908,0 млн. рублей или 69,1% от общей суммы расходов.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Расходы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реализацию муниципальных программ за 1 января 2021 год составили 94,5% от всех произведенных расходов.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Просроченная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по состоянию на 1 января 2021 года отсутствует.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Муниципальный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 на 01.01.2021 года составляет 91 млн. рублей.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Среднесписочная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муниципальных учреждений по состоянию на 01.01.2021 года составила 9869,8 человек, в том числе муниципальных служащих – 175 человек. Фактические затраты на оплату труда составили – 176144,9 тыс. рублей.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736" y="88126"/>
            <a:ext cx="713869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городского округа город Стерлитамак  РБ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8455" y="846852"/>
            <a:ext cx="6840760" cy="532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бюджета города Стерлитамак РБ, млн. рублей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2021   /   2022   /   2023)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49" y="515719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4" y="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1344149"/>
            <a:ext cx="2700748" cy="85488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7599" y="2824337"/>
            <a:ext cx="2681659" cy="816750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(плата за негативное воздействие на окружающую среду)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3275" y="1521555"/>
            <a:ext cx="268223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8272" y="4293096"/>
            <a:ext cx="269120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8455" y="5373216"/>
            <a:ext cx="2682238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199034"/>
            <a:ext cx="270074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552,2   /   602,8   /   594,6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6030" y="5805264"/>
            <a:ext cx="2674663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3,2   /   2,3   /   2,3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9489" y="4726035"/>
            <a:ext cx="269120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8,3   /   8,2   /   8,2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8272" y="3641087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6,3   /   6,3   /   6,3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2888" y="216346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 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0,0   /   0,0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oner\Рабочий стол\Проект\1550211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7" y="1344149"/>
            <a:ext cx="1332285" cy="1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oner\Рабочий стол\Проект\delklarac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4" y="4283079"/>
            <a:ext cx="1366615" cy="8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oner\Рабочий стол\Проект\DtoMC4vWoAUXE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4" y="5373216"/>
            <a:ext cx="1362406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Loner\Рабочий стол\Проект\tith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95" y="1558004"/>
            <a:ext cx="1336880" cy="9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http://gazetagreencity.ru/sites/default/files/field/photo/vozmeshchenie_vreda_okruzh_sred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5" y="2831379"/>
            <a:ext cx="1360214" cy="119598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6201234" y="2781298"/>
            <a:ext cx="268223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96912" y="342937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89,5   /   30,5   /   21,5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Loner\Рабочий стол\Проект\956c08b000913d02f11877d2680b5f2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1299"/>
            <a:ext cx="1347806" cy="10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86" y="29768"/>
            <a:ext cx="7416824" cy="13697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городского округа город Стерлитамак РБ,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(план) млн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4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Loner\Рабочий стол\Проект\674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1664221" cy="16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04450"/>
              </p:ext>
            </p:extLst>
          </p:nvPr>
        </p:nvGraphicFramePr>
        <p:xfrm>
          <a:off x="611560" y="1700808"/>
          <a:ext cx="8208744" cy="4775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/>
                <a:gridCol w="1262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0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856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4155,3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3561,7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3592,9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2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т.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983,2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471,4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2616,2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2619,3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2618,7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375,8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7206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городского округа город Стерлитамак РБ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2021 - 2023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98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5937387"/>
              </p:ext>
            </p:extLst>
          </p:nvPr>
        </p:nvGraphicFramePr>
        <p:xfrm>
          <a:off x="1259632" y="1428346"/>
          <a:ext cx="7560672" cy="351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00306"/>
              </p:ext>
            </p:extLst>
          </p:nvPr>
        </p:nvGraphicFramePr>
        <p:xfrm>
          <a:off x="179511" y="5115216"/>
          <a:ext cx="7128792" cy="145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4792"/>
                <a:gridCol w="1284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5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000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5956,5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1991,7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39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4155,3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3561,7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8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869" y="116632"/>
            <a:ext cx="68407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год, млн.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359317"/>
              </p:ext>
            </p:extLst>
          </p:nvPr>
        </p:nvGraphicFramePr>
        <p:xfrm>
          <a:off x="0" y="1268760"/>
          <a:ext cx="9108504" cy="50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57838" y="6093296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5969745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1109" y="1460781"/>
            <a:ext cx="10224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164" y="116631"/>
            <a:ext cx="3384376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086" y="620688"/>
            <a:ext cx="7540111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РБ, 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млн. рублей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2021  /  2022  /  2023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план)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57361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44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34076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045" y="177281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182,6  /  137,3  /  148,4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045" y="2297313"/>
            <a:ext cx="2681659" cy="55083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6506" y="426843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13499" y="1356792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13498" y="228405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7086" y="5229200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3499" y="321605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13499" y="413311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9357" y="508518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муниципального и государственного долга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7085" y="335177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9357" y="456516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4,8   /   4,8   /   4,8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6466" y="2834897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26,1   /   27,9   /  30,6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6508" y="5661248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3821,1   /   3844,2   /    3764,6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8353" y="4700482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639,6   /   401,3   /   401,8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8353" y="3783226"/>
            <a:ext cx="2670971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916,2   /   634,4   /   667,2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9357" y="3645024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125,7   /   147,9   /   150,3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09356" y="2723169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330,4   /   326,6   /   326,9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12919" y="178884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80,0   /   86,9   /   86,4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3499" y="5517231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0,1   /   0,1   /   0,1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oner\Рабочий стол\Проект\71_main-1024x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3"/>
            <a:ext cx="949324" cy="8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oner\Рабочий стол\Проект\no-translate-detected_1012-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1340768"/>
            <a:ext cx="810970" cy="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oner\Рабочий стол\Проект\2c612de226d523328a349981ddd721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2297314"/>
            <a:ext cx="822237" cy="9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oner\Рабочий стол\Проект\1c103f8d722761e8b5c0508b4be226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3351778"/>
            <a:ext cx="822237" cy="8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Loner\Рабочий стол\Проект\411385_9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5" y="4284176"/>
            <a:ext cx="822237" cy="8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Loner\Рабочий стол\Проект\Dv5H3ADX0AEfs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5" y="5229200"/>
            <a:ext cx="810971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Loner\Рабочий стол\Проект\00109064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8009"/>
            <a:ext cx="963520" cy="8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Loner\Рабочий стол\Проект\36380_1200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7314"/>
            <a:ext cx="949324" cy="7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Loner\Рабочий стол\Проект\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9600"/>
            <a:ext cx="963519" cy="8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Loner\Рабочий стол\Проект\3158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133118"/>
            <a:ext cx="953467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77" y="126076"/>
            <a:ext cx="6912768" cy="99866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5" y="25343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20413176"/>
              </p:ext>
            </p:extLst>
          </p:nvPr>
        </p:nvGraphicFramePr>
        <p:xfrm>
          <a:off x="107504" y="1278204"/>
          <a:ext cx="9036496" cy="552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47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6" y="163200"/>
            <a:ext cx="7632848" cy="118449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округа город Стерлитамак Республики Башкортостан,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29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58814"/>
              </p:ext>
            </p:extLst>
          </p:nvPr>
        </p:nvGraphicFramePr>
        <p:xfrm>
          <a:off x="251518" y="1364931"/>
          <a:ext cx="8640961" cy="534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0537"/>
                <a:gridCol w="653531"/>
                <a:gridCol w="653531"/>
                <a:gridCol w="653362"/>
              </a:tblGrid>
              <a:tr h="1637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строительного комплекса и архитектуры в городском округе город Стерлитамак Республики Башкортостан на 2016-2021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жильем молодых семей городского округа город Стерлитамак на 2016 - 2021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системы образования городского округа город Стерлитамак Республики Башкортостан до 2025 года»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"Сохранение и развитие культуры в городском округе город Стерлитамак Республики Башкортостан на период 2017-2022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4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 и спорта в городском округе город Стерлитамак Республики Башкортостан на 2018-2022 годы»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молодежной политики в городе Стерлитамак на 2018-2022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"Снижение рисков и смягчение последствий чрезвычайных ситуаций природного и техногенного характера в городском округе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транспортной системы городского округа город Стерлитамак Республики Башкортостан на 2019-2022г."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3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"Управление муниципальными финансами и муниципальным долгом городского округа город Стерлитамак на 2019-2024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и поддержка малого и среднего предпринимательства городского округа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«Противодействие злоупотреблению наркотикам и их незаконному обороту в городском округе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"Формирование современной городской среды городского округа город Стерлитамак Республики Башкортостан на 2018-2024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"Реализация проектов по комплексному благоустройству дворовых территорий городского округа город Стерлитамак Республики Башкортостан "Башкирские дворики"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"Укрепление единства российской нации и этнокультурное развитие народов, проживающих в городском округе город Стерлитамак Республики Башкортостан на 2017-2022 гг."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жильем отдельных категорий работников учреждений бюджетной сферы, расположенных на территории городского округа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г.Стерлитамак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Республики Башкортостан на 2019-2022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"Благоустройство городского округа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0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муниципальной службы в городском округе город Стерлитамак Республики Башкортостан на 2018-2022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"Комплексное развитие систем коммунальной инфраструктуры городского округа город Стерлитамак Республики Башкортостан на 2016-2030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4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664" cy="1344149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городского округа город Стерлитамак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РБ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2021 -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69847"/>
              </p:ext>
            </p:extLst>
          </p:nvPr>
        </p:nvGraphicFramePr>
        <p:xfrm>
          <a:off x="251520" y="1844824"/>
          <a:ext cx="8147248" cy="46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283968" y="2619933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5674,1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494965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5716,2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428456"/>
            <a:ext cx="1008141" cy="37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5654,1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209147"/>
            <a:ext cx="576064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ППМИ в городском округе город Стерлитамак РБ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573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434426"/>
            <a:ext cx="6552728" cy="5090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                     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           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 реализации проектов развития общественной инфраструктуры, основанных на местных инициативах реализованы 42 проекта горожан с привлечением средств республиканского бюджета в сумме 20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программы поддержки местных инициатив во дворах нашего города установлены детские игровые и спортивные площадки, благоустроена территория, заасфальтированы дороги, организована зона отдыха, в школах деревянные окна заменены на пластиковые, оснащен компьютерный класс техникой.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реализованы уникальные проекты общегородского масштаба: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музей занимательных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прощаний;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Арт-мастерская «Библиотека ремесел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:\Documents and Settings\Loner\Рабочий стол\Проект\Метод-изучения-языков-Китайгородск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376263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896252" cy="1195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20526"/>
              </p:ext>
            </p:extLst>
          </p:nvPr>
        </p:nvGraphicFramePr>
        <p:xfrm>
          <a:off x="142844" y="1142984"/>
          <a:ext cx="8640960" cy="5610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0912"/>
                <a:gridCol w="733014"/>
                <a:gridCol w="546020"/>
                <a:gridCol w="486183"/>
                <a:gridCol w="488053"/>
                <a:gridCol w="488053"/>
                <a:gridCol w="488053"/>
                <a:gridCol w="488053"/>
                <a:gridCol w="488053"/>
                <a:gridCol w="508621"/>
                <a:gridCol w="508621"/>
                <a:gridCol w="504882"/>
                <a:gridCol w="482442"/>
              </a:tblGrid>
              <a:tr h="819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 smtClean="0">
                          <a:effectLst/>
                        </a:rPr>
                        <a:t>Оценка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824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2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143 702,7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147 312,6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149 743,6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149 163,4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152 763,2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155 134,4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154 384,1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157 957,2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160 253,8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103,05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105 378,2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108 931,9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108 729,7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110 377,6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114 552,1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114 677,7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115 616,3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120 464,0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120 952,0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27 220,5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27 442,9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27 450,6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28 421,6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28 683,3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28 806,4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29 644,9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30 038,5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30 288,2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1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3 169,7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3 523,1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8 194,1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3 351,2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3 736,3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8 716,2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3 539,7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3 958,5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9 262,8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99 785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160 274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161 783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100 551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170 665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172 283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101 750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180 231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182 783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581,1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600,9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619,5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620,8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635,4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28 011,7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30 772,3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33 740,6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20 085,1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20 185,4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20 205,6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20 266,2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20 306,6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19 417,5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19 475,7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19 514,5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19 534,0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19 592,5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19 631,6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19 651,2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19 710,1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19 749,4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269 404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271 104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272 949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268 564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270 759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273 209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267 989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270 657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273 637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111 591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113 270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114 124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111 830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113 680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114 480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112 070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113 990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27 642,0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28 761,1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31 942,7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28 747,7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30 055,3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33 667,6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29 897,6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31 407,8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35 485,6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41 950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43 459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47 828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43 628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45 415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50 219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45 373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47 458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52 730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8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9 611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9 827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9 976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9 682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9 917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10 089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9 763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10 017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10 208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235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6 190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6 330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6 235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6 387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6 498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6 287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6 451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103,5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0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0"/>
            <a:ext cx="936104" cy="12481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62054"/>
              </p:ext>
            </p:extLst>
          </p:nvPr>
        </p:nvGraphicFramePr>
        <p:xfrm>
          <a:off x="142844" y="1142984"/>
          <a:ext cx="8712971" cy="555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651"/>
                <a:gridCol w="743790"/>
                <a:gridCol w="554047"/>
                <a:gridCol w="493331"/>
                <a:gridCol w="489535"/>
                <a:gridCol w="472458"/>
                <a:gridCol w="493331"/>
                <a:gridCol w="493331"/>
                <a:gridCol w="489535"/>
                <a:gridCol w="493331"/>
                <a:gridCol w="516099"/>
                <a:gridCol w="512305"/>
                <a:gridCol w="495227"/>
              </a:tblGrid>
              <a:tr h="808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315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159 324,4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162 695,9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164 901,2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164 263,5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167 576,8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169 518,4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169 191,4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172 436,5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174 264,9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7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100,45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120 986,5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126 558,1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127 445,9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126 608,1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132 961,9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134 289,3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132 362,5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139 554,2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141 362,6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30 891,2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31 427,5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31 815,6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32 159,0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32 849,0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33 387,9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33 480,0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34 336,0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35 005,0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3 735,3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4 190,0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9 882,7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3 937,9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4 430,8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10 533,9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4 147,5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4 681,0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11 217,4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103 123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190 450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193 283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200 546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105 765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210 566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214 283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9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7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666,5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660,0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681,6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690,0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679,9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713,6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20 326,9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20 387,8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20 428,4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20 448,8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20 510,1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20 551,0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20 571,5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20 633,2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20 674,3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19 769,1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19 828,4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19 867,9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19 887,7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19 947,3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19 987,1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20 007,1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20 067,0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20 107,0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267 657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270 744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274 152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267 492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270 949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274 722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267 437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271 217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275 347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112 330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114 320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115 180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112 570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114 640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115 530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112 820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114 970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115 900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4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31 093,5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32 821,2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37 401,8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32 337,3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34 298,1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39 421,5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33 630,7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35 841,5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41 550,3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47 188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49 594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55 367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49 076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51 826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58 135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51 039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54 158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61 042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3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9 852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10 123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10 331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9 947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10 234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10 457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10 056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10 357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10 597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0489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6 344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6 653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6 404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6 667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6 821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864096" cy="1195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62401"/>
              </p:ext>
            </p:extLst>
          </p:nvPr>
        </p:nvGraphicFramePr>
        <p:xfrm>
          <a:off x="142844" y="1071546"/>
          <a:ext cx="8784977" cy="5610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4972"/>
                <a:gridCol w="737253"/>
                <a:gridCol w="549179"/>
                <a:gridCol w="488993"/>
                <a:gridCol w="490876"/>
                <a:gridCol w="490876"/>
                <a:gridCol w="490876"/>
                <a:gridCol w="564224"/>
                <a:gridCol w="564224"/>
                <a:gridCol w="490876"/>
                <a:gridCol w="490876"/>
                <a:gridCol w="490876"/>
                <a:gridCol w="490876"/>
              </a:tblGrid>
              <a:tr h="819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824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2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174 097,9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177 264,7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178 970,1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178 450,4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181 519,0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183 086,4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183 625,4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186 601,6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188 029,7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138 380,2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146 474,4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148 808,8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144 530,9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153 738,7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156 800,2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151 250,6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161 678,3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165 542,7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 dirty="0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34 754,6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35 786,5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36 629,5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35 903,7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37 118,1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38 144,0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37 234,6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38 687,2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39 876,4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1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4 364,2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4 940,5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11 933,7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4 592,3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5 219,8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12 696,1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4 832,6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5 509,6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13 520,6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106 980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220 541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224 783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108 125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230 154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235 283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109 950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240 250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245 783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699,6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726,8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737,3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719,2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750,9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761,0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739,3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775,0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786,2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20 695,0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20 757,0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20 798,3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20 819,1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20 881,5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20 923,1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20 944,0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21 006,8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21 048,7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20 127,1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20 187,4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20 227,6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20 247,9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20 308,5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20 349,0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20 369,3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20 430,4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20 471,1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267 442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271 539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276 026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271 930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276 758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267 599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272 365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277 518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113 080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115 300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113 400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115 630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116 680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113 660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116 000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117 040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34 976,0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37 454,4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43 794,0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36 375,0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39 139,8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46 158,8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37 830,0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40 901,1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48 651,4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53 080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56 595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64 094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55 203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59 142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67 299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57 411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61 803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70 664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8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10 167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10 485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10 741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10 617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10 889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10 410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10 762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11 050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235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6 913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6 620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7 009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6 927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7 114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128792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0"/>
            <a:ext cx="864096" cy="1152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48421"/>
              </p:ext>
            </p:extLst>
          </p:nvPr>
        </p:nvGraphicFramePr>
        <p:xfrm>
          <a:off x="144741" y="953045"/>
          <a:ext cx="8856414" cy="5956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1618"/>
                <a:gridCol w="645780"/>
                <a:gridCol w="481040"/>
                <a:gridCol w="428324"/>
                <a:gridCol w="429971"/>
                <a:gridCol w="429971"/>
                <a:gridCol w="429971"/>
                <a:gridCol w="429971"/>
                <a:gridCol w="429971"/>
                <a:gridCol w="429971"/>
                <a:gridCol w="429971"/>
                <a:gridCol w="429971"/>
                <a:gridCol w="429971"/>
                <a:gridCol w="429971"/>
                <a:gridCol w="429971"/>
                <a:gridCol w="429971"/>
              </a:tblGrid>
              <a:tr h="929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123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189 317,8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192 199,6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193 482,6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194 997,4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197 773,4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198 900,1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200 457,3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203 113,3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204 071,5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205 869,6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208 394,3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209 173,3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158 592,3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170 359,8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174 942,9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166 128,9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179 508,1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184 876,7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173 856,1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188 963,9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194 993,1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179 268,2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197 561,8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205 261,5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38 689,6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40 400,6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41 808,6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40 162,5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42 149,1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43 792,1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41 692,9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44 018,0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46 051,5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43 239,8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45 925,3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48 428,1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2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1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5 080,5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5 809,9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14 384,8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5 341,4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6 138,8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15 319,5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5 610,2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6 480,1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16 299,1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5 898,7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6 833,9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17 324,8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110 115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250 369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256 283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111 250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260 500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266 783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112 785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269 852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113 954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280 354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287 783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6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761,5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799,1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813,9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783,6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822,3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841,7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806,4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847,1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829,0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872,6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895,0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21 069,7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21 132,8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21 174,9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21 196,1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21 259,6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21 302,0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21 323,3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21 387,2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21 429,8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21 451,2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21 515,5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21 558,4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20 491,6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20 553,0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20 593,9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20 614,5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20 676,3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20 717,5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20 738,2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20 800,4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20 841,8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20 862,6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20 925,2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20 966,8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267 723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272 813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278 359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267 878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279 312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268 068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273 808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280 310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268 300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274 380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281 330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113 970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116 390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117 470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114 290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116 740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117 860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114 560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117 080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118 250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117 430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118 640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2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39 343,2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42 741,7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51 278,6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40 916,9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44 665,0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54 047,6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42 553,6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46 674,9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56 966,2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44 255,8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48 775,3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60 042,3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59 708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64 584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74 197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62 096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67 490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77 907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64 580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70 528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81 802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67 163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73 701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85 892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10 541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10 909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11 220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10 674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11 060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11 394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10 811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11 216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11 573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10 950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11 374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11 754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9455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7 021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7 224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6 868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7 116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7 332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6 956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7 216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7 449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7 044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7 564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102,8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3859"/>
            <a:ext cx="7614340" cy="1344149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городского округа город Стерлитамак РБ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2021 -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6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44366"/>
              </p:ext>
            </p:extLst>
          </p:nvPr>
        </p:nvGraphicFramePr>
        <p:xfrm>
          <a:off x="179512" y="5242935"/>
          <a:ext cx="691276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561"/>
                <a:gridCol w="1029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60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232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5907,5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5956,5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5574,1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5716,2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5654,1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6126,5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5674,1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5716,2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Дефицит/профицит,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-254,3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39377565"/>
              </p:ext>
            </p:extLst>
          </p:nvPr>
        </p:nvGraphicFramePr>
        <p:xfrm>
          <a:off x="395536" y="1500174"/>
          <a:ext cx="806489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51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227636"/>
            <a:ext cx="6984776" cy="1233145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городского округа город Стерлитамак РБ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год, млн. рублей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40675"/>
              </p:ext>
            </p:extLst>
          </p:nvPr>
        </p:nvGraphicFramePr>
        <p:xfrm>
          <a:off x="179512" y="1340768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6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780" y="14082"/>
            <a:ext cx="396044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673823"/>
            <a:ext cx="6997793" cy="330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 бюджета городского округа  город Стерлитамак РБ, млн. рублей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(2021   /   2022  /   2023)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58203" y="1345898"/>
            <a:ext cx="2709720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с физических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8267" y="2119396"/>
            <a:ext cx="2682235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2139" y="3344738"/>
            <a:ext cx="2685784" cy="540303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8169" y="1081539"/>
            <a:ext cx="2682237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4929" y="4414660"/>
            <a:ext cx="269299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4929" y="5396486"/>
            <a:ext cx="2692994" cy="49445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4214" y="4846708"/>
            <a:ext cx="2685784" cy="60041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Налоги, сборы и регулярные платежи за пользование природными ресурсами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5631" y="2262191"/>
            <a:ext cx="2692292" cy="530980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уплаты акцизов на нефтепродукты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13440" y="3933154"/>
            <a:ext cx="2664296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44958" y="5953841"/>
            <a:ext cx="2664296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Госпошлина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3545" y="1777946"/>
            <a:ext cx="270437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525,7   /   709,5   /   787,0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88170" y="1657603"/>
            <a:ext cx="2682237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35,0   /   43,1   /   46,9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75631" y="4846708"/>
            <a:ext cx="2692293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15,0   /   0,0   /   0,0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82139" y="3887648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209,5   /   242,0   /   260,1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9889" y="5451364"/>
            <a:ext cx="2682239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   /   1,6   /   1,7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7235" y="254971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147,9   /   171,3   /   199,3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82139" y="2793171"/>
            <a:ext cx="268578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13,4   /   14,1   /    14,1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2139" y="5880774"/>
            <a:ext cx="268578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0,7   /   1,0   /   1,0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40397" y="6372645"/>
            <a:ext cx="2664297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53,0   /   53,6   /   54,1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Loner\Рабочий стол\Проект\2523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9" y="4854226"/>
            <a:ext cx="1134006" cy="9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oner\Рабочий стол\Проект\усн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3347345"/>
            <a:ext cx="1110125" cy="9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oner\Рабочий стол\Проект\1548423997_w480_h360_b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3961666"/>
            <a:ext cx="1133763" cy="8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Loner\Рабочий стол\Проект\360-e15162146957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2119646"/>
            <a:ext cx="1108157" cy="8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Loner\Рабочий стол\Проект\strahovanie-5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4" y="5396486"/>
            <a:ext cx="1110125" cy="8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Etalon_62\obmenik\Римма\Картинки для презентации\Госпошлина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5976486"/>
            <a:ext cx="1154848" cy="8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Etalon_62\obmenik\Римма\Картинки для презентации\Доходы от уплаты акцизов на нефтепродукты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2262191"/>
            <a:ext cx="1105390" cy="9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Etalon_62\obmenik\Римма\Картинки для презентации\ЕНВД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" y="4414660"/>
            <a:ext cx="1133186" cy="7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Etalon_62\obmenik\Римма\Картинки для презентации\патен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8" y="1081539"/>
            <a:ext cx="1087962" cy="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Etalon_62\obmenik\Римма\Картинки для презентации\НДФЛ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" y="1352048"/>
            <a:ext cx="1090144" cy="8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019001" y="3019406"/>
            <a:ext cx="2670472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организаций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16206" y="4365202"/>
            <a:ext cx="2661530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120,2   /   101,4   /   99,7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19001" y="3451454"/>
            <a:ext cx="2670472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19,8   /   24,7   /   26,4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oner\Рабочий стол\Проект\nalog_na_imushchestv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3019406"/>
            <a:ext cx="1126220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454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городского округа город Стерлитамак РБ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год, млн. рублей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7830792"/>
              </p:ext>
            </p:extLst>
          </p:nvPr>
        </p:nvGraphicFramePr>
        <p:xfrm>
          <a:off x="107504" y="1124744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2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4413</Words>
  <Application>Microsoft Office PowerPoint</Application>
  <PresentationFormat>Экран (4:3)</PresentationFormat>
  <Paragraphs>1816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Отчет   об исполнении местного бюджета за 2020 год</vt:lpstr>
      <vt:lpstr>Основные показатели прогноза социально – экономического развития городского округа</vt:lpstr>
      <vt:lpstr>Основные показатели прогноза социально – экономического развития городского округа</vt:lpstr>
      <vt:lpstr>Основные показатели прогноза социально – экономического развития городского округа</vt:lpstr>
      <vt:lpstr>Основные показатели прогноза социально – экономического развития городского округа</vt:lpstr>
      <vt:lpstr>Основные характеристики бюджета городского округа город Стерлитамак РБ за 2020 год и плановый период 2021 - 2023 годы,  млн. рублей</vt:lpstr>
      <vt:lpstr>Налоговые доходы бюджета городского округа город Стерлитамак РБ за  2020 год, млн. рублей</vt:lpstr>
      <vt:lpstr>Налоговые доходы</vt:lpstr>
      <vt:lpstr>Неналоговые доходы бюджета городского округа город Стерлитамак РБ за 2020 год, млн. рублей</vt:lpstr>
      <vt:lpstr>Неналоговые доходы бюджета городского округа город Стерлитамак  РБ на 2021 год</vt:lpstr>
      <vt:lpstr>Безвозмездные поступления в бюджет городского округа город Стерлитамак РБ, (план) млн. рублей</vt:lpstr>
      <vt:lpstr>Динамика доходов бюджета городского округа город Стерлитамак РБ за 2020 год и плановый период 2021 - 2023 годы, млн. рублей</vt:lpstr>
      <vt:lpstr>Расходы бюджета городского округа город Стерлитамак РБ за 2020 год, млн. рублей</vt:lpstr>
      <vt:lpstr>Расходы</vt:lpstr>
      <vt:lpstr>Муниципальные программы за 2020 год, млн.рублей</vt:lpstr>
      <vt:lpstr>Муниципальные программы городского округа город Стерлитамак Республики Башкортостан, млн. рублей</vt:lpstr>
      <vt:lpstr>Динамика расходов бюджета городского округа город Стерлитамак РБ за 2020 год и плановый период 2021 - 2023 годы, млн. рублей</vt:lpstr>
      <vt:lpstr>ППМИ в городском округе город Стерлитамак РБ</vt:lpstr>
    </vt:vector>
  </TitlesOfParts>
  <Company>FU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</dc:creator>
  <cp:lastModifiedBy>user</cp:lastModifiedBy>
  <cp:revision>539</cp:revision>
  <cp:lastPrinted>2021-01-18T04:24:13Z</cp:lastPrinted>
  <dcterms:created xsi:type="dcterms:W3CDTF">2019-03-21T07:53:32Z</dcterms:created>
  <dcterms:modified xsi:type="dcterms:W3CDTF">2021-01-18T05:21:36Z</dcterms:modified>
</cp:coreProperties>
</file>