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9" r:id="rId2"/>
    <p:sldId id="328" r:id="rId3"/>
    <p:sldId id="366" r:id="rId4"/>
    <p:sldId id="352" r:id="rId5"/>
    <p:sldId id="353" r:id="rId6"/>
    <p:sldId id="354" r:id="rId7"/>
    <p:sldId id="355" r:id="rId8"/>
    <p:sldId id="356" r:id="rId9"/>
    <p:sldId id="357" r:id="rId10"/>
    <p:sldId id="358" r:id="rId11"/>
    <p:sldId id="359" r:id="rId12"/>
    <p:sldId id="360" r:id="rId13"/>
    <p:sldId id="361" r:id="rId14"/>
    <p:sldId id="362" r:id="rId15"/>
    <p:sldId id="341" r:id="rId16"/>
    <p:sldId id="364" r:id="rId17"/>
    <p:sldId id="365" r:id="rId18"/>
    <p:sldId id="327" r:id="rId19"/>
    <p:sldId id="340" r:id="rId20"/>
    <p:sldId id="312" r:id="rId21"/>
    <p:sldId id="313" r:id="rId22"/>
    <p:sldId id="346" r:id="rId23"/>
    <p:sldId id="342" r:id="rId24"/>
    <p:sldId id="317" r:id="rId25"/>
    <p:sldId id="318" r:id="rId26"/>
    <p:sldId id="350" r:id="rId27"/>
    <p:sldId id="320" r:id="rId28"/>
    <p:sldId id="347" r:id="rId29"/>
    <p:sldId id="367" r:id="rId30"/>
    <p:sldId id="326" r:id="rId31"/>
    <p:sldId id="368" r:id="rId32"/>
    <p:sldId id="309" r:id="rId3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07" userDrawn="1">
          <p15:clr>
            <a:srgbClr val="A4A3A4"/>
          </p15:clr>
        </p15:guide>
        <p15:guide id="2" pos="5654" userDrawn="1">
          <p15:clr>
            <a:srgbClr val="A4A3A4"/>
          </p15:clr>
        </p15:guide>
        <p15:guide id="3" pos="84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9D8F"/>
    <a:srgbClr val="9DB795"/>
    <a:srgbClr val="E76F51"/>
    <a:srgbClr val="F0C049"/>
    <a:srgbClr val="4E6C89"/>
    <a:srgbClr val="4BBBD1"/>
    <a:srgbClr val="90AB88"/>
    <a:srgbClr val="1791C7"/>
    <a:srgbClr val="E45938"/>
    <a:srgbClr val="F05F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438" y="114"/>
      </p:cViewPr>
      <p:guideLst>
        <p:guide orient="horz" pos="3407"/>
        <p:guide pos="5654"/>
        <p:guide pos="8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31920545634459"/>
          <c:y val="0.11669670064692234"/>
          <c:w val="0.61032084083226523"/>
          <c:h val="0.6883299086247651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c:spPr>
          <c:dPt>
            <c:idx val="0"/>
            <c:bubble3D val="0"/>
            <c:spPr>
              <a:solidFill>
                <a:srgbClr val="24887C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0A7-4D49-AF52-294E898BC9B7}"/>
              </c:ext>
            </c:extLst>
          </c:dPt>
          <c:dPt>
            <c:idx val="1"/>
            <c:bubble3D val="0"/>
            <c:spPr>
              <a:solidFill>
                <a:srgbClr val="7FAB71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0A7-4D49-AF52-294E898BC9B7}"/>
              </c:ext>
            </c:extLst>
          </c:dPt>
          <c:dPt>
            <c:idx val="2"/>
            <c:bubble3D val="0"/>
            <c:spPr>
              <a:solidFill>
                <a:srgbClr val="E76F51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0A7-4D49-AF52-294E898BC9B7}"/>
              </c:ext>
            </c:extLst>
          </c:dPt>
          <c:dPt>
            <c:idx val="3"/>
            <c:bubble3D val="0"/>
            <c:spPr>
              <a:solidFill>
                <a:srgbClr val="E0AD2C"/>
              </a:solidFill>
              <a:ln w="19050">
                <a:solidFill>
                  <a:schemeClr val="lt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0A7-4D49-AF52-294E898BC9B7}"/>
              </c:ext>
            </c:extLst>
          </c:dPt>
          <c:cat>
            <c:strRef>
              <c:f>Лист1!$A$2:$A$5</c:f>
              <c:strCache>
                <c:ptCount val="4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  <c:pt idx="3">
                  <c:v>Кв. 4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85</c:v>
                </c:pt>
                <c:pt idx="1">
                  <c:v>9</c:v>
                </c:pt>
                <c:pt idx="2">
                  <c:v>5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0A7-4D49-AF52-294E898BC9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06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1789484675667"/>
          <c:y val="8.9625211546877567E-2"/>
          <c:w val="0.77507440236550429"/>
          <c:h val="0.6776175037517182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spPr>
            <a:solidFill>
              <a:srgbClr val="30A69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Лист1!$B$2:$B$4</c:f>
              <c:numCache>
                <c:formatCode>0.00</c:formatCode>
                <c:ptCount val="3"/>
                <c:pt idx="0">
                  <c:v>0.56999999999999995</c:v>
                </c:pt>
                <c:pt idx="1">
                  <c:v>0.55000000000000004</c:v>
                </c:pt>
                <c:pt idx="2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E9-40A1-B3C9-ECD3840BB37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spPr>
            <a:solidFill>
              <a:srgbClr val="4BBBD1"/>
            </a:solidFill>
            <a:ln>
              <a:solidFill>
                <a:schemeClr val="bg2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BBBD1"/>
              </a:solidFill>
              <a:ln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7E9-40A1-B3C9-ECD3840BB372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Лист1!$C$2:$C$4</c:f>
              <c:numCache>
                <c:formatCode>0.00</c:formatCode>
                <c:ptCount val="3"/>
                <c:pt idx="0">
                  <c:v>0.13</c:v>
                </c:pt>
                <c:pt idx="1">
                  <c:v>0.14000000000000001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7E9-40A1-B3C9-ECD3840BB37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tx>
          <c:spPr>
            <a:solidFill>
              <a:srgbClr val="ACADD0"/>
            </a:solidFill>
            <a:ln>
              <a:solidFill>
                <a:schemeClr val="bg2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Лист1!$D$2:$D$4</c:f>
              <c:numCache>
                <c:formatCode>0.00</c:formatCode>
                <c:ptCount val="3"/>
                <c:pt idx="0">
                  <c:v>0.12</c:v>
                </c:pt>
                <c:pt idx="1">
                  <c:v>0.13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E9-40A1-B3C9-ECD3840BB37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Налоги на имущество</c:v>
                </c:pt>
              </c:strCache>
            </c:strRef>
          </c:tx>
          <c:spPr>
            <a:solidFill>
              <a:srgbClr val="95B18C"/>
            </a:solidFill>
            <a:ln>
              <a:solidFill>
                <a:schemeClr val="bg2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Лист1!$E$2:$E$4</c:f>
              <c:numCache>
                <c:formatCode>0.00</c:formatCode>
                <c:ptCount val="3"/>
                <c:pt idx="0">
                  <c:v>0.11</c:v>
                </c:pt>
                <c:pt idx="1">
                  <c:v>0.11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7E9-40A1-B3C9-ECD3840BB37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продажа</c:v>
                </c:pt>
              </c:strCache>
            </c:strRef>
          </c:tx>
          <c:spPr>
            <a:solidFill>
              <a:srgbClr val="DCAF3F"/>
            </a:solidFill>
            <a:ln>
              <a:solidFill>
                <a:schemeClr val="bg2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47E9-40A1-B3C9-ECD3840BB37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47E9-40A1-B3C9-ECD3840BB372}"/>
              </c:ext>
            </c:extLst>
          </c:dPt>
          <c:dLbls>
            <c:dLbl>
              <c:idx val="0"/>
              <c:layout>
                <c:manualLayout>
                  <c:x val="8.5350201203147652E-4"/>
                  <c:y val="-4.6029416590343556E-4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20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ea typeface="Roboto" panose="020B0604020202020204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300174372199092E-2"/>
                      <c:h val="9.00293095418841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47E9-40A1-B3C9-ECD3840BB372}"/>
                </c:ext>
              </c:extLst>
            </c:dLbl>
            <c:dLbl>
              <c:idx val="1"/>
              <c:layout>
                <c:manualLayout>
                  <c:x val="7.2447465153753607E-4"/>
                  <c:y val="1.1960987977931872E-3"/>
                </c:manualLayout>
              </c:layout>
              <c:tx>
                <c:rich>
                  <a:bodyPr/>
                  <a:lstStyle/>
                  <a:p>
                    <a:fld id="{DD77C23F-7D16-4C23-9B15-697BE0385436}" type="VALUE">
                      <a:rPr lang="en-US" sz="2200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7E9-40A1-B3C9-ECD3840BB37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6.3300174372199092E-2"/>
                      <c:h val="8.682937889779672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47E9-40A1-B3C9-ECD3840BB372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spc="0" baseline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Лист1!$F$2:$F$4</c:f>
              <c:numCache>
                <c:formatCode>0.00</c:formatCode>
                <c:ptCount val="3"/>
                <c:pt idx="0">
                  <c:v>0.04</c:v>
                </c:pt>
                <c:pt idx="1">
                  <c:v>0.04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7E9-40A1-B3C9-ECD3840BB372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Прочие налоговые и неналоговые доходы2</c:v>
                </c:pt>
              </c:strCache>
            </c:strRef>
          </c:tx>
          <c:spPr>
            <a:solidFill>
              <a:srgbClr val="EE7556"/>
            </a:solidFill>
            <a:ln>
              <a:solidFill>
                <a:srgbClr val="E2E2E3"/>
              </a:solidFill>
            </a:ln>
            <a:effectLst/>
          </c:spPr>
          <c:invertIfNegative val="0"/>
          <c:dLbls>
            <c:delete val="1"/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Лист1!$G$2:$G$4</c:f>
              <c:numCache>
                <c:formatCode>0.00</c:formatCode>
                <c:ptCount val="3"/>
                <c:pt idx="0">
                  <c:v>0.03</c:v>
                </c:pt>
                <c:pt idx="1">
                  <c:v>1.2E-2</c:v>
                </c:pt>
                <c:pt idx="2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BD-4C68-80BE-8E49ABB6988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19276272"/>
        <c:axId val="319274704"/>
      </c:barChart>
      <c:catAx>
        <c:axId val="3192762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defRPr>
            </a:pPr>
            <a:endParaRPr lang="ru-RU"/>
          </a:p>
        </c:txPr>
        <c:crossAx val="319274704"/>
        <c:crosses val="autoZero"/>
        <c:auto val="1"/>
        <c:lblAlgn val="ctr"/>
        <c:lblOffset val="100"/>
        <c:noMultiLvlLbl val="0"/>
      </c:catAx>
      <c:valAx>
        <c:axId val="319274704"/>
        <c:scaling>
          <c:orientation val="minMax"/>
          <c:max val="1"/>
          <c:min val="0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" sourceLinked="1"/>
        <c:majorTickMark val="none"/>
        <c:minorTickMark val="none"/>
        <c:tickLblPos val="nextTo"/>
        <c:crossAx val="319276272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871789484675667"/>
          <c:y val="8.9625211546877567E-2"/>
          <c:w val="0.77507440236550429"/>
          <c:h val="0.6776175037517182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НДФЛ</c:v>
                </c:pt>
              </c:strCache>
            </c:strRef>
          </c:tx>
          <c:spPr>
            <a:solidFill>
              <a:srgbClr val="30A696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Лист1!$B$2:$B$4</c:f>
              <c:numCache>
                <c:formatCode>0.00</c:formatCode>
                <c:ptCount val="3"/>
                <c:pt idx="0">
                  <c:v>0.56999999999999995</c:v>
                </c:pt>
                <c:pt idx="1">
                  <c:v>0.55000000000000004</c:v>
                </c:pt>
                <c:pt idx="2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E9-40A1-B3C9-ECD3840BB37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spPr>
            <a:solidFill>
              <a:srgbClr val="4BBBD1"/>
            </a:solidFill>
            <a:ln>
              <a:solidFill>
                <a:schemeClr val="bg2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4BBBD1"/>
              </a:solidFill>
              <a:ln>
                <a:solidFill>
                  <a:schemeClr val="bg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47E9-40A1-B3C9-ECD3840BB372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8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Лист1!$C$2:$C$4</c:f>
              <c:numCache>
                <c:formatCode>0.00</c:formatCode>
                <c:ptCount val="3"/>
                <c:pt idx="0">
                  <c:v>0.13</c:v>
                </c:pt>
                <c:pt idx="1">
                  <c:v>0.14000000000000001</c:v>
                </c:pt>
                <c:pt idx="2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7E9-40A1-B3C9-ECD3840BB37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Доходы от использования имущества</c:v>
                </c:pt>
              </c:strCache>
            </c:strRef>
          </c:tx>
          <c:spPr>
            <a:solidFill>
              <a:srgbClr val="ACADD0"/>
            </a:solidFill>
            <a:ln>
              <a:solidFill>
                <a:schemeClr val="bg2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Лист1!$D$2:$D$4</c:f>
              <c:numCache>
                <c:formatCode>0.00</c:formatCode>
                <c:ptCount val="3"/>
                <c:pt idx="0">
                  <c:v>0.12</c:v>
                </c:pt>
                <c:pt idx="1">
                  <c:v>0.13</c:v>
                </c:pt>
                <c:pt idx="2">
                  <c:v>0.13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7E9-40A1-B3C9-ECD3840BB372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Налоги на имущество</c:v>
                </c:pt>
              </c:strCache>
            </c:strRef>
          </c:tx>
          <c:spPr>
            <a:solidFill>
              <a:srgbClr val="95B18C"/>
            </a:solidFill>
            <a:ln>
              <a:solidFill>
                <a:schemeClr val="bg2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Лист1!$E$2:$E$4</c:f>
              <c:numCache>
                <c:formatCode>0.00</c:formatCode>
                <c:ptCount val="3"/>
                <c:pt idx="0">
                  <c:v>0.11</c:v>
                </c:pt>
                <c:pt idx="1">
                  <c:v>0.11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7E9-40A1-B3C9-ECD3840BB372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продажа</c:v>
                </c:pt>
              </c:strCache>
            </c:strRef>
          </c:tx>
          <c:spPr>
            <a:solidFill>
              <a:srgbClr val="DCAF3F"/>
            </a:solidFill>
            <a:ln>
              <a:solidFill>
                <a:schemeClr val="bg2"/>
              </a:solidFill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47E9-40A1-B3C9-ECD3840BB37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47E9-40A1-B3C9-ECD3840BB372}"/>
              </c:ext>
            </c:extLst>
          </c:dPt>
          <c:dLbls>
            <c:dLbl>
              <c:idx val="0"/>
              <c:layout>
                <c:manualLayout>
                  <c:x val="8.5350201203147652E-4"/>
                  <c:y val="-4.6029416590343556E-4"/>
                </c:manualLayout>
              </c:layout>
              <c:numFmt formatCode="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200" b="1" i="0" u="none" strike="noStrike" kern="1200" spc="0" baseline="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ea typeface="Roboto" panose="020B0604020202020204" charset="0"/>
                      <a:cs typeface="Arial" panose="020B0604020202020204" pitchFamily="34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3300174372199092E-2"/>
                      <c:h val="9.002930954188419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47E9-40A1-B3C9-ECD3840BB372}"/>
                </c:ext>
              </c:extLst>
            </c:dLbl>
            <c:dLbl>
              <c:idx val="1"/>
              <c:layout>
                <c:manualLayout>
                  <c:x val="7.2447465153753607E-4"/>
                  <c:y val="1.1960987977931872E-3"/>
                </c:manualLayout>
              </c:layout>
              <c:tx>
                <c:rich>
                  <a:bodyPr/>
                  <a:lstStyle/>
                  <a:p>
                    <a:fld id="{DD77C23F-7D16-4C23-9B15-697BE0385436}" type="VALUE">
                      <a:rPr lang="en-US" sz="2200" smtClean="0">
                        <a:solidFill>
                          <a:schemeClr val="bg2">
                            <a:lumMod val="10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7E9-40A1-B3C9-ECD3840BB372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6.3300174372199092E-2"/>
                      <c:h val="8.682937889779672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47E9-40A1-B3C9-ECD3840BB372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spc="0" baseline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Roboto" panose="020B060402020202020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Лист1!$F$2:$F$4</c:f>
              <c:numCache>
                <c:formatCode>0.00</c:formatCode>
                <c:ptCount val="3"/>
                <c:pt idx="0">
                  <c:v>0.04</c:v>
                </c:pt>
                <c:pt idx="1">
                  <c:v>0.04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7E9-40A1-B3C9-ECD3840BB372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Прочие налоговые и неналоговые доходы2</c:v>
                </c:pt>
              </c:strCache>
            </c:strRef>
          </c:tx>
          <c:spPr>
            <a:solidFill>
              <a:srgbClr val="EE7556"/>
            </a:solidFill>
            <a:ln>
              <a:solidFill>
                <a:srgbClr val="E2E2E3"/>
              </a:solidFill>
            </a:ln>
            <a:effectLst/>
          </c:spPr>
          <c:invertIfNegative val="0"/>
          <c:dLbls>
            <c:delete val="1"/>
          </c:dLbls>
          <c:cat>
            <c:strRef>
              <c:f>Лист1!$A$2:$A$4</c:f>
              <c:strCache>
                <c:ptCount val="3"/>
                <c:pt idx="0">
                  <c:v>2026 г.</c:v>
                </c:pt>
                <c:pt idx="1">
                  <c:v>2027 г.</c:v>
                </c:pt>
                <c:pt idx="2">
                  <c:v>2028 г.</c:v>
                </c:pt>
              </c:strCache>
            </c:strRef>
          </c:cat>
          <c:val>
            <c:numRef>
              <c:f>Лист1!$G$2:$G$4</c:f>
              <c:numCache>
                <c:formatCode>0.00</c:formatCode>
                <c:ptCount val="3"/>
                <c:pt idx="0">
                  <c:v>0.03</c:v>
                </c:pt>
                <c:pt idx="1">
                  <c:v>1.2E-2</c:v>
                </c:pt>
                <c:pt idx="2">
                  <c:v>1.2E-2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0BD-4C68-80BE-8E49ABB6988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19276272"/>
        <c:axId val="319274704"/>
      </c:barChart>
      <c:catAx>
        <c:axId val="31927627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none" spc="0" normalizeH="0" baseline="0">
                <a:solidFill>
                  <a:schemeClr val="tx1"/>
                </a:solidFill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defRPr>
            </a:pPr>
            <a:endParaRPr lang="ru-RU"/>
          </a:p>
        </c:txPr>
        <c:crossAx val="319274704"/>
        <c:crosses val="autoZero"/>
        <c:auto val="1"/>
        <c:lblAlgn val="ctr"/>
        <c:lblOffset val="100"/>
        <c:noMultiLvlLbl val="0"/>
      </c:catAx>
      <c:valAx>
        <c:axId val="319274704"/>
        <c:scaling>
          <c:orientation val="minMax"/>
          <c:max val="1"/>
          <c:min val="0"/>
        </c:scaling>
        <c:delete val="1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" sourceLinked="1"/>
        <c:majorTickMark val="none"/>
        <c:minorTickMark val="none"/>
        <c:tickLblPos val="nextTo"/>
        <c:crossAx val="319276272"/>
        <c:crosses val="autoZero"/>
        <c:crossBetween val="between"/>
        <c:majorUnit val="5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0.519</cdr:x>
      <cdr:y>0.79218</cdr:y>
    </cdr:from>
    <cdr:to>
      <cdr:x>0.53591</cdr:x>
      <cdr:y>0.82902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6590715" y="4876552"/>
          <a:ext cx="214738" cy="226782"/>
        </a:xfrm>
        <a:prstGeom xmlns:a="http://schemas.openxmlformats.org/drawingml/2006/main" prst="rect">
          <a:avLst/>
        </a:prstGeom>
        <a:solidFill xmlns:a="http://schemas.openxmlformats.org/drawingml/2006/main">
          <a:srgbClr val="95B18C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 dirty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  <cdr:relSizeAnchor xmlns:cdr="http://schemas.openxmlformats.org/drawingml/2006/chartDrawing">
    <cdr:from>
      <cdr:x>0.22517</cdr:x>
      <cdr:y>0.79218</cdr:y>
    </cdr:from>
    <cdr:to>
      <cdr:x>0.24218</cdr:x>
      <cdr:y>0.82902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9359" y="4876552"/>
          <a:ext cx="216008" cy="226782"/>
        </a:xfrm>
        <a:prstGeom xmlns:a="http://schemas.openxmlformats.org/drawingml/2006/main" prst="rect">
          <a:avLst/>
        </a:prstGeom>
        <a:solidFill xmlns:a="http://schemas.openxmlformats.org/drawingml/2006/main">
          <a:srgbClr val="2FA0B7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  <cdr:relSizeAnchor xmlns:cdr="http://schemas.openxmlformats.org/drawingml/2006/chartDrawing">
    <cdr:from>
      <cdr:x>0.03665</cdr:x>
      <cdr:y>0.79218</cdr:y>
    </cdr:from>
    <cdr:to>
      <cdr:x>0.05451</cdr:x>
      <cdr:y>0.82902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465402" y="4876552"/>
          <a:ext cx="226802" cy="226782"/>
        </a:xfrm>
        <a:prstGeom xmlns:a="http://schemas.openxmlformats.org/drawingml/2006/main" prst="rect">
          <a:avLst/>
        </a:prstGeom>
        <a:solidFill xmlns:a="http://schemas.openxmlformats.org/drawingml/2006/main">
          <a:srgbClr val="30A696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  <cdr:relSizeAnchor xmlns:cdr="http://schemas.openxmlformats.org/drawingml/2006/chartDrawing">
    <cdr:from>
      <cdr:x>0.64609</cdr:x>
      <cdr:y>0.79218</cdr:y>
    </cdr:from>
    <cdr:to>
      <cdr:x>0.663</cdr:x>
      <cdr:y>0.82902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8204635" y="4876553"/>
          <a:ext cx="214738" cy="226781"/>
        </a:xfrm>
        <a:prstGeom xmlns:a="http://schemas.openxmlformats.org/drawingml/2006/main" prst="rect">
          <a:avLst/>
        </a:prstGeom>
        <a:solidFill xmlns:a="http://schemas.openxmlformats.org/drawingml/2006/main">
          <a:srgbClr val="DCAF3F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  <cdr:relSizeAnchor xmlns:cdr="http://schemas.openxmlformats.org/drawingml/2006/chartDrawing">
    <cdr:from>
      <cdr:x>0.79115</cdr:x>
      <cdr:y>0.79218</cdr:y>
    </cdr:from>
    <cdr:to>
      <cdr:x>0.80807</cdr:x>
      <cdr:y>0.82902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10046668" y="4876553"/>
          <a:ext cx="214864" cy="226781"/>
        </a:xfrm>
        <a:prstGeom xmlns:a="http://schemas.openxmlformats.org/drawingml/2006/main" prst="rect">
          <a:avLst/>
        </a:prstGeom>
        <a:solidFill xmlns:a="http://schemas.openxmlformats.org/drawingml/2006/main">
          <a:srgbClr val="EE7556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 dirty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  <cdr:relSizeAnchor xmlns:cdr="http://schemas.openxmlformats.org/drawingml/2006/chartDrawing">
    <cdr:from>
      <cdr:x>0.03068</cdr:x>
      <cdr:y>0.83311</cdr:y>
    </cdr:from>
    <cdr:to>
      <cdr:x>0.19775</cdr:x>
      <cdr:y>0.93877</cdr:y>
    </cdr:to>
    <cdr:sp macro="" textlink="">
      <cdr:nvSpPr>
        <cdr:cNvPr id="7" name="Rectangle 34"/>
        <cdr:cNvSpPr/>
      </cdr:nvSpPr>
      <cdr:spPr>
        <a:xfrm xmlns:a="http://schemas.openxmlformats.org/drawingml/2006/main">
          <a:off x="389564" y="5128478"/>
          <a:ext cx="2121598" cy="6504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На</a:t>
          </a: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лог  на  доходы  </a:t>
          </a: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физических  лиц</a:t>
          </a:r>
        </a:p>
      </cdr:txBody>
    </cdr:sp>
  </cdr:relSizeAnchor>
  <cdr:relSizeAnchor xmlns:cdr="http://schemas.openxmlformats.org/drawingml/2006/chartDrawing">
    <cdr:from>
      <cdr:x>0.35384</cdr:x>
      <cdr:y>0.85669</cdr:y>
    </cdr:from>
    <cdr:to>
      <cdr:x>0.53208</cdr:x>
      <cdr:y>0.96948</cdr:y>
    </cdr:to>
    <cdr:sp macro="" textlink="">
      <cdr:nvSpPr>
        <cdr:cNvPr id="8" name="Rectangle 34"/>
        <cdr:cNvSpPr/>
      </cdr:nvSpPr>
      <cdr:spPr>
        <a:xfrm xmlns:a="http://schemas.openxmlformats.org/drawingml/2006/main">
          <a:off x="4493426" y="5273639"/>
          <a:ext cx="2263444" cy="6943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Доходы  от </a:t>
          </a: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использования имущества</a:t>
          </a:r>
        </a:p>
      </cdr:txBody>
    </cdr:sp>
  </cdr:relSizeAnchor>
  <cdr:relSizeAnchor xmlns:cdr="http://schemas.openxmlformats.org/drawingml/2006/chartDrawing">
    <cdr:from>
      <cdr:x>0.22048</cdr:x>
      <cdr:y>0.85529</cdr:y>
    </cdr:from>
    <cdr:to>
      <cdr:x>0.35053</cdr:x>
      <cdr:y>0.97177</cdr:y>
    </cdr:to>
    <cdr:sp macro="" textlink="">
      <cdr:nvSpPr>
        <cdr:cNvPr id="9" name="Rectangle 34"/>
        <cdr:cNvSpPr/>
      </cdr:nvSpPr>
      <cdr:spPr>
        <a:xfrm xmlns:a="http://schemas.openxmlformats.org/drawingml/2006/main">
          <a:off x="2799799" y="5265013"/>
          <a:ext cx="1651486" cy="71703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Налоги  на совокупный  доход</a:t>
          </a:r>
        </a:p>
      </cdr:txBody>
    </cdr:sp>
  </cdr:relSizeAnchor>
  <cdr:relSizeAnchor xmlns:cdr="http://schemas.openxmlformats.org/drawingml/2006/chartDrawing">
    <cdr:from>
      <cdr:x>0.51399</cdr:x>
      <cdr:y>0.80423</cdr:y>
    </cdr:from>
    <cdr:to>
      <cdr:x>0.63136</cdr:x>
      <cdr:y>0.93206</cdr:y>
    </cdr:to>
    <cdr:sp macro="" textlink="">
      <cdr:nvSpPr>
        <cdr:cNvPr id="10" name="Rectangle 34"/>
        <cdr:cNvSpPr/>
      </cdr:nvSpPr>
      <cdr:spPr>
        <a:xfrm xmlns:a="http://schemas.openxmlformats.org/drawingml/2006/main">
          <a:off x="6527107" y="4950709"/>
          <a:ext cx="1490465" cy="7869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Налоги  на имущество</a:t>
          </a:r>
        </a:p>
      </cdr:txBody>
    </cdr:sp>
  </cdr:relSizeAnchor>
  <cdr:relSizeAnchor xmlns:cdr="http://schemas.openxmlformats.org/drawingml/2006/chartDrawing">
    <cdr:from>
      <cdr:x>0.78673</cdr:x>
      <cdr:y>0.86846</cdr:y>
    </cdr:from>
    <cdr:to>
      <cdr:x>0.91167</cdr:x>
      <cdr:y>0.96787</cdr:y>
    </cdr:to>
    <cdr:sp macro="" textlink="">
      <cdr:nvSpPr>
        <cdr:cNvPr id="11" name="Rectangle 34"/>
        <cdr:cNvSpPr/>
      </cdr:nvSpPr>
      <cdr:spPr>
        <a:xfrm xmlns:a="http://schemas.openxmlformats.org/drawingml/2006/main">
          <a:off x="9990541" y="5346086"/>
          <a:ext cx="1586595" cy="6120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Доходы  от</a:t>
          </a:r>
          <a:r>
            <a:rPr kumimoji="0" lang="ru-RU" sz="1700" b="1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 реализации</a:t>
          </a: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 имущества  </a:t>
          </a:r>
        </a:p>
      </cdr:txBody>
    </cdr:sp>
  </cdr:relSizeAnchor>
  <cdr:relSizeAnchor xmlns:cdr="http://schemas.openxmlformats.org/drawingml/2006/chartDrawing">
    <cdr:from>
      <cdr:x>0.64139</cdr:x>
      <cdr:y>0.76511</cdr:y>
    </cdr:from>
    <cdr:to>
      <cdr:x>0.75876</cdr:x>
      <cdr:y>0.89294</cdr:y>
    </cdr:to>
    <cdr:sp macro="" textlink="">
      <cdr:nvSpPr>
        <cdr:cNvPr id="12" name="Rectangle 34">
          <a:extLst xmlns:a="http://schemas.openxmlformats.org/drawingml/2006/main">
            <a:ext uri="{FF2B5EF4-FFF2-40B4-BE49-F238E27FC236}">
              <a16:creationId xmlns:a16="http://schemas.microsoft.com/office/drawing/2014/main" id="{2F325E2F-4ECF-4DE9-93FD-D860C45B3995}"/>
            </a:ext>
          </a:extLst>
        </cdr:cNvPr>
        <cdr:cNvSpPr/>
      </cdr:nvSpPr>
      <cdr:spPr>
        <a:xfrm xmlns:a="http://schemas.openxmlformats.org/drawingml/2006/main">
          <a:off x="8144980" y="4709883"/>
          <a:ext cx="1490465" cy="7869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Госпошлина</a:t>
          </a:r>
        </a:p>
      </cdr:txBody>
    </cdr:sp>
  </cdr:relSizeAnchor>
  <cdr:relSizeAnchor xmlns:cdr="http://schemas.openxmlformats.org/drawingml/2006/chartDrawing">
    <cdr:from>
      <cdr:x>0.35979</cdr:x>
      <cdr:y>0.79218</cdr:y>
    </cdr:from>
    <cdr:to>
      <cdr:x>0.3767</cdr:x>
      <cdr:y>0.82902</cdr:y>
    </cdr:to>
    <cdr:sp macro="" textlink="">
      <cdr:nvSpPr>
        <cdr:cNvPr id="13" name="Прямоугольник 12">
          <a:extLst xmlns:a="http://schemas.openxmlformats.org/drawingml/2006/main">
            <a:ext uri="{FF2B5EF4-FFF2-40B4-BE49-F238E27FC236}">
              <a16:creationId xmlns:a16="http://schemas.microsoft.com/office/drawing/2014/main" id="{9CE7963D-EB13-4D4A-B7EE-826FB8D2FF28}"/>
            </a:ext>
          </a:extLst>
        </cdr:cNvPr>
        <cdr:cNvSpPr/>
      </cdr:nvSpPr>
      <cdr:spPr>
        <a:xfrm xmlns:a="http://schemas.openxmlformats.org/drawingml/2006/main">
          <a:off x="4568875" y="4876552"/>
          <a:ext cx="214738" cy="226782"/>
        </a:xfrm>
        <a:prstGeom xmlns:a="http://schemas.openxmlformats.org/drawingml/2006/main" prst="rect">
          <a:avLst/>
        </a:prstGeom>
        <a:solidFill xmlns:a="http://schemas.openxmlformats.org/drawingml/2006/main">
          <a:srgbClr val="ACADD0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 dirty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0.519</cdr:x>
      <cdr:y>0.79218</cdr:y>
    </cdr:from>
    <cdr:to>
      <cdr:x>0.53591</cdr:x>
      <cdr:y>0.82902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6590715" y="4876552"/>
          <a:ext cx="214738" cy="226782"/>
        </a:xfrm>
        <a:prstGeom xmlns:a="http://schemas.openxmlformats.org/drawingml/2006/main" prst="rect">
          <a:avLst/>
        </a:prstGeom>
        <a:solidFill xmlns:a="http://schemas.openxmlformats.org/drawingml/2006/main">
          <a:srgbClr val="95B18C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 dirty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  <cdr:relSizeAnchor xmlns:cdr="http://schemas.openxmlformats.org/drawingml/2006/chartDrawing">
    <cdr:from>
      <cdr:x>0.22517</cdr:x>
      <cdr:y>0.79218</cdr:y>
    </cdr:from>
    <cdr:to>
      <cdr:x>0.24218</cdr:x>
      <cdr:y>0.82902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9359" y="4876552"/>
          <a:ext cx="216008" cy="226782"/>
        </a:xfrm>
        <a:prstGeom xmlns:a="http://schemas.openxmlformats.org/drawingml/2006/main" prst="rect">
          <a:avLst/>
        </a:prstGeom>
        <a:solidFill xmlns:a="http://schemas.openxmlformats.org/drawingml/2006/main">
          <a:srgbClr val="2FA0B7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  <cdr:relSizeAnchor xmlns:cdr="http://schemas.openxmlformats.org/drawingml/2006/chartDrawing">
    <cdr:from>
      <cdr:x>0.03665</cdr:x>
      <cdr:y>0.79218</cdr:y>
    </cdr:from>
    <cdr:to>
      <cdr:x>0.05451</cdr:x>
      <cdr:y>0.82902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465402" y="4876552"/>
          <a:ext cx="226802" cy="226782"/>
        </a:xfrm>
        <a:prstGeom xmlns:a="http://schemas.openxmlformats.org/drawingml/2006/main" prst="rect">
          <a:avLst/>
        </a:prstGeom>
        <a:solidFill xmlns:a="http://schemas.openxmlformats.org/drawingml/2006/main">
          <a:srgbClr val="30A696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  <cdr:relSizeAnchor xmlns:cdr="http://schemas.openxmlformats.org/drawingml/2006/chartDrawing">
    <cdr:from>
      <cdr:x>0.64609</cdr:x>
      <cdr:y>0.79218</cdr:y>
    </cdr:from>
    <cdr:to>
      <cdr:x>0.663</cdr:x>
      <cdr:y>0.82902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8204635" y="4876553"/>
          <a:ext cx="214738" cy="226781"/>
        </a:xfrm>
        <a:prstGeom xmlns:a="http://schemas.openxmlformats.org/drawingml/2006/main" prst="rect">
          <a:avLst/>
        </a:prstGeom>
        <a:solidFill xmlns:a="http://schemas.openxmlformats.org/drawingml/2006/main">
          <a:srgbClr val="DCAF3F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  <cdr:relSizeAnchor xmlns:cdr="http://schemas.openxmlformats.org/drawingml/2006/chartDrawing">
    <cdr:from>
      <cdr:x>0.79115</cdr:x>
      <cdr:y>0.79218</cdr:y>
    </cdr:from>
    <cdr:to>
      <cdr:x>0.80807</cdr:x>
      <cdr:y>0.82902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10046668" y="4876553"/>
          <a:ext cx="214864" cy="226781"/>
        </a:xfrm>
        <a:prstGeom xmlns:a="http://schemas.openxmlformats.org/drawingml/2006/main" prst="rect">
          <a:avLst/>
        </a:prstGeom>
        <a:solidFill xmlns:a="http://schemas.openxmlformats.org/drawingml/2006/main">
          <a:srgbClr val="EE7556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 dirty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  <cdr:relSizeAnchor xmlns:cdr="http://schemas.openxmlformats.org/drawingml/2006/chartDrawing">
    <cdr:from>
      <cdr:x>0.03068</cdr:x>
      <cdr:y>0.83311</cdr:y>
    </cdr:from>
    <cdr:to>
      <cdr:x>0.19775</cdr:x>
      <cdr:y>0.93877</cdr:y>
    </cdr:to>
    <cdr:sp macro="" textlink="">
      <cdr:nvSpPr>
        <cdr:cNvPr id="7" name="Rectangle 34"/>
        <cdr:cNvSpPr/>
      </cdr:nvSpPr>
      <cdr:spPr>
        <a:xfrm xmlns:a="http://schemas.openxmlformats.org/drawingml/2006/main">
          <a:off x="389564" y="5128478"/>
          <a:ext cx="2121598" cy="65042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На</a:t>
          </a: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лог  на  доходы  </a:t>
          </a: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физических  лиц</a:t>
          </a:r>
        </a:p>
      </cdr:txBody>
    </cdr:sp>
  </cdr:relSizeAnchor>
  <cdr:relSizeAnchor xmlns:cdr="http://schemas.openxmlformats.org/drawingml/2006/chartDrawing">
    <cdr:from>
      <cdr:x>0.35384</cdr:x>
      <cdr:y>0.85669</cdr:y>
    </cdr:from>
    <cdr:to>
      <cdr:x>0.53208</cdr:x>
      <cdr:y>0.96948</cdr:y>
    </cdr:to>
    <cdr:sp macro="" textlink="">
      <cdr:nvSpPr>
        <cdr:cNvPr id="8" name="Rectangle 34"/>
        <cdr:cNvSpPr/>
      </cdr:nvSpPr>
      <cdr:spPr>
        <a:xfrm xmlns:a="http://schemas.openxmlformats.org/drawingml/2006/main">
          <a:off x="4493426" y="5273639"/>
          <a:ext cx="2263444" cy="6943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Доходы  от </a:t>
          </a:r>
        </a:p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использования имущества</a:t>
          </a:r>
        </a:p>
      </cdr:txBody>
    </cdr:sp>
  </cdr:relSizeAnchor>
  <cdr:relSizeAnchor xmlns:cdr="http://schemas.openxmlformats.org/drawingml/2006/chartDrawing">
    <cdr:from>
      <cdr:x>0.22048</cdr:x>
      <cdr:y>0.85529</cdr:y>
    </cdr:from>
    <cdr:to>
      <cdr:x>0.35053</cdr:x>
      <cdr:y>0.97177</cdr:y>
    </cdr:to>
    <cdr:sp macro="" textlink="">
      <cdr:nvSpPr>
        <cdr:cNvPr id="9" name="Rectangle 34"/>
        <cdr:cNvSpPr/>
      </cdr:nvSpPr>
      <cdr:spPr>
        <a:xfrm xmlns:a="http://schemas.openxmlformats.org/drawingml/2006/main">
          <a:off x="2799799" y="5265013"/>
          <a:ext cx="1651486" cy="71703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Налоги  на совокупный  доход</a:t>
          </a:r>
        </a:p>
      </cdr:txBody>
    </cdr:sp>
  </cdr:relSizeAnchor>
  <cdr:relSizeAnchor xmlns:cdr="http://schemas.openxmlformats.org/drawingml/2006/chartDrawing">
    <cdr:from>
      <cdr:x>0.51399</cdr:x>
      <cdr:y>0.80423</cdr:y>
    </cdr:from>
    <cdr:to>
      <cdr:x>0.63136</cdr:x>
      <cdr:y>0.93206</cdr:y>
    </cdr:to>
    <cdr:sp macro="" textlink="">
      <cdr:nvSpPr>
        <cdr:cNvPr id="10" name="Rectangle 34"/>
        <cdr:cNvSpPr/>
      </cdr:nvSpPr>
      <cdr:spPr>
        <a:xfrm xmlns:a="http://schemas.openxmlformats.org/drawingml/2006/main">
          <a:off x="6527107" y="4950709"/>
          <a:ext cx="1490465" cy="7869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Налоги  на имущество</a:t>
          </a:r>
        </a:p>
      </cdr:txBody>
    </cdr:sp>
  </cdr:relSizeAnchor>
  <cdr:relSizeAnchor xmlns:cdr="http://schemas.openxmlformats.org/drawingml/2006/chartDrawing">
    <cdr:from>
      <cdr:x>0.78673</cdr:x>
      <cdr:y>0.86846</cdr:y>
    </cdr:from>
    <cdr:to>
      <cdr:x>0.91167</cdr:x>
      <cdr:y>0.96787</cdr:y>
    </cdr:to>
    <cdr:sp macro="" textlink="">
      <cdr:nvSpPr>
        <cdr:cNvPr id="11" name="Rectangle 34"/>
        <cdr:cNvSpPr/>
      </cdr:nvSpPr>
      <cdr:spPr>
        <a:xfrm xmlns:a="http://schemas.openxmlformats.org/drawingml/2006/main">
          <a:off x="9990541" y="5346086"/>
          <a:ext cx="1586595" cy="6120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1400" b="0" i="0" u="none" strike="noStrike" cap="none">
              <a:solidFill>
                <a:schemeClr val="lt1"/>
              </a:solidFill>
              <a:latin typeface="+mn-lt"/>
              <a:ea typeface="+mn-ea"/>
              <a:cs typeface="+mn-cs"/>
              <a:sym typeface="Arial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Доходы  от</a:t>
          </a:r>
          <a:r>
            <a:rPr kumimoji="0" lang="ru-RU" sz="1700" b="1" i="0" u="none" strike="noStrike" kern="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 реализации</a:t>
          </a: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 имущества  </a:t>
          </a:r>
        </a:p>
      </cdr:txBody>
    </cdr:sp>
  </cdr:relSizeAnchor>
  <cdr:relSizeAnchor xmlns:cdr="http://schemas.openxmlformats.org/drawingml/2006/chartDrawing">
    <cdr:from>
      <cdr:x>0.64139</cdr:x>
      <cdr:y>0.76511</cdr:y>
    </cdr:from>
    <cdr:to>
      <cdr:x>0.75876</cdr:x>
      <cdr:y>0.89294</cdr:y>
    </cdr:to>
    <cdr:sp macro="" textlink="">
      <cdr:nvSpPr>
        <cdr:cNvPr id="12" name="Rectangle 34">
          <a:extLst xmlns:a="http://schemas.openxmlformats.org/drawingml/2006/main">
            <a:ext uri="{FF2B5EF4-FFF2-40B4-BE49-F238E27FC236}">
              <a16:creationId xmlns:a16="http://schemas.microsoft.com/office/drawing/2014/main" id="{2F325E2F-4ECF-4DE9-93FD-D860C45B3995}"/>
            </a:ext>
          </a:extLst>
        </cdr:cNvPr>
        <cdr:cNvSpPr/>
      </cdr:nvSpPr>
      <cdr:spPr>
        <a:xfrm xmlns:a="http://schemas.openxmlformats.org/drawingml/2006/main">
          <a:off x="8144980" y="4709883"/>
          <a:ext cx="1490465" cy="7869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49" tIns="34275" rIns="68549" bIns="34275" numCol="1" spcCol="0" rtlCol="0" fromWordArt="0" anchor="b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l" defTabSz="914400" rtl="0" eaLnBrk="1" fontAlgn="auto" latinLnBrk="0" hangingPunct="1">
            <a:lnSpc>
              <a:spcPct val="9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r>
            <a:rPr kumimoji="0" lang="ru-RU" sz="17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rPr>
            <a:t>Госпошлина</a:t>
          </a:r>
        </a:p>
      </cdr:txBody>
    </cdr:sp>
  </cdr:relSizeAnchor>
  <cdr:relSizeAnchor xmlns:cdr="http://schemas.openxmlformats.org/drawingml/2006/chartDrawing">
    <cdr:from>
      <cdr:x>0.35979</cdr:x>
      <cdr:y>0.79218</cdr:y>
    </cdr:from>
    <cdr:to>
      <cdr:x>0.3767</cdr:x>
      <cdr:y>0.82902</cdr:y>
    </cdr:to>
    <cdr:sp macro="" textlink="">
      <cdr:nvSpPr>
        <cdr:cNvPr id="13" name="Прямоугольник 12">
          <a:extLst xmlns:a="http://schemas.openxmlformats.org/drawingml/2006/main">
            <a:ext uri="{FF2B5EF4-FFF2-40B4-BE49-F238E27FC236}">
              <a16:creationId xmlns:a16="http://schemas.microsoft.com/office/drawing/2014/main" id="{9CE7963D-EB13-4D4A-B7EE-826FB8D2FF28}"/>
            </a:ext>
          </a:extLst>
        </cdr:cNvPr>
        <cdr:cNvSpPr/>
      </cdr:nvSpPr>
      <cdr:spPr>
        <a:xfrm xmlns:a="http://schemas.openxmlformats.org/drawingml/2006/main">
          <a:off x="4568875" y="4876552"/>
          <a:ext cx="214738" cy="226782"/>
        </a:xfrm>
        <a:prstGeom xmlns:a="http://schemas.openxmlformats.org/drawingml/2006/main" prst="rect">
          <a:avLst/>
        </a:prstGeom>
        <a:solidFill xmlns:a="http://schemas.openxmlformats.org/drawingml/2006/main">
          <a:srgbClr val="ACADD0"/>
        </a:solidFill>
        <a:ln xmlns:a="http://schemas.openxmlformats.org/drawingml/2006/main">
          <a:solidFill>
            <a:schemeClr val="bg2"/>
          </a:solidFill>
        </a:ln>
        <a:effectLst xmlns:a="http://schemas.openxmlformats.org/drawingml/2006/main">
          <a:outerShdw blurRad="63500" sx="102000" sy="102000" algn="ctr" rotWithShape="0">
            <a:prstClr val="black">
              <a:alpha val="4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68580" tIns="34290" rIns="68580" bIns="3429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SzTx/>
            <a:buFont typeface="Arial"/>
            <a:buNone/>
            <a:tabLst/>
            <a:defRPr/>
          </a:pPr>
          <a:endParaRPr kumimoji="0" lang="ru-RU" sz="1050" b="0" i="0" u="none" strike="noStrike" kern="0" cap="none" spc="0" normalizeH="0" baseline="0" noProof="0" dirty="0">
            <a:ln>
              <a:noFill/>
            </a:ln>
            <a:solidFill>
              <a:srgbClr val="FFFFFF"/>
            </a:solidFill>
            <a:effectLst/>
            <a:uLnTx/>
            <a:uFillTx/>
            <a:latin typeface="Arial"/>
            <a:ea typeface="+mn-ea"/>
            <a:cs typeface="+mn-cs"/>
            <a:sym typeface="Arial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FA7A1-BF4B-4E48-9F93-1A47E1AFB3D7}" type="datetimeFigureOut">
              <a:rPr lang="ru-RU" smtClean="0"/>
              <a:t>02.12.2025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84EB00-A590-4B18-9A5A-01C99595C12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721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F72657-FB0A-4D5B-BBD5-BD4D48120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2E6B79D-89C1-40A8-A38B-EEE72E1DFC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9B0F9D-E6D0-4A7A-808B-C71F1231F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t>02.12.2025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C1E3A9-A5BB-429F-9B64-E2794F65A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0618B4-0D95-4DC2-881C-1D6DE8FA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613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10312-5A5D-4714-938A-7D1A50FB4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657ED53-63EF-4FF3-A180-26BE7546A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6251B6-CCEA-42EC-AAF4-4A3D56CD8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t>02.12.2025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038AB0-1B40-4BD8-85CD-9C6B4B0A4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2BD635-2BD0-45C3-AA4F-272EB331B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616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C8E21E9-3093-4B50-8482-A43B483570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9616F9-E7FA-46F7-9658-A84B76A94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AF9A70-FB69-4A52-AF69-EEB1145F2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t>02.12.2025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783767-B4CA-4E8D-9160-9F510879B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ACFE36-A013-4BF6-8616-2E9334651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2171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1F634B-2C7F-410A-B349-211DE3493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3F9454-A05F-4C15-9D7E-E46346E2D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3BE5EE-CABF-42B3-8274-5A3D597C8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t>02.12.2025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BB5811-CA79-4164-AAFC-7B74D7908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B06C28-282B-469F-8747-EEEF5C6F6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1956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BB67E-ACC7-4142-9BAB-FC3C0A16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9C41CB-B3FA-4DF1-A5D4-B3A5E95BF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22FB54-9A5F-42E9-AF05-3EE97AF0D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t>02.12.2025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0E4170-7565-4DD7-BD6B-FFFECD74B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4C0F15-CE23-4DB3-83E1-9A4B9212D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5085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61CD4A-3A64-45A2-AF65-649BA7494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A34AE1-10C6-4252-9081-6E43A1CBA5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E5B1A3-0E96-468C-944A-7198A4656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1C03A3-7E58-4F79-AD52-7536BD194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t>02.12.2025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5A5B47A-6D0D-4FFD-8001-50E3A5FA9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76A0D1-5276-477D-A968-60940EE53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167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D19ABE-CD90-495A-A7D5-7447B346C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210A60-BB22-4CE3-AF3B-1476E5735D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79F8A3-97CD-4C8B-857D-A9897AAD28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0B86CE-CFFE-4ED4-8D91-03F0A4C84C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994C31-B099-480E-B134-CAB75BAA88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F425E66-13E5-41A9-83A9-3B93B96023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t>02.12.2025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DB5886-3C27-4D17-B08C-1953ED0DA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70E67C3-703B-47FA-9D82-C15C4E98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1221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26BCA-A625-4EE1-8902-4EEFBDB24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FEA3301-DF14-44DB-8A61-031C2CEC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t>02.12.2025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87D9C2-B33B-4B94-AF03-8B6879DC0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A064A07-FFBD-48C1-A655-3EABBA7F4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0239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76C2204-3BA8-482F-9B2C-D2564C358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t>02.12.2025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F93E280-7A98-45F7-890D-9596D50A4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C71EEB7-ED7C-4594-BC21-D9346B5B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0259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021359-C0BD-451A-8428-AD69EF534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F024A-8869-4461-913E-4A9BFE543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729BBE-6231-48A0-A89D-8F47D82B0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EA93B5-4EAB-4B94-89F4-7977401FF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t>02.12.2025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044C10-6CF9-4DE9-808F-14EF63B6D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FE5AEE-8F39-4885-8AC0-14AFF82D5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39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D51433-476E-4127-8E71-EBA87210D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551A370-F488-4AE2-85F8-ADEB925153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9377BE-4B5B-44DF-8E5E-577467DF0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018E21A-4506-46D3-90D6-1543C6CAE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0E755-7411-4437-BE64-FB74C8A3AE57}" type="datetimeFigureOut">
              <a:rPr lang="ru-RU" smtClean="0"/>
              <a:t>02.12.2025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0B5A56B-EA7D-4F33-8625-DE69F05A9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9E504B-C20A-4FE5-937F-1E7E8A28A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3768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945186-E913-4400-8DA3-3542A120B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D26608-80CF-4139-BEB7-CC99FC95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400708-A7EC-422E-94A0-DB61700A8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0E755-7411-4437-BE64-FB74C8A3AE57}" type="datetimeFigureOut">
              <a:rPr lang="ru-RU" smtClean="0"/>
              <a:t>02.12.2025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6C5BD7-3FD5-45C9-B63E-E4938E6F22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250225-D08B-4B5E-BFDF-6A325DE75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C4137-CD7D-4124-9F48-396656C7EAF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8664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99DE3DA1-4D90-4B1F-B620-71334C278F03}"/>
              </a:ext>
            </a:extLst>
          </p:cNvPr>
          <p:cNvSpPr txBox="1">
            <a:spLocks/>
          </p:cNvSpPr>
          <p:nvPr/>
        </p:nvSpPr>
        <p:spPr>
          <a:xfrm>
            <a:off x="2455606" y="160594"/>
            <a:ext cx="7280787" cy="796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ГОРОДСКОГО ОКРУГА</a:t>
            </a:r>
          </a:p>
          <a:p>
            <a:r>
              <a:rPr lang="ru-R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ГОРОД СТЕРЛИТАМАК РЕСПУБЛИКИ БАШКОРТОСТАН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2236D8-94C5-455E-8BBE-B2244566A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554"/>
            <a:ext cx="12192000" cy="2026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CE81F8-5A30-46BB-9E52-368B80D2B954}"/>
              </a:ext>
            </a:extLst>
          </p:cNvPr>
          <p:cNvSpPr txBox="1"/>
          <p:nvPr/>
        </p:nvSpPr>
        <p:spPr>
          <a:xfrm>
            <a:off x="6096001" y="4494859"/>
            <a:ext cx="567556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700" b="1" kern="0" dirty="0" err="1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Зиганшина</a:t>
            </a:r>
            <a:endParaRPr lang="ru-RU" sz="3700" b="1" kern="0" dirty="0"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</a:endParaRPr>
          </a:p>
          <a:p>
            <a:pPr algn="r"/>
            <a:r>
              <a:rPr lang="ru-RU" sz="3700" b="1" kern="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</a:rPr>
              <a:t>Гульшад Рустамовна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A6CCF4-E724-433D-8F88-0CB9A2C2B870}"/>
              </a:ext>
            </a:extLst>
          </p:cNvPr>
          <p:cNvSpPr txBox="1"/>
          <p:nvPr/>
        </p:nvSpPr>
        <p:spPr>
          <a:xfrm>
            <a:off x="7507412" y="5767161"/>
            <a:ext cx="44579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главы администрации по финансовым вопросам –</a:t>
            </a:r>
          </a:p>
          <a:p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начальник финансового управления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1EBED55-3DEE-42D8-B499-2951BEA513A5}"/>
              </a:ext>
            </a:extLst>
          </p:cNvPr>
          <p:cNvSpPr/>
          <p:nvPr/>
        </p:nvSpPr>
        <p:spPr>
          <a:xfrm>
            <a:off x="0" y="1694842"/>
            <a:ext cx="121920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buClr>
                <a:srgbClr val="000000"/>
              </a:buClr>
              <a:defRPr/>
            </a:pPr>
            <a:r>
              <a:rPr lang="ru-RU" sz="3800" b="1" kern="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Проект бюджета городского округа </a:t>
            </a:r>
          </a:p>
          <a:p>
            <a:pPr lvl="0" algn="ctr" eaLnBrk="0" hangingPunct="0">
              <a:buClr>
                <a:srgbClr val="000000"/>
              </a:buClr>
              <a:defRPr/>
            </a:pPr>
            <a:r>
              <a:rPr lang="ru-RU" sz="3800" b="1" kern="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город Стерлитамак Республики Башкортостан </a:t>
            </a:r>
          </a:p>
          <a:p>
            <a:pPr lvl="0" algn="ctr" eaLnBrk="0" hangingPunct="0">
              <a:buClr>
                <a:srgbClr val="000000"/>
              </a:buClr>
              <a:defRPr/>
            </a:pPr>
            <a:r>
              <a:rPr lang="ru-RU" sz="3800" b="1" kern="0" dirty="0"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на 2026 год и плановый период 2027 и 2028 годов</a:t>
            </a:r>
          </a:p>
        </p:txBody>
      </p:sp>
    </p:spTree>
    <p:extLst>
      <p:ext uri="{BB962C8B-B14F-4D97-AF65-F5344CB8AC3E}">
        <p14:creationId xmlns:p14="http://schemas.microsoft.com/office/powerpoint/2010/main" val="2324219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390418" y="80567"/>
            <a:ext cx="11838949" cy="18612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  Основные источники налоговых и неналоговых доходов</a:t>
            </a:r>
          </a:p>
        </p:txBody>
      </p:sp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6163232"/>
              </p:ext>
            </p:extLst>
          </p:nvPr>
        </p:nvGraphicFramePr>
        <p:xfrm>
          <a:off x="345754" y="702154"/>
          <a:ext cx="12698857" cy="6155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Google Shape;92;p16">
            <a:extLst>
              <a:ext uri="{FF2B5EF4-FFF2-40B4-BE49-F238E27FC236}">
                <a16:creationId xmlns:a16="http://schemas.microsoft.com/office/drawing/2014/main" id="{A2581DDC-F97C-40D0-8724-79FC972BDF77}"/>
              </a:ext>
            </a:extLst>
          </p:cNvPr>
          <p:cNvSpPr txBox="1"/>
          <p:nvPr/>
        </p:nvSpPr>
        <p:spPr>
          <a:xfrm flipH="1">
            <a:off x="10607286" y="4579517"/>
            <a:ext cx="950647" cy="28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200" b="1" i="0" u="none" strike="noStrike" kern="0" cap="none" spc="-5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4%</a:t>
            </a:r>
          </a:p>
        </p:txBody>
      </p:sp>
      <p:sp>
        <p:nvSpPr>
          <p:cNvPr id="6" name="Google Shape;92;p16">
            <a:extLst>
              <a:ext uri="{FF2B5EF4-FFF2-40B4-BE49-F238E27FC236}">
                <a16:creationId xmlns:a16="http://schemas.microsoft.com/office/drawing/2014/main" id="{9A0E7164-35D1-49B8-856B-8C324EFAAFD6}"/>
              </a:ext>
            </a:extLst>
          </p:cNvPr>
          <p:cNvSpPr txBox="1"/>
          <p:nvPr/>
        </p:nvSpPr>
        <p:spPr>
          <a:xfrm flipH="1">
            <a:off x="11129593" y="4579517"/>
            <a:ext cx="950647" cy="28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100" b="1" i="0" u="none" strike="noStrike" kern="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1%</a:t>
            </a:r>
          </a:p>
        </p:txBody>
      </p:sp>
      <p:sp>
        <p:nvSpPr>
          <p:cNvPr id="7" name="Google Shape;92;p16">
            <a:extLst>
              <a:ext uri="{FF2B5EF4-FFF2-40B4-BE49-F238E27FC236}">
                <a16:creationId xmlns:a16="http://schemas.microsoft.com/office/drawing/2014/main" id="{A3E2B500-1FD9-46DB-8E89-D595D787BE11}"/>
              </a:ext>
            </a:extLst>
          </p:cNvPr>
          <p:cNvSpPr txBox="1"/>
          <p:nvPr/>
        </p:nvSpPr>
        <p:spPr>
          <a:xfrm flipH="1">
            <a:off x="11129593" y="3187597"/>
            <a:ext cx="950647" cy="28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100" b="1" i="0" u="none" strike="noStrike" kern="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1%</a:t>
            </a:r>
          </a:p>
        </p:txBody>
      </p:sp>
      <p:sp>
        <p:nvSpPr>
          <p:cNvPr id="8" name="Google Shape;92;p16">
            <a:extLst>
              <a:ext uri="{FF2B5EF4-FFF2-40B4-BE49-F238E27FC236}">
                <a16:creationId xmlns:a16="http://schemas.microsoft.com/office/drawing/2014/main" id="{CC006DCA-3E0A-49EC-979A-A40E024676CE}"/>
              </a:ext>
            </a:extLst>
          </p:cNvPr>
          <p:cNvSpPr txBox="1"/>
          <p:nvPr/>
        </p:nvSpPr>
        <p:spPr>
          <a:xfrm flipH="1">
            <a:off x="11281993" y="1795677"/>
            <a:ext cx="950647" cy="28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100" b="1" i="0" u="none" strike="noStrike" kern="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3%</a:t>
            </a:r>
          </a:p>
        </p:txBody>
      </p:sp>
    </p:spTree>
    <p:extLst>
      <p:ext uri="{BB962C8B-B14F-4D97-AF65-F5344CB8AC3E}">
        <p14:creationId xmlns:p14="http://schemas.microsoft.com/office/powerpoint/2010/main" val="1481029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185151" y="-13734"/>
            <a:ext cx="11838949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ru-RU" sz="3000" b="1" kern="0" dirty="0">
                <a:solidFill>
                  <a:srgbClr val="FFFFFF"/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Изменения бюджетного законодательства, </a:t>
            </a:r>
          </a:p>
          <a:p>
            <a:pPr lvl="0" algn="ctr">
              <a:defRPr/>
            </a:pPr>
            <a:r>
              <a:rPr lang="ru-RU" sz="3000" b="1" kern="0" dirty="0">
                <a:solidFill>
                  <a:srgbClr val="FFFFFF"/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действующие с 1 января 2026 года</a:t>
            </a:r>
            <a:endParaRPr kumimoji="0" lang="ru-RU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uLnTx/>
              <a:uFillTx/>
              <a:latin typeface="Arial" panose="020B0604020202020204" pitchFamily="34" charset="0"/>
              <a:ea typeface="Roboto" panose="02000000000000000000" charset="0"/>
              <a:cs typeface="Arial" panose="020B0604020202020204" pitchFamily="34" charset="0"/>
              <a:sym typeface="Fira Sans Extra Condensed"/>
            </a:endParaRPr>
          </a:p>
        </p:txBody>
      </p: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5DFDEAFC-AA39-4940-A1D5-089FE19129AC}"/>
              </a:ext>
            </a:extLst>
          </p:cNvPr>
          <p:cNvGrpSpPr/>
          <p:nvPr/>
        </p:nvGrpSpPr>
        <p:grpSpPr>
          <a:xfrm>
            <a:off x="185152" y="1290090"/>
            <a:ext cx="11758870" cy="690111"/>
            <a:chOff x="863081" y="759882"/>
            <a:chExt cx="10439533" cy="1571804"/>
          </a:xfrm>
          <a:solidFill>
            <a:srgbClr val="D9D9D9"/>
          </a:solidFill>
        </p:grpSpPr>
        <p:sp>
          <p:nvSpPr>
            <p:cNvPr id="66" name="Google Shape;1088;p45">
              <a:extLst>
                <a:ext uri="{FF2B5EF4-FFF2-40B4-BE49-F238E27FC236}">
                  <a16:creationId xmlns:a16="http://schemas.microsoft.com/office/drawing/2014/main" id="{8490679E-07C8-48EB-9792-C8126ABD75CB}"/>
                </a:ext>
              </a:extLst>
            </p:cNvPr>
            <p:cNvSpPr/>
            <p:nvPr/>
          </p:nvSpPr>
          <p:spPr>
            <a:xfrm>
              <a:off x="863081" y="759882"/>
              <a:ext cx="10439533" cy="157180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657C388-BA7D-40F9-9078-D0709E5800EA}"/>
                </a:ext>
              </a:extLst>
            </p:cNvPr>
            <p:cNvSpPr txBox="1"/>
            <p:nvPr/>
          </p:nvSpPr>
          <p:spPr>
            <a:xfrm>
              <a:off x="922638" y="870797"/>
              <a:ext cx="10342756" cy="11566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742950" indent="-742950">
                <a:lnSpc>
                  <a:spcPct val="90000"/>
                </a:lnSpc>
                <a:buAutoNum type="arabicPeriod"/>
              </a:pPr>
              <a:r>
                <a:rPr lang="ru-RU" sz="3000" b="1" dirty="0">
                  <a:solidFill>
                    <a:srgbClr val="E95127"/>
                  </a:solidFill>
                  <a:effectLst/>
                  <a:ea typeface="Times New Roman" panose="02020603050405020304" pitchFamily="18" charset="0"/>
                </a:rPr>
                <a:t>УСН: </a:t>
              </a:r>
              <a:r>
                <a:rPr lang="ru-RU" sz="2000" b="1" dirty="0">
                  <a:solidFill>
                    <a:schemeClr val="bg2">
                      <a:lumMod val="10000"/>
                    </a:schemeClr>
                  </a:solidFill>
                  <a:effectLst/>
                  <a:ea typeface="Times New Roman" panose="02020603050405020304" pitchFamily="18" charset="0"/>
                </a:rPr>
                <a:t>снижение единого норматива отчислений в бюджеты городских округов РБ</a:t>
              </a:r>
              <a:endParaRPr lang="ru-RU" sz="20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A6CCEC0-EE98-4470-9C50-873DF6F7FE75}"/>
              </a:ext>
            </a:extLst>
          </p:cNvPr>
          <p:cNvGrpSpPr/>
          <p:nvPr/>
        </p:nvGrpSpPr>
        <p:grpSpPr>
          <a:xfrm>
            <a:off x="3188355" y="1930702"/>
            <a:ext cx="7778694" cy="1415155"/>
            <a:chOff x="3188355" y="2422390"/>
            <a:chExt cx="7778694" cy="1415155"/>
          </a:xfrm>
        </p:grpSpPr>
        <p:sp>
          <p:nvSpPr>
            <p:cNvPr id="17" name="文本框 9"/>
            <p:cNvSpPr txBox="1"/>
            <p:nvPr/>
          </p:nvSpPr>
          <p:spPr>
            <a:xfrm>
              <a:off x="3188355" y="2431953"/>
              <a:ext cx="1905308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E7556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50</a:t>
              </a:r>
              <a:r>
                <a:rPr kumimoji="0" lang="ru-RU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EE7556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%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EE7556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BA3D601-0E30-49AE-A602-274E50AF29F4}"/>
                </a:ext>
              </a:extLst>
            </p:cNvPr>
            <p:cNvSpPr txBox="1"/>
            <p:nvPr/>
          </p:nvSpPr>
          <p:spPr>
            <a:xfrm>
              <a:off x="7565696" y="3498991"/>
              <a:ext cx="34013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endParaRPr lang="ru-RU" sz="16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5" name="Стрелка: вправо 4">
              <a:extLst>
                <a:ext uri="{FF2B5EF4-FFF2-40B4-BE49-F238E27FC236}">
                  <a16:creationId xmlns:a16="http://schemas.microsoft.com/office/drawing/2014/main" id="{A8D51CCB-C0EE-4C3D-9967-77ADF259AD45}"/>
                </a:ext>
              </a:extLst>
            </p:cNvPr>
            <p:cNvSpPr/>
            <p:nvPr/>
          </p:nvSpPr>
          <p:spPr>
            <a:xfrm>
              <a:off x="5503657" y="2712817"/>
              <a:ext cx="1062170" cy="580727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3" name="文本框 9">
              <a:extLst>
                <a:ext uri="{FF2B5EF4-FFF2-40B4-BE49-F238E27FC236}">
                  <a16:creationId xmlns:a16="http://schemas.microsoft.com/office/drawing/2014/main" id="{F5312238-B757-414E-8C66-1F1D8864DDE7}"/>
                </a:ext>
              </a:extLst>
            </p:cNvPr>
            <p:cNvSpPr txBox="1"/>
            <p:nvPr/>
          </p:nvSpPr>
          <p:spPr>
            <a:xfrm>
              <a:off x="6931021" y="2422390"/>
              <a:ext cx="1905308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EE7556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10</a:t>
              </a:r>
              <a:r>
                <a:rPr kumimoji="0" lang="ru-RU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EE7556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%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EE7556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61F6D5F5-5820-4D4E-83F8-2F3C09A6E20B}"/>
              </a:ext>
            </a:extLst>
          </p:cNvPr>
          <p:cNvGrpSpPr/>
          <p:nvPr/>
        </p:nvGrpSpPr>
        <p:grpSpPr>
          <a:xfrm>
            <a:off x="194294" y="4784175"/>
            <a:ext cx="11749727" cy="906530"/>
            <a:chOff x="863081" y="731890"/>
            <a:chExt cx="10439533" cy="1583981"/>
          </a:xfrm>
          <a:solidFill>
            <a:srgbClr val="D9D9D9"/>
          </a:solidFill>
        </p:grpSpPr>
        <p:sp>
          <p:nvSpPr>
            <p:cNvPr id="95" name="Google Shape;1088;p45">
              <a:extLst>
                <a:ext uri="{FF2B5EF4-FFF2-40B4-BE49-F238E27FC236}">
                  <a16:creationId xmlns:a16="http://schemas.microsoft.com/office/drawing/2014/main" id="{7753E943-D3D1-4233-A211-FC7C0A2E9E7A}"/>
                </a:ext>
              </a:extLst>
            </p:cNvPr>
            <p:cNvSpPr/>
            <p:nvPr/>
          </p:nvSpPr>
          <p:spPr>
            <a:xfrm>
              <a:off x="863081" y="731890"/>
              <a:ext cx="10439533" cy="1493289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4CB7D1E-2D62-465C-8EF3-6F8979DEE0F0}"/>
                </a:ext>
              </a:extLst>
            </p:cNvPr>
            <p:cNvSpPr txBox="1"/>
            <p:nvPr/>
          </p:nvSpPr>
          <p:spPr>
            <a:xfrm>
              <a:off x="922638" y="820847"/>
              <a:ext cx="10342756" cy="149502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ru-RU" sz="3200" b="1" dirty="0">
                  <a:solidFill>
                    <a:srgbClr val="2FA0B7"/>
                  </a:solidFill>
                  <a:effectLst/>
                  <a:latin typeface="+mj-lt"/>
                  <a:ea typeface="Times New Roman" panose="02020603050405020304" pitchFamily="18" charset="0"/>
                </a:rPr>
                <a:t>2. </a:t>
              </a:r>
              <a:r>
                <a:rPr lang="ru-RU" sz="3000" b="1" dirty="0">
                  <a:solidFill>
                    <a:srgbClr val="2FA0B7"/>
                  </a:solidFill>
                  <a:latin typeface="+mj-lt"/>
                </a:rPr>
                <a:t>Плата за негативное воздействие на окружающую среду</a:t>
              </a:r>
              <a:r>
                <a:rPr lang="ru-RU" sz="3000" b="1" dirty="0">
                  <a:solidFill>
                    <a:srgbClr val="2FA0B7"/>
                  </a:solidFill>
                  <a:effectLst/>
                  <a:latin typeface="+mj-lt"/>
                  <a:ea typeface="Times New Roman" panose="02020603050405020304" pitchFamily="18" charset="0"/>
                </a:rPr>
                <a:t>:</a:t>
              </a:r>
            </a:p>
            <a:p>
              <a:pPr>
                <a:lnSpc>
                  <a:spcPct val="80000"/>
                </a:lnSpc>
              </a:pPr>
              <a:r>
                <a:rPr lang="ru-RU" sz="3000" b="1" dirty="0">
                  <a:solidFill>
                    <a:schemeClr val="accent1">
                      <a:lumMod val="50000"/>
                    </a:schemeClr>
                  </a:solidFill>
                  <a:latin typeface="+mj-lt"/>
                  <a:ea typeface="Times New Roman" panose="02020603050405020304" pitchFamily="18" charset="0"/>
                </a:rPr>
                <a:t>  </a:t>
              </a:r>
              <a:r>
                <a:rPr lang="ru-RU" sz="3000" b="1" dirty="0">
                  <a:solidFill>
                    <a:schemeClr val="accent1">
                      <a:lumMod val="50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            </a:t>
              </a:r>
              <a:r>
                <a:rPr lang="ru-RU" sz="2000" b="1" dirty="0">
                  <a:solidFill>
                    <a:schemeClr val="bg2">
                      <a:lumMod val="10000"/>
                    </a:schemeClr>
                  </a:solidFill>
                  <a:effectLst/>
                  <a:latin typeface="+mj-lt"/>
                  <a:ea typeface="Times New Roman" panose="02020603050405020304" pitchFamily="18" charset="0"/>
                </a:rPr>
                <a:t>изменение порядка распределения платы по уровням бюджетов</a:t>
              </a:r>
              <a:endParaRPr lang="ru-RU" sz="2700" b="1" dirty="0">
                <a:solidFill>
                  <a:schemeClr val="bg2">
                    <a:lumMod val="10000"/>
                  </a:schemeClr>
                </a:solidFill>
                <a:latin typeface="+mj-lt"/>
              </a:endParaRPr>
            </a:p>
          </p:txBody>
        </p:sp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0ED8EE76-1EC8-464B-878A-0D5813AA1253}"/>
              </a:ext>
            </a:extLst>
          </p:cNvPr>
          <p:cNvGrpSpPr/>
          <p:nvPr/>
        </p:nvGrpSpPr>
        <p:grpSpPr>
          <a:xfrm>
            <a:off x="3188355" y="5625718"/>
            <a:ext cx="7778694" cy="1240669"/>
            <a:chOff x="3188355" y="2422390"/>
            <a:chExt cx="7778694" cy="1240669"/>
          </a:xfrm>
        </p:grpSpPr>
        <p:sp>
          <p:nvSpPr>
            <p:cNvPr id="98" name="文本框 9">
              <a:extLst>
                <a:ext uri="{FF2B5EF4-FFF2-40B4-BE49-F238E27FC236}">
                  <a16:creationId xmlns:a16="http://schemas.microsoft.com/office/drawing/2014/main" id="{E2352D67-C3B4-45EB-82A5-3FDB191C1860}"/>
                </a:ext>
              </a:extLst>
            </p:cNvPr>
            <p:cNvSpPr txBox="1"/>
            <p:nvPr/>
          </p:nvSpPr>
          <p:spPr>
            <a:xfrm>
              <a:off x="3188355" y="2431953"/>
              <a:ext cx="1905308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2FA0B7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60</a:t>
              </a:r>
              <a:r>
                <a:rPr kumimoji="0" lang="ru-RU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2FA0B7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%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2FA0B7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61F6E41-466C-409F-810B-89E4F5F4E037}"/>
                </a:ext>
              </a:extLst>
            </p:cNvPr>
            <p:cNvSpPr txBox="1"/>
            <p:nvPr/>
          </p:nvSpPr>
          <p:spPr>
            <a:xfrm>
              <a:off x="7565696" y="3130387"/>
              <a:ext cx="34013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endParaRPr lang="ru-RU" sz="1600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0" name="Стрелка: вправо 99">
              <a:extLst>
                <a:ext uri="{FF2B5EF4-FFF2-40B4-BE49-F238E27FC236}">
                  <a16:creationId xmlns:a16="http://schemas.microsoft.com/office/drawing/2014/main" id="{0BF2FC72-4B01-42BD-91D5-C74BF4825170}"/>
                </a:ext>
              </a:extLst>
            </p:cNvPr>
            <p:cNvSpPr/>
            <p:nvPr/>
          </p:nvSpPr>
          <p:spPr>
            <a:xfrm>
              <a:off x="5503657" y="2712817"/>
              <a:ext cx="1060656" cy="580727"/>
            </a:xfrm>
            <a:prstGeom prst="rightArrow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1" name="文本框 9">
              <a:extLst>
                <a:ext uri="{FF2B5EF4-FFF2-40B4-BE49-F238E27FC236}">
                  <a16:creationId xmlns:a16="http://schemas.microsoft.com/office/drawing/2014/main" id="{8690603B-9A9A-49E5-9B0C-D7142755018B}"/>
                </a:ext>
              </a:extLst>
            </p:cNvPr>
            <p:cNvSpPr txBox="1"/>
            <p:nvPr/>
          </p:nvSpPr>
          <p:spPr>
            <a:xfrm>
              <a:off x="7017281" y="2422390"/>
              <a:ext cx="1905308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1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2FA0B7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0</a:t>
              </a:r>
              <a:r>
                <a:rPr kumimoji="0" lang="ru-RU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2FA0B7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itchFamily="34" charset="-122"/>
                  <a:cs typeface="Arial" panose="020B0604020202020204" pitchFamily="34" charset="0"/>
                </a:rPr>
                <a:t>%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2FA0B7"/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6D96670-A708-41DE-9BD8-5007A259C055}"/>
              </a:ext>
            </a:extLst>
          </p:cNvPr>
          <p:cNvGrpSpPr/>
          <p:nvPr/>
        </p:nvGrpSpPr>
        <p:grpSpPr>
          <a:xfrm>
            <a:off x="194294" y="3323634"/>
            <a:ext cx="11750617" cy="1110348"/>
            <a:chOff x="194294" y="3478905"/>
            <a:chExt cx="11750617" cy="1110348"/>
          </a:xfrm>
        </p:grpSpPr>
        <p:sp>
          <p:nvSpPr>
            <p:cNvPr id="102" name="Google Shape;92;p2">
              <a:extLst>
                <a:ext uri="{FF2B5EF4-FFF2-40B4-BE49-F238E27FC236}">
                  <a16:creationId xmlns:a16="http://schemas.microsoft.com/office/drawing/2014/main" id="{883E7CFC-7A44-4B88-AD79-D35E1B628923}"/>
                </a:ext>
              </a:extLst>
            </p:cNvPr>
            <p:cNvSpPr/>
            <p:nvPr/>
          </p:nvSpPr>
          <p:spPr>
            <a:xfrm>
              <a:off x="195185" y="3478907"/>
              <a:ext cx="2910127" cy="11103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A38D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92;p2">
              <a:extLst>
                <a:ext uri="{FF2B5EF4-FFF2-40B4-BE49-F238E27FC236}">
                  <a16:creationId xmlns:a16="http://schemas.microsoft.com/office/drawing/2014/main" id="{65CE183E-8C26-4BBD-AC18-283BC040ECAD}"/>
                </a:ext>
              </a:extLst>
            </p:cNvPr>
            <p:cNvSpPr/>
            <p:nvPr/>
          </p:nvSpPr>
          <p:spPr>
            <a:xfrm>
              <a:off x="3650642" y="3478907"/>
              <a:ext cx="4342721" cy="1110346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A38D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92;p2">
              <a:extLst>
                <a:ext uri="{FF2B5EF4-FFF2-40B4-BE49-F238E27FC236}">
                  <a16:creationId xmlns:a16="http://schemas.microsoft.com/office/drawing/2014/main" id="{A6ED47BA-5654-4277-9BC0-0A56B4E8705C}"/>
                </a:ext>
              </a:extLst>
            </p:cNvPr>
            <p:cNvSpPr/>
            <p:nvPr/>
          </p:nvSpPr>
          <p:spPr>
            <a:xfrm>
              <a:off x="8531396" y="3478905"/>
              <a:ext cx="3413515" cy="111034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A38D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0C25318C-F74B-469E-A4EB-3D49D2CC2041}"/>
                </a:ext>
              </a:extLst>
            </p:cNvPr>
            <p:cNvSpPr txBox="1"/>
            <p:nvPr/>
          </p:nvSpPr>
          <p:spPr>
            <a:xfrm>
              <a:off x="194294" y="3651369"/>
              <a:ext cx="2910127" cy="2862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b="1" dirty="0">
                  <a:solidFill>
                    <a:schemeClr val="bg2">
                      <a:lumMod val="10000"/>
                    </a:schemeClr>
                  </a:solidFill>
                </a:rPr>
                <a:t>Единый норматив отчислений</a:t>
              </a: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BE6EE532-73F1-457B-9B81-8D05FB44FCA7}"/>
                </a:ext>
              </a:extLst>
            </p:cNvPr>
            <p:cNvSpPr txBox="1"/>
            <p:nvPr/>
          </p:nvSpPr>
          <p:spPr>
            <a:xfrm>
              <a:off x="195184" y="3929865"/>
              <a:ext cx="2910127" cy="480131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800" b="1" dirty="0">
                  <a:solidFill>
                    <a:srgbClr val="E95127"/>
                  </a:solidFill>
                </a:rPr>
                <a:t>10</a:t>
              </a:r>
              <a:r>
                <a:rPr lang="ru-RU" sz="2400" b="1" dirty="0">
                  <a:solidFill>
                    <a:srgbClr val="E95127"/>
                  </a:solidFill>
                </a:rPr>
                <a:t>%</a:t>
              </a:r>
              <a:endParaRPr lang="ru-RU" sz="2800" b="1" dirty="0">
                <a:solidFill>
                  <a:srgbClr val="E95127"/>
                </a:solidFill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CDBBCF56-3743-40FF-9271-572CBC14AED3}"/>
                </a:ext>
              </a:extLst>
            </p:cNvPr>
            <p:cNvSpPr txBox="1"/>
            <p:nvPr/>
          </p:nvSpPr>
          <p:spPr>
            <a:xfrm>
              <a:off x="3668733" y="3649391"/>
              <a:ext cx="4324630" cy="2862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400" b="1" dirty="0">
                  <a:solidFill>
                    <a:schemeClr val="bg2">
                      <a:lumMod val="10000"/>
                    </a:schemeClr>
                  </a:solidFill>
                </a:rPr>
                <a:t>Дифференцированный норматив отчислений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30309CB4-402D-4D5A-A670-F664BD7F4CE9}"/>
                </a:ext>
              </a:extLst>
            </p:cNvPr>
            <p:cNvSpPr txBox="1"/>
            <p:nvPr/>
          </p:nvSpPr>
          <p:spPr>
            <a:xfrm>
              <a:off x="3668732" y="3935623"/>
              <a:ext cx="4324630" cy="480131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800" b="1" dirty="0">
                  <a:solidFill>
                    <a:srgbClr val="E95127"/>
                  </a:solidFill>
                </a:rPr>
                <a:t>17,5</a:t>
              </a:r>
              <a:r>
                <a:rPr lang="ru-RU" sz="2400" b="1" dirty="0">
                  <a:solidFill>
                    <a:srgbClr val="E95127"/>
                  </a:solidFill>
                </a:rPr>
                <a:t>%</a:t>
              </a:r>
              <a:endParaRPr lang="ru-RU" sz="2800" b="1" dirty="0">
                <a:solidFill>
                  <a:srgbClr val="E95127"/>
                </a:solidFill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5447B45B-8726-4AC5-A426-46C8D6CDA8F6}"/>
                </a:ext>
              </a:extLst>
            </p:cNvPr>
            <p:cNvSpPr txBox="1"/>
            <p:nvPr/>
          </p:nvSpPr>
          <p:spPr>
            <a:xfrm>
              <a:off x="8542669" y="3640765"/>
              <a:ext cx="3401352" cy="286232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1400" b="1" dirty="0">
                  <a:solidFill>
                    <a:schemeClr val="bg2">
                      <a:lumMod val="10000"/>
                    </a:schemeClr>
                  </a:solidFill>
                </a:rPr>
                <a:t>Общий норматив отчислений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B271EF98-4EEC-4C91-A636-3BA8794AD343}"/>
                </a:ext>
              </a:extLst>
            </p:cNvPr>
            <p:cNvSpPr txBox="1"/>
            <p:nvPr/>
          </p:nvSpPr>
          <p:spPr>
            <a:xfrm>
              <a:off x="8542668" y="3926997"/>
              <a:ext cx="3401353" cy="480131"/>
            </a:xfrm>
            <a:prstGeom prst="rect">
              <a:avLst/>
            </a:prstGeom>
            <a:solidFill>
              <a:srgbClr val="D9D9D9"/>
            </a:solidFill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2800" b="1" dirty="0">
                  <a:solidFill>
                    <a:srgbClr val="E95127"/>
                  </a:solidFill>
                </a:rPr>
                <a:t>27,5</a:t>
              </a:r>
              <a:r>
                <a:rPr lang="ru-RU" sz="2400" b="1" dirty="0">
                  <a:solidFill>
                    <a:srgbClr val="E95127"/>
                  </a:solidFill>
                </a:rPr>
                <a:t>%</a:t>
              </a:r>
              <a:r>
                <a:rPr lang="ru-RU" sz="2400" b="1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ru-RU" sz="1600" b="1" dirty="0">
                  <a:solidFill>
                    <a:schemeClr val="bg2">
                      <a:lumMod val="10000"/>
                    </a:schemeClr>
                  </a:solidFill>
                </a:rPr>
                <a:t>или</a:t>
              </a:r>
              <a:r>
                <a:rPr lang="ru-RU" sz="2400" b="1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ru-RU" sz="2800" b="1" dirty="0">
                  <a:solidFill>
                    <a:srgbClr val="E95127"/>
                  </a:solidFill>
                </a:rPr>
                <a:t>413</a:t>
              </a:r>
              <a:r>
                <a:rPr lang="ru-RU" sz="2400" b="1" dirty="0">
                  <a:solidFill>
                    <a:schemeClr val="bg2">
                      <a:lumMod val="10000"/>
                    </a:schemeClr>
                  </a:solidFill>
                </a:rPr>
                <a:t> </a:t>
              </a:r>
              <a:r>
                <a:rPr lang="ru-RU" b="1" dirty="0">
                  <a:solidFill>
                    <a:srgbClr val="E95127"/>
                  </a:solidFill>
                </a:rPr>
                <a:t>млн руб.</a:t>
              </a:r>
              <a:endParaRPr lang="ru-RU" sz="2400" b="1" dirty="0">
                <a:solidFill>
                  <a:srgbClr val="E95127"/>
                </a:solidFill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43D1FBD4-4994-4B22-95DE-6E67605FFD63}"/>
                </a:ext>
              </a:extLst>
            </p:cNvPr>
            <p:cNvSpPr txBox="1"/>
            <p:nvPr/>
          </p:nvSpPr>
          <p:spPr>
            <a:xfrm>
              <a:off x="3163354" y="3693245"/>
              <a:ext cx="420167" cy="7017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4400" b="1" dirty="0">
                  <a:solidFill>
                    <a:srgbClr val="D0CECE"/>
                  </a:solidFill>
                </a:rPr>
                <a:t>+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8C745D6-FA8B-4303-AD0F-E24A1B6C1F35}"/>
                </a:ext>
              </a:extLst>
            </p:cNvPr>
            <p:cNvSpPr txBox="1"/>
            <p:nvPr/>
          </p:nvSpPr>
          <p:spPr>
            <a:xfrm>
              <a:off x="8052295" y="3683211"/>
              <a:ext cx="420167" cy="7017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ru-RU" sz="4400" b="1" dirty="0">
                  <a:solidFill>
                    <a:srgbClr val="D0CECE"/>
                  </a:solidFill>
                </a:rPr>
                <a:t>=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0646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390418" y="80567"/>
            <a:ext cx="11838949" cy="18612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  Основные источники налоговых и неналоговых доходов</a:t>
            </a:r>
          </a:p>
        </p:txBody>
      </p:sp>
      <p:graphicFrame>
        <p:nvGraphicFramePr>
          <p:cNvPr id="35" name="Диаграмма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0998664"/>
              </p:ext>
            </p:extLst>
          </p:nvPr>
        </p:nvGraphicFramePr>
        <p:xfrm>
          <a:off x="345754" y="702154"/>
          <a:ext cx="12698857" cy="6155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Google Shape;92;p16">
            <a:extLst>
              <a:ext uri="{FF2B5EF4-FFF2-40B4-BE49-F238E27FC236}">
                <a16:creationId xmlns:a16="http://schemas.microsoft.com/office/drawing/2014/main" id="{A2581DDC-F97C-40D0-8724-79FC972BDF77}"/>
              </a:ext>
            </a:extLst>
          </p:cNvPr>
          <p:cNvSpPr txBox="1"/>
          <p:nvPr/>
        </p:nvSpPr>
        <p:spPr>
          <a:xfrm flipH="1">
            <a:off x="10607286" y="4579517"/>
            <a:ext cx="950647" cy="28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200" b="1" i="0" u="none" strike="noStrike" kern="0" cap="none" spc="-5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4%</a:t>
            </a:r>
          </a:p>
        </p:txBody>
      </p:sp>
      <p:sp>
        <p:nvSpPr>
          <p:cNvPr id="6" name="Google Shape;92;p16">
            <a:extLst>
              <a:ext uri="{FF2B5EF4-FFF2-40B4-BE49-F238E27FC236}">
                <a16:creationId xmlns:a16="http://schemas.microsoft.com/office/drawing/2014/main" id="{9A0E7164-35D1-49B8-856B-8C324EFAAFD6}"/>
              </a:ext>
            </a:extLst>
          </p:cNvPr>
          <p:cNvSpPr txBox="1"/>
          <p:nvPr/>
        </p:nvSpPr>
        <p:spPr>
          <a:xfrm flipH="1">
            <a:off x="11129593" y="4579517"/>
            <a:ext cx="950647" cy="28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100" b="1" i="0" u="none" strike="noStrike" kern="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1%</a:t>
            </a:r>
          </a:p>
        </p:txBody>
      </p:sp>
      <p:sp>
        <p:nvSpPr>
          <p:cNvPr id="7" name="Google Shape;92;p16">
            <a:extLst>
              <a:ext uri="{FF2B5EF4-FFF2-40B4-BE49-F238E27FC236}">
                <a16:creationId xmlns:a16="http://schemas.microsoft.com/office/drawing/2014/main" id="{A3E2B500-1FD9-46DB-8E89-D595D787BE11}"/>
              </a:ext>
            </a:extLst>
          </p:cNvPr>
          <p:cNvSpPr txBox="1"/>
          <p:nvPr/>
        </p:nvSpPr>
        <p:spPr>
          <a:xfrm flipH="1">
            <a:off x="11129593" y="3187597"/>
            <a:ext cx="950647" cy="28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100" b="1" i="0" u="none" strike="noStrike" kern="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1%</a:t>
            </a:r>
          </a:p>
        </p:txBody>
      </p:sp>
      <p:sp>
        <p:nvSpPr>
          <p:cNvPr id="8" name="Google Shape;92;p16">
            <a:extLst>
              <a:ext uri="{FF2B5EF4-FFF2-40B4-BE49-F238E27FC236}">
                <a16:creationId xmlns:a16="http://schemas.microsoft.com/office/drawing/2014/main" id="{CC006DCA-3E0A-49EC-979A-A40E024676CE}"/>
              </a:ext>
            </a:extLst>
          </p:cNvPr>
          <p:cNvSpPr txBox="1"/>
          <p:nvPr/>
        </p:nvSpPr>
        <p:spPr>
          <a:xfrm flipH="1">
            <a:off x="11281993" y="1795677"/>
            <a:ext cx="950647" cy="285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100" b="1" i="0" u="none" strike="noStrike" kern="0" cap="none" spc="-5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3%</a:t>
            </a:r>
          </a:p>
        </p:txBody>
      </p:sp>
    </p:spTree>
    <p:extLst>
      <p:ext uri="{BB962C8B-B14F-4D97-AF65-F5344CB8AC3E}">
        <p14:creationId xmlns:p14="http://schemas.microsoft.com/office/powerpoint/2010/main" val="2779601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270857" y="244954"/>
            <a:ext cx="11838949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Безвозмездные поступления в местный бюджет</a:t>
            </a:r>
          </a:p>
        </p:txBody>
      </p:sp>
      <p:sp>
        <p:nvSpPr>
          <p:cNvPr id="13" name="Google Shape;801;p37"/>
          <p:cNvSpPr/>
          <p:nvPr/>
        </p:nvSpPr>
        <p:spPr>
          <a:xfrm>
            <a:off x="849712" y="2137018"/>
            <a:ext cx="3034930" cy="3039641"/>
          </a:xfrm>
          <a:prstGeom prst="arc">
            <a:avLst>
              <a:gd name="adj1" fmla="val 16200000"/>
              <a:gd name="adj2" fmla="val 16193819"/>
            </a:avLst>
          </a:prstGeom>
          <a:noFill/>
          <a:ln w="1143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802;p37"/>
          <p:cNvSpPr/>
          <p:nvPr/>
        </p:nvSpPr>
        <p:spPr>
          <a:xfrm>
            <a:off x="897336" y="2137018"/>
            <a:ext cx="3034930" cy="3039641"/>
          </a:xfrm>
          <a:prstGeom prst="arc">
            <a:avLst>
              <a:gd name="adj1" fmla="val 16208855"/>
              <a:gd name="adj2" fmla="val 8323456"/>
            </a:avLst>
          </a:prstGeom>
          <a:noFill/>
          <a:ln w="2286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803;p37"/>
          <p:cNvSpPr txBox="1"/>
          <p:nvPr/>
        </p:nvSpPr>
        <p:spPr>
          <a:xfrm>
            <a:off x="1335577" y="3281681"/>
            <a:ext cx="2130313" cy="75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Condensed"/>
                <a:cs typeface="Arial" panose="020B0604020202020204" pitchFamily="34" charset="0"/>
                <a:sym typeface="Fira Sans Condensed"/>
              </a:rPr>
              <a:t>6 678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Condensed"/>
                <a:cs typeface="Arial" panose="020B0604020202020204" pitchFamily="34" charset="0"/>
                <a:sym typeface="Fira Sans Condensed"/>
              </a:rPr>
              <a:t>млн руб.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Fira Sans Condensed"/>
              <a:cs typeface="Arial" panose="020B0604020202020204" pitchFamily="34" charset="0"/>
              <a:sym typeface="Fira Sans Condensed"/>
            </a:endParaRPr>
          </a:p>
        </p:txBody>
      </p:sp>
      <p:sp>
        <p:nvSpPr>
          <p:cNvPr id="16" name="Google Shape;807;p37"/>
          <p:cNvSpPr txBox="1"/>
          <p:nvPr/>
        </p:nvSpPr>
        <p:spPr>
          <a:xfrm>
            <a:off x="1335577" y="5574981"/>
            <a:ext cx="2468031" cy="362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Condensed SemiBold"/>
                <a:cs typeface="Arial" panose="020B0604020202020204" pitchFamily="34" charset="0"/>
                <a:sym typeface="Fira Sans Condensed SemiBold"/>
              </a:rPr>
              <a:t>2026 г.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Fira Sans Condensed SemiBold"/>
              <a:cs typeface="Arial" panose="020B0604020202020204" pitchFamily="34" charset="0"/>
              <a:sym typeface="Fira Sans Condensed SemiBold"/>
            </a:endParaRPr>
          </a:p>
        </p:txBody>
      </p:sp>
      <p:sp>
        <p:nvSpPr>
          <p:cNvPr id="17" name="Google Shape;803;p37"/>
          <p:cNvSpPr txBox="1"/>
          <p:nvPr/>
        </p:nvSpPr>
        <p:spPr>
          <a:xfrm>
            <a:off x="5050407" y="3281681"/>
            <a:ext cx="2130313" cy="75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Condensed"/>
                <a:cs typeface="Arial" panose="020B0604020202020204" pitchFamily="34" charset="0"/>
                <a:sym typeface="Fira Sans Condensed"/>
              </a:rPr>
              <a:t>5 975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Condensed"/>
                <a:cs typeface="Arial" panose="020B0604020202020204" pitchFamily="34" charset="0"/>
                <a:sym typeface="Fira Sans Condensed"/>
              </a:rPr>
              <a:t>млн руб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Fira Sans Condensed"/>
                <a:cs typeface="Arial" panose="020B0604020202020204" pitchFamily="34" charset="0"/>
                <a:sym typeface="Fira Sans Condensed"/>
              </a:rPr>
              <a:t>.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Fira Sans Condensed"/>
              <a:cs typeface="Arial" panose="020B0604020202020204" pitchFamily="34" charset="0"/>
              <a:sym typeface="Fira Sans Condensed"/>
            </a:endParaRPr>
          </a:p>
        </p:txBody>
      </p:sp>
      <p:sp>
        <p:nvSpPr>
          <p:cNvPr id="18" name="Google Shape;803;p37"/>
          <p:cNvSpPr txBox="1"/>
          <p:nvPr/>
        </p:nvSpPr>
        <p:spPr>
          <a:xfrm>
            <a:off x="8839881" y="3281681"/>
            <a:ext cx="2046944" cy="75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Condensed"/>
                <a:cs typeface="Arial" panose="020B0604020202020204" pitchFamily="34" charset="0"/>
                <a:sym typeface="Fira Sans Condensed"/>
              </a:rPr>
              <a:t>5 157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Condensed"/>
                <a:cs typeface="Arial" panose="020B0604020202020204" pitchFamily="34" charset="0"/>
                <a:sym typeface="Fira Sans Condensed"/>
              </a:rPr>
              <a:t>млн руб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Fira Sans Condensed"/>
                <a:cs typeface="Arial" panose="020B0604020202020204" pitchFamily="34" charset="0"/>
                <a:sym typeface="Fira Sans Condensed"/>
              </a:rPr>
              <a:t>.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Fira Sans Condensed"/>
              <a:cs typeface="Arial" panose="020B0604020202020204" pitchFamily="34" charset="0"/>
              <a:sym typeface="Fira Sans Condensed"/>
            </a:endParaRPr>
          </a:p>
        </p:txBody>
      </p:sp>
      <p:sp>
        <p:nvSpPr>
          <p:cNvPr id="19" name="Google Shape;808;p37"/>
          <p:cNvSpPr txBox="1"/>
          <p:nvPr/>
        </p:nvSpPr>
        <p:spPr>
          <a:xfrm>
            <a:off x="8839042" y="5555822"/>
            <a:ext cx="2469151" cy="362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Condensed SemiBold"/>
                <a:cs typeface="Arial" panose="020B0604020202020204" pitchFamily="34" charset="0"/>
                <a:sym typeface="Fira Sans Condensed SemiBold"/>
              </a:rPr>
              <a:t>2028 г.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Fira Sans Condensed SemiBold"/>
              <a:cs typeface="Arial" panose="020B0604020202020204" pitchFamily="34" charset="0"/>
              <a:sym typeface="Fira Sans Condensed SemiBold"/>
            </a:endParaRPr>
          </a:p>
        </p:txBody>
      </p:sp>
      <p:sp>
        <p:nvSpPr>
          <p:cNvPr id="21" name="Google Shape;801;p37"/>
          <p:cNvSpPr/>
          <p:nvPr/>
        </p:nvSpPr>
        <p:spPr>
          <a:xfrm>
            <a:off x="4550181" y="2137018"/>
            <a:ext cx="3036307" cy="3036306"/>
          </a:xfrm>
          <a:prstGeom prst="arc">
            <a:avLst>
              <a:gd name="adj1" fmla="val 16200000"/>
              <a:gd name="adj2" fmla="val 16193819"/>
            </a:avLst>
          </a:prstGeom>
          <a:noFill/>
          <a:ln w="1143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" name="Google Shape;802;p37"/>
          <p:cNvSpPr/>
          <p:nvPr/>
        </p:nvSpPr>
        <p:spPr>
          <a:xfrm>
            <a:off x="4550181" y="2120240"/>
            <a:ext cx="3036307" cy="3036306"/>
          </a:xfrm>
          <a:prstGeom prst="arc">
            <a:avLst>
              <a:gd name="adj1" fmla="val 16206889"/>
              <a:gd name="adj2" fmla="val 7470526"/>
            </a:avLst>
          </a:prstGeom>
          <a:noFill/>
          <a:ln w="228600" cap="flat" cmpd="sng">
            <a:solidFill>
              <a:srgbClr val="76A4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3" name="Google Shape;807;p37"/>
          <p:cNvSpPr txBox="1"/>
          <p:nvPr/>
        </p:nvSpPr>
        <p:spPr>
          <a:xfrm>
            <a:off x="5047850" y="5561882"/>
            <a:ext cx="2469151" cy="362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Condensed SemiBold"/>
                <a:cs typeface="Arial" panose="020B0604020202020204" pitchFamily="34" charset="0"/>
                <a:sym typeface="Fira Sans Condensed SemiBold"/>
              </a:rPr>
              <a:t>2027 г.</a:t>
            </a:r>
            <a:endParaRPr kumimoji="0" sz="2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Fira Sans Condensed SemiBold"/>
              <a:cs typeface="Arial" panose="020B0604020202020204" pitchFamily="34" charset="0"/>
              <a:sym typeface="Fira Sans Condensed SemiBold"/>
            </a:endParaRPr>
          </a:p>
        </p:txBody>
      </p:sp>
      <p:sp>
        <p:nvSpPr>
          <p:cNvPr id="10" name="Google Shape;804;p37"/>
          <p:cNvSpPr/>
          <p:nvPr/>
        </p:nvSpPr>
        <p:spPr>
          <a:xfrm>
            <a:off x="8276647" y="2141189"/>
            <a:ext cx="3036307" cy="3036306"/>
          </a:xfrm>
          <a:prstGeom prst="arc">
            <a:avLst>
              <a:gd name="adj1" fmla="val 16200000"/>
              <a:gd name="adj2" fmla="val 16193819"/>
            </a:avLst>
          </a:prstGeom>
          <a:noFill/>
          <a:ln w="114300" cap="flat" cmpd="sng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805;p37"/>
          <p:cNvSpPr/>
          <p:nvPr/>
        </p:nvSpPr>
        <p:spPr>
          <a:xfrm>
            <a:off x="8293425" y="2141189"/>
            <a:ext cx="3036307" cy="3036306"/>
          </a:xfrm>
          <a:prstGeom prst="arc">
            <a:avLst>
              <a:gd name="adj1" fmla="val 16171412"/>
              <a:gd name="adj2" fmla="val 6441573"/>
            </a:avLst>
          </a:prstGeom>
          <a:noFill/>
          <a:ln w="2286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0067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-335150" y="281331"/>
            <a:ext cx="7472182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ru-RU" sz="3000" b="1" kern="0" dirty="0">
                <a:solidFill>
                  <a:srgbClr val="FFFFFF"/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Дополнительные нормативы отчислений от НДФЛ </a:t>
            </a:r>
          </a:p>
        </p:txBody>
      </p:sp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F09BC90B-A037-4B58-8B5E-9456346903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9" r="-1"/>
          <a:stretch/>
        </p:blipFill>
        <p:spPr>
          <a:xfrm>
            <a:off x="7522169" y="-2186"/>
            <a:ext cx="4678623" cy="6858000"/>
          </a:xfrm>
          <a:prstGeom prst="rect">
            <a:avLst/>
          </a:prstGeom>
        </p:spPr>
      </p:pic>
      <p:sp>
        <p:nvSpPr>
          <p:cNvPr id="74" name="Google Shape;56;p15">
            <a:extLst>
              <a:ext uri="{FF2B5EF4-FFF2-40B4-BE49-F238E27FC236}">
                <a16:creationId xmlns:a16="http://schemas.microsoft.com/office/drawing/2014/main" id="{3C1CA595-53DF-4233-9B65-86ECD4A41304}"/>
              </a:ext>
            </a:extLst>
          </p:cNvPr>
          <p:cNvSpPr txBox="1">
            <a:spLocks/>
          </p:cNvSpPr>
          <p:nvPr/>
        </p:nvSpPr>
        <p:spPr>
          <a:xfrm>
            <a:off x="7921488" y="284198"/>
            <a:ext cx="3959719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0F1E3D"/>
                </a:solidFill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Объем дотаций в местном бюджете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9652B52E-33ED-401D-9F63-4AD0041F3750}"/>
              </a:ext>
            </a:extLst>
          </p:cNvPr>
          <p:cNvSpPr txBox="1"/>
          <p:nvPr/>
        </p:nvSpPr>
        <p:spPr>
          <a:xfrm>
            <a:off x="11300847" y="1736466"/>
            <a:ext cx="1457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4883835-B3AA-454F-9566-536B1A8ED051}"/>
              </a:ext>
            </a:extLst>
          </p:cNvPr>
          <p:cNvGrpSpPr/>
          <p:nvPr/>
        </p:nvGrpSpPr>
        <p:grpSpPr>
          <a:xfrm>
            <a:off x="7947964" y="2031898"/>
            <a:ext cx="5635220" cy="4449266"/>
            <a:chOff x="8405158" y="2319409"/>
            <a:chExt cx="5635220" cy="4449266"/>
          </a:xfrm>
        </p:grpSpPr>
        <p:cxnSp>
          <p:nvCxnSpPr>
            <p:cNvPr id="162" name="Straight Connector 8">
              <a:extLst>
                <a:ext uri="{FF2B5EF4-FFF2-40B4-BE49-F238E27FC236}">
                  <a16:creationId xmlns:a16="http://schemas.microsoft.com/office/drawing/2014/main" id="{50025CE0-15A4-4157-A6A1-F423D54970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90179" y="2820116"/>
              <a:ext cx="0" cy="2335816"/>
            </a:xfrm>
            <a:prstGeom prst="line">
              <a:avLst/>
            </a:prstGeom>
            <a:ln w="28575">
              <a:solidFill>
                <a:schemeClr val="bg2">
                  <a:lumMod val="10000"/>
                </a:schemeClr>
              </a:solidFill>
              <a:prstDash val="sysDot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F8B9428C-4C69-4A03-AE73-3CFA2ADB7064}"/>
                </a:ext>
              </a:extLst>
            </p:cNvPr>
            <p:cNvGrpSpPr/>
            <p:nvPr/>
          </p:nvGrpSpPr>
          <p:grpSpPr>
            <a:xfrm>
              <a:off x="8405158" y="2319409"/>
              <a:ext cx="5635220" cy="4449266"/>
              <a:chOff x="8405158" y="2468873"/>
              <a:chExt cx="5635220" cy="4449266"/>
            </a:xfrm>
          </p:grpSpPr>
          <p:grpSp>
            <p:nvGrpSpPr>
              <p:cNvPr id="130" name="Группа 129">
                <a:extLst>
                  <a:ext uri="{FF2B5EF4-FFF2-40B4-BE49-F238E27FC236}">
                    <a16:creationId xmlns:a16="http://schemas.microsoft.com/office/drawing/2014/main" id="{4A35C593-2FCF-41FD-B29C-690B63E9A31C}"/>
                  </a:ext>
                </a:extLst>
              </p:cNvPr>
              <p:cNvGrpSpPr/>
              <p:nvPr/>
            </p:nvGrpSpPr>
            <p:grpSpPr>
              <a:xfrm>
                <a:off x="8405158" y="2960831"/>
                <a:ext cx="5635220" cy="3957308"/>
                <a:chOff x="1654645" y="1998307"/>
                <a:chExt cx="2381634" cy="2531596"/>
              </a:xfrm>
            </p:grpSpPr>
            <p:sp>
              <p:nvSpPr>
                <p:cNvPr id="131" name="Rectangle 3">
                  <a:extLst>
                    <a:ext uri="{FF2B5EF4-FFF2-40B4-BE49-F238E27FC236}">
                      <a16:creationId xmlns:a16="http://schemas.microsoft.com/office/drawing/2014/main" id="{37A45E4F-AECF-4FEB-A197-F9C7BEFCAD13}"/>
                    </a:ext>
                  </a:extLst>
                </p:cNvPr>
                <p:cNvSpPr/>
                <p:nvPr/>
              </p:nvSpPr>
              <p:spPr>
                <a:xfrm flipV="1">
                  <a:off x="1654645" y="3683368"/>
                  <a:ext cx="1560109" cy="29248"/>
                </a:xfrm>
                <a:prstGeom prst="rect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grpSp>
              <p:nvGrpSpPr>
                <p:cNvPr id="132" name="Group 138">
                  <a:extLst>
                    <a:ext uri="{FF2B5EF4-FFF2-40B4-BE49-F238E27FC236}">
                      <a16:creationId xmlns:a16="http://schemas.microsoft.com/office/drawing/2014/main" id="{1959BB99-4020-4B9E-B442-1BEE18561183}"/>
                    </a:ext>
                  </a:extLst>
                </p:cNvPr>
                <p:cNvGrpSpPr/>
                <p:nvPr/>
              </p:nvGrpSpPr>
              <p:grpSpPr>
                <a:xfrm>
                  <a:off x="1734087" y="1998307"/>
                  <a:ext cx="301358" cy="1697893"/>
                  <a:chOff x="1447800" y="1658851"/>
                  <a:chExt cx="214311" cy="1207453"/>
                </a:xfrm>
              </p:grpSpPr>
              <p:cxnSp>
                <p:nvCxnSpPr>
                  <p:cNvPr id="150" name="Straight Connector 8">
                    <a:extLst>
                      <a:ext uri="{FF2B5EF4-FFF2-40B4-BE49-F238E27FC236}">
                        <a16:creationId xmlns:a16="http://schemas.microsoft.com/office/drawing/2014/main" id="{17AD5040-3B32-43E0-97AF-A2C3081BFA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553536" y="1658851"/>
                    <a:ext cx="1420" cy="1036013"/>
                  </a:xfrm>
                  <a:prstGeom prst="line">
                    <a:avLst/>
                  </a:prstGeom>
                  <a:ln w="28575">
                    <a:solidFill>
                      <a:schemeClr val="bg2">
                        <a:lumMod val="10000"/>
                      </a:schemeClr>
                    </a:solidFill>
                    <a:prstDash val="sysDot"/>
                    <a:headEnd type="none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1" name="Rounded Rectangle 9">
                    <a:extLst>
                      <a:ext uri="{FF2B5EF4-FFF2-40B4-BE49-F238E27FC236}">
                        <a16:creationId xmlns:a16="http://schemas.microsoft.com/office/drawing/2014/main" id="{B47DFF6F-C854-440D-991D-F2C56B7530C6}"/>
                      </a:ext>
                    </a:extLst>
                  </p:cNvPr>
                  <p:cNvSpPr/>
                  <p:nvPr/>
                </p:nvSpPr>
                <p:spPr>
                  <a:xfrm>
                    <a:off x="1447800" y="2505989"/>
                    <a:ext cx="214311" cy="360315"/>
                  </a:xfrm>
                  <a:prstGeom prst="roundRect">
                    <a:avLst/>
                  </a:prstGeom>
                  <a:solidFill>
                    <a:srgbClr val="568EA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33" name="Group 139">
                  <a:extLst>
                    <a:ext uri="{FF2B5EF4-FFF2-40B4-BE49-F238E27FC236}">
                      <a16:creationId xmlns:a16="http://schemas.microsoft.com/office/drawing/2014/main" id="{BE232917-814F-47D7-A377-1798ABBAB55A}"/>
                    </a:ext>
                  </a:extLst>
                </p:cNvPr>
                <p:cNvGrpSpPr/>
                <p:nvPr/>
              </p:nvGrpSpPr>
              <p:grpSpPr>
                <a:xfrm>
                  <a:off x="2446038" y="2009531"/>
                  <a:ext cx="301358" cy="1686867"/>
                  <a:chOff x="1955627" y="1666851"/>
                  <a:chExt cx="214311" cy="1199621"/>
                </a:xfrm>
              </p:grpSpPr>
              <p:cxnSp>
                <p:nvCxnSpPr>
                  <p:cNvPr id="147" name="Straight Connector 11">
                    <a:extLst>
                      <a:ext uri="{FF2B5EF4-FFF2-40B4-BE49-F238E27FC236}">
                        <a16:creationId xmlns:a16="http://schemas.microsoft.com/office/drawing/2014/main" id="{C4233547-AD3A-4A61-B35E-9F0AB5EB3A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062535" y="1666851"/>
                    <a:ext cx="276" cy="1058655"/>
                  </a:xfrm>
                  <a:prstGeom prst="line">
                    <a:avLst/>
                  </a:prstGeom>
                  <a:ln w="28575">
                    <a:solidFill>
                      <a:schemeClr val="bg2">
                        <a:lumMod val="10000"/>
                      </a:schemeClr>
                    </a:solidFill>
                    <a:prstDash val="sysDot"/>
                    <a:headEnd type="none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8" name="Rounded Rectangle 12">
                    <a:extLst>
                      <a:ext uri="{FF2B5EF4-FFF2-40B4-BE49-F238E27FC236}">
                        <a16:creationId xmlns:a16="http://schemas.microsoft.com/office/drawing/2014/main" id="{F12A494B-D449-4216-9669-622500A05273}"/>
                      </a:ext>
                    </a:extLst>
                  </p:cNvPr>
                  <p:cNvSpPr/>
                  <p:nvPr/>
                </p:nvSpPr>
                <p:spPr>
                  <a:xfrm>
                    <a:off x="1955627" y="2565118"/>
                    <a:ext cx="214311" cy="301354"/>
                  </a:xfrm>
                  <a:prstGeom prst="roundRect">
                    <a:avLst/>
                  </a:prstGeom>
                  <a:solidFill>
                    <a:srgbClr val="568EA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34" name="Group 140">
                  <a:extLst>
                    <a:ext uri="{FF2B5EF4-FFF2-40B4-BE49-F238E27FC236}">
                      <a16:creationId xmlns:a16="http://schemas.microsoft.com/office/drawing/2014/main" id="{793D28A6-18D6-42F6-9CBD-E050FB4163CB}"/>
                    </a:ext>
                  </a:extLst>
                </p:cNvPr>
                <p:cNvGrpSpPr/>
                <p:nvPr/>
              </p:nvGrpSpPr>
              <p:grpSpPr>
                <a:xfrm>
                  <a:off x="2801311" y="2009533"/>
                  <a:ext cx="301358" cy="1685518"/>
                  <a:chOff x="2209800" y="1666851"/>
                  <a:chExt cx="214311" cy="1198663"/>
                </a:xfrm>
              </p:grpSpPr>
              <p:cxnSp>
                <p:nvCxnSpPr>
                  <p:cNvPr id="144" name="Straight Connector 14">
                    <a:extLst>
                      <a:ext uri="{FF2B5EF4-FFF2-40B4-BE49-F238E27FC236}">
                        <a16:creationId xmlns:a16="http://schemas.microsoft.com/office/drawing/2014/main" id="{9114D26C-516A-4A54-B141-44A8CD6EB5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316956" y="1666851"/>
                    <a:ext cx="3" cy="1064994"/>
                  </a:xfrm>
                  <a:prstGeom prst="line">
                    <a:avLst/>
                  </a:prstGeom>
                  <a:ln w="28575">
                    <a:solidFill>
                      <a:schemeClr val="bg2">
                        <a:lumMod val="10000"/>
                      </a:schemeClr>
                    </a:solidFill>
                    <a:prstDash val="sysDot"/>
                    <a:headEnd type="none" w="med" len="med"/>
                    <a:tailEnd type="oval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5" name="Rounded Rectangle 15">
                    <a:extLst>
                      <a:ext uri="{FF2B5EF4-FFF2-40B4-BE49-F238E27FC236}">
                        <a16:creationId xmlns:a16="http://schemas.microsoft.com/office/drawing/2014/main" id="{6A7278F7-EB91-4AC7-BBE2-B7B55C086725}"/>
                      </a:ext>
                    </a:extLst>
                  </p:cNvPr>
                  <p:cNvSpPr/>
                  <p:nvPr/>
                </p:nvSpPr>
                <p:spPr>
                  <a:xfrm>
                    <a:off x="2209800" y="2577263"/>
                    <a:ext cx="214311" cy="288251"/>
                  </a:xfrm>
                  <a:prstGeom prst="roundRect">
                    <a:avLst/>
                  </a:prstGeom>
                  <a:solidFill>
                    <a:srgbClr val="568EA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2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sym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35" name="Rectangle 23">
                  <a:extLst>
                    <a:ext uri="{FF2B5EF4-FFF2-40B4-BE49-F238E27FC236}">
                      <a16:creationId xmlns:a16="http://schemas.microsoft.com/office/drawing/2014/main" id="{4D90B131-152C-43E7-9503-22054474A825}"/>
                    </a:ext>
                  </a:extLst>
                </p:cNvPr>
                <p:cNvSpPr/>
                <p:nvPr/>
              </p:nvSpPr>
              <p:spPr>
                <a:xfrm>
                  <a:off x="2128197" y="3783532"/>
                  <a:ext cx="286847" cy="182372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732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2026 г.</a:t>
                  </a:r>
                  <a:endParaRPr kumimoji="0" lang="en-US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732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38" name="Rectangle 24">
                  <a:extLst>
                    <a:ext uri="{FF2B5EF4-FFF2-40B4-BE49-F238E27FC236}">
                      <a16:creationId xmlns:a16="http://schemas.microsoft.com/office/drawing/2014/main" id="{27F035DE-08CE-4BBC-8978-A5AAC1672E76}"/>
                    </a:ext>
                  </a:extLst>
                </p:cNvPr>
                <p:cNvSpPr/>
                <p:nvPr/>
              </p:nvSpPr>
              <p:spPr>
                <a:xfrm>
                  <a:off x="2484387" y="3783532"/>
                  <a:ext cx="286847" cy="182372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2027 г.</a:t>
                  </a:r>
                  <a:endParaRPr kumimoji="0" lang="en-US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1" name="Rectangle 25">
                  <a:extLst>
                    <a:ext uri="{FF2B5EF4-FFF2-40B4-BE49-F238E27FC236}">
                      <a16:creationId xmlns:a16="http://schemas.microsoft.com/office/drawing/2014/main" id="{9487D0D3-2533-4750-935C-CEADF2384D42}"/>
                    </a:ext>
                  </a:extLst>
                </p:cNvPr>
                <p:cNvSpPr/>
                <p:nvPr/>
              </p:nvSpPr>
              <p:spPr>
                <a:xfrm>
                  <a:off x="2848008" y="3783532"/>
                  <a:ext cx="286847" cy="182372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17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bg2">
                          <a:lumMod val="10000"/>
                        </a:scheme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2028 г.</a:t>
                  </a:r>
                  <a:endParaRPr kumimoji="0" lang="en-US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42" name="Rectangle 27">
                  <a:extLst>
                    <a:ext uri="{FF2B5EF4-FFF2-40B4-BE49-F238E27FC236}">
                      <a16:creationId xmlns:a16="http://schemas.microsoft.com/office/drawing/2014/main" id="{B72364E2-4835-4324-9D45-5B7F4288B2EC}"/>
                    </a:ext>
                  </a:extLst>
                </p:cNvPr>
                <p:cNvSpPr/>
                <p:nvPr/>
              </p:nvSpPr>
              <p:spPr>
                <a:xfrm>
                  <a:off x="4036215" y="4261624"/>
                  <a:ext cx="64" cy="268279"/>
                </a:xfrm>
                <a:prstGeom prst="rect">
                  <a:avLst/>
                </a:prstGeom>
              </p:spPr>
              <p:txBody>
                <a:bodyPr wrap="none" lIns="0" tIns="0" rIns="0" bIns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50000"/>
                        <a:lumOff val="5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66" name="Rectangle 23">
                <a:extLst>
                  <a:ext uri="{FF2B5EF4-FFF2-40B4-BE49-F238E27FC236}">
                    <a16:creationId xmlns:a16="http://schemas.microsoft.com/office/drawing/2014/main" id="{4C8F6E9B-8D59-43CA-B6DC-189202A578D3}"/>
                  </a:ext>
                </a:extLst>
              </p:cNvPr>
              <p:cNvSpPr/>
              <p:nvPr/>
            </p:nvSpPr>
            <p:spPr>
              <a:xfrm>
                <a:off x="8660850" y="5744486"/>
                <a:ext cx="678712" cy="28507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2025 г.</a:t>
                </a:r>
                <a:endParaRPr kumimoji="0" lang="en-US" sz="17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69" name="Rectangle 23">
                <a:extLst>
                  <a:ext uri="{FF2B5EF4-FFF2-40B4-BE49-F238E27FC236}">
                    <a16:creationId xmlns:a16="http://schemas.microsoft.com/office/drawing/2014/main" id="{86974B46-EC1B-40F7-B580-D8AECFD2A55F}"/>
                  </a:ext>
                </a:extLst>
              </p:cNvPr>
              <p:cNvSpPr/>
              <p:nvPr/>
            </p:nvSpPr>
            <p:spPr>
              <a:xfrm>
                <a:off x="8748198" y="2487849"/>
                <a:ext cx="400752" cy="46955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22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71" name="Google Shape;189;p18">
                <a:extLst>
                  <a:ext uri="{FF2B5EF4-FFF2-40B4-BE49-F238E27FC236}">
                    <a16:creationId xmlns:a16="http://schemas.microsoft.com/office/drawing/2014/main" id="{8B26EB6A-E2B1-49FD-B1B0-9484306A6309}"/>
                  </a:ext>
                </a:extLst>
              </p:cNvPr>
              <p:cNvSpPr/>
              <p:nvPr/>
            </p:nvSpPr>
            <p:spPr>
              <a:xfrm rot="16200000">
                <a:off x="8743718" y="4458481"/>
                <a:ext cx="402417" cy="713049"/>
              </a:xfrm>
              <a:prstGeom prst="homePlate">
                <a:avLst>
                  <a:gd name="adj" fmla="val 50000"/>
                </a:avLst>
              </a:prstGeom>
              <a:solidFill>
                <a:srgbClr val="568E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89;p18">
                <a:extLst>
                  <a:ext uri="{FF2B5EF4-FFF2-40B4-BE49-F238E27FC236}">
                    <a16:creationId xmlns:a16="http://schemas.microsoft.com/office/drawing/2014/main" id="{70AE3257-698B-4CB2-8841-CA48D333E869}"/>
                  </a:ext>
                </a:extLst>
              </p:cNvPr>
              <p:cNvSpPr/>
              <p:nvPr/>
            </p:nvSpPr>
            <p:spPr>
              <a:xfrm rot="16200000">
                <a:off x="9588820" y="3291459"/>
                <a:ext cx="402417" cy="713049"/>
              </a:xfrm>
              <a:prstGeom prst="homePlate">
                <a:avLst>
                  <a:gd name="adj" fmla="val 50000"/>
                </a:avLst>
              </a:prstGeom>
              <a:solidFill>
                <a:srgbClr val="5E91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89;p18">
                <a:extLst>
                  <a:ext uri="{FF2B5EF4-FFF2-40B4-BE49-F238E27FC236}">
                    <a16:creationId xmlns:a16="http://schemas.microsoft.com/office/drawing/2014/main" id="{E21A94B2-9347-47E7-B984-8DA72B8EB47C}"/>
                  </a:ext>
                </a:extLst>
              </p:cNvPr>
              <p:cNvSpPr/>
              <p:nvPr/>
            </p:nvSpPr>
            <p:spPr>
              <a:xfrm rot="16200000">
                <a:off x="10432175" y="4508248"/>
                <a:ext cx="402417" cy="713049"/>
              </a:xfrm>
              <a:prstGeom prst="homePlate">
                <a:avLst>
                  <a:gd name="adj" fmla="val 50000"/>
                </a:avLst>
              </a:prstGeom>
              <a:solidFill>
                <a:srgbClr val="568E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89;p18">
                <a:extLst>
                  <a:ext uri="{FF2B5EF4-FFF2-40B4-BE49-F238E27FC236}">
                    <a16:creationId xmlns:a16="http://schemas.microsoft.com/office/drawing/2014/main" id="{639CC714-5E40-4266-8B6B-F33723BFACDA}"/>
                  </a:ext>
                </a:extLst>
              </p:cNvPr>
              <p:cNvSpPr/>
              <p:nvPr/>
            </p:nvSpPr>
            <p:spPr>
              <a:xfrm rot="16200000">
                <a:off x="11273617" y="4522183"/>
                <a:ext cx="402417" cy="713049"/>
              </a:xfrm>
              <a:prstGeom prst="homePlate">
                <a:avLst>
                  <a:gd name="adj" fmla="val 50000"/>
                </a:avLst>
              </a:prstGeom>
              <a:solidFill>
                <a:srgbClr val="568E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Rectangle 23">
                <a:extLst>
                  <a:ext uri="{FF2B5EF4-FFF2-40B4-BE49-F238E27FC236}">
                    <a16:creationId xmlns:a16="http://schemas.microsoft.com/office/drawing/2014/main" id="{2CD11A49-1625-4498-A08A-63D09222C71D}"/>
                  </a:ext>
                </a:extLst>
              </p:cNvPr>
              <p:cNvSpPr/>
              <p:nvPr/>
            </p:nvSpPr>
            <p:spPr>
              <a:xfrm>
                <a:off x="9588726" y="2502865"/>
                <a:ext cx="400752" cy="46955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732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54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732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5" name="Rectangle 23">
                <a:extLst>
                  <a:ext uri="{FF2B5EF4-FFF2-40B4-BE49-F238E27FC236}">
                    <a16:creationId xmlns:a16="http://schemas.microsoft.com/office/drawing/2014/main" id="{7CA4CFAD-BFC2-44D9-86B0-FB40A72B612D}"/>
                  </a:ext>
                </a:extLst>
              </p:cNvPr>
              <p:cNvSpPr/>
              <p:nvPr/>
            </p:nvSpPr>
            <p:spPr>
              <a:xfrm>
                <a:off x="10422770" y="2468873"/>
                <a:ext cx="400752" cy="46955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18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86" name="Rectangle 23">
                <a:extLst>
                  <a:ext uri="{FF2B5EF4-FFF2-40B4-BE49-F238E27FC236}">
                    <a16:creationId xmlns:a16="http://schemas.microsoft.com/office/drawing/2014/main" id="{17EF3415-7860-4441-A764-0A54F20A3C09}"/>
                  </a:ext>
                </a:extLst>
              </p:cNvPr>
              <p:cNvSpPr/>
              <p:nvPr/>
            </p:nvSpPr>
            <p:spPr>
              <a:xfrm>
                <a:off x="11252206" y="2486832"/>
                <a:ext cx="400752" cy="469552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18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63" name="Rounded Rectangle 9">
              <a:extLst>
                <a:ext uri="{FF2B5EF4-FFF2-40B4-BE49-F238E27FC236}">
                  <a16:creationId xmlns:a16="http://schemas.microsoft.com/office/drawing/2014/main" id="{6954AF08-2D2A-4A01-8208-60E4F480FF8B}"/>
                </a:ext>
              </a:extLst>
            </p:cNvPr>
            <p:cNvSpPr/>
            <p:nvPr/>
          </p:nvSpPr>
          <p:spPr>
            <a:xfrm>
              <a:off x="9433655" y="3526530"/>
              <a:ext cx="713048" cy="1944000"/>
            </a:xfrm>
            <a:prstGeom prst="roundRect">
              <a:avLst/>
            </a:prstGeom>
            <a:solidFill>
              <a:srgbClr val="5E91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88" name="TextBox 1">
            <a:extLst>
              <a:ext uri="{FF2B5EF4-FFF2-40B4-BE49-F238E27FC236}">
                <a16:creationId xmlns:a16="http://schemas.microsoft.com/office/drawing/2014/main" id="{22129A4F-6724-4B72-B500-92736580AE82}"/>
              </a:ext>
            </a:extLst>
          </p:cNvPr>
          <p:cNvSpPr txBox="1"/>
          <p:nvPr/>
        </p:nvSpPr>
        <p:spPr>
          <a:xfrm>
            <a:off x="8614735" y="5766189"/>
            <a:ext cx="384264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srgbClr val="0F1E3D"/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Дотация на выравнивание бюджетной обеспеченности</a:t>
            </a:r>
            <a:endParaRPr kumimoji="0" lang="ru-RU" sz="1800" b="1" i="0" u="none" strike="noStrike" kern="0" cap="none" spc="-150" normalizeH="0" baseline="0" noProof="0" dirty="0">
              <a:ln>
                <a:noFill/>
              </a:ln>
              <a:solidFill>
                <a:srgbClr val="0F1E3D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8C3636B-7482-4ED1-A5BB-2B50C5600638}"/>
              </a:ext>
            </a:extLst>
          </p:cNvPr>
          <p:cNvGrpSpPr/>
          <p:nvPr/>
        </p:nvGrpSpPr>
        <p:grpSpPr>
          <a:xfrm>
            <a:off x="108474" y="1804185"/>
            <a:ext cx="7237594" cy="4257614"/>
            <a:chOff x="518668" y="2157443"/>
            <a:chExt cx="6360876" cy="3171548"/>
          </a:xfrm>
        </p:grpSpPr>
        <p:grpSp>
          <p:nvGrpSpPr>
            <p:cNvPr id="75" name="Группа 74">
              <a:extLst>
                <a:ext uri="{FF2B5EF4-FFF2-40B4-BE49-F238E27FC236}">
                  <a16:creationId xmlns:a16="http://schemas.microsoft.com/office/drawing/2014/main" id="{CD3AAB6A-5FC9-43E0-BDED-07CD05C9D461}"/>
                </a:ext>
              </a:extLst>
            </p:cNvPr>
            <p:cNvGrpSpPr/>
            <p:nvPr/>
          </p:nvGrpSpPr>
          <p:grpSpPr>
            <a:xfrm>
              <a:off x="518668" y="2157443"/>
              <a:ext cx="2436221" cy="3118480"/>
              <a:chOff x="494928" y="2963232"/>
              <a:chExt cx="2283636" cy="2269175"/>
            </a:xfrm>
          </p:grpSpPr>
          <p:grpSp>
            <p:nvGrpSpPr>
              <p:cNvPr id="76" name="Group 21">
                <a:extLst>
                  <a:ext uri="{FF2B5EF4-FFF2-40B4-BE49-F238E27FC236}">
                    <a16:creationId xmlns:a16="http://schemas.microsoft.com/office/drawing/2014/main" id="{D7768BBC-2E16-49CF-93E7-D1D87100056B}"/>
                  </a:ext>
                </a:extLst>
              </p:cNvPr>
              <p:cNvGrpSpPr/>
              <p:nvPr/>
            </p:nvGrpSpPr>
            <p:grpSpPr>
              <a:xfrm>
                <a:off x="1717705" y="2974345"/>
                <a:ext cx="980168" cy="2258062"/>
                <a:chOff x="5450016" y="1696591"/>
                <a:chExt cx="1215524" cy="2117456"/>
              </a:xfrm>
            </p:grpSpPr>
            <p:sp>
              <p:nvSpPr>
                <p:cNvPr id="86" name="Freeform 14">
                  <a:extLst>
                    <a:ext uri="{FF2B5EF4-FFF2-40B4-BE49-F238E27FC236}">
                      <a16:creationId xmlns:a16="http://schemas.microsoft.com/office/drawing/2014/main" id="{91F23394-16D7-4020-9F33-3B76929098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0016" y="1696591"/>
                  <a:ext cx="1169776" cy="406358"/>
                </a:xfrm>
                <a:custGeom>
                  <a:avLst/>
                  <a:gdLst>
                    <a:gd name="T0" fmla="*/ 40 w 142"/>
                    <a:gd name="T1" fmla="*/ 0 h 141"/>
                    <a:gd name="T2" fmla="*/ 102 w 142"/>
                    <a:gd name="T3" fmla="*/ 0 h 141"/>
                    <a:gd name="T4" fmla="*/ 142 w 142"/>
                    <a:gd name="T5" fmla="*/ 40 h 141"/>
                    <a:gd name="T6" fmla="*/ 142 w 142"/>
                    <a:gd name="T7" fmla="*/ 101 h 141"/>
                    <a:gd name="T8" fmla="*/ 102 w 142"/>
                    <a:gd name="T9" fmla="*/ 141 h 141"/>
                    <a:gd name="T10" fmla="*/ 40 w 142"/>
                    <a:gd name="T11" fmla="*/ 141 h 141"/>
                    <a:gd name="T12" fmla="*/ 0 w 142"/>
                    <a:gd name="T13" fmla="*/ 101 h 141"/>
                    <a:gd name="T14" fmla="*/ 0 w 142"/>
                    <a:gd name="T15" fmla="*/ 40 h 141"/>
                    <a:gd name="T16" fmla="*/ 40 w 142"/>
                    <a:gd name="T17" fmla="*/ 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2" h="141">
                      <a:moveTo>
                        <a:pt x="40" y="0"/>
                      </a:move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24" y="0"/>
                        <a:pt x="142" y="18"/>
                        <a:pt x="142" y="40"/>
                      </a:cubicBezTo>
                      <a:cubicBezTo>
                        <a:pt x="142" y="101"/>
                        <a:pt x="142" y="101"/>
                        <a:pt x="142" y="101"/>
                      </a:cubicBezTo>
                      <a:cubicBezTo>
                        <a:pt x="142" y="123"/>
                        <a:pt x="124" y="141"/>
                        <a:pt x="102" y="141"/>
                      </a:cubicBezTo>
                      <a:cubicBezTo>
                        <a:pt x="40" y="141"/>
                        <a:pt x="40" y="141"/>
                        <a:pt x="40" y="141"/>
                      </a:cubicBezTo>
                      <a:cubicBezTo>
                        <a:pt x="18" y="141"/>
                        <a:pt x="0" y="123"/>
                        <a:pt x="0" y="101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0" y="18"/>
                        <a:pt x="18" y="0"/>
                        <a:pt x="40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7EB0C4"/>
                    </a:gs>
                    <a:gs pos="100000">
                      <a:srgbClr val="468198"/>
                    </a:gs>
                  </a:gsLst>
                  <a:path path="circle">
                    <a:fillToRect l="50000" t="130000" r="50000" b="-30000"/>
                  </a:path>
                </a:gradFill>
                <a:ln>
                  <a:noFill/>
                </a:ln>
              </p:spPr>
              <p:txBody>
                <a:bodyPr vert="horz" wrap="square" lIns="68573" tIns="34286" rIns="68573" bIns="3428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050" dirty="0"/>
                </a:p>
              </p:txBody>
            </p:sp>
            <p:sp>
              <p:nvSpPr>
                <p:cNvPr id="93" name="Freeform 15">
                  <a:extLst>
                    <a:ext uri="{FF2B5EF4-FFF2-40B4-BE49-F238E27FC236}">
                      <a16:creationId xmlns:a16="http://schemas.microsoft.com/office/drawing/2014/main" id="{53C55268-DC02-4FF9-87EC-7FD3FCE073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0049" y="2262453"/>
                  <a:ext cx="1166307" cy="406358"/>
                </a:xfrm>
                <a:custGeom>
                  <a:avLst/>
                  <a:gdLst>
                    <a:gd name="T0" fmla="*/ 40 w 142"/>
                    <a:gd name="T1" fmla="*/ 0 h 141"/>
                    <a:gd name="T2" fmla="*/ 102 w 142"/>
                    <a:gd name="T3" fmla="*/ 0 h 141"/>
                    <a:gd name="T4" fmla="*/ 142 w 142"/>
                    <a:gd name="T5" fmla="*/ 40 h 141"/>
                    <a:gd name="T6" fmla="*/ 142 w 142"/>
                    <a:gd name="T7" fmla="*/ 101 h 141"/>
                    <a:gd name="T8" fmla="*/ 102 w 142"/>
                    <a:gd name="T9" fmla="*/ 141 h 141"/>
                    <a:gd name="T10" fmla="*/ 40 w 142"/>
                    <a:gd name="T11" fmla="*/ 141 h 141"/>
                    <a:gd name="T12" fmla="*/ 0 w 142"/>
                    <a:gd name="T13" fmla="*/ 101 h 141"/>
                    <a:gd name="T14" fmla="*/ 0 w 142"/>
                    <a:gd name="T15" fmla="*/ 40 h 141"/>
                    <a:gd name="T16" fmla="*/ 40 w 142"/>
                    <a:gd name="T17" fmla="*/ 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2" h="141">
                      <a:moveTo>
                        <a:pt x="40" y="0"/>
                      </a:move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24" y="0"/>
                        <a:pt x="142" y="18"/>
                        <a:pt x="142" y="40"/>
                      </a:cubicBezTo>
                      <a:cubicBezTo>
                        <a:pt x="142" y="101"/>
                        <a:pt x="142" y="101"/>
                        <a:pt x="142" y="101"/>
                      </a:cubicBezTo>
                      <a:cubicBezTo>
                        <a:pt x="142" y="123"/>
                        <a:pt x="124" y="141"/>
                        <a:pt x="102" y="141"/>
                      </a:cubicBezTo>
                      <a:cubicBezTo>
                        <a:pt x="40" y="141"/>
                        <a:pt x="40" y="141"/>
                        <a:pt x="40" y="141"/>
                      </a:cubicBezTo>
                      <a:cubicBezTo>
                        <a:pt x="18" y="141"/>
                        <a:pt x="0" y="123"/>
                        <a:pt x="0" y="101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0" y="18"/>
                        <a:pt x="18" y="0"/>
                        <a:pt x="40" y="0"/>
                      </a:cubicBezTo>
                      <a:close/>
                    </a:path>
                  </a:pathLst>
                </a:custGeom>
                <a:gradFill>
                  <a:gsLst>
                    <a:gs pos="59000">
                      <a:srgbClr val="EF8B47"/>
                    </a:gs>
                    <a:gs pos="100000">
                      <a:srgbClr val="F8CAAA"/>
                    </a:gs>
                  </a:gsLst>
                  <a:path path="circle">
                    <a:fillToRect l="50000" t="130000" r="50000" b="-30000"/>
                  </a:path>
                </a:gradFill>
                <a:ln>
                  <a:noFill/>
                </a:ln>
              </p:spPr>
              <p:txBody>
                <a:bodyPr vert="horz" wrap="square" lIns="68573" tIns="34286" rIns="68573" bIns="3428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050" dirty="0"/>
                </a:p>
              </p:txBody>
            </p:sp>
            <p:sp>
              <p:nvSpPr>
                <p:cNvPr id="94" name="Freeform 16">
                  <a:extLst>
                    <a:ext uri="{FF2B5EF4-FFF2-40B4-BE49-F238E27FC236}">
                      <a16:creationId xmlns:a16="http://schemas.microsoft.com/office/drawing/2014/main" id="{85705D74-01E2-4BB0-BE64-D8F21A2D44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0073" y="2827770"/>
                  <a:ext cx="1215467" cy="406358"/>
                </a:xfrm>
                <a:custGeom>
                  <a:avLst/>
                  <a:gdLst>
                    <a:gd name="T0" fmla="*/ 40 w 142"/>
                    <a:gd name="T1" fmla="*/ 0 h 141"/>
                    <a:gd name="T2" fmla="*/ 102 w 142"/>
                    <a:gd name="T3" fmla="*/ 0 h 141"/>
                    <a:gd name="T4" fmla="*/ 142 w 142"/>
                    <a:gd name="T5" fmla="*/ 40 h 141"/>
                    <a:gd name="T6" fmla="*/ 142 w 142"/>
                    <a:gd name="T7" fmla="*/ 101 h 141"/>
                    <a:gd name="T8" fmla="*/ 102 w 142"/>
                    <a:gd name="T9" fmla="*/ 141 h 141"/>
                    <a:gd name="T10" fmla="*/ 40 w 142"/>
                    <a:gd name="T11" fmla="*/ 141 h 141"/>
                    <a:gd name="T12" fmla="*/ 0 w 142"/>
                    <a:gd name="T13" fmla="*/ 101 h 141"/>
                    <a:gd name="T14" fmla="*/ 0 w 142"/>
                    <a:gd name="T15" fmla="*/ 40 h 141"/>
                    <a:gd name="T16" fmla="*/ 40 w 142"/>
                    <a:gd name="T17" fmla="*/ 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2" h="141">
                      <a:moveTo>
                        <a:pt x="40" y="0"/>
                      </a:move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24" y="0"/>
                        <a:pt x="142" y="18"/>
                        <a:pt x="142" y="40"/>
                      </a:cubicBezTo>
                      <a:cubicBezTo>
                        <a:pt x="142" y="101"/>
                        <a:pt x="142" y="101"/>
                        <a:pt x="142" y="101"/>
                      </a:cubicBezTo>
                      <a:cubicBezTo>
                        <a:pt x="142" y="123"/>
                        <a:pt x="124" y="141"/>
                        <a:pt x="102" y="141"/>
                      </a:cubicBezTo>
                      <a:cubicBezTo>
                        <a:pt x="40" y="141"/>
                        <a:pt x="40" y="141"/>
                        <a:pt x="40" y="141"/>
                      </a:cubicBezTo>
                      <a:cubicBezTo>
                        <a:pt x="18" y="141"/>
                        <a:pt x="0" y="123"/>
                        <a:pt x="0" y="101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0" y="18"/>
                        <a:pt x="18" y="0"/>
                        <a:pt x="40" y="0"/>
                      </a:cubicBezTo>
                      <a:close/>
                    </a:path>
                  </a:pathLst>
                </a:custGeom>
                <a:gradFill>
                  <a:gsLst>
                    <a:gs pos="95000">
                      <a:srgbClr val="B2D0DC"/>
                    </a:gs>
                    <a:gs pos="66000">
                      <a:srgbClr val="468198"/>
                    </a:gs>
                  </a:gsLst>
                  <a:lin ang="2700000" scaled="1"/>
                </a:gradFill>
                <a:ln>
                  <a:noFill/>
                </a:ln>
              </p:spPr>
              <p:txBody>
                <a:bodyPr vert="horz" wrap="square" lIns="68573" tIns="34286" rIns="68573" bIns="3428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050" dirty="0"/>
                </a:p>
              </p:txBody>
            </p:sp>
            <p:sp>
              <p:nvSpPr>
                <p:cNvPr id="95" name="Freeform 17">
                  <a:extLst>
                    <a:ext uri="{FF2B5EF4-FFF2-40B4-BE49-F238E27FC236}">
                      <a16:creationId xmlns:a16="http://schemas.microsoft.com/office/drawing/2014/main" id="{9DF60D28-C981-4208-BE98-419F5DA6A5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0062" y="3390447"/>
                  <a:ext cx="1173278" cy="423600"/>
                </a:xfrm>
                <a:custGeom>
                  <a:avLst/>
                  <a:gdLst>
                    <a:gd name="T0" fmla="*/ 40 w 142"/>
                    <a:gd name="T1" fmla="*/ 0 h 141"/>
                    <a:gd name="T2" fmla="*/ 102 w 142"/>
                    <a:gd name="T3" fmla="*/ 0 h 141"/>
                    <a:gd name="T4" fmla="*/ 142 w 142"/>
                    <a:gd name="T5" fmla="*/ 40 h 141"/>
                    <a:gd name="T6" fmla="*/ 142 w 142"/>
                    <a:gd name="T7" fmla="*/ 101 h 141"/>
                    <a:gd name="T8" fmla="*/ 102 w 142"/>
                    <a:gd name="T9" fmla="*/ 141 h 141"/>
                    <a:gd name="T10" fmla="*/ 40 w 142"/>
                    <a:gd name="T11" fmla="*/ 141 h 141"/>
                    <a:gd name="T12" fmla="*/ 0 w 142"/>
                    <a:gd name="T13" fmla="*/ 101 h 141"/>
                    <a:gd name="T14" fmla="*/ 0 w 142"/>
                    <a:gd name="T15" fmla="*/ 40 h 141"/>
                    <a:gd name="T16" fmla="*/ 40 w 142"/>
                    <a:gd name="T17" fmla="*/ 0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2" h="141">
                      <a:moveTo>
                        <a:pt x="40" y="0"/>
                      </a:moveTo>
                      <a:cubicBezTo>
                        <a:pt x="102" y="0"/>
                        <a:pt x="102" y="0"/>
                        <a:pt x="102" y="0"/>
                      </a:cubicBezTo>
                      <a:cubicBezTo>
                        <a:pt x="124" y="0"/>
                        <a:pt x="142" y="18"/>
                        <a:pt x="142" y="40"/>
                      </a:cubicBezTo>
                      <a:cubicBezTo>
                        <a:pt x="142" y="101"/>
                        <a:pt x="142" y="101"/>
                        <a:pt x="142" y="101"/>
                      </a:cubicBezTo>
                      <a:cubicBezTo>
                        <a:pt x="142" y="123"/>
                        <a:pt x="124" y="141"/>
                        <a:pt x="102" y="141"/>
                      </a:cubicBezTo>
                      <a:cubicBezTo>
                        <a:pt x="40" y="141"/>
                        <a:pt x="40" y="141"/>
                        <a:pt x="40" y="141"/>
                      </a:cubicBezTo>
                      <a:cubicBezTo>
                        <a:pt x="18" y="141"/>
                        <a:pt x="0" y="123"/>
                        <a:pt x="0" y="101"/>
                      </a:cubicBezTo>
                      <a:cubicBezTo>
                        <a:pt x="0" y="40"/>
                        <a:pt x="0" y="40"/>
                        <a:pt x="0" y="40"/>
                      </a:cubicBezTo>
                      <a:cubicBezTo>
                        <a:pt x="0" y="18"/>
                        <a:pt x="18" y="0"/>
                        <a:pt x="40" y="0"/>
                      </a:cubicBezTo>
                      <a:close/>
                    </a:path>
                  </a:pathLst>
                </a:custGeom>
                <a:gradFill>
                  <a:gsLst>
                    <a:gs pos="100000">
                      <a:srgbClr val="B2D0DC"/>
                    </a:gs>
                    <a:gs pos="66000">
                      <a:srgbClr val="468198"/>
                    </a:gs>
                  </a:gsLst>
                  <a:lin ang="2700000" scaled="1"/>
                </a:gradFill>
                <a:ln>
                  <a:noFill/>
                </a:ln>
              </p:spPr>
              <p:txBody>
                <a:bodyPr vert="horz" wrap="square" lIns="68573" tIns="34286" rIns="68573" bIns="34286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050" dirty="0"/>
                </a:p>
              </p:txBody>
            </p:sp>
          </p:grpSp>
          <p:sp>
            <p:nvSpPr>
              <p:cNvPr id="77" name="Google Shape;807;p37">
                <a:extLst>
                  <a:ext uri="{FF2B5EF4-FFF2-40B4-BE49-F238E27FC236}">
                    <a16:creationId xmlns:a16="http://schemas.microsoft.com/office/drawing/2014/main" id="{B31FC71D-27C2-4FF2-925A-0684A365271A}"/>
                  </a:ext>
                </a:extLst>
              </p:cNvPr>
              <p:cNvSpPr txBox="1"/>
              <p:nvPr/>
            </p:nvSpPr>
            <p:spPr>
              <a:xfrm>
                <a:off x="526339" y="3616125"/>
                <a:ext cx="884600" cy="3624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E7556"/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2026 г.</a:t>
                </a:r>
                <a:endParaRPr kumimoji="0" b="1" i="0" u="none" strike="noStrike" kern="0" cap="none" spc="0" normalizeH="0" baseline="0" noProof="0" dirty="0">
                  <a:ln>
                    <a:noFill/>
                  </a:ln>
                  <a:solidFill>
                    <a:srgbClr val="EE7556"/>
                  </a:solidFill>
                  <a:effectLst/>
                  <a:uLnTx/>
                  <a:uFillTx/>
                  <a:latin typeface="+mj-lt"/>
                  <a:ea typeface="Fira Sans Condensed SemiBold"/>
                  <a:cs typeface="Times New Roman" panose="02020603050405020304" pitchFamily="18" charset="0"/>
                  <a:sym typeface="Fira Sans Condensed SemiBold"/>
                </a:endParaRPr>
              </a:p>
            </p:txBody>
          </p:sp>
          <p:sp>
            <p:nvSpPr>
              <p:cNvPr id="79" name="Google Shape;807;p37">
                <a:extLst>
                  <a:ext uri="{FF2B5EF4-FFF2-40B4-BE49-F238E27FC236}">
                    <a16:creationId xmlns:a16="http://schemas.microsoft.com/office/drawing/2014/main" id="{B37D1EAC-538C-430F-A6E6-AB7B1B64AFB2}"/>
                  </a:ext>
                </a:extLst>
              </p:cNvPr>
              <p:cNvSpPr txBox="1"/>
              <p:nvPr/>
            </p:nvSpPr>
            <p:spPr>
              <a:xfrm>
                <a:off x="522342" y="4804810"/>
                <a:ext cx="884600" cy="3624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</a:schemeClr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2028 г.</a:t>
                </a:r>
                <a:endParaRPr kumimoji="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</a:schemeClr>
                  </a:solidFill>
                  <a:effectLst/>
                  <a:uLnTx/>
                  <a:uFillTx/>
                  <a:latin typeface="+mj-lt"/>
                  <a:ea typeface="Fira Sans Condensed SemiBold"/>
                  <a:cs typeface="Times New Roman" panose="02020603050405020304" pitchFamily="18" charset="0"/>
                  <a:sym typeface="Fira Sans Condensed SemiBold"/>
                </a:endParaRPr>
              </a:p>
            </p:txBody>
          </p:sp>
          <p:sp>
            <p:nvSpPr>
              <p:cNvPr id="80" name="Google Shape;807;p37">
                <a:extLst>
                  <a:ext uri="{FF2B5EF4-FFF2-40B4-BE49-F238E27FC236}">
                    <a16:creationId xmlns:a16="http://schemas.microsoft.com/office/drawing/2014/main" id="{9F7B0D49-708B-401C-AB37-AFFA43B4D1E0}"/>
                  </a:ext>
                </a:extLst>
              </p:cNvPr>
              <p:cNvSpPr txBox="1"/>
              <p:nvPr/>
            </p:nvSpPr>
            <p:spPr>
              <a:xfrm>
                <a:off x="522094" y="4210839"/>
                <a:ext cx="884600" cy="36248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</a:schemeClr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2027 г.</a:t>
                </a:r>
                <a:endParaRPr kumimoji="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</a:schemeClr>
                  </a:solidFill>
                  <a:effectLst/>
                  <a:uLnTx/>
                  <a:uFillTx/>
                  <a:latin typeface="+mj-lt"/>
                  <a:ea typeface="Fira Sans Condensed SemiBold"/>
                  <a:cs typeface="Times New Roman" panose="02020603050405020304" pitchFamily="18" charset="0"/>
                  <a:sym typeface="Fira Sans Condensed SemiBold"/>
                </a:endParaRPr>
              </a:p>
            </p:txBody>
          </p:sp>
          <p:sp>
            <p:nvSpPr>
              <p:cNvPr id="81" name="Google Shape;807;p37">
                <a:extLst>
                  <a:ext uri="{FF2B5EF4-FFF2-40B4-BE49-F238E27FC236}">
                    <a16:creationId xmlns:a16="http://schemas.microsoft.com/office/drawing/2014/main" id="{310CA0D9-678B-4ED4-B7F3-490BB19FDFBD}"/>
                  </a:ext>
                </a:extLst>
              </p:cNvPr>
              <p:cNvSpPr txBox="1"/>
              <p:nvPr/>
            </p:nvSpPr>
            <p:spPr>
              <a:xfrm>
                <a:off x="494928" y="2992482"/>
                <a:ext cx="884600" cy="433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>
                        <a:lumMod val="95000"/>
                      </a:schemeClr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2025 г.</a:t>
                </a:r>
                <a:endParaRPr kumimoji="0" b="1" i="0" u="none" strike="noStrike" kern="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</a:schemeClr>
                  </a:solidFill>
                  <a:effectLst/>
                  <a:uLnTx/>
                  <a:uFillTx/>
                  <a:latin typeface="+mj-lt"/>
                  <a:ea typeface="Fira Sans Condensed SemiBold"/>
                  <a:cs typeface="Times New Roman" panose="02020603050405020304" pitchFamily="18" charset="0"/>
                  <a:sym typeface="Fira Sans Condensed SemiBold"/>
                </a:endParaRPr>
              </a:p>
            </p:txBody>
          </p:sp>
          <p:sp>
            <p:nvSpPr>
              <p:cNvPr id="82" name="Google Shape;807;p37">
                <a:extLst>
                  <a:ext uri="{FF2B5EF4-FFF2-40B4-BE49-F238E27FC236}">
                    <a16:creationId xmlns:a16="http://schemas.microsoft.com/office/drawing/2014/main" id="{68D7E423-B51E-40D9-BC84-AD2C2D3F3227}"/>
                  </a:ext>
                </a:extLst>
              </p:cNvPr>
              <p:cNvSpPr txBox="1"/>
              <p:nvPr/>
            </p:nvSpPr>
            <p:spPr>
              <a:xfrm>
                <a:off x="1738549" y="2963232"/>
                <a:ext cx="905197" cy="433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+12</a:t>
                </a:r>
                <a:r>
                  <a:rPr kumimoji="0" lang="ru-RU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%</a:t>
                </a:r>
                <a:endParaRPr kumimoji="0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Fira Sans Condensed SemiBold"/>
                  <a:cs typeface="Times New Roman" panose="02020603050405020304" pitchFamily="18" charset="0"/>
                  <a:sym typeface="Fira Sans Condensed SemiBold"/>
                </a:endParaRPr>
              </a:p>
            </p:txBody>
          </p:sp>
          <p:sp>
            <p:nvSpPr>
              <p:cNvPr id="83" name="Google Shape;807;p37">
                <a:extLst>
                  <a:ext uri="{FF2B5EF4-FFF2-40B4-BE49-F238E27FC236}">
                    <a16:creationId xmlns:a16="http://schemas.microsoft.com/office/drawing/2014/main" id="{EBBBAEAF-D2DB-4969-AFA1-7BEC69545B6D}"/>
                  </a:ext>
                </a:extLst>
              </p:cNvPr>
              <p:cNvSpPr txBox="1"/>
              <p:nvPr/>
            </p:nvSpPr>
            <p:spPr>
              <a:xfrm>
                <a:off x="1522311" y="3609495"/>
                <a:ext cx="1256253" cy="4099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lvl="0" algn="ctr">
                  <a:lnSpc>
                    <a:spcPct val="80000"/>
                  </a:lnSpc>
                  <a:buClr>
                    <a:srgbClr val="000000"/>
                  </a:buClr>
                  <a:defRPr/>
                </a:pPr>
                <a:r>
                  <a:rPr kumimoji="0" lang="ru-RU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+</a:t>
                </a:r>
                <a:r>
                  <a:rPr kumimoji="0" lang="ru-RU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15</a:t>
                </a:r>
                <a:r>
                  <a:rPr kumimoji="0" lang="ru-RU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%</a:t>
                </a: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10000"/>
                      </a:schemeClr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 </a:t>
                </a:r>
              </a:p>
            </p:txBody>
          </p:sp>
          <p:sp>
            <p:nvSpPr>
              <p:cNvPr id="84" name="Google Shape;807;p37">
                <a:extLst>
                  <a:ext uri="{FF2B5EF4-FFF2-40B4-BE49-F238E27FC236}">
                    <a16:creationId xmlns:a16="http://schemas.microsoft.com/office/drawing/2014/main" id="{A41A1173-3836-45DE-9C8D-902BC979F5EE}"/>
                  </a:ext>
                </a:extLst>
              </p:cNvPr>
              <p:cNvSpPr txBox="1"/>
              <p:nvPr/>
            </p:nvSpPr>
            <p:spPr>
              <a:xfrm>
                <a:off x="1728929" y="4171228"/>
                <a:ext cx="941862" cy="433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+11</a:t>
                </a:r>
                <a:r>
                  <a:rPr kumimoji="0" lang="ru-RU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%</a:t>
                </a:r>
                <a:endParaRPr kumimoji="0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Fira Sans Condensed SemiBold"/>
                  <a:cs typeface="Times New Roman" panose="02020603050405020304" pitchFamily="18" charset="0"/>
                  <a:sym typeface="Fira Sans Condensed SemiBold"/>
                </a:endParaRPr>
              </a:p>
            </p:txBody>
          </p:sp>
          <p:sp>
            <p:nvSpPr>
              <p:cNvPr id="85" name="Google Shape;807;p37">
                <a:extLst>
                  <a:ext uri="{FF2B5EF4-FFF2-40B4-BE49-F238E27FC236}">
                    <a16:creationId xmlns:a16="http://schemas.microsoft.com/office/drawing/2014/main" id="{DE0D3175-F975-4758-9DC2-1919D5CD1321}"/>
                  </a:ext>
                </a:extLst>
              </p:cNvPr>
              <p:cNvSpPr txBox="1"/>
              <p:nvPr/>
            </p:nvSpPr>
            <p:spPr>
              <a:xfrm>
                <a:off x="1721038" y="4765103"/>
                <a:ext cx="905197" cy="43334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28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+11</a:t>
                </a:r>
                <a:r>
                  <a:rPr kumimoji="0" lang="ru-RU" sz="2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Fira Sans Condensed SemiBold"/>
                    <a:cs typeface="Times New Roman" panose="02020603050405020304" pitchFamily="18" charset="0"/>
                    <a:sym typeface="Fira Sans Condensed SemiBold"/>
                  </a:rPr>
                  <a:t>%</a:t>
                </a:r>
                <a:endParaRPr kumimoji="0" sz="28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Fira Sans Condensed SemiBold"/>
                  <a:cs typeface="Times New Roman" panose="02020603050405020304" pitchFamily="18" charset="0"/>
                  <a:sym typeface="Fira Sans Condensed SemiBold"/>
                </a:endParaRPr>
              </a:p>
            </p:txBody>
          </p:sp>
        </p:grpSp>
        <p:grpSp>
          <p:nvGrpSpPr>
            <p:cNvPr id="113" name="Группа 112">
              <a:extLst>
                <a:ext uri="{FF2B5EF4-FFF2-40B4-BE49-F238E27FC236}">
                  <a16:creationId xmlns:a16="http://schemas.microsoft.com/office/drawing/2014/main" id="{65EE7C6C-90A5-4A61-9267-E3E1AF57E1F5}"/>
                </a:ext>
              </a:extLst>
            </p:cNvPr>
            <p:cNvGrpSpPr/>
            <p:nvPr/>
          </p:nvGrpSpPr>
          <p:grpSpPr>
            <a:xfrm>
              <a:off x="3316009" y="2204255"/>
              <a:ext cx="3507118" cy="3073076"/>
              <a:chOff x="8205491" y="1930234"/>
              <a:chExt cx="3507118" cy="3073076"/>
            </a:xfrm>
          </p:grpSpPr>
          <p:sp>
            <p:nvSpPr>
              <p:cNvPr id="114" name="Google Shape;762;p36">
                <a:extLst>
                  <a:ext uri="{FF2B5EF4-FFF2-40B4-BE49-F238E27FC236}">
                    <a16:creationId xmlns:a16="http://schemas.microsoft.com/office/drawing/2014/main" id="{FF0CA22E-1026-4F1B-8F02-5BA7C7809B40}"/>
                  </a:ext>
                </a:extLst>
              </p:cNvPr>
              <p:cNvSpPr txBox="1"/>
              <p:nvPr/>
            </p:nvSpPr>
            <p:spPr>
              <a:xfrm>
                <a:off x="8352468" y="1930234"/>
                <a:ext cx="3310481" cy="312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5</a:t>
                </a: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% - выделение по Закону РБ</a:t>
                </a:r>
                <a:endPara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115" name="Google Shape;762;p36">
                <a:extLst>
                  <a:ext uri="{FF2B5EF4-FFF2-40B4-BE49-F238E27FC236}">
                    <a16:creationId xmlns:a16="http://schemas.microsoft.com/office/drawing/2014/main" id="{F0889393-4862-4AB2-B4D2-2744A8550D65}"/>
                  </a:ext>
                </a:extLst>
              </p:cNvPr>
              <p:cNvSpPr txBox="1"/>
              <p:nvPr/>
            </p:nvSpPr>
            <p:spPr>
              <a:xfrm>
                <a:off x="8236399" y="2181194"/>
                <a:ext cx="2624740" cy="312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   7</a:t>
                </a: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% - замена дотации</a:t>
                </a:r>
                <a:endPara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116" name="Google Shape;762;p36">
                <a:extLst>
                  <a:ext uri="{FF2B5EF4-FFF2-40B4-BE49-F238E27FC236}">
                    <a16:creationId xmlns:a16="http://schemas.microsoft.com/office/drawing/2014/main" id="{D71C91E8-B174-4801-9CDC-8E57067487D9}"/>
                  </a:ext>
                </a:extLst>
              </p:cNvPr>
              <p:cNvSpPr txBox="1"/>
              <p:nvPr/>
            </p:nvSpPr>
            <p:spPr>
              <a:xfrm>
                <a:off x="8402128" y="2772521"/>
                <a:ext cx="3310481" cy="312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4</a:t>
                </a: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% - выделение по Закону РБ</a:t>
                </a:r>
                <a:endPara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118" name="Google Shape;762;p36">
                <a:extLst>
                  <a:ext uri="{FF2B5EF4-FFF2-40B4-BE49-F238E27FC236}">
                    <a16:creationId xmlns:a16="http://schemas.microsoft.com/office/drawing/2014/main" id="{409A8154-4841-4632-9DF4-0C2A99E891AD}"/>
                  </a:ext>
                </a:extLst>
              </p:cNvPr>
              <p:cNvSpPr txBox="1"/>
              <p:nvPr/>
            </p:nvSpPr>
            <p:spPr>
              <a:xfrm>
                <a:off x="8205491" y="3014197"/>
                <a:ext cx="2624740" cy="312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11</a:t>
                </a: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% - </a:t>
                </a: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замена</a:t>
                </a:r>
                <a:r>
                  <a:rPr kumimoji="0" lang="ru-RU" sz="1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 дотации</a:t>
                </a:r>
                <a:endParaRPr kumimoji="0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119" name="Google Shape;762;p36">
                <a:extLst>
                  <a:ext uri="{FF2B5EF4-FFF2-40B4-BE49-F238E27FC236}">
                    <a16:creationId xmlns:a16="http://schemas.microsoft.com/office/drawing/2014/main" id="{8F350E4C-DA59-435B-8FCC-935E1534D4E7}"/>
                  </a:ext>
                </a:extLst>
              </p:cNvPr>
              <p:cNvSpPr txBox="1"/>
              <p:nvPr/>
            </p:nvSpPr>
            <p:spPr>
              <a:xfrm>
                <a:off x="8402128" y="3605935"/>
                <a:ext cx="3310481" cy="312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4</a:t>
                </a: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% - выделение по Закону РБ</a:t>
                </a:r>
                <a:endPara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120" name="Google Shape;762;p36">
                <a:extLst>
                  <a:ext uri="{FF2B5EF4-FFF2-40B4-BE49-F238E27FC236}">
                    <a16:creationId xmlns:a16="http://schemas.microsoft.com/office/drawing/2014/main" id="{749EB675-C222-4243-B32B-983786BB697A}"/>
                  </a:ext>
                </a:extLst>
              </p:cNvPr>
              <p:cNvSpPr txBox="1"/>
              <p:nvPr/>
            </p:nvSpPr>
            <p:spPr>
              <a:xfrm>
                <a:off x="8271445" y="3855698"/>
                <a:ext cx="2624740" cy="312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7</a:t>
                </a: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% - замена дотации</a:t>
                </a:r>
                <a:endPara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121" name="Google Shape;762;p36">
                <a:extLst>
                  <a:ext uri="{FF2B5EF4-FFF2-40B4-BE49-F238E27FC236}">
                    <a16:creationId xmlns:a16="http://schemas.microsoft.com/office/drawing/2014/main" id="{DE7C4A0D-AD3A-48AF-8375-F3F504BC5800}"/>
                  </a:ext>
                </a:extLst>
              </p:cNvPr>
              <p:cNvSpPr txBox="1"/>
              <p:nvPr/>
            </p:nvSpPr>
            <p:spPr>
              <a:xfrm>
                <a:off x="8402128" y="4440795"/>
                <a:ext cx="3310481" cy="312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4</a:t>
                </a: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% - выделение по Закону РБ</a:t>
                </a:r>
                <a:endPara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  <p:sp>
            <p:nvSpPr>
              <p:cNvPr id="122" name="Google Shape;762;p36">
                <a:extLst>
                  <a:ext uri="{FF2B5EF4-FFF2-40B4-BE49-F238E27FC236}">
                    <a16:creationId xmlns:a16="http://schemas.microsoft.com/office/drawing/2014/main" id="{0E91ACD2-CFD8-4AF5-B852-9EF673F463D6}"/>
                  </a:ext>
                </a:extLst>
              </p:cNvPr>
              <p:cNvSpPr txBox="1"/>
              <p:nvPr/>
            </p:nvSpPr>
            <p:spPr>
              <a:xfrm>
                <a:off x="8266944" y="4690342"/>
                <a:ext cx="2624740" cy="31296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ru-RU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7</a:t>
                </a:r>
                <a:r>
                  <a:rPr kumimoji="0" lang="ru-RU" sz="16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j-lt"/>
                    <a:ea typeface="Roboto"/>
                    <a:cs typeface="Times New Roman" panose="02020603050405020304" pitchFamily="18" charset="0"/>
                    <a:sym typeface="Roboto"/>
                  </a:rPr>
                  <a:t>% - замена дотации</a:t>
                </a:r>
                <a:endParaRPr kumimoji="0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Roboto"/>
                  <a:cs typeface="Times New Roman" panose="02020603050405020304" pitchFamily="18" charset="0"/>
                  <a:sym typeface="Roboto"/>
                </a:endParaRPr>
              </a:p>
            </p:txBody>
          </p:sp>
        </p:grpSp>
        <p:sp>
          <p:nvSpPr>
            <p:cNvPr id="69" name="Стрелка: вправо 68">
              <a:extLst>
                <a:ext uri="{FF2B5EF4-FFF2-40B4-BE49-F238E27FC236}">
                  <a16:creationId xmlns:a16="http://schemas.microsoft.com/office/drawing/2014/main" id="{44B3B68E-2DA8-4F90-AB50-65E707B0AF97}"/>
                </a:ext>
              </a:extLst>
            </p:cNvPr>
            <p:cNvSpPr/>
            <p:nvPr/>
          </p:nvSpPr>
          <p:spPr>
            <a:xfrm>
              <a:off x="3165853" y="2160910"/>
              <a:ext cx="484910" cy="580727"/>
            </a:xfrm>
            <a:prstGeom prst="rightArrow">
              <a:avLst>
                <a:gd name="adj1" fmla="val 50000"/>
                <a:gd name="adj2" fmla="val 68132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0" name="Стрелка: вправо 69">
              <a:extLst>
                <a:ext uri="{FF2B5EF4-FFF2-40B4-BE49-F238E27FC236}">
                  <a16:creationId xmlns:a16="http://schemas.microsoft.com/office/drawing/2014/main" id="{20EBE982-B790-48E1-8406-5F182EEFD27A}"/>
                </a:ext>
              </a:extLst>
            </p:cNvPr>
            <p:cNvSpPr/>
            <p:nvPr/>
          </p:nvSpPr>
          <p:spPr>
            <a:xfrm>
              <a:off x="3164662" y="2998412"/>
              <a:ext cx="484910" cy="580727"/>
            </a:xfrm>
            <a:prstGeom prst="rightArrow">
              <a:avLst>
                <a:gd name="adj1" fmla="val 50000"/>
                <a:gd name="adj2" fmla="val 68132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1" name="Стрелка: вправо 70">
              <a:extLst>
                <a:ext uri="{FF2B5EF4-FFF2-40B4-BE49-F238E27FC236}">
                  <a16:creationId xmlns:a16="http://schemas.microsoft.com/office/drawing/2014/main" id="{E4B41CC9-6643-41B1-9D4F-20FFEE31C96B}"/>
                </a:ext>
              </a:extLst>
            </p:cNvPr>
            <p:cNvSpPr/>
            <p:nvPr/>
          </p:nvSpPr>
          <p:spPr>
            <a:xfrm>
              <a:off x="3164662" y="3824969"/>
              <a:ext cx="484910" cy="580727"/>
            </a:xfrm>
            <a:prstGeom prst="rightArrow">
              <a:avLst>
                <a:gd name="adj1" fmla="val 50000"/>
                <a:gd name="adj2" fmla="val 68132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2" name="Стрелка: вправо 71">
              <a:extLst>
                <a:ext uri="{FF2B5EF4-FFF2-40B4-BE49-F238E27FC236}">
                  <a16:creationId xmlns:a16="http://schemas.microsoft.com/office/drawing/2014/main" id="{33BC0EA5-A578-442B-B3E6-E57C95C9784F}"/>
                </a:ext>
              </a:extLst>
            </p:cNvPr>
            <p:cNvSpPr/>
            <p:nvPr/>
          </p:nvSpPr>
          <p:spPr>
            <a:xfrm>
              <a:off x="3165645" y="4651526"/>
              <a:ext cx="484910" cy="580727"/>
            </a:xfrm>
            <a:prstGeom prst="rightArrow">
              <a:avLst>
                <a:gd name="adj1" fmla="val 50000"/>
                <a:gd name="adj2" fmla="val 68132"/>
              </a:avLst>
            </a:prstGeom>
            <a:solidFill>
              <a:schemeClr val="bg2">
                <a:lumMod val="9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8" name="圆角矩形 19">
              <a:extLst>
                <a:ext uri="{FF2B5EF4-FFF2-40B4-BE49-F238E27FC236}">
                  <a16:creationId xmlns:a16="http://schemas.microsoft.com/office/drawing/2014/main" id="{17645EBA-2CC1-436B-BDC3-1F78D760DEB7}"/>
                </a:ext>
              </a:extLst>
            </p:cNvPr>
            <p:cNvSpPr/>
            <p:nvPr/>
          </p:nvSpPr>
          <p:spPr>
            <a:xfrm>
              <a:off x="3932781" y="3004760"/>
              <a:ext cx="2945876" cy="646330"/>
            </a:xfrm>
            <a:prstGeom prst="round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87" name="圆角矩形 19">
              <a:extLst>
                <a:ext uri="{FF2B5EF4-FFF2-40B4-BE49-F238E27FC236}">
                  <a16:creationId xmlns:a16="http://schemas.microsoft.com/office/drawing/2014/main" id="{24757128-95FA-4A38-8B58-138987FE5E34}"/>
                </a:ext>
              </a:extLst>
            </p:cNvPr>
            <p:cNvSpPr/>
            <p:nvPr/>
          </p:nvSpPr>
          <p:spPr>
            <a:xfrm>
              <a:off x="3919209" y="2172242"/>
              <a:ext cx="2945876" cy="646330"/>
            </a:xfrm>
            <a:prstGeom prst="roundRect">
              <a:avLst/>
            </a:prstGeom>
            <a:noFill/>
            <a:ln w="28575">
              <a:solidFill>
                <a:srgbClr val="4681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88" name="圆角矩形 19">
              <a:extLst>
                <a:ext uri="{FF2B5EF4-FFF2-40B4-BE49-F238E27FC236}">
                  <a16:creationId xmlns:a16="http://schemas.microsoft.com/office/drawing/2014/main" id="{A6412D38-70FF-477D-95F9-F6CD94528E12}"/>
                </a:ext>
              </a:extLst>
            </p:cNvPr>
            <p:cNvSpPr/>
            <p:nvPr/>
          </p:nvSpPr>
          <p:spPr>
            <a:xfrm>
              <a:off x="3932165" y="3845813"/>
              <a:ext cx="2945876" cy="646330"/>
            </a:xfrm>
            <a:prstGeom prst="roundRect">
              <a:avLst/>
            </a:prstGeom>
            <a:noFill/>
            <a:ln w="28575">
              <a:solidFill>
                <a:srgbClr val="568D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zh-CN" altLang="en-US" sz="1050" dirty="0"/>
            </a:p>
          </p:txBody>
        </p:sp>
        <p:sp>
          <p:nvSpPr>
            <p:cNvPr id="89" name="圆角矩形 19">
              <a:extLst>
                <a:ext uri="{FF2B5EF4-FFF2-40B4-BE49-F238E27FC236}">
                  <a16:creationId xmlns:a16="http://schemas.microsoft.com/office/drawing/2014/main" id="{F61E48FD-096D-4CBE-94A8-9DE292297402}"/>
                </a:ext>
              </a:extLst>
            </p:cNvPr>
            <p:cNvSpPr/>
            <p:nvPr/>
          </p:nvSpPr>
          <p:spPr>
            <a:xfrm>
              <a:off x="3933668" y="4682661"/>
              <a:ext cx="2945876" cy="646330"/>
            </a:xfrm>
            <a:prstGeom prst="roundRect">
              <a:avLst/>
            </a:prstGeom>
            <a:noFill/>
            <a:ln w="28575">
              <a:solidFill>
                <a:srgbClr val="568D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zh-CN" altLang="en-US" sz="1050" dirty="0"/>
            </a:p>
          </p:txBody>
        </p:sp>
      </p:grpSp>
      <p:sp>
        <p:nvSpPr>
          <p:cNvPr id="90" name="Rounded Rectangle 15">
            <a:extLst>
              <a:ext uri="{FF2B5EF4-FFF2-40B4-BE49-F238E27FC236}">
                <a16:creationId xmlns:a16="http://schemas.microsoft.com/office/drawing/2014/main" id="{9C8749E7-E8D1-4AEB-964F-8BD9D6E7A021}"/>
              </a:ext>
            </a:extLst>
          </p:cNvPr>
          <p:cNvSpPr/>
          <p:nvPr/>
        </p:nvSpPr>
        <p:spPr>
          <a:xfrm>
            <a:off x="8181496" y="5949893"/>
            <a:ext cx="199905" cy="282311"/>
          </a:xfrm>
          <a:prstGeom prst="roundRect">
            <a:avLst/>
          </a:prstGeom>
          <a:solidFill>
            <a:srgbClr val="5E91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1" name="Google Shape;189;p18">
            <a:extLst>
              <a:ext uri="{FF2B5EF4-FFF2-40B4-BE49-F238E27FC236}">
                <a16:creationId xmlns:a16="http://schemas.microsoft.com/office/drawing/2014/main" id="{1AB76263-EDB5-42D1-9075-15C8506E1076}"/>
              </a:ext>
            </a:extLst>
          </p:cNvPr>
          <p:cNvSpPr/>
          <p:nvPr/>
        </p:nvSpPr>
        <p:spPr>
          <a:xfrm>
            <a:off x="8339328" y="5949893"/>
            <a:ext cx="170368" cy="282312"/>
          </a:xfrm>
          <a:prstGeom prst="homePlate">
            <a:avLst>
              <a:gd name="adj" fmla="val 43445"/>
            </a:avLst>
          </a:prstGeom>
          <a:solidFill>
            <a:srgbClr val="568EA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6399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56;p15">
            <a:extLst>
              <a:ext uri="{FF2B5EF4-FFF2-40B4-BE49-F238E27FC236}">
                <a16:creationId xmlns:a16="http://schemas.microsoft.com/office/drawing/2014/main" id="{7E18165E-09B9-4793-87A7-8DB931EB5FA5}"/>
              </a:ext>
            </a:extLst>
          </p:cNvPr>
          <p:cNvSpPr txBox="1">
            <a:spLocks/>
          </p:cNvSpPr>
          <p:nvPr/>
        </p:nvSpPr>
        <p:spPr>
          <a:xfrm>
            <a:off x="1749070" y="8288"/>
            <a:ext cx="8911771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Расходы</a:t>
            </a:r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Times New Roman" panose="02020603050405020304" pitchFamily="18" charset="0"/>
              </a:rPr>
              <a:t> местного бюджета на 2026 год и </a:t>
            </a:r>
          </a:p>
          <a:p>
            <a:pPr algn="ctr"/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Times New Roman" panose="02020603050405020304" pitchFamily="18" charset="0"/>
              </a:rPr>
              <a:t>плановый период 2027 и 2028 годов</a:t>
            </a:r>
          </a:p>
        </p:txBody>
      </p: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A1B96937-BAAC-40E7-8CEE-7E4659227C31}"/>
              </a:ext>
            </a:extLst>
          </p:cNvPr>
          <p:cNvGrpSpPr/>
          <p:nvPr/>
        </p:nvGrpSpPr>
        <p:grpSpPr>
          <a:xfrm>
            <a:off x="321504" y="2080594"/>
            <a:ext cx="2287781" cy="3498574"/>
            <a:chOff x="705707" y="2252867"/>
            <a:chExt cx="2156764" cy="3606097"/>
          </a:xfrm>
        </p:grpSpPr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5B2231D1-4FEA-495D-AF5C-2FF8440565D9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76" name="Freeform 8">
                <a:extLst>
                  <a:ext uri="{FF2B5EF4-FFF2-40B4-BE49-F238E27FC236}">
                    <a16:creationId xmlns:a16="http://schemas.microsoft.com/office/drawing/2014/main" id="{3597F37C-52C8-403A-85B5-DF22C1630F9A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7" name="Freeform 9">
                <a:extLst>
                  <a:ext uri="{FF2B5EF4-FFF2-40B4-BE49-F238E27FC236}">
                    <a16:creationId xmlns:a16="http://schemas.microsoft.com/office/drawing/2014/main" id="{98F8AA83-A13E-4F35-BCCF-47C9C1DB81FE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366336D0-860C-41AF-A4AF-B46B601B0887}"/>
                </a:ext>
              </a:extLst>
            </p:cNvPr>
            <p:cNvGrpSpPr/>
            <p:nvPr/>
          </p:nvGrpSpPr>
          <p:grpSpPr>
            <a:xfrm>
              <a:off x="705707" y="4108174"/>
              <a:ext cx="2156764" cy="1750790"/>
              <a:chOff x="2632034" y="2436079"/>
              <a:chExt cx="857748" cy="3291366"/>
            </a:xfrm>
          </p:grpSpPr>
          <p:sp>
            <p:nvSpPr>
              <p:cNvPr id="74" name="Freeform 8">
                <a:extLst>
                  <a:ext uri="{FF2B5EF4-FFF2-40B4-BE49-F238E27FC236}">
                    <a16:creationId xmlns:a16="http://schemas.microsoft.com/office/drawing/2014/main" id="{01E5C967-D826-421A-AA5E-56B25AC5844C}"/>
                  </a:ext>
                </a:extLst>
              </p:cNvPr>
              <p:cNvSpPr/>
              <p:nvPr/>
            </p:nvSpPr>
            <p:spPr bwMode="auto">
              <a:xfrm>
                <a:off x="2632034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5" name="Freeform 9">
                <a:extLst>
                  <a:ext uri="{FF2B5EF4-FFF2-40B4-BE49-F238E27FC236}">
                    <a16:creationId xmlns:a16="http://schemas.microsoft.com/office/drawing/2014/main" id="{3288598E-4EE1-4D71-A915-AC171A67D5A5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78868AB-6551-4AE5-8942-6E02DB0746D9}"/>
              </a:ext>
            </a:extLst>
          </p:cNvPr>
          <p:cNvGrpSpPr/>
          <p:nvPr/>
        </p:nvGrpSpPr>
        <p:grpSpPr>
          <a:xfrm>
            <a:off x="3230979" y="2080594"/>
            <a:ext cx="2287781" cy="3498574"/>
            <a:chOff x="705707" y="2252867"/>
            <a:chExt cx="2156764" cy="3606097"/>
          </a:xfrm>
        </p:grpSpPr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C019E262-E81A-4BDB-A764-AD5107E7F147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105" name="Freeform 8">
                <a:extLst>
                  <a:ext uri="{FF2B5EF4-FFF2-40B4-BE49-F238E27FC236}">
                    <a16:creationId xmlns:a16="http://schemas.microsoft.com/office/drawing/2014/main" id="{366B94F5-B13E-44C6-980F-4E4E3D048FD3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6" name="Freeform 9">
                <a:extLst>
                  <a:ext uri="{FF2B5EF4-FFF2-40B4-BE49-F238E27FC236}">
                    <a16:creationId xmlns:a16="http://schemas.microsoft.com/office/drawing/2014/main" id="{68F6A1CE-2046-4923-A1C5-0A7AB76C7A74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2" name="Группа 101">
              <a:extLst>
                <a:ext uri="{FF2B5EF4-FFF2-40B4-BE49-F238E27FC236}">
                  <a16:creationId xmlns:a16="http://schemas.microsoft.com/office/drawing/2014/main" id="{2BBFA5E3-36A8-44F6-800A-E9CC7EC7D35E}"/>
                </a:ext>
              </a:extLst>
            </p:cNvPr>
            <p:cNvGrpSpPr/>
            <p:nvPr/>
          </p:nvGrpSpPr>
          <p:grpSpPr>
            <a:xfrm>
              <a:off x="705707" y="4108174"/>
              <a:ext cx="2156764" cy="1750790"/>
              <a:chOff x="2632034" y="2436079"/>
              <a:chExt cx="857748" cy="3291366"/>
            </a:xfrm>
          </p:grpSpPr>
          <p:sp>
            <p:nvSpPr>
              <p:cNvPr id="103" name="Freeform 8">
                <a:extLst>
                  <a:ext uri="{FF2B5EF4-FFF2-40B4-BE49-F238E27FC236}">
                    <a16:creationId xmlns:a16="http://schemas.microsoft.com/office/drawing/2014/main" id="{07A85A64-0E8D-444F-9A9E-AA9608DBE8FE}"/>
                  </a:ext>
                </a:extLst>
              </p:cNvPr>
              <p:cNvSpPr/>
              <p:nvPr/>
            </p:nvSpPr>
            <p:spPr bwMode="auto">
              <a:xfrm>
                <a:off x="2632034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4" name="Freeform 9">
                <a:extLst>
                  <a:ext uri="{FF2B5EF4-FFF2-40B4-BE49-F238E27FC236}">
                    <a16:creationId xmlns:a16="http://schemas.microsoft.com/office/drawing/2014/main" id="{99C911E4-E7B3-43D9-B3C9-BDF0A7352E0A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AC6B712D-6D75-4F79-B25D-BDD09CD532B4}"/>
              </a:ext>
            </a:extLst>
          </p:cNvPr>
          <p:cNvGrpSpPr/>
          <p:nvPr/>
        </p:nvGrpSpPr>
        <p:grpSpPr>
          <a:xfrm>
            <a:off x="6182363" y="2080594"/>
            <a:ext cx="2287781" cy="3498574"/>
            <a:chOff x="705707" y="2252867"/>
            <a:chExt cx="2156764" cy="3606097"/>
          </a:xfrm>
        </p:grpSpPr>
        <p:grpSp>
          <p:nvGrpSpPr>
            <p:cNvPr id="108" name="Группа 107">
              <a:extLst>
                <a:ext uri="{FF2B5EF4-FFF2-40B4-BE49-F238E27FC236}">
                  <a16:creationId xmlns:a16="http://schemas.microsoft.com/office/drawing/2014/main" id="{4820D26F-D438-4323-9C8B-C20AFEB9CB6D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112" name="Freeform 8">
                <a:extLst>
                  <a:ext uri="{FF2B5EF4-FFF2-40B4-BE49-F238E27FC236}">
                    <a16:creationId xmlns:a16="http://schemas.microsoft.com/office/drawing/2014/main" id="{D9C70157-A0AD-4632-B32F-E75EAE9B18E3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3" name="Freeform 9">
                <a:extLst>
                  <a:ext uri="{FF2B5EF4-FFF2-40B4-BE49-F238E27FC236}">
                    <a16:creationId xmlns:a16="http://schemas.microsoft.com/office/drawing/2014/main" id="{36098B6A-0D68-4810-AD78-5725139142C1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09" name="Группа 108">
              <a:extLst>
                <a:ext uri="{FF2B5EF4-FFF2-40B4-BE49-F238E27FC236}">
                  <a16:creationId xmlns:a16="http://schemas.microsoft.com/office/drawing/2014/main" id="{869323A1-AF0B-4547-84DE-B7A5C9AD9107}"/>
                </a:ext>
              </a:extLst>
            </p:cNvPr>
            <p:cNvGrpSpPr/>
            <p:nvPr/>
          </p:nvGrpSpPr>
          <p:grpSpPr>
            <a:xfrm>
              <a:off x="705707" y="4108174"/>
              <a:ext cx="2156764" cy="1750790"/>
              <a:chOff x="2632034" y="2436079"/>
              <a:chExt cx="857748" cy="3291366"/>
            </a:xfrm>
          </p:grpSpPr>
          <p:sp>
            <p:nvSpPr>
              <p:cNvPr id="110" name="Freeform 8">
                <a:extLst>
                  <a:ext uri="{FF2B5EF4-FFF2-40B4-BE49-F238E27FC236}">
                    <a16:creationId xmlns:a16="http://schemas.microsoft.com/office/drawing/2014/main" id="{AF73A733-E127-465F-BE02-52AD3B48E206}"/>
                  </a:ext>
                </a:extLst>
              </p:cNvPr>
              <p:cNvSpPr/>
              <p:nvPr/>
            </p:nvSpPr>
            <p:spPr bwMode="auto">
              <a:xfrm>
                <a:off x="2632034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1" name="Freeform 9">
                <a:extLst>
                  <a:ext uri="{FF2B5EF4-FFF2-40B4-BE49-F238E27FC236}">
                    <a16:creationId xmlns:a16="http://schemas.microsoft.com/office/drawing/2014/main" id="{A3752EEE-3560-49BB-ACB0-B1AD84A2EA01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44649FB9-B6BE-4301-927C-BCE7056A9A24}"/>
              </a:ext>
            </a:extLst>
          </p:cNvPr>
          <p:cNvGrpSpPr/>
          <p:nvPr/>
        </p:nvGrpSpPr>
        <p:grpSpPr>
          <a:xfrm>
            <a:off x="9229513" y="2080594"/>
            <a:ext cx="2284958" cy="3498574"/>
            <a:chOff x="708368" y="2252867"/>
            <a:chExt cx="2154103" cy="3606097"/>
          </a:xfrm>
        </p:grpSpPr>
        <p:grpSp>
          <p:nvGrpSpPr>
            <p:cNvPr id="115" name="Группа 114">
              <a:extLst>
                <a:ext uri="{FF2B5EF4-FFF2-40B4-BE49-F238E27FC236}">
                  <a16:creationId xmlns:a16="http://schemas.microsoft.com/office/drawing/2014/main" id="{49311CC4-048B-4B44-A133-C84526A7E7EB}"/>
                </a:ext>
              </a:extLst>
            </p:cNvPr>
            <p:cNvGrpSpPr/>
            <p:nvPr/>
          </p:nvGrpSpPr>
          <p:grpSpPr>
            <a:xfrm>
              <a:off x="708368" y="2252867"/>
              <a:ext cx="2148856" cy="2239619"/>
              <a:chOff x="2635179" y="2436079"/>
              <a:chExt cx="854603" cy="3291366"/>
            </a:xfrm>
          </p:grpSpPr>
          <p:sp>
            <p:nvSpPr>
              <p:cNvPr id="121" name="Freeform 8">
                <a:extLst>
                  <a:ext uri="{FF2B5EF4-FFF2-40B4-BE49-F238E27FC236}">
                    <a16:creationId xmlns:a16="http://schemas.microsoft.com/office/drawing/2014/main" id="{44567272-6EF6-4EAD-ADA5-B93CDBFD6192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A0CC82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3" name="Freeform 9">
                <a:extLst>
                  <a:ext uri="{FF2B5EF4-FFF2-40B4-BE49-F238E27FC236}">
                    <a16:creationId xmlns:a16="http://schemas.microsoft.com/office/drawing/2014/main" id="{CF656CB5-0A7E-4682-941F-4914F6959031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649B3F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16" name="Группа 115">
              <a:extLst>
                <a:ext uri="{FF2B5EF4-FFF2-40B4-BE49-F238E27FC236}">
                  <a16:creationId xmlns:a16="http://schemas.microsoft.com/office/drawing/2014/main" id="{6DCEAB76-2D7A-4F31-85E8-0E051016B9A3}"/>
                </a:ext>
              </a:extLst>
            </p:cNvPr>
            <p:cNvGrpSpPr/>
            <p:nvPr/>
          </p:nvGrpSpPr>
          <p:grpSpPr>
            <a:xfrm>
              <a:off x="713615" y="4108174"/>
              <a:ext cx="2148856" cy="1750790"/>
              <a:chOff x="2635179" y="2436079"/>
              <a:chExt cx="854603" cy="3291366"/>
            </a:xfrm>
          </p:grpSpPr>
          <p:sp>
            <p:nvSpPr>
              <p:cNvPr id="117" name="Freeform 8">
                <a:extLst>
                  <a:ext uri="{FF2B5EF4-FFF2-40B4-BE49-F238E27FC236}">
                    <a16:creationId xmlns:a16="http://schemas.microsoft.com/office/drawing/2014/main" id="{1887F976-9230-47A6-BEC2-5F6167FEE540}"/>
                  </a:ext>
                </a:extLst>
              </p:cNvPr>
              <p:cNvSpPr/>
              <p:nvPr/>
            </p:nvSpPr>
            <p:spPr bwMode="auto">
              <a:xfrm>
                <a:off x="2635179" y="2436079"/>
                <a:ext cx="538435" cy="3291366"/>
              </a:xfrm>
              <a:custGeom>
                <a:avLst/>
                <a:gdLst>
                  <a:gd name="T0" fmla="*/ 255 w 255"/>
                  <a:gd name="T1" fmla="*/ 1996 h 1996"/>
                  <a:gd name="T2" fmla="*/ 0 w 255"/>
                  <a:gd name="T3" fmla="*/ 1919 h 1996"/>
                  <a:gd name="T4" fmla="*/ 0 w 255"/>
                  <a:gd name="T5" fmla="*/ 120 h 1996"/>
                  <a:gd name="T6" fmla="*/ 255 w 255"/>
                  <a:gd name="T7" fmla="*/ 0 h 1996"/>
                  <a:gd name="T8" fmla="*/ 255 w 255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5" h="1996">
                    <a:moveTo>
                      <a:pt x="255" y="1996"/>
                    </a:moveTo>
                    <a:lnTo>
                      <a:pt x="0" y="1919"/>
                    </a:lnTo>
                    <a:lnTo>
                      <a:pt x="0" y="120"/>
                    </a:lnTo>
                    <a:lnTo>
                      <a:pt x="255" y="0"/>
                    </a:lnTo>
                    <a:lnTo>
                      <a:pt x="255" y="1996"/>
                    </a:lnTo>
                    <a:close/>
                  </a:path>
                </a:pathLst>
              </a:custGeom>
              <a:solidFill>
                <a:srgbClr val="95ABC1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8" name="Freeform 9">
                <a:extLst>
                  <a:ext uri="{FF2B5EF4-FFF2-40B4-BE49-F238E27FC236}">
                    <a16:creationId xmlns:a16="http://schemas.microsoft.com/office/drawing/2014/main" id="{4BC7A103-0D59-440B-B4FC-1D6E76AA0265}"/>
                  </a:ext>
                </a:extLst>
              </p:cNvPr>
              <p:cNvSpPr/>
              <p:nvPr/>
            </p:nvSpPr>
            <p:spPr bwMode="auto">
              <a:xfrm>
                <a:off x="3169734" y="2436079"/>
                <a:ext cx="320048" cy="3291366"/>
              </a:xfrm>
              <a:custGeom>
                <a:avLst/>
                <a:gdLst>
                  <a:gd name="T0" fmla="*/ 0 w 178"/>
                  <a:gd name="T1" fmla="*/ 1996 h 1996"/>
                  <a:gd name="T2" fmla="*/ 178 w 178"/>
                  <a:gd name="T3" fmla="*/ 1919 h 1996"/>
                  <a:gd name="T4" fmla="*/ 178 w 178"/>
                  <a:gd name="T5" fmla="*/ 111 h 1996"/>
                  <a:gd name="T6" fmla="*/ 0 w 178"/>
                  <a:gd name="T7" fmla="*/ 0 h 1996"/>
                  <a:gd name="T8" fmla="*/ 0 w 178"/>
                  <a:gd name="T9" fmla="*/ 1996 h 19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1996">
                    <a:moveTo>
                      <a:pt x="0" y="1996"/>
                    </a:moveTo>
                    <a:lnTo>
                      <a:pt x="178" y="1919"/>
                    </a:lnTo>
                    <a:lnTo>
                      <a:pt x="178" y="111"/>
                    </a:lnTo>
                    <a:lnTo>
                      <a:pt x="0" y="0"/>
                    </a:lnTo>
                    <a:lnTo>
                      <a:pt x="0" y="1996"/>
                    </a:lnTo>
                    <a:close/>
                  </a:path>
                </a:pathLst>
              </a:custGeom>
              <a:solidFill>
                <a:srgbClr val="597B9D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C46A2CCA-B992-4327-B079-5DCAF511B12A}"/>
              </a:ext>
            </a:extLst>
          </p:cNvPr>
          <p:cNvSpPr txBox="1"/>
          <p:nvPr/>
        </p:nvSpPr>
        <p:spPr>
          <a:xfrm>
            <a:off x="916575" y="5670797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2025</a:t>
            </a:r>
            <a:r>
              <a:rPr lang="ru-RU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 г.</a:t>
            </a:r>
            <a:endParaRPr lang="ru-RU" sz="1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EDC86B6-6F20-42DC-AD11-0D1138753F23}"/>
              </a:ext>
            </a:extLst>
          </p:cNvPr>
          <p:cNvSpPr txBox="1"/>
          <p:nvPr/>
        </p:nvSpPr>
        <p:spPr>
          <a:xfrm>
            <a:off x="3869646" y="5670797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2026</a:t>
            </a:r>
            <a:r>
              <a:rPr lang="ru-RU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 г.</a:t>
            </a:r>
            <a:endParaRPr lang="ru-RU" sz="1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29249460-ADBC-491E-8344-95AF4508A205}"/>
              </a:ext>
            </a:extLst>
          </p:cNvPr>
          <p:cNvSpPr txBox="1"/>
          <p:nvPr/>
        </p:nvSpPr>
        <p:spPr>
          <a:xfrm>
            <a:off x="6802244" y="5661995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2027</a:t>
            </a:r>
            <a:r>
              <a:rPr lang="ru-RU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 г.</a:t>
            </a:r>
            <a:endParaRPr lang="ru-RU" sz="1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E6DC468-FF96-4185-9CDE-7411B8614D59}"/>
              </a:ext>
            </a:extLst>
          </p:cNvPr>
          <p:cNvSpPr txBox="1"/>
          <p:nvPr/>
        </p:nvSpPr>
        <p:spPr>
          <a:xfrm>
            <a:off x="9847149" y="5684915"/>
            <a:ext cx="1417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2028</a:t>
            </a:r>
            <a:r>
              <a:rPr lang="ru-RU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 г.</a:t>
            </a:r>
            <a:endParaRPr lang="ru-RU" sz="1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0A7F5671-DB98-4E51-8D22-BF20D5E08CA6}"/>
              </a:ext>
            </a:extLst>
          </p:cNvPr>
          <p:cNvSpPr txBox="1"/>
          <p:nvPr/>
        </p:nvSpPr>
        <p:spPr>
          <a:xfrm>
            <a:off x="11019928" y="1011669"/>
            <a:ext cx="139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75A1C1F5-5618-48DB-88B6-2F6B7F439BB5}"/>
              </a:ext>
            </a:extLst>
          </p:cNvPr>
          <p:cNvSpPr txBox="1"/>
          <p:nvPr/>
        </p:nvSpPr>
        <p:spPr>
          <a:xfrm>
            <a:off x="324684" y="2700351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5 623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C995AB67-CB8B-4531-9572-15F15BAD6622}"/>
              </a:ext>
            </a:extLst>
          </p:cNvPr>
          <p:cNvSpPr txBox="1"/>
          <p:nvPr/>
        </p:nvSpPr>
        <p:spPr>
          <a:xfrm>
            <a:off x="3252588" y="2700351"/>
            <a:ext cx="1432066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6 678</a:t>
            </a:r>
          </a:p>
          <a:p>
            <a:pPr>
              <a:lnSpc>
                <a:spcPct val="90000"/>
              </a:lnSpc>
            </a:pPr>
            <a:endParaRPr lang="ru-RU" sz="3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F2448E6-A7AC-46DA-94A7-F3702CC0C9BF}"/>
              </a:ext>
            </a:extLst>
          </p:cNvPr>
          <p:cNvSpPr txBox="1"/>
          <p:nvPr/>
        </p:nvSpPr>
        <p:spPr>
          <a:xfrm>
            <a:off x="6185977" y="2700351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5 975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7C8FD6F3-3DDE-4DF8-AB71-07525CFE6C0F}"/>
              </a:ext>
            </a:extLst>
          </p:cNvPr>
          <p:cNvSpPr txBox="1"/>
          <p:nvPr/>
        </p:nvSpPr>
        <p:spPr>
          <a:xfrm>
            <a:off x="9249420" y="2700350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5 157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F1433F1-D563-4517-B766-05B80F923F04}"/>
              </a:ext>
            </a:extLst>
          </p:cNvPr>
          <p:cNvSpPr txBox="1"/>
          <p:nvPr/>
        </p:nvSpPr>
        <p:spPr>
          <a:xfrm>
            <a:off x="126949" y="1381001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ea typeface="Roboto" panose="02000000000000000000" charset="0"/>
                <a:cs typeface="Times New Roman" panose="02020603050405020304" pitchFamily="18" charset="0"/>
              </a:rPr>
              <a:t>9 165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E5B7DBB-FA9F-4C33-946E-C6A09ACAA95B}"/>
              </a:ext>
            </a:extLst>
          </p:cNvPr>
          <p:cNvSpPr txBox="1"/>
          <p:nvPr/>
        </p:nvSpPr>
        <p:spPr>
          <a:xfrm>
            <a:off x="3066891" y="1404836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ea typeface="Roboto" panose="02000000000000000000" charset="0"/>
                <a:cs typeface="Times New Roman" panose="02020603050405020304" pitchFamily="18" charset="0"/>
              </a:rPr>
              <a:t>10 694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1F349D7A-B9CE-42B8-8320-32451418F2CD}"/>
              </a:ext>
            </a:extLst>
          </p:cNvPr>
          <p:cNvSpPr txBox="1"/>
          <p:nvPr/>
        </p:nvSpPr>
        <p:spPr>
          <a:xfrm>
            <a:off x="6069507" y="1398937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ea typeface="Roboto" panose="02000000000000000000" charset="0"/>
                <a:cs typeface="Times New Roman" panose="02020603050405020304" pitchFamily="18" charset="0"/>
              </a:rPr>
              <a:t>9 705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FAD018A-7F7F-43B3-B500-39240D648DEC}"/>
              </a:ext>
            </a:extLst>
          </p:cNvPr>
          <p:cNvSpPr txBox="1"/>
          <p:nvPr/>
        </p:nvSpPr>
        <p:spPr>
          <a:xfrm>
            <a:off x="9163822" y="1395369"/>
            <a:ext cx="22076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kern="0" dirty="0">
                <a:ea typeface="Roboto" panose="02000000000000000000" charset="0"/>
                <a:cs typeface="Times New Roman" panose="02020603050405020304" pitchFamily="18" charset="0"/>
              </a:rPr>
              <a:t>9 116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CA93C7E7-EA79-4A0D-8314-AD2E17A72E64}"/>
              </a:ext>
            </a:extLst>
          </p:cNvPr>
          <p:cNvSpPr txBox="1"/>
          <p:nvPr/>
        </p:nvSpPr>
        <p:spPr>
          <a:xfrm>
            <a:off x="326450" y="4246434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3 542 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F241E0C3-3C14-402D-8289-48EA4E5BBF31}"/>
              </a:ext>
            </a:extLst>
          </p:cNvPr>
          <p:cNvSpPr txBox="1"/>
          <p:nvPr/>
        </p:nvSpPr>
        <p:spPr>
          <a:xfrm>
            <a:off x="3223733" y="4251420"/>
            <a:ext cx="1432066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4 016</a:t>
            </a:r>
          </a:p>
          <a:p>
            <a:pPr>
              <a:lnSpc>
                <a:spcPct val="90000"/>
              </a:lnSpc>
            </a:pPr>
            <a:endParaRPr lang="ru-RU" sz="3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91B0CB5-5F03-41FC-AD11-8C15235EA572}"/>
              </a:ext>
            </a:extLst>
          </p:cNvPr>
          <p:cNvSpPr txBox="1"/>
          <p:nvPr/>
        </p:nvSpPr>
        <p:spPr>
          <a:xfrm>
            <a:off x="6185186" y="4294393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3 730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F66FFD28-8D28-4D07-BAD1-1C5EB149CF10}"/>
              </a:ext>
            </a:extLst>
          </p:cNvPr>
          <p:cNvSpPr txBox="1"/>
          <p:nvPr/>
        </p:nvSpPr>
        <p:spPr>
          <a:xfrm>
            <a:off x="9221702" y="4294393"/>
            <a:ext cx="1432066" cy="61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3 959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D3B0431-FB11-45B0-BF4B-D5A85B4213A2}"/>
              </a:ext>
            </a:extLst>
          </p:cNvPr>
          <p:cNvSpPr/>
          <p:nvPr/>
        </p:nvSpPr>
        <p:spPr>
          <a:xfrm>
            <a:off x="7018291" y="6302931"/>
            <a:ext cx="470564" cy="417343"/>
          </a:xfrm>
          <a:prstGeom prst="rect">
            <a:avLst/>
          </a:prstGeom>
          <a:solidFill>
            <a:srgbClr val="8FA4B9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4" name="Прямоугольник 143">
            <a:extLst>
              <a:ext uri="{FF2B5EF4-FFF2-40B4-BE49-F238E27FC236}">
                <a16:creationId xmlns:a16="http://schemas.microsoft.com/office/drawing/2014/main" id="{01AF9B2E-A490-4BE9-AB8D-88468498CAFE}"/>
              </a:ext>
            </a:extLst>
          </p:cNvPr>
          <p:cNvSpPr/>
          <p:nvPr/>
        </p:nvSpPr>
        <p:spPr>
          <a:xfrm>
            <a:off x="1295440" y="6302930"/>
            <a:ext cx="470564" cy="417344"/>
          </a:xfrm>
          <a:prstGeom prst="rect">
            <a:avLst/>
          </a:prstGeom>
          <a:solidFill>
            <a:srgbClr val="AAD88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07D31A08-7398-4806-924F-3C8F9D7A98C8}"/>
              </a:ext>
            </a:extLst>
          </p:cNvPr>
          <p:cNvSpPr txBox="1"/>
          <p:nvPr/>
        </p:nvSpPr>
        <p:spPr>
          <a:xfrm>
            <a:off x="1814369" y="6302931"/>
            <a:ext cx="425513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solidFill>
                  <a:schemeClr val="bg1"/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межбюджетные поступления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E09A89E7-EE8A-47EE-8D47-68659691D93F}"/>
              </a:ext>
            </a:extLst>
          </p:cNvPr>
          <p:cNvSpPr txBox="1"/>
          <p:nvPr/>
        </p:nvSpPr>
        <p:spPr>
          <a:xfrm>
            <a:off x="7498222" y="6308086"/>
            <a:ext cx="276940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kern="0" dirty="0">
                <a:solidFill>
                  <a:schemeClr val="bg1"/>
                </a:solidFill>
                <a:cs typeface="Times New Roman" panose="02020603050405020304" pitchFamily="18" charset="0"/>
                <a:sym typeface="Arial"/>
              </a:rPr>
              <a:t>местный бюджет</a:t>
            </a:r>
          </a:p>
        </p:txBody>
      </p:sp>
    </p:spTree>
    <p:extLst>
      <p:ext uri="{BB962C8B-B14F-4D97-AF65-F5344CB8AC3E}">
        <p14:creationId xmlns:p14="http://schemas.microsoft.com/office/powerpoint/2010/main" val="9538667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7C57A7-8EDB-4271-9894-59A9A24F7BCA}"/>
              </a:ext>
            </a:extLst>
          </p:cNvPr>
          <p:cNvSpPr txBox="1"/>
          <p:nvPr/>
        </p:nvSpPr>
        <p:spPr>
          <a:xfrm>
            <a:off x="2296499" y="93607"/>
            <a:ext cx="73739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cs typeface="Times New Roman" panose="02020603050405020304" pitchFamily="18" charset="0"/>
              </a:rPr>
              <a:t>Минимальный размер оплаты труда: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9F2837-78D2-4AFD-9AED-E1C403A6AD08}"/>
              </a:ext>
            </a:extLst>
          </p:cNvPr>
          <p:cNvSpPr txBox="1"/>
          <p:nvPr/>
        </p:nvSpPr>
        <p:spPr>
          <a:xfrm>
            <a:off x="1494854" y="2558817"/>
            <a:ext cx="36317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cs typeface="Times New Roman" panose="02020603050405020304" pitchFamily="18" charset="0"/>
              </a:rPr>
              <a:t>  22 440,00 руб.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14DA5AC-FEC3-4CC4-92CC-58A3350F0550}"/>
              </a:ext>
            </a:extLst>
          </p:cNvPr>
          <p:cNvSpPr txBox="1"/>
          <p:nvPr/>
        </p:nvSpPr>
        <p:spPr>
          <a:xfrm>
            <a:off x="6880429" y="2633680"/>
            <a:ext cx="363178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cs typeface="Times New Roman" panose="02020603050405020304" pitchFamily="18" charset="0"/>
              </a:rPr>
              <a:t>  27 093,00 руб.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FD47631-B053-4CBF-9745-06E5A41A2B45}"/>
              </a:ext>
            </a:extLst>
          </p:cNvPr>
          <p:cNvSpPr txBox="1"/>
          <p:nvPr/>
        </p:nvSpPr>
        <p:spPr>
          <a:xfrm>
            <a:off x="1494854" y="4621521"/>
            <a:ext cx="36317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cs typeface="Times New Roman" panose="02020603050405020304" pitchFamily="18" charset="0"/>
              </a:rPr>
              <a:t>  25 806,00 руб.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F9666AC-A46F-4EB6-95A5-EC2797677BAD}"/>
              </a:ext>
            </a:extLst>
          </p:cNvPr>
          <p:cNvSpPr txBox="1"/>
          <p:nvPr/>
        </p:nvSpPr>
        <p:spPr>
          <a:xfrm>
            <a:off x="3006203" y="3765376"/>
            <a:ext cx="58890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i="1" dirty="0">
                <a:cs typeface="Times New Roman" panose="02020603050405020304" pitchFamily="18" charset="0"/>
              </a:rPr>
              <a:t>с районным коэффициентом: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4CF2D1E-9BB6-471D-87B4-58FEA7E7101C}"/>
              </a:ext>
            </a:extLst>
          </p:cNvPr>
          <p:cNvSpPr txBox="1"/>
          <p:nvPr/>
        </p:nvSpPr>
        <p:spPr>
          <a:xfrm>
            <a:off x="7034542" y="4621520"/>
            <a:ext cx="36317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3200" b="1" dirty="0">
                <a:cs typeface="Times New Roman" panose="02020603050405020304" pitchFamily="18" charset="0"/>
              </a:rPr>
              <a:t>  31 156,95 руб.</a:t>
            </a:r>
          </a:p>
        </p:txBody>
      </p:sp>
      <p:sp>
        <p:nvSpPr>
          <p:cNvPr id="67" name="Freeform 14">
            <a:extLst>
              <a:ext uri="{FF2B5EF4-FFF2-40B4-BE49-F238E27FC236}">
                <a16:creationId xmlns:a16="http://schemas.microsoft.com/office/drawing/2014/main" id="{682308E0-DC63-4A39-963E-457BC4B1AECD}"/>
              </a:ext>
            </a:extLst>
          </p:cNvPr>
          <p:cNvSpPr>
            <a:spLocks/>
          </p:cNvSpPr>
          <p:nvPr/>
        </p:nvSpPr>
        <p:spPr bwMode="auto">
          <a:xfrm>
            <a:off x="2262977" y="1286900"/>
            <a:ext cx="1931520" cy="961349"/>
          </a:xfrm>
          <a:custGeom>
            <a:avLst/>
            <a:gdLst>
              <a:gd name="T0" fmla="*/ 40 w 142"/>
              <a:gd name="T1" fmla="*/ 0 h 141"/>
              <a:gd name="T2" fmla="*/ 102 w 142"/>
              <a:gd name="T3" fmla="*/ 0 h 141"/>
              <a:gd name="T4" fmla="*/ 142 w 142"/>
              <a:gd name="T5" fmla="*/ 40 h 141"/>
              <a:gd name="T6" fmla="*/ 142 w 142"/>
              <a:gd name="T7" fmla="*/ 101 h 141"/>
              <a:gd name="T8" fmla="*/ 102 w 142"/>
              <a:gd name="T9" fmla="*/ 141 h 141"/>
              <a:gd name="T10" fmla="*/ 40 w 142"/>
              <a:gd name="T11" fmla="*/ 141 h 141"/>
              <a:gd name="T12" fmla="*/ 0 w 142"/>
              <a:gd name="T13" fmla="*/ 101 h 141"/>
              <a:gd name="T14" fmla="*/ 0 w 142"/>
              <a:gd name="T15" fmla="*/ 40 h 141"/>
              <a:gd name="T16" fmla="*/ 40 w 142"/>
              <a:gd name="T17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2" h="141">
                <a:moveTo>
                  <a:pt x="40" y="0"/>
                </a:moveTo>
                <a:cubicBezTo>
                  <a:pt x="102" y="0"/>
                  <a:pt x="102" y="0"/>
                  <a:pt x="102" y="0"/>
                </a:cubicBezTo>
                <a:cubicBezTo>
                  <a:pt x="124" y="0"/>
                  <a:pt x="142" y="18"/>
                  <a:pt x="142" y="40"/>
                </a:cubicBezTo>
                <a:cubicBezTo>
                  <a:pt x="142" y="101"/>
                  <a:pt x="142" y="101"/>
                  <a:pt x="142" y="101"/>
                </a:cubicBezTo>
                <a:cubicBezTo>
                  <a:pt x="142" y="123"/>
                  <a:pt x="124" y="141"/>
                  <a:pt x="102" y="141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18" y="141"/>
                  <a:pt x="0" y="123"/>
                  <a:pt x="0" y="101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8"/>
                  <a:pt x="18" y="0"/>
                  <a:pt x="40" y="0"/>
                </a:cubicBezTo>
                <a:close/>
              </a:path>
            </a:pathLst>
          </a:custGeom>
          <a:gradFill>
            <a:gsLst>
              <a:gs pos="0">
                <a:srgbClr val="7EB0C4"/>
              </a:gs>
              <a:gs pos="100000">
                <a:srgbClr val="468198"/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endParaRPr lang="zh-CN" altLang="en-US" sz="1050" dirty="0"/>
          </a:p>
        </p:txBody>
      </p:sp>
      <p:sp>
        <p:nvSpPr>
          <p:cNvPr id="69" name="Freeform 14">
            <a:extLst>
              <a:ext uri="{FF2B5EF4-FFF2-40B4-BE49-F238E27FC236}">
                <a16:creationId xmlns:a16="http://schemas.microsoft.com/office/drawing/2014/main" id="{835E9F74-FD33-49DC-8D9D-71EA00BF132C}"/>
              </a:ext>
            </a:extLst>
          </p:cNvPr>
          <p:cNvSpPr>
            <a:spLocks/>
          </p:cNvSpPr>
          <p:nvPr/>
        </p:nvSpPr>
        <p:spPr bwMode="auto">
          <a:xfrm>
            <a:off x="7554660" y="1280109"/>
            <a:ext cx="1931520" cy="961349"/>
          </a:xfrm>
          <a:custGeom>
            <a:avLst/>
            <a:gdLst>
              <a:gd name="T0" fmla="*/ 40 w 142"/>
              <a:gd name="T1" fmla="*/ 0 h 141"/>
              <a:gd name="T2" fmla="*/ 102 w 142"/>
              <a:gd name="T3" fmla="*/ 0 h 141"/>
              <a:gd name="T4" fmla="*/ 142 w 142"/>
              <a:gd name="T5" fmla="*/ 40 h 141"/>
              <a:gd name="T6" fmla="*/ 142 w 142"/>
              <a:gd name="T7" fmla="*/ 101 h 141"/>
              <a:gd name="T8" fmla="*/ 102 w 142"/>
              <a:gd name="T9" fmla="*/ 141 h 141"/>
              <a:gd name="T10" fmla="*/ 40 w 142"/>
              <a:gd name="T11" fmla="*/ 141 h 141"/>
              <a:gd name="T12" fmla="*/ 0 w 142"/>
              <a:gd name="T13" fmla="*/ 101 h 141"/>
              <a:gd name="T14" fmla="*/ 0 w 142"/>
              <a:gd name="T15" fmla="*/ 40 h 141"/>
              <a:gd name="T16" fmla="*/ 40 w 142"/>
              <a:gd name="T17" fmla="*/ 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42" h="141">
                <a:moveTo>
                  <a:pt x="40" y="0"/>
                </a:moveTo>
                <a:cubicBezTo>
                  <a:pt x="102" y="0"/>
                  <a:pt x="102" y="0"/>
                  <a:pt x="102" y="0"/>
                </a:cubicBezTo>
                <a:cubicBezTo>
                  <a:pt x="124" y="0"/>
                  <a:pt x="142" y="18"/>
                  <a:pt x="142" y="40"/>
                </a:cubicBezTo>
                <a:cubicBezTo>
                  <a:pt x="142" y="101"/>
                  <a:pt x="142" y="101"/>
                  <a:pt x="142" y="101"/>
                </a:cubicBezTo>
                <a:cubicBezTo>
                  <a:pt x="142" y="123"/>
                  <a:pt x="124" y="141"/>
                  <a:pt x="102" y="141"/>
                </a:cubicBezTo>
                <a:cubicBezTo>
                  <a:pt x="40" y="141"/>
                  <a:pt x="40" y="141"/>
                  <a:pt x="40" y="141"/>
                </a:cubicBezTo>
                <a:cubicBezTo>
                  <a:pt x="18" y="141"/>
                  <a:pt x="0" y="123"/>
                  <a:pt x="0" y="101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18"/>
                  <a:pt x="18" y="0"/>
                  <a:pt x="40" y="0"/>
                </a:cubicBezTo>
                <a:close/>
              </a:path>
            </a:pathLst>
          </a:custGeom>
          <a:gradFill>
            <a:gsLst>
              <a:gs pos="0">
                <a:srgbClr val="7EB0C4"/>
              </a:gs>
              <a:gs pos="100000">
                <a:srgbClr val="468198"/>
              </a:gs>
            </a:gsLst>
            <a:path path="circle">
              <a:fillToRect l="50000" t="130000" r="50000" b="-30000"/>
            </a:path>
          </a:gradFill>
          <a:ln>
            <a:noFill/>
          </a:ln>
        </p:spPr>
        <p:txBody>
          <a:bodyPr vert="horz" wrap="square" lIns="68573" tIns="34286" rIns="68573" bIns="34286" numCol="1" anchor="t" anchorCtr="0" compatLnSpc="1">
            <a:prstTxWarp prst="textNoShape">
              <a:avLst/>
            </a:prstTxWarp>
          </a:bodyPr>
          <a:lstStyle/>
          <a:p>
            <a:endParaRPr lang="zh-CN" altLang="en-US" sz="105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B61150A-3959-4CDF-A22B-8FB903E67D24}"/>
              </a:ext>
            </a:extLst>
          </p:cNvPr>
          <p:cNvSpPr txBox="1"/>
          <p:nvPr/>
        </p:nvSpPr>
        <p:spPr>
          <a:xfrm>
            <a:off x="2385989" y="1451726"/>
            <a:ext cx="1849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2025 год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ACD726B-997B-48FF-92EB-98DFAADE5330}"/>
              </a:ext>
            </a:extLst>
          </p:cNvPr>
          <p:cNvSpPr txBox="1"/>
          <p:nvPr/>
        </p:nvSpPr>
        <p:spPr>
          <a:xfrm>
            <a:off x="7703327" y="1439520"/>
            <a:ext cx="17920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2026 год</a:t>
            </a:r>
          </a:p>
        </p:txBody>
      </p:sp>
    </p:spTree>
    <p:extLst>
      <p:ext uri="{BB962C8B-B14F-4D97-AF65-F5344CB8AC3E}">
        <p14:creationId xmlns:p14="http://schemas.microsoft.com/office/powerpoint/2010/main" val="19888042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7C57A7-8EDB-4271-9894-59A9A24F7BCA}"/>
              </a:ext>
            </a:extLst>
          </p:cNvPr>
          <p:cNvSpPr txBox="1"/>
          <p:nvPr/>
        </p:nvSpPr>
        <p:spPr>
          <a:xfrm>
            <a:off x="1182848" y="0"/>
            <a:ext cx="9588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dirty="0">
                <a:cs typeface="Times New Roman" panose="02020603050405020304" pitchFamily="18" charset="0"/>
              </a:rPr>
              <a:t>Фонд оплаты труда по «указным» категориям работников муниципальных учреждений</a:t>
            </a:r>
          </a:p>
        </p:txBody>
      </p: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CB1FF095-7E6D-42FF-A5CE-D548C761E7CF}"/>
              </a:ext>
            </a:extLst>
          </p:cNvPr>
          <p:cNvGrpSpPr/>
          <p:nvPr/>
        </p:nvGrpSpPr>
        <p:grpSpPr>
          <a:xfrm>
            <a:off x="2766169" y="1153428"/>
            <a:ext cx="6859094" cy="1195490"/>
            <a:chOff x="2724224" y="994037"/>
            <a:chExt cx="6591152" cy="1444752"/>
          </a:xfrm>
        </p:grpSpPr>
        <p:sp>
          <p:nvSpPr>
            <p:cNvPr id="51" name="Freeform: Shape 113">
              <a:extLst>
                <a:ext uri="{FF2B5EF4-FFF2-40B4-BE49-F238E27FC236}">
                  <a16:creationId xmlns:a16="http://schemas.microsoft.com/office/drawing/2014/main" id="{F238327C-48E5-4E2E-9271-4284AD3960BD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52" name="Group 114">
              <a:extLst>
                <a:ext uri="{FF2B5EF4-FFF2-40B4-BE49-F238E27FC236}">
                  <a16:creationId xmlns:a16="http://schemas.microsoft.com/office/drawing/2014/main" id="{0C2ADC17-C92C-4490-B9F3-C002EA275B4A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91" name="Rectangle">
                <a:extLst>
                  <a:ext uri="{FF2B5EF4-FFF2-40B4-BE49-F238E27FC236}">
                    <a16:creationId xmlns:a16="http://schemas.microsoft.com/office/drawing/2014/main" id="{52BFA028-277A-4F90-9361-B7963676FC4F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2" name="Shape">
                <a:extLst>
                  <a:ext uri="{FF2B5EF4-FFF2-40B4-BE49-F238E27FC236}">
                    <a16:creationId xmlns:a16="http://schemas.microsoft.com/office/drawing/2014/main" id="{1F050657-1BEF-4ACF-B3CF-A9ACA44B0CCA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131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F0C049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93" name="Shape">
                <a:extLst>
                  <a:ext uri="{FF2B5EF4-FFF2-40B4-BE49-F238E27FC236}">
                    <a16:creationId xmlns:a16="http://schemas.microsoft.com/office/drawing/2014/main" id="{60EE282D-9809-4391-B494-5E6DF53ED166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8168C2AE-1438-4FB6-B703-1FDEE84CE427}"/>
              </a:ext>
            </a:extLst>
          </p:cNvPr>
          <p:cNvGrpSpPr/>
          <p:nvPr/>
        </p:nvGrpSpPr>
        <p:grpSpPr>
          <a:xfrm>
            <a:off x="2766169" y="2574430"/>
            <a:ext cx="6859094" cy="1195490"/>
            <a:chOff x="2724224" y="994037"/>
            <a:chExt cx="6591152" cy="1444752"/>
          </a:xfrm>
        </p:grpSpPr>
        <p:sp>
          <p:nvSpPr>
            <p:cNvPr id="101" name="Freeform: Shape 113">
              <a:extLst>
                <a:ext uri="{FF2B5EF4-FFF2-40B4-BE49-F238E27FC236}">
                  <a16:creationId xmlns:a16="http://schemas.microsoft.com/office/drawing/2014/main" id="{98DBD6EB-CFBF-4680-8010-6D073AF03EEE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102" name="Group 114">
              <a:extLst>
                <a:ext uri="{FF2B5EF4-FFF2-40B4-BE49-F238E27FC236}">
                  <a16:creationId xmlns:a16="http://schemas.microsoft.com/office/drawing/2014/main" id="{4BE6B370-F7A4-4C61-804B-A3E373B0B680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103" name="Rectangle">
                <a:extLst>
                  <a:ext uri="{FF2B5EF4-FFF2-40B4-BE49-F238E27FC236}">
                    <a16:creationId xmlns:a16="http://schemas.microsoft.com/office/drawing/2014/main" id="{FAAA79FD-2690-4C8A-A683-7D031900D205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4" name="Shape">
                <a:extLst>
                  <a:ext uri="{FF2B5EF4-FFF2-40B4-BE49-F238E27FC236}">
                    <a16:creationId xmlns:a16="http://schemas.microsoft.com/office/drawing/2014/main" id="{5B23E888-7863-453D-8EB1-7BE2BA87788D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131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E76F51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05" name="Shape">
                <a:extLst>
                  <a:ext uri="{FF2B5EF4-FFF2-40B4-BE49-F238E27FC236}">
                    <a16:creationId xmlns:a16="http://schemas.microsoft.com/office/drawing/2014/main" id="{1FEB4DA0-1909-4F73-A156-4234FD23EE95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0054B538-AF7D-44E1-9AAB-ADD73D16E1FF}"/>
              </a:ext>
            </a:extLst>
          </p:cNvPr>
          <p:cNvGrpSpPr/>
          <p:nvPr/>
        </p:nvGrpSpPr>
        <p:grpSpPr>
          <a:xfrm>
            <a:off x="2766169" y="3995432"/>
            <a:ext cx="6859094" cy="1195490"/>
            <a:chOff x="2724224" y="994037"/>
            <a:chExt cx="6591152" cy="1444752"/>
          </a:xfrm>
        </p:grpSpPr>
        <p:sp>
          <p:nvSpPr>
            <p:cNvPr id="107" name="Freeform: Shape 113">
              <a:extLst>
                <a:ext uri="{FF2B5EF4-FFF2-40B4-BE49-F238E27FC236}">
                  <a16:creationId xmlns:a16="http://schemas.microsoft.com/office/drawing/2014/main" id="{F182A13E-78EE-48E6-AB45-CE6237AC4558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108" name="Group 114">
              <a:extLst>
                <a:ext uri="{FF2B5EF4-FFF2-40B4-BE49-F238E27FC236}">
                  <a16:creationId xmlns:a16="http://schemas.microsoft.com/office/drawing/2014/main" id="{7A25D496-7A7C-4333-97DE-CAE24405456C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109" name="Rectangle">
                <a:extLst>
                  <a:ext uri="{FF2B5EF4-FFF2-40B4-BE49-F238E27FC236}">
                    <a16:creationId xmlns:a16="http://schemas.microsoft.com/office/drawing/2014/main" id="{FE8D89ED-5A5F-4E54-B33E-E61519E5954E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0" name="Shape">
                <a:extLst>
                  <a:ext uri="{FF2B5EF4-FFF2-40B4-BE49-F238E27FC236}">
                    <a16:creationId xmlns:a16="http://schemas.microsoft.com/office/drawing/2014/main" id="{AF83D213-7B5A-4BC2-BC2A-51E59FF9AC42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131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9DB795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1" name="Shape">
                <a:extLst>
                  <a:ext uri="{FF2B5EF4-FFF2-40B4-BE49-F238E27FC236}">
                    <a16:creationId xmlns:a16="http://schemas.microsoft.com/office/drawing/2014/main" id="{5D79220B-119C-4F1C-B648-877C4A9FFCFA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9772991E-EC90-4D57-B964-92C7A643025B}"/>
              </a:ext>
            </a:extLst>
          </p:cNvPr>
          <p:cNvGrpSpPr/>
          <p:nvPr/>
        </p:nvGrpSpPr>
        <p:grpSpPr>
          <a:xfrm>
            <a:off x="2756681" y="5416433"/>
            <a:ext cx="6868582" cy="1195490"/>
            <a:chOff x="2724224" y="994037"/>
            <a:chExt cx="6591152" cy="1444752"/>
          </a:xfrm>
        </p:grpSpPr>
        <p:sp>
          <p:nvSpPr>
            <p:cNvPr id="113" name="Freeform: Shape 113">
              <a:extLst>
                <a:ext uri="{FF2B5EF4-FFF2-40B4-BE49-F238E27FC236}">
                  <a16:creationId xmlns:a16="http://schemas.microsoft.com/office/drawing/2014/main" id="{B14F1689-9B20-46B5-99F9-9D0BC9633B3C}"/>
                </a:ext>
              </a:extLst>
            </p:cNvPr>
            <p:cNvSpPr/>
            <p:nvPr/>
          </p:nvSpPr>
          <p:spPr>
            <a:xfrm>
              <a:off x="2785894" y="1038657"/>
              <a:ext cx="6467812" cy="1356682"/>
            </a:xfrm>
            <a:custGeom>
              <a:avLst/>
              <a:gdLst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881606 h 1445923"/>
                <a:gd name="connsiteX16" fmla="*/ 1444028 w 6591152"/>
                <a:gd name="connsiteY16" fmla="*/ 1444984 h 1445923"/>
                <a:gd name="connsiteX17" fmla="*/ 178417 w 6591152"/>
                <a:gd name="connsiteY17" fmla="*/ 1444984 h 1445923"/>
                <a:gd name="connsiteX18" fmla="*/ 0 w 6591152"/>
                <a:gd name="connsiteY18" fmla="*/ 1266618 h 1445923"/>
                <a:gd name="connsiteX19" fmla="*/ 0 w 6591152"/>
                <a:gd name="connsiteY19" fmla="*/ 179305 h 1445923"/>
                <a:gd name="connsiteX20" fmla="*/ 178417 w 6591152"/>
                <a:gd name="connsiteY20" fmla="*/ 938 h 1445923"/>
                <a:gd name="connsiteX21" fmla="*/ 1444028 w 6591152"/>
                <a:gd name="connsiteY21" fmla="*/ 938 h 1445923"/>
                <a:gd name="connsiteX22" fmla="*/ 1444028 w 6591152"/>
                <a:gd name="connsiteY22" fmla="*/ 564317 h 1445923"/>
                <a:gd name="connsiteX23" fmla="*/ 1445924 w 6591152"/>
                <a:gd name="connsiteY23" fmla="*/ 569774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5924 w 6591152"/>
                <a:gd name="connsiteY14" fmla="*/ 870103 h 1445923"/>
                <a:gd name="connsiteX15" fmla="*/ 1444028 w 6591152"/>
                <a:gd name="connsiteY15" fmla="*/ 1444984 h 1445923"/>
                <a:gd name="connsiteX16" fmla="*/ 178417 w 6591152"/>
                <a:gd name="connsiteY16" fmla="*/ 1444984 h 1445923"/>
                <a:gd name="connsiteX17" fmla="*/ 0 w 6591152"/>
                <a:gd name="connsiteY17" fmla="*/ 1266618 h 1445923"/>
                <a:gd name="connsiteX18" fmla="*/ 0 w 6591152"/>
                <a:gd name="connsiteY18" fmla="*/ 179305 h 1445923"/>
                <a:gd name="connsiteX19" fmla="*/ 178417 w 6591152"/>
                <a:gd name="connsiteY19" fmla="*/ 938 h 1445923"/>
                <a:gd name="connsiteX20" fmla="*/ 1444028 w 6591152"/>
                <a:gd name="connsiteY20" fmla="*/ 938 h 1445923"/>
                <a:gd name="connsiteX21" fmla="*/ 1444028 w 6591152"/>
                <a:gd name="connsiteY21" fmla="*/ 564317 h 1445923"/>
                <a:gd name="connsiteX22" fmla="*/ 1445924 w 6591152"/>
                <a:gd name="connsiteY22" fmla="*/ 569774 h 1445923"/>
                <a:gd name="connsiteX23" fmla="*/ 1445924 w 6591152"/>
                <a:gd name="connsiteY23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569774 h 1445923"/>
                <a:gd name="connsiteX22" fmla="*/ 1445924 w 6591152"/>
                <a:gd name="connsiteY22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4028 w 6591152"/>
                <a:gd name="connsiteY20" fmla="*/ 564317 h 1445923"/>
                <a:gd name="connsiteX21" fmla="*/ 1445924 w 6591152"/>
                <a:gd name="connsiteY21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444028 w 6591152"/>
                <a:gd name="connsiteY14" fmla="*/ 1444984 h 1445923"/>
                <a:gd name="connsiteX15" fmla="*/ 178417 w 6591152"/>
                <a:gd name="connsiteY15" fmla="*/ 1444984 h 1445923"/>
                <a:gd name="connsiteX16" fmla="*/ 0 w 6591152"/>
                <a:gd name="connsiteY16" fmla="*/ 1266618 h 1445923"/>
                <a:gd name="connsiteX17" fmla="*/ 0 w 6591152"/>
                <a:gd name="connsiteY17" fmla="*/ 179305 h 1445923"/>
                <a:gd name="connsiteX18" fmla="*/ 178417 w 6591152"/>
                <a:gd name="connsiteY18" fmla="*/ 938 h 1445923"/>
                <a:gd name="connsiteX19" fmla="*/ 1444028 w 6591152"/>
                <a:gd name="connsiteY19" fmla="*/ 938 h 1445923"/>
                <a:gd name="connsiteX20" fmla="*/ 1445924 w 6591152"/>
                <a:gd name="connsiteY20" fmla="*/ 0 h 1445923"/>
                <a:gd name="connsiteX0" fmla="*/ 1445924 w 6591152"/>
                <a:gd name="connsiteY0" fmla="*/ 0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19" fmla="*/ 1445924 w 6591152"/>
                <a:gd name="connsiteY19" fmla="*/ 0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445924 w 6591152"/>
                <a:gd name="connsiteY13" fmla="*/ 1445923 h 1445923"/>
                <a:gd name="connsiteX14" fmla="*/ 178417 w 6591152"/>
                <a:gd name="connsiteY14" fmla="*/ 1444984 h 1445923"/>
                <a:gd name="connsiteX15" fmla="*/ 0 w 6591152"/>
                <a:gd name="connsiteY15" fmla="*/ 1266618 h 1445923"/>
                <a:gd name="connsiteX16" fmla="*/ 0 w 6591152"/>
                <a:gd name="connsiteY16" fmla="*/ 179305 h 1445923"/>
                <a:gd name="connsiteX17" fmla="*/ 178417 w 6591152"/>
                <a:gd name="connsiteY17" fmla="*/ 938 h 1445923"/>
                <a:gd name="connsiteX18" fmla="*/ 1444028 w 6591152"/>
                <a:gd name="connsiteY18" fmla="*/ 938 h 1445923"/>
                <a:gd name="connsiteX0" fmla="*/ 1444028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17" fmla="*/ 1444028 w 6591152"/>
                <a:gd name="connsiteY17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563374 h 1445923"/>
                <a:gd name="connsiteX4" fmla="*/ 5147124 w 6591152"/>
                <a:gd name="connsiteY4" fmla="*/ 1 h 1445923"/>
                <a:gd name="connsiteX5" fmla="*/ 6412736 w 6591152"/>
                <a:gd name="connsiteY5" fmla="*/ 1 h 1445923"/>
                <a:gd name="connsiteX6" fmla="*/ 6591152 w 6591152"/>
                <a:gd name="connsiteY6" fmla="*/ 180273 h 1445923"/>
                <a:gd name="connsiteX7" fmla="*/ 6591152 w 6591152"/>
                <a:gd name="connsiteY7" fmla="*/ 1267524 h 1445923"/>
                <a:gd name="connsiteX8" fmla="*/ 6412736 w 6591152"/>
                <a:gd name="connsiteY8" fmla="*/ 1445921 h 1445923"/>
                <a:gd name="connsiteX9" fmla="*/ 5147124 w 6591152"/>
                <a:gd name="connsiteY9" fmla="*/ 1445921 h 1445923"/>
                <a:gd name="connsiteX10" fmla="*/ 5147124 w 6591152"/>
                <a:gd name="connsiteY10" fmla="*/ 882548 h 1445923"/>
                <a:gd name="connsiteX11" fmla="*/ 5147113 w 6591152"/>
                <a:gd name="connsiteY11" fmla="*/ 882516 h 1445923"/>
                <a:gd name="connsiteX12" fmla="*/ 5147113 w 6591152"/>
                <a:gd name="connsiteY12" fmla="*/ 1445923 h 1445923"/>
                <a:gd name="connsiteX13" fmla="*/ 178417 w 6591152"/>
                <a:gd name="connsiteY13" fmla="*/ 1444984 h 1445923"/>
                <a:gd name="connsiteX14" fmla="*/ 0 w 6591152"/>
                <a:gd name="connsiteY14" fmla="*/ 1266618 h 1445923"/>
                <a:gd name="connsiteX15" fmla="*/ 0 w 6591152"/>
                <a:gd name="connsiteY15" fmla="*/ 179305 h 1445923"/>
                <a:gd name="connsiteX16" fmla="*/ 178417 w 6591152"/>
                <a:gd name="connsiteY16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13 w 6591152"/>
                <a:gd name="connsiteY2" fmla="*/ 563441 h 1445923"/>
                <a:gd name="connsiteX3" fmla="*/ 5147124 w 6591152"/>
                <a:gd name="connsiteY3" fmla="*/ 1 h 1445923"/>
                <a:gd name="connsiteX4" fmla="*/ 6412736 w 6591152"/>
                <a:gd name="connsiteY4" fmla="*/ 1 h 1445923"/>
                <a:gd name="connsiteX5" fmla="*/ 6591152 w 6591152"/>
                <a:gd name="connsiteY5" fmla="*/ 180273 h 1445923"/>
                <a:gd name="connsiteX6" fmla="*/ 6591152 w 6591152"/>
                <a:gd name="connsiteY6" fmla="*/ 1267524 h 1445923"/>
                <a:gd name="connsiteX7" fmla="*/ 6412736 w 6591152"/>
                <a:gd name="connsiteY7" fmla="*/ 1445921 h 1445923"/>
                <a:gd name="connsiteX8" fmla="*/ 5147124 w 6591152"/>
                <a:gd name="connsiteY8" fmla="*/ 1445921 h 1445923"/>
                <a:gd name="connsiteX9" fmla="*/ 5147124 w 6591152"/>
                <a:gd name="connsiteY9" fmla="*/ 882548 h 1445923"/>
                <a:gd name="connsiteX10" fmla="*/ 5147113 w 6591152"/>
                <a:gd name="connsiteY10" fmla="*/ 882516 h 1445923"/>
                <a:gd name="connsiteX11" fmla="*/ 5147113 w 6591152"/>
                <a:gd name="connsiteY11" fmla="*/ 1445923 h 1445923"/>
                <a:gd name="connsiteX12" fmla="*/ 178417 w 6591152"/>
                <a:gd name="connsiteY12" fmla="*/ 1444984 h 1445923"/>
                <a:gd name="connsiteX13" fmla="*/ 0 w 6591152"/>
                <a:gd name="connsiteY13" fmla="*/ 1266618 h 1445923"/>
                <a:gd name="connsiteX14" fmla="*/ 0 w 6591152"/>
                <a:gd name="connsiteY14" fmla="*/ 179305 h 1445923"/>
                <a:gd name="connsiteX15" fmla="*/ 178417 w 6591152"/>
                <a:gd name="connsiteY15" fmla="*/ 938 h 1445923"/>
                <a:gd name="connsiteX0" fmla="*/ 178417 w 6591152"/>
                <a:gd name="connsiteY0" fmla="*/ 938 h 1445923"/>
                <a:gd name="connsiteX1" fmla="*/ 5147113 w 6591152"/>
                <a:gd name="connsiteY1" fmla="*/ 0 h 1445923"/>
                <a:gd name="connsiteX2" fmla="*/ 5147124 w 6591152"/>
                <a:gd name="connsiteY2" fmla="*/ 1 h 1445923"/>
                <a:gd name="connsiteX3" fmla="*/ 6412736 w 6591152"/>
                <a:gd name="connsiteY3" fmla="*/ 1 h 1445923"/>
                <a:gd name="connsiteX4" fmla="*/ 6591152 w 6591152"/>
                <a:gd name="connsiteY4" fmla="*/ 180273 h 1445923"/>
                <a:gd name="connsiteX5" fmla="*/ 6591152 w 6591152"/>
                <a:gd name="connsiteY5" fmla="*/ 1267524 h 1445923"/>
                <a:gd name="connsiteX6" fmla="*/ 6412736 w 6591152"/>
                <a:gd name="connsiteY6" fmla="*/ 1445921 h 1445923"/>
                <a:gd name="connsiteX7" fmla="*/ 5147124 w 6591152"/>
                <a:gd name="connsiteY7" fmla="*/ 1445921 h 1445923"/>
                <a:gd name="connsiteX8" fmla="*/ 5147124 w 6591152"/>
                <a:gd name="connsiteY8" fmla="*/ 882548 h 1445923"/>
                <a:gd name="connsiteX9" fmla="*/ 5147113 w 6591152"/>
                <a:gd name="connsiteY9" fmla="*/ 882516 h 1445923"/>
                <a:gd name="connsiteX10" fmla="*/ 5147113 w 6591152"/>
                <a:gd name="connsiteY10" fmla="*/ 1445923 h 1445923"/>
                <a:gd name="connsiteX11" fmla="*/ 178417 w 6591152"/>
                <a:gd name="connsiteY11" fmla="*/ 1444984 h 1445923"/>
                <a:gd name="connsiteX12" fmla="*/ 0 w 6591152"/>
                <a:gd name="connsiteY12" fmla="*/ 1266618 h 1445923"/>
                <a:gd name="connsiteX13" fmla="*/ 0 w 6591152"/>
                <a:gd name="connsiteY13" fmla="*/ 179305 h 1445923"/>
                <a:gd name="connsiteX14" fmla="*/ 178417 w 6591152"/>
                <a:gd name="connsiteY14" fmla="*/ 938 h 1445923"/>
                <a:gd name="connsiteX0" fmla="*/ 178417 w 6591152"/>
                <a:gd name="connsiteY0" fmla="*/ 14325 h 1459310"/>
                <a:gd name="connsiteX1" fmla="*/ 5147113 w 6591152"/>
                <a:gd name="connsiteY1" fmla="*/ 13387 h 1459310"/>
                <a:gd name="connsiteX2" fmla="*/ 6412736 w 6591152"/>
                <a:gd name="connsiteY2" fmla="*/ 13388 h 1459310"/>
                <a:gd name="connsiteX3" fmla="*/ 6591152 w 6591152"/>
                <a:gd name="connsiteY3" fmla="*/ 193660 h 1459310"/>
                <a:gd name="connsiteX4" fmla="*/ 6591152 w 6591152"/>
                <a:gd name="connsiteY4" fmla="*/ 1280911 h 1459310"/>
                <a:gd name="connsiteX5" fmla="*/ 6412736 w 6591152"/>
                <a:gd name="connsiteY5" fmla="*/ 1459308 h 1459310"/>
                <a:gd name="connsiteX6" fmla="*/ 5147124 w 6591152"/>
                <a:gd name="connsiteY6" fmla="*/ 1459308 h 1459310"/>
                <a:gd name="connsiteX7" fmla="*/ 5147124 w 6591152"/>
                <a:gd name="connsiteY7" fmla="*/ 895935 h 1459310"/>
                <a:gd name="connsiteX8" fmla="*/ 5147113 w 6591152"/>
                <a:gd name="connsiteY8" fmla="*/ 895903 h 1459310"/>
                <a:gd name="connsiteX9" fmla="*/ 5147113 w 6591152"/>
                <a:gd name="connsiteY9" fmla="*/ 1459310 h 1459310"/>
                <a:gd name="connsiteX10" fmla="*/ 178417 w 6591152"/>
                <a:gd name="connsiteY10" fmla="*/ 1458371 h 1459310"/>
                <a:gd name="connsiteX11" fmla="*/ 0 w 6591152"/>
                <a:gd name="connsiteY11" fmla="*/ 1280005 h 1459310"/>
                <a:gd name="connsiteX12" fmla="*/ 0 w 6591152"/>
                <a:gd name="connsiteY12" fmla="*/ 192692 h 1459310"/>
                <a:gd name="connsiteX13" fmla="*/ 178417 w 6591152"/>
                <a:gd name="connsiteY13" fmla="*/ 14325 h 1459310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882515 h 1445922"/>
                <a:gd name="connsiteX8" fmla="*/ 5147113 w 6591152"/>
                <a:gd name="connsiteY8" fmla="*/ 1445922 h 1445922"/>
                <a:gd name="connsiteX9" fmla="*/ 178417 w 6591152"/>
                <a:gd name="connsiteY9" fmla="*/ 1444983 h 1445922"/>
                <a:gd name="connsiteX10" fmla="*/ 0 w 6591152"/>
                <a:gd name="connsiteY10" fmla="*/ 1266617 h 1445922"/>
                <a:gd name="connsiteX11" fmla="*/ 0 w 6591152"/>
                <a:gd name="connsiteY11" fmla="*/ 179304 h 1445922"/>
                <a:gd name="connsiteX12" fmla="*/ 178417 w 6591152"/>
                <a:gd name="connsiteY12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24 w 6591152"/>
                <a:gd name="connsiteY6" fmla="*/ 882547 h 1445922"/>
                <a:gd name="connsiteX7" fmla="*/ 5147113 w 6591152"/>
                <a:gd name="connsiteY7" fmla="*/ 1445922 h 1445922"/>
                <a:gd name="connsiteX8" fmla="*/ 178417 w 6591152"/>
                <a:gd name="connsiteY8" fmla="*/ 1444983 h 1445922"/>
                <a:gd name="connsiteX9" fmla="*/ 0 w 6591152"/>
                <a:gd name="connsiteY9" fmla="*/ 1266617 h 1445922"/>
                <a:gd name="connsiteX10" fmla="*/ 0 w 6591152"/>
                <a:gd name="connsiteY10" fmla="*/ 179304 h 1445922"/>
                <a:gd name="connsiteX11" fmla="*/ 178417 w 6591152"/>
                <a:gd name="connsiteY11" fmla="*/ 937 h 1445922"/>
                <a:gd name="connsiteX0" fmla="*/ 178417 w 6591152"/>
                <a:gd name="connsiteY0" fmla="*/ 937 h 1445922"/>
                <a:gd name="connsiteX1" fmla="*/ 6412736 w 6591152"/>
                <a:gd name="connsiteY1" fmla="*/ 0 h 1445922"/>
                <a:gd name="connsiteX2" fmla="*/ 6591152 w 6591152"/>
                <a:gd name="connsiteY2" fmla="*/ 180272 h 1445922"/>
                <a:gd name="connsiteX3" fmla="*/ 6591152 w 6591152"/>
                <a:gd name="connsiteY3" fmla="*/ 1267523 h 1445922"/>
                <a:gd name="connsiteX4" fmla="*/ 6412736 w 6591152"/>
                <a:gd name="connsiteY4" fmla="*/ 1445920 h 1445922"/>
                <a:gd name="connsiteX5" fmla="*/ 5147124 w 6591152"/>
                <a:gd name="connsiteY5" fmla="*/ 1445920 h 1445922"/>
                <a:gd name="connsiteX6" fmla="*/ 5147113 w 6591152"/>
                <a:gd name="connsiteY6" fmla="*/ 1445922 h 1445922"/>
                <a:gd name="connsiteX7" fmla="*/ 178417 w 6591152"/>
                <a:gd name="connsiteY7" fmla="*/ 1444983 h 1445922"/>
                <a:gd name="connsiteX8" fmla="*/ 0 w 6591152"/>
                <a:gd name="connsiteY8" fmla="*/ 1266617 h 1445922"/>
                <a:gd name="connsiteX9" fmla="*/ 0 w 6591152"/>
                <a:gd name="connsiteY9" fmla="*/ 179304 h 1445922"/>
                <a:gd name="connsiteX10" fmla="*/ 178417 w 6591152"/>
                <a:gd name="connsiteY10" fmla="*/ 937 h 1445922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5147124 w 6591152"/>
                <a:gd name="connsiteY5" fmla="*/ 1445920 h 1445920"/>
                <a:gd name="connsiteX6" fmla="*/ 178417 w 6591152"/>
                <a:gd name="connsiteY6" fmla="*/ 1444983 h 1445920"/>
                <a:gd name="connsiteX7" fmla="*/ 0 w 6591152"/>
                <a:gd name="connsiteY7" fmla="*/ 1266617 h 1445920"/>
                <a:gd name="connsiteX8" fmla="*/ 0 w 6591152"/>
                <a:gd name="connsiteY8" fmla="*/ 179304 h 1445920"/>
                <a:gd name="connsiteX9" fmla="*/ 178417 w 6591152"/>
                <a:gd name="connsiteY9" fmla="*/ 937 h 1445920"/>
                <a:gd name="connsiteX0" fmla="*/ 178417 w 6591152"/>
                <a:gd name="connsiteY0" fmla="*/ 937 h 1445920"/>
                <a:gd name="connsiteX1" fmla="*/ 6412736 w 6591152"/>
                <a:gd name="connsiteY1" fmla="*/ 0 h 1445920"/>
                <a:gd name="connsiteX2" fmla="*/ 6591152 w 6591152"/>
                <a:gd name="connsiteY2" fmla="*/ 180272 h 1445920"/>
                <a:gd name="connsiteX3" fmla="*/ 6591152 w 6591152"/>
                <a:gd name="connsiteY3" fmla="*/ 1267523 h 1445920"/>
                <a:gd name="connsiteX4" fmla="*/ 6412736 w 6591152"/>
                <a:gd name="connsiteY4" fmla="*/ 1445920 h 1445920"/>
                <a:gd name="connsiteX5" fmla="*/ 178417 w 6591152"/>
                <a:gd name="connsiteY5" fmla="*/ 1444983 h 1445920"/>
                <a:gd name="connsiteX6" fmla="*/ 0 w 6591152"/>
                <a:gd name="connsiteY6" fmla="*/ 1266617 h 1445920"/>
                <a:gd name="connsiteX7" fmla="*/ 0 w 6591152"/>
                <a:gd name="connsiteY7" fmla="*/ 179304 h 1445920"/>
                <a:gd name="connsiteX8" fmla="*/ 178417 w 6591152"/>
                <a:gd name="connsiteY8" fmla="*/ 937 h 1445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91152" h="1445920">
                  <a:moveTo>
                    <a:pt x="178417" y="937"/>
                  </a:moveTo>
                  <a:lnTo>
                    <a:pt x="6412736" y="0"/>
                  </a:lnTo>
                  <a:cubicBezTo>
                    <a:pt x="6512315" y="0"/>
                    <a:pt x="6591152" y="80731"/>
                    <a:pt x="6591152" y="180272"/>
                  </a:cubicBezTo>
                  <a:lnTo>
                    <a:pt x="6591152" y="1267523"/>
                  </a:lnTo>
                  <a:cubicBezTo>
                    <a:pt x="6591152" y="1365190"/>
                    <a:pt x="6512315" y="1445920"/>
                    <a:pt x="6412736" y="1445920"/>
                  </a:cubicBezTo>
                  <a:lnTo>
                    <a:pt x="178417" y="1444983"/>
                  </a:lnTo>
                  <a:cubicBezTo>
                    <a:pt x="80731" y="1444983"/>
                    <a:pt x="0" y="1366095"/>
                    <a:pt x="0" y="1266617"/>
                  </a:cubicBezTo>
                  <a:lnTo>
                    <a:pt x="0" y="179304"/>
                  </a:lnTo>
                  <a:cubicBezTo>
                    <a:pt x="0" y="81697"/>
                    <a:pt x="78837" y="937"/>
                    <a:pt x="178417" y="93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effectLst>
              <a:outerShdw blurRad="215900" dist="101600" dir="30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38100" tIns="38100" rIns="38100" bIns="38100" anchor="ctr"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  <p:grpSp>
          <p:nvGrpSpPr>
            <p:cNvPr id="114" name="Group 114">
              <a:extLst>
                <a:ext uri="{FF2B5EF4-FFF2-40B4-BE49-F238E27FC236}">
                  <a16:creationId xmlns:a16="http://schemas.microsoft.com/office/drawing/2014/main" id="{917AA4A8-06DF-4ADD-A1AA-FD4ACF8C8534}"/>
                </a:ext>
              </a:extLst>
            </p:cNvPr>
            <p:cNvGrpSpPr/>
            <p:nvPr/>
          </p:nvGrpSpPr>
          <p:grpSpPr>
            <a:xfrm>
              <a:off x="2724224" y="994037"/>
              <a:ext cx="6591152" cy="1444752"/>
              <a:chOff x="2800424" y="1194392"/>
              <a:chExt cx="6591152" cy="1444752"/>
            </a:xfrm>
          </p:grpSpPr>
          <p:sp>
            <p:nvSpPr>
              <p:cNvPr id="115" name="Rectangle">
                <a:extLst>
                  <a:ext uri="{FF2B5EF4-FFF2-40B4-BE49-F238E27FC236}">
                    <a16:creationId xmlns:a16="http://schemas.microsoft.com/office/drawing/2014/main" id="{40989118-C0D1-4414-9710-6B73D9981CD5}"/>
                  </a:ext>
                </a:extLst>
              </p:cNvPr>
              <p:cNvSpPr/>
              <p:nvPr/>
            </p:nvSpPr>
            <p:spPr>
              <a:xfrm>
                <a:off x="4184680" y="1194392"/>
                <a:ext cx="3824526" cy="1444752"/>
              </a:xfrm>
              <a:prstGeom prst="rect">
                <a:avLst/>
              </a:prstGeom>
              <a:solidFill>
                <a:sysClr val="window" lastClr="FFFFFF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6" name="Shape">
                <a:extLst>
                  <a:ext uri="{FF2B5EF4-FFF2-40B4-BE49-F238E27FC236}">
                    <a16:creationId xmlns:a16="http://schemas.microsoft.com/office/drawing/2014/main" id="{F3B16446-5CF5-4D05-898F-A4BE74F9FC0E}"/>
                  </a:ext>
                </a:extLst>
              </p:cNvPr>
              <p:cNvSpPr/>
              <p:nvPr/>
            </p:nvSpPr>
            <p:spPr>
              <a:xfrm>
                <a:off x="2800424" y="1194392"/>
                <a:ext cx="2007651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986" y="8679"/>
                    </a:moveTo>
                    <a:cubicBezTo>
                      <a:pt x="18742" y="8679"/>
                      <a:pt x="18153" y="9494"/>
                      <a:pt x="17542" y="9494"/>
                    </a:cubicBezTo>
                    <a:cubicBezTo>
                      <a:pt x="17280" y="9494"/>
                      <a:pt x="17084" y="9325"/>
                      <a:pt x="16975" y="9157"/>
                    </a:cubicBezTo>
                    <a:cubicBezTo>
                      <a:pt x="16844" y="8960"/>
                      <a:pt x="16778" y="8707"/>
                      <a:pt x="16778" y="8427"/>
                    </a:cubicBezTo>
                    <a:lnTo>
                      <a:pt x="16778" y="0"/>
                    </a:lnTo>
                    <a:lnTo>
                      <a:pt x="2073" y="0"/>
                    </a:lnTo>
                    <a:cubicBezTo>
                      <a:pt x="916" y="0"/>
                      <a:pt x="0" y="1208"/>
                      <a:pt x="0" y="2668"/>
                    </a:cubicBezTo>
                    <a:lnTo>
                      <a:pt x="0" y="18932"/>
                    </a:lnTo>
                    <a:cubicBezTo>
                      <a:pt x="0" y="20420"/>
                      <a:pt x="938" y="21600"/>
                      <a:pt x="2073" y="21600"/>
                    </a:cubicBezTo>
                    <a:lnTo>
                      <a:pt x="16778" y="21600"/>
                    </a:lnTo>
                    <a:lnTo>
                      <a:pt x="16778" y="13173"/>
                    </a:lnTo>
                    <a:cubicBezTo>
                      <a:pt x="16778" y="12921"/>
                      <a:pt x="16844" y="12640"/>
                      <a:pt x="16975" y="12443"/>
                    </a:cubicBezTo>
                    <a:cubicBezTo>
                      <a:pt x="17084" y="12275"/>
                      <a:pt x="17280" y="12106"/>
                      <a:pt x="17542" y="12106"/>
                    </a:cubicBezTo>
                    <a:cubicBezTo>
                      <a:pt x="18153" y="12106"/>
                      <a:pt x="18742" y="12921"/>
                      <a:pt x="19985" y="12921"/>
                    </a:cubicBezTo>
                    <a:cubicBezTo>
                      <a:pt x="21229" y="12921"/>
                      <a:pt x="21600" y="11629"/>
                      <a:pt x="21600" y="10786"/>
                    </a:cubicBezTo>
                    <a:cubicBezTo>
                      <a:pt x="21600" y="9943"/>
                      <a:pt x="21229" y="8679"/>
                      <a:pt x="19986" y="8679"/>
                    </a:cubicBezTo>
                    <a:close/>
                  </a:path>
                </a:pathLst>
              </a:custGeom>
              <a:solidFill>
                <a:srgbClr val="2A9D8F">
                  <a:alpha val="85000"/>
                </a:srgbClr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117" name="Shape">
                <a:extLst>
                  <a:ext uri="{FF2B5EF4-FFF2-40B4-BE49-F238E27FC236}">
                    <a16:creationId xmlns:a16="http://schemas.microsoft.com/office/drawing/2014/main" id="{A03E8F78-AA1A-4A1A-AA21-8AB9EAA96621}"/>
                  </a:ext>
                </a:extLst>
              </p:cNvPr>
              <p:cNvSpPr/>
              <p:nvPr/>
            </p:nvSpPr>
            <p:spPr>
              <a:xfrm>
                <a:off x="7532534" y="1194392"/>
                <a:ext cx="1859042" cy="1444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9527" y="0"/>
                    </a:moveTo>
                    <a:lnTo>
                      <a:pt x="4822" y="0"/>
                    </a:lnTo>
                    <a:lnTo>
                      <a:pt x="4822" y="8416"/>
                    </a:lnTo>
                    <a:cubicBezTo>
                      <a:pt x="4822" y="8668"/>
                      <a:pt x="4756" y="8949"/>
                      <a:pt x="4625" y="9145"/>
                    </a:cubicBezTo>
                    <a:cubicBezTo>
                      <a:pt x="4516" y="9313"/>
                      <a:pt x="4320" y="9482"/>
                      <a:pt x="4058" y="9482"/>
                    </a:cubicBezTo>
                    <a:cubicBezTo>
                      <a:pt x="3447" y="9482"/>
                      <a:pt x="2858" y="8668"/>
                      <a:pt x="1615" y="8668"/>
                    </a:cubicBezTo>
                    <a:cubicBezTo>
                      <a:pt x="371" y="8668"/>
                      <a:pt x="0" y="9958"/>
                      <a:pt x="0" y="10800"/>
                    </a:cubicBezTo>
                    <a:cubicBezTo>
                      <a:pt x="0" y="11642"/>
                      <a:pt x="349" y="12932"/>
                      <a:pt x="1615" y="12932"/>
                    </a:cubicBezTo>
                    <a:cubicBezTo>
                      <a:pt x="2880" y="12932"/>
                      <a:pt x="3447" y="12118"/>
                      <a:pt x="4058" y="12118"/>
                    </a:cubicBezTo>
                    <a:cubicBezTo>
                      <a:pt x="4320" y="12118"/>
                      <a:pt x="4516" y="12287"/>
                      <a:pt x="4625" y="12455"/>
                    </a:cubicBezTo>
                    <a:cubicBezTo>
                      <a:pt x="4756" y="12651"/>
                      <a:pt x="4822" y="12904"/>
                      <a:pt x="4822" y="13184"/>
                    </a:cubicBezTo>
                    <a:lnTo>
                      <a:pt x="4822" y="21600"/>
                    </a:lnTo>
                    <a:lnTo>
                      <a:pt x="19527" y="21600"/>
                    </a:lnTo>
                    <a:cubicBezTo>
                      <a:pt x="20684" y="21600"/>
                      <a:pt x="21600" y="20394"/>
                      <a:pt x="21600" y="18935"/>
                    </a:cubicBezTo>
                    <a:lnTo>
                      <a:pt x="21600" y="2693"/>
                    </a:lnTo>
                    <a:cubicBezTo>
                      <a:pt x="21600" y="1206"/>
                      <a:pt x="20684" y="0"/>
                      <a:pt x="19527" y="0"/>
                    </a:cubicBezTo>
                    <a:close/>
                  </a:path>
                </a:pathLst>
              </a:custGeom>
              <a:solidFill>
                <a:srgbClr val="D3D3D3"/>
              </a:solidFill>
              <a:ln w="12700">
                <a:miter lim="400000"/>
              </a:ln>
            </p:spPr>
            <p:txBody>
              <a:bodyPr lIns="38100" tIns="38100" rIns="38100" bIns="3810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ea typeface="+mn-ea"/>
                  <a:cs typeface="+mn-cs"/>
                </a:endParaRPr>
              </a:p>
            </p:txBody>
          </p:sp>
        </p:grp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CC6AD03B-E32A-482B-9A57-FCEAD068101A}"/>
              </a:ext>
            </a:extLst>
          </p:cNvPr>
          <p:cNvSpPr txBox="1"/>
          <p:nvPr/>
        </p:nvSpPr>
        <p:spPr>
          <a:xfrm>
            <a:off x="2812558" y="1441421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2025 год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31079791-25C7-4FD4-AC7C-5379A990E799}"/>
              </a:ext>
            </a:extLst>
          </p:cNvPr>
          <p:cNvSpPr txBox="1"/>
          <p:nvPr/>
        </p:nvSpPr>
        <p:spPr>
          <a:xfrm>
            <a:off x="2819306" y="2863835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2026 год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DD71C84-96D2-43B5-BFC6-FBCED9233C1E}"/>
              </a:ext>
            </a:extLst>
          </p:cNvPr>
          <p:cNvSpPr txBox="1"/>
          <p:nvPr/>
        </p:nvSpPr>
        <p:spPr>
          <a:xfrm>
            <a:off x="2810917" y="4303465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2027 год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CC47593B-9FF2-4EC2-8CC8-7DC52BA023F6}"/>
              </a:ext>
            </a:extLst>
          </p:cNvPr>
          <p:cNvSpPr txBox="1"/>
          <p:nvPr/>
        </p:nvSpPr>
        <p:spPr>
          <a:xfrm>
            <a:off x="2795780" y="5752568"/>
            <a:ext cx="165263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9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2028 год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659DDEA-08DC-4AF9-B1BE-66CC90265BE6}"/>
              </a:ext>
            </a:extLst>
          </p:cNvPr>
          <p:cNvSpPr txBox="1"/>
          <p:nvPr/>
        </p:nvSpPr>
        <p:spPr>
          <a:xfrm>
            <a:off x="5020160" y="1441421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52 565,00 руб.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589C2EAE-8922-4B6A-9D9E-8004036664F3}"/>
              </a:ext>
            </a:extLst>
          </p:cNvPr>
          <p:cNvSpPr txBox="1"/>
          <p:nvPr/>
        </p:nvSpPr>
        <p:spPr>
          <a:xfrm>
            <a:off x="4965999" y="2862568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56 280,00 руб.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42790D3-83CD-46F0-9C36-029055F3DAFF}"/>
              </a:ext>
            </a:extLst>
          </p:cNvPr>
          <p:cNvSpPr txBox="1"/>
          <p:nvPr/>
        </p:nvSpPr>
        <p:spPr>
          <a:xfrm>
            <a:off x="4965999" y="4283336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60 050,80 руб.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D080AEE-176D-46E7-874E-C87E9971DA86}"/>
              </a:ext>
            </a:extLst>
          </p:cNvPr>
          <p:cNvSpPr txBox="1"/>
          <p:nvPr/>
        </p:nvSpPr>
        <p:spPr>
          <a:xfrm>
            <a:off x="4974526" y="5712126"/>
            <a:ext cx="28571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61 134,30 руб.</a:t>
            </a:r>
          </a:p>
        </p:txBody>
      </p:sp>
      <p:sp>
        <p:nvSpPr>
          <p:cNvPr id="129" name="Стрелка вверх 3">
            <a:extLst>
              <a:ext uri="{FF2B5EF4-FFF2-40B4-BE49-F238E27FC236}">
                <a16:creationId xmlns:a16="http://schemas.microsoft.com/office/drawing/2014/main" id="{300BB41F-BB25-4C30-AC85-55BDFA660D71}"/>
              </a:ext>
            </a:extLst>
          </p:cNvPr>
          <p:cNvSpPr/>
          <p:nvPr/>
        </p:nvSpPr>
        <p:spPr>
          <a:xfrm>
            <a:off x="8184707" y="2831939"/>
            <a:ext cx="520065" cy="628073"/>
          </a:xfrm>
          <a:prstGeom prst="upArrow">
            <a:avLst/>
          </a:prstGeom>
          <a:solidFill>
            <a:srgbClr val="E76F51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990C5202-FFA6-419C-B4E4-154818EC2345}"/>
              </a:ext>
            </a:extLst>
          </p:cNvPr>
          <p:cNvSpPr txBox="1"/>
          <p:nvPr/>
        </p:nvSpPr>
        <p:spPr>
          <a:xfrm>
            <a:off x="8565934" y="3033676"/>
            <a:ext cx="111231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6,6 </a:t>
            </a:r>
            <a:r>
              <a:rPr lang="ru-RU" sz="25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31" name="Стрелка вверх 3">
            <a:extLst>
              <a:ext uri="{FF2B5EF4-FFF2-40B4-BE49-F238E27FC236}">
                <a16:creationId xmlns:a16="http://schemas.microsoft.com/office/drawing/2014/main" id="{E21F0274-C48D-43D2-91C9-4EFBF1CEC2F0}"/>
              </a:ext>
            </a:extLst>
          </p:cNvPr>
          <p:cNvSpPr/>
          <p:nvPr/>
        </p:nvSpPr>
        <p:spPr>
          <a:xfrm>
            <a:off x="8184707" y="4217775"/>
            <a:ext cx="520065" cy="628073"/>
          </a:xfrm>
          <a:prstGeom prst="upArrow">
            <a:avLst/>
          </a:prstGeom>
          <a:solidFill>
            <a:srgbClr val="9DB795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323EFCBB-9ABD-41E7-927A-384DCA34DDA7}"/>
              </a:ext>
            </a:extLst>
          </p:cNvPr>
          <p:cNvSpPr txBox="1"/>
          <p:nvPr/>
        </p:nvSpPr>
        <p:spPr>
          <a:xfrm>
            <a:off x="8576772" y="4419994"/>
            <a:ext cx="111231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6,7 </a:t>
            </a:r>
            <a:r>
              <a:rPr lang="ru-RU" sz="25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</a:p>
        </p:txBody>
      </p:sp>
      <p:sp>
        <p:nvSpPr>
          <p:cNvPr id="133" name="Стрелка вверх 3">
            <a:extLst>
              <a:ext uri="{FF2B5EF4-FFF2-40B4-BE49-F238E27FC236}">
                <a16:creationId xmlns:a16="http://schemas.microsoft.com/office/drawing/2014/main" id="{0DE852E5-905B-4A34-A5EB-64C43FFAF804}"/>
              </a:ext>
            </a:extLst>
          </p:cNvPr>
          <p:cNvSpPr/>
          <p:nvPr/>
        </p:nvSpPr>
        <p:spPr>
          <a:xfrm>
            <a:off x="8184707" y="5613996"/>
            <a:ext cx="520065" cy="628073"/>
          </a:xfrm>
          <a:prstGeom prst="upArrow">
            <a:avLst/>
          </a:prstGeom>
          <a:solidFill>
            <a:srgbClr val="2A9D8F"/>
          </a:solidFill>
          <a:ln>
            <a:noFill/>
          </a:ln>
          <a:effectLst>
            <a:outerShdw blurRad="76200" dist="50800" dir="4200000" sx="101000" sy="101000" algn="tl" rotWithShape="0">
              <a:prstClr val="black">
                <a:alpha val="35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5917E90-A25F-47CB-9643-572553263EF3}"/>
              </a:ext>
            </a:extLst>
          </p:cNvPr>
          <p:cNvSpPr txBox="1"/>
          <p:nvPr/>
        </p:nvSpPr>
        <p:spPr>
          <a:xfrm>
            <a:off x="8576772" y="5821986"/>
            <a:ext cx="1112314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6,8 </a:t>
            </a:r>
            <a:r>
              <a:rPr lang="ru-RU" sz="25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24414434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1506743" y="31008"/>
            <a:ext cx="8911771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Расходы бюджета городского округа</a:t>
            </a:r>
            <a:endParaRPr lang="ru-RU" sz="3000" b="1" kern="0" dirty="0">
              <a:solidFill>
                <a:schemeClr val="tx1"/>
              </a:solidFill>
              <a:latin typeface="+mn-lt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893117B0-4D26-494C-8735-88F939BCEC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936851"/>
              </p:ext>
            </p:extLst>
          </p:nvPr>
        </p:nvGraphicFramePr>
        <p:xfrm>
          <a:off x="556957" y="1011669"/>
          <a:ext cx="11046236" cy="5759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6236">
                  <a:extLst>
                    <a:ext uri="{9D8B030D-6E8A-4147-A177-3AD203B41FA5}">
                      <a16:colId xmlns:a16="http://schemas.microsoft.com/office/drawing/2014/main" val="2374976066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3682428646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800211554"/>
                    </a:ext>
                  </a:extLst>
                </a:gridCol>
                <a:gridCol w="2520000">
                  <a:extLst>
                    <a:ext uri="{9D8B030D-6E8A-4147-A177-3AD203B41FA5}">
                      <a16:colId xmlns:a16="http://schemas.microsoft.com/office/drawing/2014/main" val="2436542343"/>
                    </a:ext>
                  </a:extLst>
                </a:gridCol>
              </a:tblGrid>
              <a:tr h="622509">
                <a:tc>
                  <a:txBody>
                    <a:bodyPr/>
                    <a:lstStyle/>
                    <a:p>
                      <a:pPr algn="ctr"/>
                      <a:r>
                        <a:rPr lang="ru-RU" sz="2600" b="1" i="0" u="none" strike="noStrike" kern="0" cap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Наименование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860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i="0" u="none" strike="noStrike" kern="0" cap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2026 год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860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i="0" u="none" strike="noStrike" kern="0" cap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2027 год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8607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600" b="1" i="0" u="none" strike="noStrike" kern="0" cap="non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2028 год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48607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811827"/>
                  </a:ext>
                </a:extLst>
              </a:tr>
              <a:tr h="581966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РАСХОДЫ, всего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5AB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10 694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5AB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9 705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5AB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9 116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5AB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484602"/>
                  </a:ext>
                </a:extLst>
              </a:tr>
              <a:tr h="54588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Программные расходы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6584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10 114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6584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9 283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6584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8 446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6584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3236615"/>
                  </a:ext>
                </a:extLst>
              </a:tr>
              <a:tr h="651797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Доля расходов в структуре бюджета,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5AB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94,6 %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5AB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95,7 %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5AB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92,7 %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5AB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582255"/>
                  </a:ext>
                </a:extLst>
              </a:tr>
              <a:tr h="762366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Непрограммные расходы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6584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580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6584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422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6584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670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6584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257347"/>
                  </a:ext>
                </a:extLst>
              </a:tr>
              <a:tr h="643650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Доля расходов в структуре бюджета,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5AB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5,4 %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5AB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4,3 %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5AB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7,3 %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5AB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407618"/>
                  </a:ext>
                </a:extLst>
              </a:tr>
              <a:tr h="839189">
                <a:tc>
                  <a:txBody>
                    <a:bodyPr/>
                    <a:lstStyle/>
                    <a:p>
                      <a:pPr algn="ctr"/>
                      <a:r>
                        <a:rPr lang="ru-RU" sz="20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Безвозмездные поступления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6584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6 678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6584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5 975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6584A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5 157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6584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5573944"/>
                  </a:ext>
                </a:extLst>
              </a:tr>
              <a:tr h="97688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Доля расходов в структуре бюджета, %</a:t>
                      </a:r>
                    </a:p>
                    <a:p>
                      <a:pPr algn="ctr"/>
                      <a:endParaRPr lang="ru-RU" sz="2000" b="1" i="0" u="none" strike="noStrike" kern="0" cap="none" dirty="0"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5AB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62,4 %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5AB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61,6 %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5AB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i="0" u="none" strike="noStrike" kern="0" cap="none" dirty="0"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56,6 %</a:t>
                      </a:r>
                    </a:p>
                  </a:txBody>
                  <a:tcPr anchor="ctr">
                    <a:cell3D prstMaterial="dkEdge">
                      <a:bevel w="77470" h="12700" prst="softRound"/>
                      <a:lightRig rig="flood" dir="t"/>
                    </a:cell3D>
                    <a:solidFill>
                      <a:srgbClr val="95AB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33234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C057E04-4F7D-496F-84C6-BD12011D438D}"/>
              </a:ext>
            </a:extLst>
          </p:cNvPr>
          <p:cNvSpPr txBox="1"/>
          <p:nvPr/>
        </p:nvSpPr>
        <p:spPr>
          <a:xfrm>
            <a:off x="10467274" y="642337"/>
            <a:ext cx="1391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1004504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9BC90B-A037-4B58-8B5E-9456346903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9" r="-1"/>
          <a:stretch/>
        </p:blipFill>
        <p:spPr>
          <a:xfrm>
            <a:off x="8150086" y="0"/>
            <a:ext cx="4041913" cy="68580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28A901D-B25C-4774-B15E-03B4134CF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90" y="66199"/>
            <a:ext cx="7829550" cy="693975"/>
          </a:xfrm>
        </p:spPr>
        <p:txBody>
          <a:bodyPr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</a:pPr>
            <a:r>
              <a:rPr lang="ru-RU" sz="3000" b="1" kern="0" dirty="0">
                <a:latin typeface="+mn-lt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Структура расходов по отраслям </a:t>
            </a:r>
            <a:br>
              <a:rPr lang="ru-RU" sz="3000" b="1" kern="0" dirty="0">
                <a:latin typeface="+mn-lt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</a:br>
            <a:r>
              <a:rPr lang="ru-RU" sz="3000" b="1" kern="0" dirty="0">
                <a:latin typeface="+mn-lt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на 2026 год</a:t>
            </a:r>
            <a:endParaRPr lang="ru-RU" sz="3000" b="1" kern="0" dirty="0">
              <a:latin typeface="+mn-lt"/>
              <a:ea typeface="Roboto" panose="02000000000000000000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9" name="Google Shape;284;p19">
            <a:extLst>
              <a:ext uri="{FF2B5EF4-FFF2-40B4-BE49-F238E27FC236}">
                <a16:creationId xmlns:a16="http://schemas.microsoft.com/office/drawing/2014/main" id="{5AE81476-A53A-4007-8E8D-A1C87A8D685D}"/>
              </a:ext>
            </a:extLst>
          </p:cNvPr>
          <p:cNvGrpSpPr/>
          <p:nvPr/>
        </p:nvGrpSpPr>
        <p:grpSpPr>
          <a:xfrm>
            <a:off x="213287" y="828844"/>
            <a:ext cx="2295900" cy="892200"/>
            <a:chOff x="616350" y="1337550"/>
            <a:chExt cx="2295900" cy="892200"/>
          </a:xfrm>
          <a:effectLst/>
        </p:grpSpPr>
        <p:sp>
          <p:nvSpPr>
            <p:cNvPr id="120" name="Google Shape;285;p19">
              <a:extLst>
                <a:ext uri="{FF2B5EF4-FFF2-40B4-BE49-F238E27FC236}">
                  <a16:creationId xmlns:a16="http://schemas.microsoft.com/office/drawing/2014/main" id="{CDE2C9A5-8D9E-4346-BEB6-C3E367E90D0E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2A9D8F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highlight>
                  <a:srgbClr val="FFFF00"/>
                </a:highlight>
                <a:cs typeface="Times New Roman" panose="02020603050405020304" pitchFamily="18" charset="0"/>
              </a:endParaRPr>
            </a:p>
          </p:txBody>
        </p:sp>
        <p:sp>
          <p:nvSpPr>
            <p:cNvPr id="122" name="Google Shape;287;p19">
              <a:extLst>
                <a:ext uri="{FF2B5EF4-FFF2-40B4-BE49-F238E27FC236}">
                  <a16:creationId xmlns:a16="http://schemas.microsoft.com/office/drawing/2014/main" id="{B9050103-1ED3-402E-B449-611CD7C3BAB7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01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299" name="Google Shape;284;p19">
            <a:extLst>
              <a:ext uri="{FF2B5EF4-FFF2-40B4-BE49-F238E27FC236}">
                <a16:creationId xmlns:a16="http://schemas.microsoft.com/office/drawing/2014/main" id="{63336D28-8A65-4ABD-A6B8-D050A8DCE475}"/>
              </a:ext>
            </a:extLst>
          </p:cNvPr>
          <p:cNvGrpSpPr/>
          <p:nvPr/>
        </p:nvGrpSpPr>
        <p:grpSpPr>
          <a:xfrm>
            <a:off x="213287" y="1984317"/>
            <a:ext cx="2295900" cy="892200"/>
            <a:chOff x="616350" y="1337550"/>
            <a:chExt cx="2295900" cy="892200"/>
          </a:xfrm>
          <a:solidFill>
            <a:srgbClr val="547492"/>
          </a:solidFill>
        </p:grpSpPr>
        <p:sp>
          <p:nvSpPr>
            <p:cNvPr id="300" name="Google Shape;285;p19">
              <a:extLst>
                <a:ext uri="{FF2B5EF4-FFF2-40B4-BE49-F238E27FC236}">
                  <a16:creationId xmlns:a16="http://schemas.microsoft.com/office/drawing/2014/main" id="{C90213B5-C5A0-4708-9BF5-C6B805A9C249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547492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301" name="Google Shape;287;p19">
              <a:extLst>
                <a:ext uri="{FF2B5EF4-FFF2-40B4-BE49-F238E27FC236}">
                  <a16:creationId xmlns:a16="http://schemas.microsoft.com/office/drawing/2014/main" id="{6313D3DD-8B53-4A3A-8777-F3F6F0045D7A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02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02" name="Google Shape;284;p19">
            <a:extLst>
              <a:ext uri="{FF2B5EF4-FFF2-40B4-BE49-F238E27FC236}">
                <a16:creationId xmlns:a16="http://schemas.microsoft.com/office/drawing/2014/main" id="{02CA367E-4CB3-4C81-BD22-B377CB7E66F3}"/>
              </a:ext>
            </a:extLst>
          </p:cNvPr>
          <p:cNvGrpSpPr/>
          <p:nvPr/>
        </p:nvGrpSpPr>
        <p:grpSpPr>
          <a:xfrm>
            <a:off x="198359" y="3181988"/>
            <a:ext cx="2295900" cy="892200"/>
            <a:chOff x="616350" y="1337550"/>
            <a:chExt cx="2295900" cy="892200"/>
          </a:xfrm>
        </p:grpSpPr>
        <p:sp>
          <p:nvSpPr>
            <p:cNvPr id="303" name="Google Shape;285;p19">
              <a:extLst>
                <a:ext uri="{FF2B5EF4-FFF2-40B4-BE49-F238E27FC236}">
                  <a16:creationId xmlns:a16="http://schemas.microsoft.com/office/drawing/2014/main" id="{81D4F1EA-ACAF-49AD-9274-5CF903165E4D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A4C29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304" name="Google Shape;287;p19">
              <a:extLst>
                <a:ext uri="{FF2B5EF4-FFF2-40B4-BE49-F238E27FC236}">
                  <a16:creationId xmlns:a16="http://schemas.microsoft.com/office/drawing/2014/main" id="{9005AC71-747E-4AF2-93D5-DAF4A84B0C4E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03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05" name="Google Shape;284;p19">
            <a:extLst>
              <a:ext uri="{FF2B5EF4-FFF2-40B4-BE49-F238E27FC236}">
                <a16:creationId xmlns:a16="http://schemas.microsoft.com/office/drawing/2014/main" id="{DF86075A-05AA-41FC-9530-BADF384D6611}"/>
              </a:ext>
            </a:extLst>
          </p:cNvPr>
          <p:cNvGrpSpPr/>
          <p:nvPr/>
        </p:nvGrpSpPr>
        <p:grpSpPr>
          <a:xfrm>
            <a:off x="189631" y="4412345"/>
            <a:ext cx="2295900" cy="892200"/>
            <a:chOff x="616350" y="1337550"/>
            <a:chExt cx="2295900" cy="892200"/>
          </a:xfrm>
        </p:grpSpPr>
        <p:sp>
          <p:nvSpPr>
            <p:cNvPr id="306" name="Google Shape;285;p19">
              <a:extLst>
                <a:ext uri="{FF2B5EF4-FFF2-40B4-BE49-F238E27FC236}">
                  <a16:creationId xmlns:a16="http://schemas.microsoft.com/office/drawing/2014/main" id="{3BF96A55-9C45-491B-A597-6CE8E0FAE8C3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76F5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307" name="Google Shape;287;p19">
              <a:extLst>
                <a:ext uri="{FF2B5EF4-FFF2-40B4-BE49-F238E27FC236}">
                  <a16:creationId xmlns:a16="http://schemas.microsoft.com/office/drawing/2014/main" id="{74AAECDD-8D42-4E8D-8EBC-0DE3EC0098E5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04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08" name="Google Shape;284;p19">
            <a:extLst>
              <a:ext uri="{FF2B5EF4-FFF2-40B4-BE49-F238E27FC236}">
                <a16:creationId xmlns:a16="http://schemas.microsoft.com/office/drawing/2014/main" id="{A43BC135-5616-49A9-9C13-19A1E74D7C72}"/>
              </a:ext>
            </a:extLst>
          </p:cNvPr>
          <p:cNvGrpSpPr/>
          <p:nvPr/>
        </p:nvGrpSpPr>
        <p:grpSpPr>
          <a:xfrm>
            <a:off x="197343" y="5600757"/>
            <a:ext cx="2295900" cy="892200"/>
            <a:chOff x="616350" y="1337550"/>
            <a:chExt cx="2295900" cy="892200"/>
          </a:xfrm>
        </p:grpSpPr>
        <p:sp>
          <p:nvSpPr>
            <p:cNvPr id="309" name="Google Shape;285;p19">
              <a:extLst>
                <a:ext uri="{FF2B5EF4-FFF2-40B4-BE49-F238E27FC236}">
                  <a16:creationId xmlns:a16="http://schemas.microsoft.com/office/drawing/2014/main" id="{E570E706-0B8E-4978-AF64-5FFC060FFD6F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3B54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310" name="Google Shape;287;p19">
              <a:extLst>
                <a:ext uri="{FF2B5EF4-FFF2-40B4-BE49-F238E27FC236}">
                  <a16:creationId xmlns:a16="http://schemas.microsoft.com/office/drawing/2014/main" id="{052C6616-92DF-4E84-91CA-C8628885664E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05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11" name="Google Shape;284;p19">
            <a:extLst>
              <a:ext uri="{FF2B5EF4-FFF2-40B4-BE49-F238E27FC236}">
                <a16:creationId xmlns:a16="http://schemas.microsoft.com/office/drawing/2014/main" id="{7999EB27-1BFA-4A81-A9F7-F96AE588CE04}"/>
              </a:ext>
            </a:extLst>
          </p:cNvPr>
          <p:cNvGrpSpPr/>
          <p:nvPr/>
        </p:nvGrpSpPr>
        <p:grpSpPr>
          <a:xfrm>
            <a:off x="5541892" y="828844"/>
            <a:ext cx="2295900" cy="892200"/>
            <a:chOff x="616350" y="1337550"/>
            <a:chExt cx="2295900" cy="892200"/>
          </a:xfrm>
        </p:grpSpPr>
        <p:sp>
          <p:nvSpPr>
            <p:cNvPr id="312" name="Google Shape;285;p19">
              <a:extLst>
                <a:ext uri="{FF2B5EF4-FFF2-40B4-BE49-F238E27FC236}">
                  <a16:creationId xmlns:a16="http://schemas.microsoft.com/office/drawing/2014/main" id="{03CDD25C-4DC7-4286-9CA1-E1167C210A90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2A9D8F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313" name="Google Shape;287;p19">
              <a:extLst>
                <a:ext uri="{FF2B5EF4-FFF2-40B4-BE49-F238E27FC236}">
                  <a16:creationId xmlns:a16="http://schemas.microsoft.com/office/drawing/2014/main" id="{41F4F8FB-EFCA-4089-B37A-963C81E1FA05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06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14" name="Google Shape;284;p19">
            <a:extLst>
              <a:ext uri="{FF2B5EF4-FFF2-40B4-BE49-F238E27FC236}">
                <a16:creationId xmlns:a16="http://schemas.microsoft.com/office/drawing/2014/main" id="{9B375537-AAEB-4A77-BB99-CEB23A75A784}"/>
              </a:ext>
            </a:extLst>
          </p:cNvPr>
          <p:cNvGrpSpPr/>
          <p:nvPr/>
        </p:nvGrpSpPr>
        <p:grpSpPr>
          <a:xfrm>
            <a:off x="5541892" y="1984317"/>
            <a:ext cx="2295900" cy="892200"/>
            <a:chOff x="616350" y="1337550"/>
            <a:chExt cx="2295900" cy="892200"/>
          </a:xfrm>
        </p:grpSpPr>
        <p:sp>
          <p:nvSpPr>
            <p:cNvPr id="315" name="Google Shape;285;p19">
              <a:extLst>
                <a:ext uri="{FF2B5EF4-FFF2-40B4-BE49-F238E27FC236}">
                  <a16:creationId xmlns:a16="http://schemas.microsoft.com/office/drawing/2014/main" id="{B1E5FE33-01BC-4322-B217-BB6DD3FAC0FC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51729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316" name="Google Shape;287;p19">
              <a:extLst>
                <a:ext uri="{FF2B5EF4-FFF2-40B4-BE49-F238E27FC236}">
                  <a16:creationId xmlns:a16="http://schemas.microsoft.com/office/drawing/2014/main" id="{22CCCDD0-FC98-4F05-B338-9F8360934C40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07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17" name="Google Shape;284;p19">
            <a:extLst>
              <a:ext uri="{FF2B5EF4-FFF2-40B4-BE49-F238E27FC236}">
                <a16:creationId xmlns:a16="http://schemas.microsoft.com/office/drawing/2014/main" id="{E04FB3C7-E8CD-46BA-B988-00A95CED3196}"/>
              </a:ext>
            </a:extLst>
          </p:cNvPr>
          <p:cNvGrpSpPr/>
          <p:nvPr/>
        </p:nvGrpSpPr>
        <p:grpSpPr>
          <a:xfrm>
            <a:off x="5543742" y="3181988"/>
            <a:ext cx="2295900" cy="892200"/>
            <a:chOff x="666684" y="1337550"/>
            <a:chExt cx="2295900" cy="892200"/>
          </a:xfrm>
        </p:grpSpPr>
        <p:sp>
          <p:nvSpPr>
            <p:cNvPr id="318" name="Google Shape;285;p19">
              <a:extLst>
                <a:ext uri="{FF2B5EF4-FFF2-40B4-BE49-F238E27FC236}">
                  <a16:creationId xmlns:a16="http://schemas.microsoft.com/office/drawing/2014/main" id="{AB9F0C5A-2DCE-4394-9ED3-D6AD2C7457A2}"/>
                </a:ext>
              </a:extLst>
            </p:cNvPr>
            <p:cNvSpPr/>
            <p:nvPr/>
          </p:nvSpPr>
          <p:spPr>
            <a:xfrm>
              <a:off x="666684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A4C29A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319" name="Google Shape;287;p19">
              <a:extLst>
                <a:ext uri="{FF2B5EF4-FFF2-40B4-BE49-F238E27FC236}">
                  <a16:creationId xmlns:a16="http://schemas.microsoft.com/office/drawing/2014/main" id="{3176096C-4D70-4946-A5A0-D40A07A875EF}"/>
                </a:ext>
              </a:extLst>
            </p:cNvPr>
            <p:cNvSpPr/>
            <p:nvPr/>
          </p:nvSpPr>
          <p:spPr>
            <a:xfrm>
              <a:off x="666684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08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20" name="Google Shape;284;p19">
            <a:extLst>
              <a:ext uri="{FF2B5EF4-FFF2-40B4-BE49-F238E27FC236}">
                <a16:creationId xmlns:a16="http://schemas.microsoft.com/office/drawing/2014/main" id="{D4DC47F5-B02C-4E3F-AEA7-E425A31F0464}"/>
              </a:ext>
            </a:extLst>
          </p:cNvPr>
          <p:cNvGrpSpPr/>
          <p:nvPr/>
        </p:nvGrpSpPr>
        <p:grpSpPr>
          <a:xfrm>
            <a:off x="5543403" y="4412345"/>
            <a:ext cx="2295900" cy="892200"/>
            <a:chOff x="616350" y="1337550"/>
            <a:chExt cx="2295900" cy="892200"/>
          </a:xfrm>
        </p:grpSpPr>
        <p:sp>
          <p:nvSpPr>
            <p:cNvPr id="321" name="Google Shape;285;p19">
              <a:extLst>
                <a:ext uri="{FF2B5EF4-FFF2-40B4-BE49-F238E27FC236}">
                  <a16:creationId xmlns:a16="http://schemas.microsoft.com/office/drawing/2014/main" id="{CA662AAD-4DA2-4883-B83F-5837AD11EC37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76F5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322" name="Google Shape;287;p19">
              <a:extLst>
                <a:ext uri="{FF2B5EF4-FFF2-40B4-BE49-F238E27FC236}">
                  <a16:creationId xmlns:a16="http://schemas.microsoft.com/office/drawing/2014/main" id="{48DA7BEA-513F-4961-8768-EC52B5E863FB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09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323" name="Google Shape;284;p19">
            <a:extLst>
              <a:ext uri="{FF2B5EF4-FFF2-40B4-BE49-F238E27FC236}">
                <a16:creationId xmlns:a16="http://schemas.microsoft.com/office/drawing/2014/main" id="{B0253AD7-1971-41EA-B585-2F19BE011E7E}"/>
              </a:ext>
            </a:extLst>
          </p:cNvPr>
          <p:cNvGrpSpPr/>
          <p:nvPr/>
        </p:nvGrpSpPr>
        <p:grpSpPr>
          <a:xfrm>
            <a:off x="5551115" y="5600757"/>
            <a:ext cx="2295900" cy="892200"/>
            <a:chOff x="616350" y="1337550"/>
            <a:chExt cx="2295900" cy="892200"/>
          </a:xfrm>
        </p:grpSpPr>
        <p:sp>
          <p:nvSpPr>
            <p:cNvPr id="324" name="Google Shape;285;p19">
              <a:extLst>
                <a:ext uri="{FF2B5EF4-FFF2-40B4-BE49-F238E27FC236}">
                  <a16:creationId xmlns:a16="http://schemas.microsoft.com/office/drawing/2014/main" id="{F73A3F90-1299-4FDD-AF5D-7F410724243A}"/>
                </a:ext>
              </a:extLst>
            </p:cNvPr>
            <p:cNvSpPr/>
            <p:nvPr/>
          </p:nvSpPr>
          <p:spPr>
            <a:xfrm>
              <a:off x="616350" y="1337550"/>
              <a:ext cx="2295900" cy="892200"/>
            </a:xfrm>
            <a:prstGeom prst="roundRect">
              <a:avLst>
                <a:gd name="adj" fmla="val 11269"/>
              </a:avLst>
            </a:prstGeom>
            <a:solidFill>
              <a:srgbClr val="E3B54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cs typeface="Times New Roman" panose="02020603050405020304" pitchFamily="18" charset="0"/>
              </a:endParaRPr>
            </a:p>
          </p:txBody>
        </p:sp>
        <p:sp>
          <p:nvSpPr>
            <p:cNvPr id="325" name="Google Shape;287;p19">
              <a:extLst>
                <a:ext uri="{FF2B5EF4-FFF2-40B4-BE49-F238E27FC236}">
                  <a16:creationId xmlns:a16="http://schemas.microsoft.com/office/drawing/2014/main" id="{5F6272E3-6448-4454-8872-55CB9B1EF827}"/>
                </a:ext>
              </a:extLst>
            </p:cNvPr>
            <p:cNvSpPr/>
            <p:nvPr/>
          </p:nvSpPr>
          <p:spPr>
            <a:xfrm>
              <a:off x="616350" y="1487934"/>
              <a:ext cx="588300" cy="591431"/>
            </a:xfrm>
            <a:prstGeom prst="roundRect">
              <a:avLst>
                <a:gd name="adj" fmla="val 10122"/>
              </a:avLst>
            </a:prstGeom>
            <a:solidFill>
              <a:schemeClr val="lt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lvl="0" indent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200" b="1" dirty="0">
                  <a:solidFill>
                    <a:schemeClr val="bg2">
                      <a:lumMod val="10000"/>
                    </a:schemeClr>
                  </a:solidFill>
                  <a:cs typeface="Times New Roman" panose="02020603050405020304" pitchFamily="18" charset="0"/>
                </a:rPr>
                <a:t>10</a:t>
              </a:r>
              <a:endParaRPr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355" name="TextBox 354">
            <a:extLst>
              <a:ext uri="{FF2B5EF4-FFF2-40B4-BE49-F238E27FC236}">
                <a16:creationId xmlns:a16="http://schemas.microsoft.com/office/drawing/2014/main" id="{F6FD21D6-8DD5-469E-8140-6DAE9AB348D2}"/>
              </a:ext>
            </a:extLst>
          </p:cNvPr>
          <p:cNvSpPr txBox="1"/>
          <p:nvPr/>
        </p:nvSpPr>
        <p:spPr>
          <a:xfrm>
            <a:off x="870347" y="949462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56,9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BBDB4553-4D4C-498A-A022-81C2E467C231}"/>
              </a:ext>
            </a:extLst>
          </p:cNvPr>
          <p:cNvSpPr txBox="1"/>
          <p:nvPr/>
        </p:nvSpPr>
        <p:spPr>
          <a:xfrm>
            <a:off x="992114" y="2089591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20,0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3D4C1099-A272-401B-88B7-94F6AEFA058C}"/>
              </a:ext>
            </a:extLst>
          </p:cNvPr>
          <p:cNvSpPr txBox="1"/>
          <p:nvPr/>
        </p:nvSpPr>
        <p:spPr>
          <a:xfrm>
            <a:off x="897996" y="3307690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7,8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BD4C5413-249D-4918-8CB5-A57276AD657D}"/>
              </a:ext>
            </a:extLst>
          </p:cNvPr>
          <p:cNvSpPr txBox="1"/>
          <p:nvPr/>
        </p:nvSpPr>
        <p:spPr>
          <a:xfrm>
            <a:off x="897996" y="4562729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5,1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56DBCED1-700C-4840-AB63-183294CC783C}"/>
              </a:ext>
            </a:extLst>
          </p:cNvPr>
          <p:cNvSpPr txBox="1"/>
          <p:nvPr/>
        </p:nvSpPr>
        <p:spPr>
          <a:xfrm>
            <a:off x="923163" y="5753837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3,9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CD4E8A87-314C-4F0A-A599-913F739BC22F}"/>
              </a:ext>
            </a:extLst>
          </p:cNvPr>
          <p:cNvSpPr txBox="1"/>
          <p:nvPr/>
        </p:nvSpPr>
        <p:spPr>
          <a:xfrm>
            <a:off x="6336472" y="954546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3,8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DDB5B5A0-CC0E-4EFA-8CF5-BBCD700F6576}"/>
              </a:ext>
            </a:extLst>
          </p:cNvPr>
          <p:cNvSpPr txBox="1"/>
          <p:nvPr/>
        </p:nvSpPr>
        <p:spPr>
          <a:xfrm>
            <a:off x="6373726" y="2098279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1,5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9C0F1D67-8CAE-4F32-A8E6-093BA7FCC378}"/>
              </a:ext>
            </a:extLst>
          </p:cNvPr>
          <p:cNvSpPr txBox="1"/>
          <p:nvPr/>
        </p:nvSpPr>
        <p:spPr>
          <a:xfrm>
            <a:off x="6336472" y="3307193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0,7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DF20457F-10B4-4D26-84C2-B216F391F3B8}"/>
              </a:ext>
            </a:extLst>
          </p:cNvPr>
          <p:cNvSpPr txBox="1"/>
          <p:nvPr/>
        </p:nvSpPr>
        <p:spPr>
          <a:xfrm>
            <a:off x="6318193" y="4569385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0,2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3291940E-8BB4-48B1-9591-4CD9E9B49463}"/>
              </a:ext>
            </a:extLst>
          </p:cNvPr>
          <p:cNvSpPr txBox="1"/>
          <p:nvPr/>
        </p:nvSpPr>
        <p:spPr>
          <a:xfrm>
            <a:off x="6351602" y="5757797"/>
            <a:ext cx="157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0,1 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%</a:t>
            </a:r>
            <a:endParaRPr lang="ru-RU" sz="3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65" name="Google Shape;287;p19">
            <a:extLst>
              <a:ext uri="{FF2B5EF4-FFF2-40B4-BE49-F238E27FC236}">
                <a16:creationId xmlns:a16="http://schemas.microsoft.com/office/drawing/2014/main" id="{50C3DDB5-3A96-4C0E-A41C-5FD8A4A60DFC}"/>
              </a:ext>
            </a:extLst>
          </p:cNvPr>
          <p:cNvSpPr/>
          <p:nvPr/>
        </p:nvSpPr>
        <p:spPr>
          <a:xfrm>
            <a:off x="8222971" y="101117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01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0B565E-A648-4949-8BB9-10757D490499}"/>
              </a:ext>
            </a:extLst>
          </p:cNvPr>
          <p:cNvSpPr txBox="1"/>
          <p:nvPr/>
        </p:nvSpPr>
        <p:spPr>
          <a:xfrm>
            <a:off x="8888118" y="146433"/>
            <a:ext cx="250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191B7B17-EEFB-41FB-B787-9E0A5DF38AD5}"/>
              </a:ext>
            </a:extLst>
          </p:cNvPr>
          <p:cNvSpPr txBox="1"/>
          <p:nvPr/>
        </p:nvSpPr>
        <p:spPr>
          <a:xfrm>
            <a:off x="8835187" y="681651"/>
            <a:ext cx="3245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Национальная экономика</a:t>
            </a: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C136CA6B-7E47-42F1-ADDC-D7FE252964BF}"/>
              </a:ext>
            </a:extLst>
          </p:cNvPr>
          <p:cNvSpPr txBox="1"/>
          <p:nvPr/>
        </p:nvSpPr>
        <p:spPr>
          <a:xfrm>
            <a:off x="8921820" y="1447028"/>
            <a:ext cx="3158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ЖКХ</a:t>
            </a: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E9A18F0F-C413-4BCD-AFA0-6FB4EC57DA09}"/>
              </a:ext>
            </a:extLst>
          </p:cNvPr>
          <p:cNvSpPr txBox="1"/>
          <p:nvPr/>
        </p:nvSpPr>
        <p:spPr>
          <a:xfrm>
            <a:off x="8887677" y="2010167"/>
            <a:ext cx="3298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Общегосударственные вопросы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D4594B67-501A-4797-9BBF-DBED01B92125}"/>
              </a:ext>
            </a:extLst>
          </p:cNvPr>
          <p:cNvSpPr txBox="1"/>
          <p:nvPr/>
        </p:nvSpPr>
        <p:spPr>
          <a:xfrm>
            <a:off x="8895169" y="3432650"/>
            <a:ext cx="342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Социальная политика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F16D0D48-8101-4CB4-AC59-67BD2498A8EF}"/>
              </a:ext>
            </a:extLst>
          </p:cNvPr>
          <p:cNvSpPr txBox="1"/>
          <p:nvPr/>
        </p:nvSpPr>
        <p:spPr>
          <a:xfrm>
            <a:off x="8896068" y="2811734"/>
            <a:ext cx="342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Физическая культура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CCCFC56E-1A1A-4A00-B598-35ABCB2AE688}"/>
              </a:ext>
            </a:extLst>
          </p:cNvPr>
          <p:cNvSpPr txBox="1"/>
          <p:nvPr/>
        </p:nvSpPr>
        <p:spPr>
          <a:xfrm>
            <a:off x="8895381" y="4107494"/>
            <a:ext cx="362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Культура, кинематография</a:t>
            </a:r>
          </a:p>
        </p:txBody>
      </p:sp>
      <p:sp>
        <p:nvSpPr>
          <p:cNvPr id="379" name="TextBox 378">
            <a:extLst>
              <a:ext uri="{FF2B5EF4-FFF2-40B4-BE49-F238E27FC236}">
                <a16:creationId xmlns:a16="http://schemas.microsoft.com/office/drawing/2014/main" id="{B6F5153E-5CD7-4D25-AA2F-CF0E8ECFA7FB}"/>
              </a:ext>
            </a:extLst>
          </p:cNvPr>
          <p:cNvSpPr txBox="1"/>
          <p:nvPr/>
        </p:nvSpPr>
        <p:spPr>
          <a:xfrm>
            <a:off x="8887601" y="4805084"/>
            <a:ext cx="342032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Национальная безопасность</a:t>
            </a: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AD801273-230A-4F2E-A5B7-B4C38A992B08}"/>
              </a:ext>
            </a:extLst>
          </p:cNvPr>
          <p:cNvSpPr txBox="1"/>
          <p:nvPr/>
        </p:nvSpPr>
        <p:spPr>
          <a:xfrm>
            <a:off x="8896653" y="5521003"/>
            <a:ext cx="3420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Охрана окружающей среды</a:t>
            </a:r>
          </a:p>
        </p:txBody>
      </p:sp>
      <p:sp>
        <p:nvSpPr>
          <p:cNvPr id="382" name="Google Shape;287;p19">
            <a:extLst>
              <a:ext uri="{FF2B5EF4-FFF2-40B4-BE49-F238E27FC236}">
                <a16:creationId xmlns:a16="http://schemas.microsoft.com/office/drawing/2014/main" id="{F4395EE1-05C3-4513-89A2-DE6BA96A8D11}"/>
              </a:ext>
            </a:extLst>
          </p:cNvPr>
          <p:cNvSpPr/>
          <p:nvPr/>
        </p:nvSpPr>
        <p:spPr>
          <a:xfrm>
            <a:off x="8215717" y="746999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02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83" name="Google Shape;287;p19">
            <a:extLst>
              <a:ext uri="{FF2B5EF4-FFF2-40B4-BE49-F238E27FC236}">
                <a16:creationId xmlns:a16="http://schemas.microsoft.com/office/drawing/2014/main" id="{FB05C9D5-77EE-4246-9832-74C2C2434CA9}"/>
              </a:ext>
            </a:extLst>
          </p:cNvPr>
          <p:cNvSpPr/>
          <p:nvPr/>
        </p:nvSpPr>
        <p:spPr>
          <a:xfrm>
            <a:off x="8222977" y="1436424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03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84" name="Google Shape;287;p19">
            <a:extLst>
              <a:ext uri="{FF2B5EF4-FFF2-40B4-BE49-F238E27FC236}">
                <a16:creationId xmlns:a16="http://schemas.microsoft.com/office/drawing/2014/main" id="{96BFCC76-78AE-4032-9429-8A1F0A665D4A}"/>
              </a:ext>
            </a:extLst>
          </p:cNvPr>
          <p:cNvSpPr/>
          <p:nvPr/>
        </p:nvSpPr>
        <p:spPr>
          <a:xfrm>
            <a:off x="8230237" y="2082309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04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85" name="Google Shape;287;p19">
            <a:extLst>
              <a:ext uri="{FF2B5EF4-FFF2-40B4-BE49-F238E27FC236}">
                <a16:creationId xmlns:a16="http://schemas.microsoft.com/office/drawing/2014/main" id="{3CF65851-64CF-4217-B859-963B5BC6F589}"/>
              </a:ext>
            </a:extLst>
          </p:cNvPr>
          <p:cNvSpPr/>
          <p:nvPr/>
        </p:nvSpPr>
        <p:spPr>
          <a:xfrm>
            <a:off x="8237497" y="2757221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05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86" name="Google Shape;287;p19">
            <a:extLst>
              <a:ext uri="{FF2B5EF4-FFF2-40B4-BE49-F238E27FC236}">
                <a16:creationId xmlns:a16="http://schemas.microsoft.com/office/drawing/2014/main" id="{E4B6E184-B828-426E-9261-2031D3E3A0F0}"/>
              </a:ext>
            </a:extLst>
          </p:cNvPr>
          <p:cNvSpPr/>
          <p:nvPr/>
        </p:nvSpPr>
        <p:spPr>
          <a:xfrm>
            <a:off x="8230243" y="3403101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06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87" name="Google Shape;287;p19">
            <a:extLst>
              <a:ext uri="{FF2B5EF4-FFF2-40B4-BE49-F238E27FC236}">
                <a16:creationId xmlns:a16="http://schemas.microsoft.com/office/drawing/2014/main" id="{07834DBA-ACD2-4E15-B29A-440DC1589D4D}"/>
              </a:ext>
            </a:extLst>
          </p:cNvPr>
          <p:cNvSpPr/>
          <p:nvPr/>
        </p:nvSpPr>
        <p:spPr>
          <a:xfrm>
            <a:off x="8237503" y="4063498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07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88" name="Google Shape;287;p19">
            <a:extLst>
              <a:ext uri="{FF2B5EF4-FFF2-40B4-BE49-F238E27FC236}">
                <a16:creationId xmlns:a16="http://schemas.microsoft.com/office/drawing/2014/main" id="{00817071-1AA2-4EF1-A5E2-3D46374FCB4B}"/>
              </a:ext>
            </a:extLst>
          </p:cNvPr>
          <p:cNvSpPr/>
          <p:nvPr/>
        </p:nvSpPr>
        <p:spPr>
          <a:xfrm>
            <a:off x="8244762" y="4759233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08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89" name="Google Shape;287;p19">
            <a:extLst>
              <a:ext uri="{FF2B5EF4-FFF2-40B4-BE49-F238E27FC236}">
                <a16:creationId xmlns:a16="http://schemas.microsoft.com/office/drawing/2014/main" id="{614DB6FF-A3E3-4B46-B999-9EDB43DE3BC4}"/>
              </a:ext>
            </a:extLst>
          </p:cNvPr>
          <p:cNvSpPr/>
          <p:nvPr/>
        </p:nvSpPr>
        <p:spPr>
          <a:xfrm>
            <a:off x="8266534" y="5500407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09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90" name="Google Shape;287;p19">
            <a:extLst>
              <a:ext uri="{FF2B5EF4-FFF2-40B4-BE49-F238E27FC236}">
                <a16:creationId xmlns:a16="http://schemas.microsoft.com/office/drawing/2014/main" id="{FF3D897D-0582-4298-9135-7CEDBBE25E04}"/>
              </a:ext>
            </a:extLst>
          </p:cNvPr>
          <p:cNvSpPr/>
          <p:nvPr/>
        </p:nvSpPr>
        <p:spPr>
          <a:xfrm>
            <a:off x="8248075" y="6248036"/>
            <a:ext cx="573782" cy="489841"/>
          </a:xfrm>
          <a:prstGeom prst="roundRect">
            <a:avLst>
              <a:gd name="adj" fmla="val 10122"/>
            </a:avLst>
          </a:prstGeom>
          <a:solidFill>
            <a:schemeClr val="lt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10</a:t>
            </a:r>
            <a:endParaRPr sz="22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581CE1B9-32FE-4633-9FE2-7BB5117A15DB}"/>
              </a:ext>
            </a:extLst>
          </p:cNvPr>
          <p:cNvSpPr txBox="1"/>
          <p:nvPr/>
        </p:nvSpPr>
        <p:spPr>
          <a:xfrm>
            <a:off x="8895169" y="6121326"/>
            <a:ext cx="3420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kern="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</a:rPr>
              <a:t>Средства массовой информации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0015C514-3C76-402E-9B43-13DCD9EC9BBA}"/>
              </a:ext>
            </a:extLst>
          </p:cNvPr>
          <p:cNvSpPr/>
          <p:nvPr/>
        </p:nvSpPr>
        <p:spPr>
          <a:xfrm>
            <a:off x="3018727" y="2677486"/>
            <a:ext cx="2074530" cy="1659312"/>
          </a:xfrm>
          <a:prstGeom prst="roundRect">
            <a:avLst/>
          </a:prstGeom>
          <a:gradFill flip="none" rotWithShape="1">
            <a:gsLst>
              <a:gs pos="6000">
                <a:schemeClr val="bg1"/>
              </a:gs>
              <a:gs pos="55000">
                <a:schemeClr val="bg2">
                  <a:lumMod val="90000"/>
                </a:schemeClr>
              </a:gs>
            </a:gsLst>
            <a:lin ang="18900000" scaled="1"/>
            <a:tileRect/>
          </a:gradFill>
          <a:effectLst/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7664F0-2A57-4EEE-9C97-B41D92DB7BFD}"/>
              </a:ext>
            </a:extLst>
          </p:cNvPr>
          <p:cNvSpPr txBox="1"/>
          <p:nvPr/>
        </p:nvSpPr>
        <p:spPr>
          <a:xfrm>
            <a:off x="3072822" y="2865371"/>
            <a:ext cx="197229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3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10 694</a:t>
            </a:r>
          </a:p>
          <a:p>
            <a:pPr algn="ctr"/>
            <a:r>
              <a:rPr lang="ru-RU" sz="31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526911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188026" y="-24692"/>
            <a:ext cx="11904837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Составление проекта бюджета городского округа на 2026 год и плановый период 2027 и 2028 годов основывается на: </a:t>
            </a:r>
            <a:endParaRPr lang="ru-RU" sz="3000" b="1" kern="0" dirty="0">
              <a:solidFill>
                <a:schemeClr val="tx1"/>
              </a:solidFill>
              <a:latin typeface="+mn-lt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5A9F0AC-3569-42A9-BE1D-602CBCE1B962}"/>
              </a:ext>
            </a:extLst>
          </p:cNvPr>
          <p:cNvSpPr txBox="1"/>
          <p:nvPr/>
        </p:nvSpPr>
        <p:spPr>
          <a:xfrm>
            <a:off x="412941" y="1546861"/>
            <a:ext cx="114550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24000" algn="just">
              <a:buFont typeface="Wingdings" panose="05000000000000000000" pitchFamily="2" charset="2"/>
              <a:buChar char="ü"/>
            </a:pPr>
            <a:r>
              <a:rPr lang="ru-RU" sz="2400" b="1" kern="0" dirty="0"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положениях послания Президента Российской Федерации  Федеральному Собранию Российской Федерации, определяющих бюджетную политику в Российской Федерации;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AD68A42-9077-465B-9105-A82C7B67CF91}"/>
              </a:ext>
            </a:extLst>
          </p:cNvPr>
          <p:cNvSpPr txBox="1"/>
          <p:nvPr/>
        </p:nvSpPr>
        <p:spPr>
          <a:xfrm>
            <a:off x="412941" y="4604054"/>
            <a:ext cx="1105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240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бюджетном прогнозе на долгосрочный период;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BBAC212-5E90-46B2-B6B1-6AACAB7F5B3E}"/>
              </a:ext>
            </a:extLst>
          </p:cNvPr>
          <p:cNvSpPr txBox="1"/>
          <p:nvPr/>
        </p:nvSpPr>
        <p:spPr>
          <a:xfrm>
            <a:off x="412941" y="5591302"/>
            <a:ext cx="83417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240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муниципальных программах.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3B69C04-3108-42C7-8E9A-F5A591413E3F}"/>
              </a:ext>
            </a:extLst>
          </p:cNvPr>
          <p:cNvSpPr txBox="1"/>
          <p:nvPr/>
        </p:nvSpPr>
        <p:spPr>
          <a:xfrm>
            <a:off x="368496" y="3188752"/>
            <a:ext cx="114550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324000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chemeClr val="bg1"/>
                </a:solidFill>
                <a:cs typeface="Times New Roman" panose="02020603050405020304" pitchFamily="18" charset="0"/>
              </a:rPr>
              <a:t>прогнозе социально-экономического развития территории городского округа город Стерлитамак Республики Башкортостан;</a:t>
            </a:r>
          </a:p>
        </p:txBody>
      </p:sp>
    </p:spTree>
    <p:extLst>
      <p:ext uri="{BB962C8B-B14F-4D97-AF65-F5344CB8AC3E}">
        <p14:creationId xmlns:p14="http://schemas.microsoft.com/office/powerpoint/2010/main" val="219857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6;p15">
            <a:extLst>
              <a:ext uri="{FF2B5EF4-FFF2-40B4-BE49-F238E27FC236}">
                <a16:creationId xmlns:a16="http://schemas.microsoft.com/office/drawing/2014/main" id="{25F9472D-8F62-4D3A-84E0-52CC697B13A6}"/>
              </a:ext>
            </a:extLst>
          </p:cNvPr>
          <p:cNvSpPr txBox="1">
            <a:spLocks/>
          </p:cNvSpPr>
          <p:nvPr/>
        </p:nvSpPr>
        <p:spPr>
          <a:xfrm>
            <a:off x="707764" y="28563"/>
            <a:ext cx="11020410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Социально-культурная сфера – 66,1 %  (7 076 млн руб.)</a:t>
            </a:r>
            <a:endParaRPr lang="ru-RU" sz="3000" b="1" kern="0" dirty="0">
              <a:solidFill>
                <a:schemeClr val="tx1"/>
              </a:solidFill>
              <a:latin typeface="+mn-lt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316" name="Группа 315">
            <a:extLst>
              <a:ext uri="{FF2B5EF4-FFF2-40B4-BE49-F238E27FC236}">
                <a16:creationId xmlns:a16="http://schemas.microsoft.com/office/drawing/2014/main" id="{3A2BF475-0FFD-4D35-B30D-0DAAB3B578F7}"/>
              </a:ext>
            </a:extLst>
          </p:cNvPr>
          <p:cNvGrpSpPr/>
          <p:nvPr/>
        </p:nvGrpSpPr>
        <p:grpSpPr>
          <a:xfrm>
            <a:off x="248904" y="1580145"/>
            <a:ext cx="2494296" cy="4144793"/>
            <a:chOff x="248904" y="1156077"/>
            <a:chExt cx="2625299" cy="4951299"/>
          </a:xfrm>
        </p:grpSpPr>
        <p:sp>
          <p:nvSpPr>
            <p:cNvPr id="269" name="Freeform: Shape 15">
              <a:extLst>
                <a:ext uri="{FF2B5EF4-FFF2-40B4-BE49-F238E27FC236}">
                  <a16:creationId xmlns:a16="http://schemas.microsoft.com/office/drawing/2014/main" id="{635B03ED-6781-4C57-B62D-29747E52D39A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5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73" name="Freeform: Shape 19">
              <a:extLst>
                <a:ext uri="{FF2B5EF4-FFF2-40B4-BE49-F238E27FC236}">
                  <a16:creationId xmlns:a16="http://schemas.microsoft.com/office/drawing/2014/main" id="{345D5069-B8FB-44E5-BB74-036BF965EA75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9000">
                  <a:schemeClr val="bg1">
                    <a:lumMod val="75000"/>
                  </a:schemeClr>
                </a:gs>
              </a:gsLst>
              <a:lin ang="189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4" name="Google Shape;859;p25">
              <a:extLst>
                <a:ext uri="{FF2B5EF4-FFF2-40B4-BE49-F238E27FC236}">
                  <a16:creationId xmlns:a16="http://schemas.microsoft.com/office/drawing/2014/main" id="{6842D502-E0A0-439C-B5F5-85CACABF6347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2A9D8F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317" name="Группа 316">
            <a:extLst>
              <a:ext uri="{FF2B5EF4-FFF2-40B4-BE49-F238E27FC236}">
                <a16:creationId xmlns:a16="http://schemas.microsoft.com/office/drawing/2014/main" id="{D04EA378-3266-4473-B786-B139C46DEAC2}"/>
              </a:ext>
            </a:extLst>
          </p:cNvPr>
          <p:cNvGrpSpPr/>
          <p:nvPr/>
        </p:nvGrpSpPr>
        <p:grpSpPr>
          <a:xfrm>
            <a:off x="3250521" y="1580145"/>
            <a:ext cx="2494296" cy="4144793"/>
            <a:chOff x="248904" y="1156077"/>
            <a:chExt cx="2625299" cy="4951299"/>
          </a:xfrm>
        </p:grpSpPr>
        <p:sp>
          <p:nvSpPr>
            <p:cNvPr id="318" name="Freeform: Shape 15">
              <a:extLst>
                <a:ext uri="{FF2B5EF4-FFF2-40B4-BE49-F238E27FC236}">
                  <a16:creationId xmlns:a16="http://schemas.microsoft.com/office/drawing/2014/main" id="{D032793E-CBC1-411D-A22F-164BDA235803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9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19" name="Freeform: Shape 19">
              <a:extLst>
                <a:ext uri="{FF2B5EF4-FFF2-40B4-BE49-F238E27FC236}">
                  <a16:creationId xmlns:a16="http://schemas.microsoft.com/office/drawing/2014/main" id="{3A060C8A-CA8C-4CE1-BD56-7658CC37FC09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20" name="Google Shape;859;p25">
              <a:extLst>
                <a:ext uri="{FF2B5EF4-FFF2-40B4-BE49-F238E27FC236}">
                  <a16:creationId xmlns:a16="http://schemas.microsoft.com/office/drawing/2014/main" id="{234D7B59-2F35-4584-9739-86E3CA323F3E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54749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321" name="Группа 320">
            <a:extLst>
              <a:ext uri="{FF2B5EF4-FFF2-40B4-BE49-F238E27FC236}">
                <a16:creationId xmlns:a16="http://schemas.microsoft.com/office/drawing/2014/main" id="{BB9A0994-E2EA-4275-BA09-032F3DFEB033}"/>
              </a:ext>
            </a:extLst>
          </p:cNvPr>
          <p:cNvGrpSpPr/>
          <p:nvPr/>
        </p:nvGrpSpPr>
        <p:grpSpPr>
          <a:xfrm>
            <a:off x="6325258" y="1580145"/>
            <a:ext cx="2494296" cy="4144793"/>
            <a:chOff x="248904" y="1156077"/>
            <a:chExt cx="2625299" cy="4951299"/>
          </a:xfrm>
        </p:grpSpPr>
        <p:sp>
          <p:nvSpPr>
            <p:cNvPr id="322" name="Freeform: Shape 15">
              <a:extLst>
                <a:ext uri="{FF2B5EF4-FFF2-40B4-BE49-F238E27FC236}">
                  <a16:creationId xmlns:a16="http://schemas.microsoft.com/office/drawing/2014/main" id="{A20DA0BC-AC9B-4174-839E-F9C957461591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23" name="Freeform: Shape 19">
              <a:extLst>
                <a:ext uri="{FF2B5EF4-FFF2-40B4-BE49-F238E27FC236}">
                  <a16:creationId xmlns:a16="http://schemas.microsoft.com/office/drawing/2014/main" id="{A071379D-AFC7-4291-863D-D4FDA9232CAD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24" name="Google Shape;859;p25">
              <a:extLst>
                <a:ext uri="{FF2B5EF4-FFF2-40B4-BE49-F238E27FC236}">
                  <a16:creationId xmlns:a16="http://schemas.microsoft.com/office/drawing/2014/main" id="{2249A507-35A8-4646-93AE-D54CE0901111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E4593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grpSp>
        <p:nvGrpSpPr>
          <p:cNvPr id="325" name="Группа 324">
            <a:extLst>
              <a:ext uri="{FF2B5EF4-FFF2-40B4-BE49-F238E27FC236}">
                <a16:creationId xmlns:a16="http://schemas.microsoft.com/office/drawing/2014/main" id="{C47E9608-2BC4-44A0-9413-42FE0119CA06}"/>
              </a:ext>
            </a:extLst>
          </p:cNvPr>
          <p:cNvGrpSpPr/>
          <p:nvPr/>
        </p:nvGrpSpPr>
        <p:grpSpPr>
          <a:xfrm>
            <a:off x="9310981" y="1580145"/>
            <a:ext cx="2632115" cy="4144793"/>
            <a:chOff x="248904" y="1156077"/>
            <a:chExt cx="2625299" cy="4951299"/>
          </a:xfrm>
        </p:grpSpPr>
        <p:sp>
          <p:nvSpPr>
            <p:cNvPr id="326" name="Freeform: Shape 15">
              <a:extLst>
                <a:ext uri="{FF2B5EF4-FFF2-40B4-BE49-F238E27FC236}">
                  <a16:creationId xmlns:a16="http://schemas.microsoft.com/office/drawing/2014/main" id="{EA0F49D7-D3F4-411D-9BCD-363FE1C6F441}"/>
                </a:ext>
              </a:extLst>
            </p:cNvPr>
            <p:cNvSpPr/>
            <p:nvPr/>
          </p:nvSpPr>
          <p:spPr>
            <a:xfrm>
              <a:off x="248904" y="1156077"/>
              <a:ext cx="2610678" cy="847116"/>
            </a:xfrm>
            <a:custGeom>
              <a:avLst/>
              <a:gdLst>
                <a:gd name="connsiteX0" fmla="*/ 179449 w 1762412"/>
                <a:gd name="connsiteY0" fmla="*/ 0 h 847116"/>
                <a:gd name="connsiteX1" fmla="*/ 1582963 w 1762412"/>
                <a:gd name="connsiteY1" fmla="*/ 0 h 847116"/>
                <a:gd name="connsiteX2" fmla="*/ 1762412 w 1762412"/>
                <a:gd name="connsiteY2" fmla="*/ 179449 h 847116"/>
                <a:gd name="connsiteX3" fmla="*/ 1762412 w 1762412"/>
                <a:gd name="connsiteY3" fmla="*/ 847116 h 847116"/>
                <a:gd name="connsiteX4" fmla="*/ 0 w 1762412"/>
                <a:gd name="connsiteY4" fmla="*/ 847116 h 847116"/>
                <a:gd name="connsiteX5" fmla="*/ 0 w 1762412"/>
                <a:gd name="connsiteY5" fmla="*/ 179449 h 847116"/>
                <a:gd name="connsiteX6" fmla="*/ 179449 w 1762412"/>
                <a:gd name="connsiteY6" fmla="*/ 0 h 847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847116">
                  <a:moveTo>
                    <a:pt x="179449" y="0"/>
                  </a:moveTo>
                  <a:lnTo>
                    <a:pt x="1582963" y="0"/>
                  </a:lnTo>
                  <a:cubicBezTo>
                    <a:pt x="1682070" y="0"/>
                    <a:pt x="1762412" y="80342"/>
                    <a:pt x="1762412" y="179449"/>
                  </a:cubicBezTo>
                  <a:lnTo>
                    <a:pt x="1762412" y="847116"/>
                  </a:lnTo>
                  <a:lnTo>
                    <a:pt x="0" y="847116"/>
                  </a:lnTo>
                  <a:lnTo>
                    <a:pt x="0" y="179449"/>
                  </a:lnTo>
                  <a:cubicBezTo>
                    <a:pt x="0" y="80342"/>
                    <a:pt x="80342" y="0"/>
                    <a:pt x="179449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27" name="Freeform: Shape 19">
              <a:extLst>
                <a:ext uri="{FF2B5EF4-FFF2-40B4-BE49-F238E27FC236}">
                  <a16:creationId xmlns:a16="http://schemas.microsoft.com/office/drawing/2014/main" id="{414D3871-B956-4388-A3F8-48398D7797A7}"/>
                </a:ext>
              </a:extLst>
            </p:cNvPr>
            <p:cNvSpPr/>
            <p:nvPr/>
          </p:nvSpPr>
          <p:spPr>
            <a:xfrm>
              <a:off x="248904" y="3456535"/>
              <a:ext cx="2610678" cy="2650841"/>
            </a:xfrm>
            <a:custGeom>
              <a:avLst/>
              <a:gdLst>
                <a:gd name="connsiteX0" fmla="*/ 0 w 1762412"/>
                <a:gd name="connsiteY0" fmla="*/ 0 h 2650841"/>
                <a:gd name="connsiteX1" fmla="*/ 1762412 w 1762412"/>
                <a:gd name="connsiteY1" fmla="*/ 0 h 2650841"/>
                <a:gd name="connsiteX2" fmla="*/ 1762412 w 1762412"/>
                <a:gd name="connsiteY2" fmla="*/ 2471392 h 2650841"/>
                <a:gd name="connsiteX3" fmla="*/ 1582963 w 1762412"/>
                <a:gd name="connsiteY3" fmla="*/ 2650841 h 2650841"/>
                <a:gd name="connsiteX4" fmla="*/ 179449 w 1762412"/>
                <a:gd name="connsiteY4" fmla="*/ 2650841 h 2650841"/>
                <a:gd name="connsiteX5" fmla="*/ 0 w 1762412"/>
                <a:gd name="connsiteY5" fmla="*/ 2471392 h 2650841"/>
                <a:gd name="connsiteX6" fmla="*/ 0 w 1762412"/>
                <a:gd name="connsiteY6" fmla="*/ 0 h 2650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2412" h="2650841">
                  <a:moveTo>
                    <a:pt x="0" y="0"/>
                  </a:moveTo>
                  <a:lnTo>
                    <a:pt x="1762412" y="0"/>
                  </a:lnTo>
                  <a:lnTo>
                    <a:pt x="1762412" y="2471392"/>
                  </a:lnTo>
                  <a:cubicBezTo>
                    <a:pt x="1762412" y="2570499"/>
                    <a:pt x="1682070" y="2650841"/>
                    <a:pt x="1582963" y="2650841"/>
                  </a:cubicBezTo>
                  <a:lnTo>
                    <a:pt x="179449" y="2650841"/>
                  </a:lnTo>
                  <a:cubicBezTo>
                    <a:pt x="80342" y="2650841"/>
                    <a:pt x="0" y="2570499"/>
                    <a:pt x="0" y="2471392"/>
                  </a:cubicBez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8000">
                  <a:schemeClr val="bg1">
                    <a:lumMod val="75000"/>
                  </a:schemeClr>
                </a:gs>
              </a:gsLst>
              <a:lin ang="18900000" scaled="1"/>
            </a:gradFill>
            <a:ln w="12700" cap="flat" cmpd="sng" algn="ctr">
              <a:noFill/>
              <a:prstDash val="solid"/>
              <a:miter lim="800000"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28" name="Google Shape;859;p25">
              <a:extLst>
                <a:ext uri="{FF2B5EF4-FFF2-40B4-BE49-F238E27FC236}">
                  <a16:creationId xmlns:a16="http://schemas.microsoft.com/office/drawing/2014/main" id="{4967E966-AFEC-4732-BBFB-293FD84BA57A}"/>
                </a:ext>
              </a:extLst>
            </p:cNvPr>
            <p:cNvSpPr/>
            <p:nvPr/>
          </p:nvSpPr>
          <p:spPr>
            <a:xfrm>
              <a:off x="263525" y="2154958"/>
              <a:ext cx="2610678" cy="1149811"/>
            </a:xfrm>
            <a:prstGeom prst="roundRect">
              <a:avLst>
                <a:gd name="adj" fmla="val 50000"/>
              </a:avLst>
            </a:prstGeom>
            <a:solidFill>
              <a:srgbClr val="DEA82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tx1"/>
                </a:solidFill>
                <a:ea typeface="Fira Sans Extra Condensed SemiBold"/>
                <a:cs typeface="Fira Sans Extra Condensed SemiBold"/>
                <a:sym typeface="Fira Sans Extra Condensed SemiBold"/>
              </a:endParaRPr>
            </a:p>
          </p:txBody>
        </p:sp>
      </p:grpSp>
      <p:sp>
        <p:nvSpPr>
          <p:cNvPr id="329" name="TextBox 328">
            <a:extLst>
              <a:ext uri="{FF2B5EF4-FFF2-40B4-BE49-F238E27FC236}">
                <a16:creationId xmlns:a16="http://schemas.microsoft.com/office/drawing/2014/main" id="{252849CF-081E-40E5-8338-C936AE8CB820}"/>
              </a:ext>
            </a:extLst>
          </p:cNvPr>
          <p:cNvSpPr txBox="1"/>
          <p:nvPr/>
        </p:nvSpPr>
        <p:spPr>
          <a:xfrm>
            <a:off x="210795" y="4272045"/>
            <a:ext cx="25844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Образование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42D1B90B-D606-4507-986F-1FB0EF8B952D}"/>
              </a:ext>
            </a:extLst>
          </p:cNvPr>
          <p:cNvSpPr txBox="1"/>
          <p:nvPr/>
        </p:nvSpPr>
        <p:spPr>
          <a:xfrm>
            <a:off x="6307952" y="4184927"/>
            <a:ext cx="258440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Социальная политика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49D5B6F2-A2D0-4995-8724-5DD82D02BD58}"/>
              </a:ext>
            </a:extLst>
          </p:cNvPr>
          <p:cNvSpPr txBox="1"/>
          <p:nvPr/>
        </p:nvSpPr>
        <p:spPr>
          <a:xfrm>
            <a:off x="3175986" y="4184927"/>
            <a:ext cx="2584403" cy="11726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5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Физическая культура и спорт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6F166B5D-2D86-4963-B725-4BD77D7675DB}"/>
              </a:ext>
            </a:extLst>
          </p:cNvPr>
          <p:cNvSpPr txBox="1"/>
          <p:nvPr/>
        </p:nvSpPr>
        <p:spPr>
          <a:xfrm>
            <a:off x="9220435" y="4255715"/>
            <a:ext cx="28278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Культура и кинематография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7A237C96-F40F-4436-BDD4-39F356B0869A}"/>
              </a:ext>
            </a:extLst>
          </p:cNvPr>
          <p:cNvSpPr txBox="1"/>
          <p:nvPr/>
        </p:nvSpPr>
        <p:spPr>
          <a:xfrm>
            <a:off x="569696" y="2380775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6 086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E28827A5-B2BA-4996-8BEC-5EA7D87F97D1}"/>
              </a:ext>
            </a:extLst>
          </p:cNvPr>
          <p:cNvSpPr txBox="1"/>
          <p:nvPr/>
        </p:nvSpPr>
        <p:spPr>
          <a:xfrm>
            <a:off x="707764" y="1589910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56,9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47F7AA41-DF1F-4AB6-A7C8-A14E6D18E1BB}"/>
              </a:ext>
            </a:extLst>
          </p:cNvPr>
          <p:cNvSpPr txBox="1"/>
          <p:nvPr/>
        </p:nvSpPr>
        <p:spPr>
          <a:xfrm>
            <a:off x="6970420" y="1589910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3,8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BEA6F6B3-9BC1-4BC4-88FF-1A0136293839}"/>
              </a:ext>
            </a:extLst>
          </p:cNvPr>
          <p:cNvSpPr txBox="1"/>
          <p:nvPr/>
        </p:nvSpPr>
        <p:spPr>
          <a:xfrm>
            <a:off x="3876704" y="1565378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3,9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53871CE6-7977-41DD-8DFA-C76585A53964}"/>
              </a:ext>
            </a:extLst>
          </p:cNvPr>
          <p:cNvSpPr txBox="1"/>
          <p:nvPr/>
        </p:nvSpPr>
        <p:spPr>
          <a:xfrm>
            <a:off x="10106582" y="1580145"/>
            <a:ext cx="18110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1,5</a:t>
            </a:r>
            <a:r>
              <a:rPr lang="ru-RU" sz="28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%</a:t>
            </a:r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5CBEC70A-D168-4E94-A019-020F02B027F7}"/>
              </a:ext>
            </a:extLst>
          </p:cNvPr>
          <p:cNvSpPr txBox="1"/>
          <p:nvPr/>
        </p:nvSpPr>
        <p:spPr>
          <a:xfrm>
            <a:off x="6680746" y="2398930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405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id="{603F788B-19C7-42E6-A48D-C093FBD77155}"/>
              </a:ext>
            </a:extLst>
          </p:cNvPr>
          <p:cNvSpPr txBox="1"/>
          <p:nvPr/>
        </p:nvSpPr>
        <p:spPr>
          <a:xfrm>
            <a:off x="3542121" y="2398930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422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340" name="TextBox 339">
            <a:extLst>
              <a:ext uri="{FF2B5EF4-FFF2-40B4-BE49-F238E27FC236}">
                <a16:creationId xmlns:a16="http://schemas.microsoft.com/office/drawing/2014/main" id="{8726C74C-53E5-453F-8187-70CD78C1E8DF}"/>
              </a:ext>
            </a:extLst>
          </p:cNvPr>
          <p:cNvSpPr txBox="1"/>
          <p:nvPr/>
        </p:nvSpPr>
        <p:spPr>
          <a:xfrm>
            <a:off x="9714959" y="2358441"/>
            <a:ext cx="18388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163</a:t>
            </a:r>
          </a:p>
          <a:p>
            <a:pPr algn="ctr"/>
            <a:r>
              <a:rPr lang="ru-RU" sz="25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2464310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6;p15">
            <a:extLst>
              <a:ext uri="{FF2B5EF4-FFF2-40B4-BE49-F238E27FC236}">
                <a16:creationId xmlns:a16="http://schemas.microsoft.com/office/drawing/2014/main" id="{25F9472D-8F62-4D3A-84E0-52CC697B13A6}"/>
              </a:ext>
            </a:extLst>
          </p:cNvPr>
          <p:cNvSpPr txBox="1">
            <a:spLocks/>
          </p:cNvSpPr>
          <p:nvPr/>
        </p:nvSpPr>
        <p:spPr>
          <a:xfrm>
            <a:off x="1947711" y="60506"/>
            <a:ext cx="8296578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Образование – 6 086 млн руб. (56,9 %) </a:t>
            </a:r>
            <a:endParaRPr lang="ru-RU" sz="3000" b="1" kern="0" dirty="0">
              <a:solidFill>
                <a:schemeClr val="tx1"/>
              </a:solidFill>
              <a:latin typeface="+mn-lt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">
            <a:extLst>
              <a:ext uri="{FF2B5EF4-FFF2-40B4-BE49-F238E27FC236}">
                <a16:creationId xmlns:a16="http://schemas.microsoft.com/office/drawing/2014/main" id="{3595B9BB-2E6C-4B50-8EA3-D4450C0C0BA9}"/>
              </a:ext>
            </a:extLst>
          </p:cNvPr>
          <p:cNvGrpSpPr/>
          <p:nvPr/>
        </p:nvGrpSpPr>
        <p:grpSpPr>
          <a:xfrm>
            <a:off x="227013" y="1038936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2" name="Google Shape;92;p2">
              <a:extLst>
                <a:ext uri="{FF2B5EF4-FFF2-40B4-BE49-F238E27FC236}">
                  <a16:creationId xmlns:a16="http://schemas.microsoft.com/office/drawing/2014/main" id="{2813A3A5-25AB-46A6-B2B7-1C369A754F7A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93;p2">
              <a:extLst>
                <a:ext uri="{FF2B5EF4-FFF2-40B4-BE49-F238E27FC236}">
                  <a16:creationId xmlns:a16="http://schemas.microsoft.com/office/drawing/2014/main" id="{1B5D5A1A-02CE-41CD-B340-FAF5B70DA4C4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30A69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roup 3">
            <a:extLst>
              <a:ext uri="{FF2B5EF4-FFF2-40B4-BE49-F238E27FC236}">
                <a16:creationId xmlns:a16="http://schemas.microsoft.com/office/drawing/2014/main" id="{AD1311B1-6E50-4372-ABAD-D00D812FADC2}"/>
              </a:ext>
            </a:extLst>
          </p:cNvPr>
          <p:cNvGrpSpPr/>
          <p:nvPr/>
        </p:nvGrpSpPr>
        <p:grpSpPr>
          <a:xfrm>
            <a:off x="227013" y="3020136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6" name="Google Shape;92;p2">
              <a:extLst>
                <a:ext uri="{FF2B5EF4-FFF2-40B4-BE49-F238E27FC236}">
                  <a16:creationId xmlns:a16="http://schemas.microsoft.com/office/drawing/2014/main" id="{7FFBD66A-BDCD-48C0-A2C1-ADB197ACA877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93;p2">
              <a:extLst>
                <a:ext uri="{FF2B5EF4-FFF2-40B4-BE49-F238E27FC236}">
                  <a16:creationId xmlns:a16="http://schemas.microsoft.com/office/drawing/2014/main" id="{F6AD97A4-FDF2-436F-B5F8-3DE54F5766F2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4E6C8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" name="Group 3">
            <a:extLst>
              <a:ext uri="{FF2B5EF4-FFF2-40B4-BE49-F238E27FC236}">
                <a16:creationId xmlns:a16="http://schemas.microsoft.com/office/drawing/2014/main" id="{AE5FB245-8530-40F8-AB7B-2981DC76AAAF}"/>
              </a:ext>
            </a:extLst>
          </p:cNvPr>
          <p:cNvGrpSpPr/>
          <p:nvPr/>
        </p:nvGrpSpPr>
        <p:grpSpPr>
          <a:xfrm>
            <a:off x="227013" y="4993436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59" name="Google Shape;92;p2">
              <a:extLst>
                <a:ext uri="{FF2B5EF4-FFF2-40B4-BE49-F238E27FC236}">
                  <a16:creationId xmlns:a16="http://schemas.microsoft.com/office/drawing/2014/main" id="{F11CF4FE-C572-4497-B01E-D6AD34F45E78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93;p2">
              <a:extLst>
                <a:ext uri="{FF2B5EF4-FFF2-40B4-BE49-F238E27FC236}">
                  <a16:creationId xmlns:a16="http://schemas.microsoft.com/office/drawing/2014/main" id="{EFB72071-D8BC-4505-BF5D-F145DCC19AF8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90AB88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roup 3">
            <a:extLst>
              <a:ext uri="{FF2B5EF4-FFF2-40B4-BE49-F238E27FC236}">
                <a16:creationId xmlns:a16="http://schemas.microsoft.com/office/drawing/2014/main" id="{4670ABA5-1F86-4310-923A-3CADA0840819}"/>
              </a:ext>
            </a:extLst>
          </p:cNvPr>
          <p:cNvGrpSpPr/>
          <p:nvPr/>
        </p:nvGrpSpPr>
        <p:grpSpPr>
          <a:xfrm>
            <a:off x="6436864" y="1043420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2" name="Google Shape;92;p2">
              <a:extLst>
                <a:ext uri="{FF2B5EF4-FFF2-40B4-BE49-F238E27FC236}">
                  <a16:creationId xmlns:a16="http://schemas.microsoft.com/office/drawing/2014/main" id="{6BADEAD5-DFDB-4F0E-9D2F-B86DD525D6DB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93;p2">
              <a:extLst>
                <a:ext uri="{FF2B5EF4-FFF2-40B4-BE49-F238E27FC236}">
                  <a16:creationId xmlns:a16="http://schemas.microsoft.com/office/drawing/2014/main" id="{5F6934C6-A876-428C-B5ED-C233F01AB76B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ACADD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" name="Group 3">
            <a:extLst>
              <a:ext uri="{FF2B5EF4-FFF2-40B4-BE49-F238E27FC236}">
                <a16:creationId xmlns:a16="http://schemas.microsoft.com/office/drawing/2014/main" id="{96C729B0-EE18-4500-AB47-5150CC5470D6}"/>
              </a:ext>
            </a:extLst>
          </p:cNvPr>
          <p:cNvGrpSpPr/>
          <p:nvPr/>
        </p:nvGrpSpPr>
        <p:grpSpPr>
          <a:xfrm>
            <a:off x="6436864" y="3024620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5" name="Google Shape;92;p2">
              <a:extLst>
                <a:ext uri="{FF2B5EF4-FFF2-40B4-BE49-F238E27FC236}">
                  <a16:creationId xmlns:a16="http://schemas.microsoft.com/office/drawing/2014/main" id="{A4061EB5-D5B6-47C3-9996-D89A6ED99794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93;p2">
              <a:extLst>
                <a:ext uri="{FF2B5EF4-FFF2-40B4-BE49-F238E27FC236}">
                  <a16:creationId xmlns:a16="http://schemas.microsoft.com/office/drawing/2014/main" id="{1C353D1E-F5D6-4463-89DA-F801AEED3CA7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EE7556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roup 3">
            <a:extLst>
              <a:ext uri="{FF2B5EF4-FFF2-40B4-BE49-F238E27FC236}">
                <a16:creationId xmlns:a16="http://schemas.microsoft.com/office/drawing/2014/main" id="{C3A62AA0-9848-49E6-AF40-82DF37F0A22A}"/>
              </a:ext>
            </a:extLst>
          </p:cNvPr>
          <p:cNvGrpSpPr/>
          <p:nvPr/>
        </p:nvGrpSpPr>
        <p:grpSpPr>
          <a:xfrm>
            <a:off x="6436864" y="4997920"/>
            <a:ext cx="4861822" cy="1651255"/>
            <a:chOff x="2022119" y="1555771"/>
            <a:chExt cx="3964460" cy="115100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68" name="Google Shape;92;p2">
              <a:extLst>
                <a:ext uri="{FF2B5EF4-FFF2-40B4-BE49-F238E27FC236}">
                  <a16:creationId xmlns:a16="http://schemas.microsoft.com/office/drawing/2014/main" id="{00B41237-E09D-4FEF-8FAA-29C2E386DC2F}"/>
                </a:ext>
              </a:extLst>
            </p:cNvPr>
            <p:cNvSpPr/>
            <p:nvPr/>
          </p:nvSpPr>
          <p:spPr>
            <a:xfrm>
              <a:off x="2235627" y="1691640"/>
              <a:ext cx="1770176" cy="87781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0" y="0"/>
                  </a:moveTo>
                  <a:lnTo>
                    <a:pt x="0" y="17660"/>
                  </a:lnTo>
                  <a:cubicBezTo>
                    <a:pt x="0" y="19833"/>
                    <a:pt x="876" y="21600"/>
                    <a:pt x="195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93;p2">
              <a:extLst>
                <a:ext uri="{FF2B5EF4-FFF2-40B4-BE49-F238E27FC236}">
                  <a16:creationId xmlns:a16="http://schemas.microsoft.com/office/drawing/2014/main" id="{6DDD5ADD-E32B-4DCD-99A2-2A2895044394}"/>
                </a:ext>
              </a:extLst>
            </p:cNvPr>
            <p:cNvSpPr/>
            <p:nvPr/>
          </p:nvSpPr>
          <p:spPr>
            <a:xfrm>
              <a:off x="2022119" y="1555771"/>
              <a:ext cx="3964460" cy="1151003"/>
            </a:xfrm>
            <a:custGeom>
              <a:avLst/>
              <a:gdLst/>
              <a:ahLst/>
              <a:cxnLst/>
              <a:rect l="l" t="t" r="r" b="b"/>
              <a:pathLst>
                <a:path w="21597" h="21600" extrusionOk="0">
                  <a:moveTo>
                    <a:pt x="20728" y="0"/>
                  </a:moveTo>
                  <a:lnTo>
                    <a:pt x="872" y="0"/>
                  </a:lnTo>
                  <a:cubicBezTo>
                    <a:pt x="391" y="0"/>
                    <a:pt x="0" y="1348"/>
                    <a:pt x="0" y="3005"/>
                  </a:cubicBezTo>
                  <a:cubicBezTo>
                    <a:pt x="0" y="4662"/>
                    <a:pt x="391" y="6010"/>
                    <a:pt x="872" y="6010"/>
                  </a:cubicBezTo>
                  <a:lnTo>
                    <a:pt x="5398" y="6010"/>
                  </a:lnTo>
                  <a:cubicBezTo>
                    <a:pt x="5631" y="6010"/>
                    <a:pt x="5853" y="6329"/>
                    <a:pt x="6014" y="6893"/>
                  </a:cubicBezTo>
                  <a:lnTo>
                    <a:pt x="10027" y="20717"/>
                  </a:lnTo>
                  <a:cubicBezTo>
                    <a:pt x="10191" y="21281"/>
                    <a:pt x="10413" y="21600"/>
                    <a:pt x="10643" y="21600"/>
                  </a:cubicBezTo>
                  <a:lnTo>
                    <a:pt x="20725" y="21600"/>
                  </a:lnTo>
                  <a:cubicBezTo>
                    <a:pt x="21206" y="21600"/>
                    <a:pt x="21597" y="20252"/>
                    <a:pt x="21597" y="18595"/>
                  </a:cubicBezTo>
                  <a:lnTo>
                    <a:pt x="21597" y="3005"/>
                  </a:lnTo>
                  <a:cubicBezTo>
                    <a:pt x="21600" y="1348"/>
                    <a:pt x="21209" y="0"/>
                    <a:pt x="20728" y="0"/>
                  </a:cubicBezTo>
                  <a:close/>
                </a:path>
              </a:pathLst>
            </a:custGeom>
            <a:solidFill>
              <a:srgbClr val="DCAF3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contourClr>
                <a:srgbClr val="FFFFFF"/>
              </a:contourClr>
            </a:sp3d>
          </p:spPr>
          <p:txBody>
            <a:bodyPr spcFirstLastPara="1" wrap="square" lIns="38100" tIns="38100" rIns="38100" bIns="381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859F2873-7B05-47D2-9CB3-7DF35B9DADBF}"/>
              </a:ext>
            </a:extLst>
          </p:cNvPr>
          <p:cNvSpPr txBox="1"/>
          <p:nvPr/>
        </p:nvSpPr>
        <p:spPr>
          <a:xfrm>
            <a:off x="1685875" y="1126391"/>
            <a:ext cx="34029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25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Общее образование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DCC3B07-5B32-43B8-8516-2F5A6FC080F4}"/>
              </a:ext>
            </a:extLst>
          </p:cNvPr>
          <p:cNvSpPr txBox="1"/>
          <p:nvPr/>
        </p:nvSpPr>
        <p:spPr>
          <a:xfrm>
            <a:off x="1713038" y="3045210"/>
            <a:ext cx="3514557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chemeClr val="hlink"/>
              </a:buClr>
              <a:buSzPts val="1100"/>
            </a:pPr>
            <a:r>
              <a:rPr lang="ru-RU" sz="25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Дошкольное образование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BE37392-112F-4D81-A5F4-3C2487617E7B}"/>
              </a:ext>
            </a:extLst>
          </p:cNvPr>
          <p:cNvSpPr txBox="1"/>
          <p:nvPr/>
        </p:nvSpPr>
        <p:spPr>
          <a:xfrm>
            <a:off x="2104665" y="4953131"/>
            <a:ext cx="2942271" cy="104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chemeClr val="hlink"/>
              </a:buClr>
              <a:buSzPts val="1100"/>
            </a:pPr>
            <a:r>
              <a:rPr lang="ru-RU" sz="23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Дополнительное образование детей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D6CB9CD-9D57-4858-AA96-BE225E762D54}"/>
              </a:ext>
            </a:extLst>
          </p:cNvPr>
          <p:cNvSpPr txBox="1"/>
          <p:nvPr/>
        </p:nvSpPr>
        <p:spPr>
          <a:xfrm>
            <a:off x="8256719" y="1029608"/>
            <a:ext cx="2979053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chemeClr val="hlink"/>
              </a:buClr>
              <a:buSzPts val="1100"/>
            </a:pPr>
            <a:r>
              <a:rPr lang="ru-RU" sz="22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Другие вопросы в области образования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C2729A5-B6B9-4AB3-8C33-89CD51ADAFF3}"/>
              </a:ext>
            </a:extLst>
          </p:cNvPr>
          <p:cNvSpPr txBox="1"/>
          <p:nvPr/>
        </p:nvSpPr>
        <p:spPr>
          <a:xfrm>
            <a:off x="8494859" y="3071330"/>
            <a:ext cx="2675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Молодежная политика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C550132-928E-4B72-B556-EF7BB09430E6}"/>
              </a:ext>
            </a:extLst>
          </p:cNvPr>
          <p:cNvSpPr txBox="1"/>
          <p:nvPr/>
        </p:nvSpPr>
        <p:spPr>
          <a:xfrm>
            <a:off x="8297330" y="5135147"/>
            <a:ext cx="312112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hlink"/>
              </a:buClr>
              <a:buSzPts val="1100"/>
            </a:pPr>
            <a:r>
              <a:rPr lang="ru-RU" sz="17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Профессиональная подготовка, переподготовка, </a:t>
            </a:r>
          </a:p>
          <a:p>
            <a:pPr>
              <a:buClr>
                <a:schemeClr val="hlink"/>
              </a:buClr>
              <a:buSzPts val="1100"/>
            </a:pPr>
            <a:r>
              <a:rPr lang="ru-RU" sz="17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повышение квалификации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D0BCB58-7882-4303-A650-032226D17D90}"/>
              </a:ext>
            </a:extLst>
          </p:cNvPr>
          <p:cNvSpPr txBox="1"/>
          <p:nvPr/>
        </p:nvSpPr>
        <p:spPr>
          <a:xfrm>
            <a:off x="370635" y="1774810"/>
            <a:ext cx="16158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2 802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млн руб. 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CD1B9DA-7053-4278-BAAB-8CB4AB3BDB64}"/>
              </a:ext>
            </a:extLst>
          </p:cNvPr>
          <p:cNvSpPr txBox="1"/>
          <p:nvPr/>
        </p:nvSpPr>
        <p:spPr>
          <a:xfrm>
            <a:off x="340180" y="3723777"/>
            <a:ext cx="16158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2 619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млн руб.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4EA24A92-A055-4E54-B434-F2DB54A3907D}"/>
              </a:ext>
            </a:extLst>
          </p:cNvPr>
          <p:cNvSpPr txBox="1"/>
          <p:nvPr/>
        </p:nvSpPr>
        <p:spPr>
          <a:xfrm>
            <a:off x="446949" y="5679366"/>
            <a:ext cx="16158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462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млн руб.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F921429-A5BA-4C49-85F9-08E5D2A6388A}"/>
              </a:ext>
            </a:extLst>
          </p:cNvPr>
          <p:cNvSpPr txBox="1"/>
          <p:nvPr/>
        </p:nvSpPr>
        <p:spPr>
          <a:xfrm>
            <a:off x="6607367" y="1725341"/>
            <a:ext cx="16158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184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млн руб.  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547F78D8-0FC1-40D1-9CB2-C9CD2E361822}"/>
              </a:ext>
            </a:extLst>
          </p:cNvPr>
          <p:cNvSpPr txBox="1"/>
          <p:nvPr/>
        </p:nvSpPr>
        <p:spPr>
          <a:xfrm>
            <a:off x="6669483" y="3681741"/>
            <a:ext cx="1615817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18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млн руб.  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FFF9D60-1F89-4CB3-834A-F505789239BB}"/>
              </a:ext>
            </a:extLst>
          </p:cNvPr>
          <p:cNvSpPr txBox="1"/>
          <p:nvPr/>
        </p:nvSpPr>
        <p:spPr>
          <a:xfrm>
            <a:off x="6966487" y="5659478"/>
            <a:ext cx="108110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1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млн руб.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B0BE59-9556-4CEE-BCEA-014951B81D66}"/>
              </a:ext>
            </a:extLst>
          </p:cNvPr>
          <p:cNvSpPr txBox="1"/>
          <p:nvPr/>
        </p:nvSpPr>
        <p:spPr>
          <a:xfrm>
            <a:off x="2150114" y="1946805"/>
            <a:ext cx="312824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(количество учреждений - 38;</a:t>
            </a:r>
          </a:p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штатная численность – 4 524)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75909CC-7D4E-4CAC-8A6A-22535831E4B4}"/>
              </a:ext>
            </a:extLst>
          </p:cNvPr>
          <p:cNvSpPr txBox="1"/>
          <p:nvPr/>
        </p:nvSpPr>
        <p:spPr>
          <a:xfrm>
            <a:off x="2150113" y="3912592"/>
            <a:ext cx="3128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(количество учреждений - 63;</a:t>
            </a:r>
          </a:p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штатная численность – 3 324)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D0B8340-63A7-4C05-8A8B-618D1E7E6195}"/>
              </a:ext>
            </a:extLst>
          </p:cNvPr>
          <p:cNvSpPr txBox="1"/>
          <p:nvPr/>
        </p:nvSpPr>
        <p:spPr>
          <a:xfrm>
            <a:off x="2150113" y="6017921"/>
            <a:ext cx="3128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(количество учреждений - 10;</a:t>
            </a:r>
          </a:p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штатная численность – 693)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AD71C9-AC4E-4C40-8E29-F9FDCC013E36}"/>
              </a:ext>
            </a:extLst>
          </p:cNvPr>
          <p:cNvSpPr txBox="1"/>
          <p:nvPr/>
        </p:nvSpPr>
        <p:spPr>
          <a:xfrm>
            <a:off x="8380004" y="4023373"/>
            <a:ext cx="3128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(количество учреждений - 2;</a:t>
            </a:r>
          </a:p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штатная численность – 17)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F2566FC-BA87-48D9-AE94-FB9E33F2695B}"/>
              </a:ext>
            </a:extLst>
          </p:cNvPr>
          <p:cNvSpPr txBox="1"/>
          <p:nvPr/>
        </p:nvSpPr>
        <p:spPr>
          <a:xfrm>
            <a:off x="8380005" y="2072776"/>
            <a:ext cx="3128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(количество учреждений - 2;</a:t>
            </a:r>
          </a:p>
          <a:p>
            <a:pPr algn="ctr">
              <a:buClr>
                <a:schemeClr val="hlink"/>
              </a:buClr>
              <a:buSzPts val="1100"/>
            </a:pPr>
            <a:r>
              <a:rPr lang="ru-RU" sz="1450" b="1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штатная численность – 65)</a:t>
            </a:r>
          </a:p>
        </p:txBody>
      </p:sp>
    </p:spTree>
    <p:extLst>
      <p:ext uri="{BB962C8B-B14F-4D97-AF65-F5344CB8AC3E}">
        <p14:creationId xmlns:p14="http://schemas.microsoft.com/office/powerpoint/2010/main" val="100244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6;p15">
            <a:extLst>
              <a:ext uri="{FF2B5EF4-FFF2-40B4-BE49-F238E27FC236}">
                <a16:creationId xmlns:a16="http://schemas.microsoft.com/office/drawing/2014/main" id="{25F9472D-8F62-4D3A-84E0-52CC697B13A6}"/>
              </a:ext>
            </a:extLst>
          </p:cNvPr>
          <p:cNvSpPr txBox="1">
            <a:spLocks/>
          </p:cNvSpPr>
          <p:nvPr/>
        </p:nvSpPr>
        <p:spPr>
          <a:xfrm>
            <a:off x="1322474" y="89741"/>
            <a:ext cx="937000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Социальная политика – 405 млн руб. (3,8 %) </a:t>
            </a:r>
            <a:endParaRPr lang="ru-RU" sz="3000" b="1" kern="0" dirty="0">
              <a:solidFill>
                <a:schemeClr val="tx1"/>
              </a:solidFill>
              <a:latin typeface="+mn-lt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31" name="Shape">
            <a:extLst>
              <a:ext uri="{FF2B5EF4-FFF2-40B4-BE49-F238E27FC236}">
                <a16:creationId xmlns:a16="http://schemas.microsoft.com/office/drawing/2014/main" id="{F6EDBA68-C516-4BC2-9676-99FCADCA95AC}"/>
              </a:ext>
            </a:extLst>
          </p:cNvPr>
          <p:cNvSpPr/>
          <p:nvPr/>
        </p:nvSpPr>
        <p:spPr>
          <a:xfrm>
            <a:off x="4625667" y="2752051"/>
            <a:ext cx="2446276" cy="2978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5" y="0"/>
                </a:moveTo>
                <a:cubicBezTo>
                  <a:pt x="199" y="0"/>
                  <a:pt x="249" y="37"/>
                  <a:pt x="249" y="92"/>
                </a:cubicBezTo>
                <a:lnTo>
                  <a:pt x="249" y="13614"/>
                </a:lnTo>
                <a:cubicBezTo>
                  <a:pt x="249" y="17916"/>
                  <a:pt x="4983" y="21416"/>
                  <a:pt x="10800" y="21416"/>
                </a:cubicBezTo>
                <a:cubicBezTo>
                  <a:pt x="16617" y="21416"/>
                  <a:pt x="21351" y="17916"/>
                  <a:pt x="21351" y="13614"/>
                </a:cubicBezTo>
                <a:lnTo>
                  <a:pt x="21351" y="92"/>
                </a:lnTo>
                <a:cubicBezTo>
                  <a:pt x="21351" y="37"/>
                  <a:pt x="21401" y="0"/>
                  <a:pt x="21475" y="0"/>
                </a:cubicBezTo>
                <a:cubicBezTo>
                  <a:pt x="21550" y="0"/>
                  <a:pt x="21600" y="37"/>
                  <a:pt x="21600" y="92"/>
                </a:cubicBezTo>
                <a:lnTo>
                  <a:pt x="21600" y="13614"/>
                </a:lnTo>
                <a:cubicBezTo>
                  <a:pt x="21600" y="18017"/>
                  <a:pt x="16754" y="21600"/>
                  <a:pt x="10800" y="21600"/>
                </a:cubicBezTo>
                <a:cubicBezTo>
                  <a:pt x="4846" y="21600"/>
                  <a:pt x="0" y="18017"/>
                  <a:pt x="0" y="13614"/>
                </a:cubicBezTo>
                <a:lnTo>
                  <a:pt x="0" y="92"/>
                </a:lnTo>
                <a:cubicBezTo>
                  <a:pt x="0" y="37"/>
                  <a:pt x="50" y="0"/>
                  <a:pt x="125" y="0"/>
                </a:cubicBezTo>
                <a:close/>
              </a:path>
            </a:pathLst>
          </a:custGeom>
          <a:solidFill>
            <a:srgbClr val="F67959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Shape">
            <a:extLst>
              <a:ext uri="{FF2B5EF4-FFF2-40B4-BE49-F238E27FC236}">
                <a16:creationId xmlns:a16="http://schemas.microsoft.com/office/drawing/2014/main" id="{DCC84EE2-EF54-4C9F-A7D4-C24ADB10E410}"/>
              </a:ext>
            </a:extLst>
          </p:cNvPr>
          <p:cNvSpPr/>
          <p:nvPr/>
        </p:nvSpPr>
        <p:spPr>
          <a:xfrm>
            <a:off x="4990170" y="1304251"/>
            <a:ext cx="1676400" cy="1705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0683"/>
                </a:moveTo>
                <a:lnTo>
                  <a:pt x="21600" y="10615"/>
                </a:lnTo>
                <a:cubicBezTo>
                  <a:pt x="21600" y="4761"/>
                  <a:pt x="16773" y="0"/>
                  <a:pt x="10800" y="0"/>
                </a:cubicBezTo>
                <a:lnTo>
                  <a:pt x="10800" y="0"/>
                </a:lnTo>
                <a:cubicBezTo>
                  <a:pt x="4844" y="0"/>
                  <a:pt x="0" y="4745"/>
                  <a:pt x="0" y="10615"/>
                </a:cubicBezTo>
                <a:lnTo>
                  <a:pt x="0" y="20683"/>
                </a:lnTo>
                <a:cubicBezTo>
                  <a:pt x="0" y="21198"/>
                  <a:pt x="425" y="21600"/>
                  <a:pt x="933" y="21600"/>
                </a:cubicBezTo>
                <a:lnTo>
                  <a:pt x="20667" y="21600"/>
                </a:lnTo>
                <a:cubicBezTo>
                  <a:pt x="21191" y="21600"/>
                  <a:pt x="21600" y="21182"/>
                  <a:pt x="21600" y="20683"/>
                </a:cubicBezTo>
                <a:close/>
              </a:path>
            </a:pathLst>
          </a:custGeom>
          <a:solidFill>
            <a:srgbClr val="F67959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Shape">
            <a:extLst>
              <a:ext uri="{FF2B5EF4-FFF2-40B4-BE49-F238E27FC236}">
                <a16:creationId xmlns:a16="http://schemas.microsoft.com/office/drawing/2014/main" id="{8A186F79-66E6-45E8-9820-E3282D7739F2}"/>
              </a:ext>
            </a:extLst>
          </p:cNvPr>
          <p:cNvSpPr/>
          <p:nvPr/>
        </p:nvSpPr>
        <p:spPr>
          <a:xfrm>
            <a:off x="571489" y="1304251"/>
            <a:ext cx="2441534" cy="2978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5" y="21600"/>
                </a:moveTo>
                <a:cubicBezTo>
                  <a:pt x="21401" y="21600"/>
                  <a:pt x="21351" y="21563"/>
                  <a:pt x="21351" y="21508"/>
                </a:cubicBezTo>
                <a:lnTo>
                  <a:pt x="21351" y="7986"/>
                </a:lnTo>
                <a:cubicBezTo>
                  <a:pt x="21351" y="3684"/>
                  <a:pt x="16617" y="184"/>
                  <a:pt x="10800" y="184"/>
                </a:cubicBezTo>
                <a:cubicBezTo>
                  <a:pt x="4983" y="184"/>
                  <a:pt x="249" y="3684"/>
                  <a:pt x="249" y="7986"/>
                </a:cubicBezTo>
                <a:lnTo>
                  <a:pt x="249" y="21508"/>
                </a:lnTo>
                <a:cubicBezTo>
                  <a:pt x="249" y="21563"/>
                  <a:pt x="199" y="21600"/>
                  <a:pt x="125" y="21600"/>
                </a:cubicBezTo>
                <a:cubicBezTo>
                  <a:pt x="50" y="21600"/>
                  <a:pt x="0" y="21563"/>
                  <a:pt x="0" y="21508"/>
                </a:cubicBezTo>
                <a:lnTo>
                  <a:pt x="0" y="7986"/>
                </a:lnTo>
                <a:cubicBezTo>
                  <a:pt x="0" y="3583"/>
                  <a:pt x="4846" y="0"/>
                  <a:pt x="10800" y="0"/>
                </a:cubicBezTo>
                <a:cubicBezTo>
                  <a:pt x="16754" y="0"/>
                  <a:pt x="21600" y="3583"/>
                  <a:pt x="21600" y="7986"/>
                </a:cubicBezTo>
                <a:lnTo>
                  <a:pt x="21600" y="21508"/>
                </a:lnTo>
                <a:cubicBezTo>
                  <a:pt x="21600" y="21554"/>
                  <a:pt x="21550" y="21600"/>
                  <a:pt x="21475" y="21600"/>
                </a:cubicBezTo>
                <a:close/>
              </a:path>
            </a:pathLst>
          </a:custGeom>
          <a:solidFill>
            <a:srgbClr val="C55A11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" name="Shape">
            <a:extLst>
              <a:ext uri="{FF2B5EF4-FFF2-40B4-BE49-F238E27FC236}">
                <a16:creationId xmlns:a16="http://schemas.microsoft.com/office/drawing/2014/main" id="{364F3DEA-FE0E-4F65-8D6E-12D7C893E3B4}"/>
              </a:ext>
            </a:extLst>
          </p:cNvPr>
          <p:cNvSpPr/>
          <p:nvPr/>
        </p:nvSpPr>
        <p:spPr>
          <a:xfrm>
            <a:off x="931527" y="4034751"/>
            <a:ext cx="1676400" cy="1705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17"/>
                </a:moveTo>
                <a:lnTo>
                  <a:pt x="0" y="10985"/>
                </a:lnTo>
                <a:cubicBezTo>
                  <a:pt x="0" y="16839"/>
                  <a:pt x="4827" y="21600"/>
                  <a:pt x="10800" y="21600"/>
                </a:cubicBezTo>
                <a:lnTo>
                  <a:pt x="10800" y="21600"/>
                </a:lnTo>
                <a:cubicBezTo>
                  <a:pt x="16756" y="21600"/>
                  <a:pt x="21600" y="16855"/>
                  <a:pt x="21600" y="10985"/>
                </a:cubicBezTo>
                <a:lnTo>
                  <a:pt x="21600" y="917"/>
                </a:lnTo>
                <a:cubicBezTo>
                  <a:pt x="21600" y="402"/>
                  <a:pt x="21175" y="0"/>
                  <a:pt x="20667" y="0"/>
                </a:cubicBezTo>
                <a:lnTo>
                  <a:pt x="933" y="0"/>
                </a:lnTo>
                <a:cubicBezTo>
                  <a:pt x="409" y="0"/>
                  <a:pt x="0" y="402"/>
                  <a:pt x="0" y="917"/>
                </a:cubicBezTo>
                <a:close/>
              </a:path>
            </a:pathLst>
          </a:custGeom>
          <a:solidFill>
            <a:srgbClr val="C55A11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" name="Shape">
            <a:extLst>
              <a:ext uri="{FF2B5EF4-FFF2-40B4-BE49-F238E27FC236}">
                <a16:creationId xmlns:a16="http://schemas.microsoft.com/office/drawing/2014/main" id="{39223E86-C52E-4EFD-BD7B-A3488C8AB3B8}"/>
              </a:ext>
            </a:extLst>
          </p:cNvPr>
          <p:cNvSpPr/>
          <p:nvPr/>
        </p:nvSpPr>
        <p:spPr>
          <a:xfrm>
            <a:off x="8630052" y="1304251"/>
            <a:ext cx="2441532" cy="29781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75" y="21600"/>
                </a:moveTo>
                <a:cubicBezTo>
                  <a:pt x="21401" y="21600"/>
                  <a:pt x="21351" y="21563"/>
                  <a:pt x="21351" y="21508"/>
                </a:cubicBezTo>
                <a:lnTo>
                  <a:pt x="21351" y="7986"/>
                </a:lnTo>
                <a:cubicBezTo>
                  <a:pt x="21351" y="3684"/>
                  <a:pt x="16617" y="184"/>
                  <a:pt x="10800" y="184"/>
                </a:cubicBezTo>
                <a:cubicBezTo>
                  <a:pt x="4983" y="184"/>
                  <a:pt x="249" y="3684"/>
                  <a:pt x="249" y="7986"/>
                </a:cubicBezTo>
                <a:lnTo>
                  <a:pt x="249" y="21508"/>
                </a:lnTo>
                <a:cubicBezTo>
                  <a:pt x="249" y="21563"/>
                  <a:pt x="199" y="21600"/>
                  <a:pt x="125" y="21600"/>
                </a:cubicBezTo>
                <a:cubicBezTo>
                  <a:pt x="50" y="21600"/>
                  <a:pt x="0" y="21563"/>
                  <a:pt x="0" y="21508"/>
                </a:cubicBezTo>
                <a:lnTo>
                  <a:pt x="0" y="7986"/>
                </a:lnTo>
                <a:cubicBezTo>
                  <a:pt x="0" y="3583"/>
                  <a:pt x="4846" y="0"/>
                  <a:pt x="10800" y="0"/>
                </a:cubicBezTo>
                <a:cubicBezTo>
                  <a:pt x="16754" y="0"/>
                  <a:pt x="21600" y="3583"/>
                  <a:pt x="21600" y="7986"/>
                </a:cubicBezTo>
                <a:lnTo>
                  <a:pt x="21600" y="21508"/>
                </a:lnTo>
                <a:cubicBezTo>
                  <a:pt x="21600" y="21554"/>
                  <a:pt x="21538" y="21600"/>
                  <a:pt x="21475" y="21600"/>
                </a:cubicBezTo>
                <a:close/>
              </a:path>
            </a:pathLst>
          </a:custGeom>
          <a:solidFill>
            <a:srgbClr val="9AB791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" name="Shape">
            <a:extLst>
              <a:ext uri="{FF2B5EF4-FFF2-40B4-BE49-F238E27FC236}">
                <a16:creationId xmlns:a16="http://schemas.microsoft.com/office/drawing/2014/main" id="{741D6BA8-379E-4366-AE74-78B588BCB259}"/>
              </a:ext>
            </a:extLst>
          </p:cNvPr>
          <p:cNvSpPr/>
          <p:nvPr/>
        </p:nvSpPr>
        <p:spPr>
          <a:xfrm>
            <a:off x="8990089" y="4034751"/>
            <a:ext cx="1676400" cy="17056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917"/>
                </a:moveTo>
                <a:lnTo>
                  <a:pt x="0" y="10985"/>
                </a:lnTo>
                <a:cubicBezTo>
                  <a:pt x="0" y="16839"/>
                  <a:pt x="4827" y="21600"/>
                  <a:pt x="10800" y="21600"/>
                </a:cubicBezTo>
                <a:lnTo>
                  <a:pt x="10800" y="21600"/>
                </a:lnTo>
                <a:cubicBezTo>
                  <a:pt x="16756" y="21600"/>
                  <a:pt x="21600" y="16855"/>
                  <a:pt x="21600" y="10985"/>
                </a:cubicBezTo>
                <a:lnTo>
                  <a:pt x="21600" y="917"/>
                </a:lnTo>
                <a:cubicBezTo>
                  <a:pt x="21600" y="402"/>
                  <a:pt x="21175" y="0"/>
                  <a:pt x="20667" y="0"/>
                </a:cubicBezTo>
                <a:lnTo>
                  <a:pt x="933" y="0"/>
                </a:lnTo>
                <a:cubicBezTo>
                  <a:pt x="425" y="0"/>
                  <a:pt x="0" y="402"/>
                  <a:pt x="0" y="917"/>
                </a:cubicBezTo>
                <a:close/>
              </a:path>
            </a:pathLst>
          </a:custGeom>
          <a:solidFill>
            <a:srgbClr val="9AB791"/>
          </a:solidFill>
          <a:ln w="12700">
            <a:miter lim="400000"/>
          </a:ln>
        </p:spPr>
        <p:txBody>
          <a:bodyPr lIns="38100" tIns="38100" rIns="38100" bIns="3810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459DEB3-D683-4E3C-A812-78F26E555431}"/>
              </a:ext>
            </a:extLst>
          </p:cNvPr>
          <p:cNvSpPr txBox="1"/>
          <p:nvPr/>
        </p:nvSpPr>
        <p:spPr>
          <a:xfrm>
            <a:off x="752327" y="4364197"/>
            <a:ext cx="203479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381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02A2034-EA38-430B-AA39-C72CCC2EB448}"/>
              </a:ext>
            </a:extLst>
          </p:cNvPr>
          <p:cNvSpPr txBox="1"/>
          <p:nvPr/>
        </p:nvSpPr>
        <p:spPr>
          <a:xfrm>
            <a:off x="4810970" y="1802327"/>
            <a:ext cx="203479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14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5C8F5C2-A168-48FF-8D32-74AF1F92BD00}"/>
              </a:ext>
            </a:extLst>
          </p:cNvPr>
          <p:cNvSpPr txBox="1"/>
          <p:nvPr/>
        </p:nvSpPr>
        <p:spPr>
          <a:xfrm>
            <a:off x="8810889" y="4364197"/>
            <a:ext cx="203479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10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0D88DF6-9A7B-434D-9BA1-6DF5F5D789BA}"/>
              </a:ext>
            </a:extLst>
          </p:cNvPr>
          <p:cNvSpPr txBox="1"/>
          <p:nvPr/>
        </p:nvSpPr>
        <p:spPr>
          <a:xfrm>
            <a:off x="525649" y="1962329"/>
            <a:ext cx="2478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bg1"/>
                </a:solidFill>
                <a:cs typeface="Times New Roman" panose="02020603050405020304" pitchFamily="18" charset="0"/>
              </a:rPr>
              <a:t>Охрана семьи и детства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0FF6616-BD79-46D0-8C53-5645AFD3DCAF}"/>
              </a:ext>
            </a:extLst>
          </p:cNvPr>
          <p:cNvSpPr txBox="1"/>
          <p:nvPr/>
        </p:nvSpPr>
        <p:spPr>
          <a:xfrm>
            <a:off x="4382742" y="3654539"/>
            <a:ext cx="2891254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800" dirty="0">
                <a:solidFill>
                  <a:schemeClr val="bg1"/>
                </a:solidFill>
                <a:cs typeface="Times New Roman" panose="02020603050405020304" pitchFamily="18" charset="0"/>
              </a:rPr>
              <a:t>Социальное обеспечение населения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F13C318-01FC-4898-B883-FEF217C5F325}"/>
              </a:ext>
            </a:extLst>
          </p:cNvPr>
          <p:cNvSpPr txBox="1"/>
          <p:nvPr/>
        </p:nvSpPr>
        <p:spPr>
          <a:xfrm>
            <a:off x="8341272" y="2187798"/>
            <a:ext cx="29740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bg1"/>
                </a:solidFill>
                <a:cs typeface="Times New Roman" panose="02020603050405020304" pitchFamily="18" charset="0"/>
              </a:rPr>
              <a:t>Пенсионное обеспечение</a:t>
            </a:r>
          </a:p>
        </p:txBody>
      </p:sp>
    </p:spTree>
    <p:extLst>
      <p:ext uri="{BB962C8B-B14F-4D97-AF65-F5344CB8AC3E}">
        <p14:creationId xmlns:p14="http://schemas.microsoft.com/office/powerpoint/2010/main" val="31888619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6;p15">
            <a:extLst>
              <a:ext uri="{FF2B5EF4-FFF2-40B4-BE49-F238E27FC236}">
                <a16:creationId xmlns:a16="http://schemas.microsoft.com/office/drawing/2014/main" id="{25F9472D-8F62-4D3A-84E0-52CC697B13A6}"/>
              </a:ext>
            </a:extLst>
          </p:cNvPr>
          <p:cNvSpPr txBox="1">
            <a:spLocks/>
          </p:cNvSpPr>
          <p:nvPr/>
        </p:nvSpPr>
        <p:spPr>
          <a:xfrm>
            <a:off x="722244" y="45591"/>
            <a:ext cx="10747512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Физическая культура и спорт – 422 млн руб. (3,9 %) </a:t>
            </a:r>
            <a:endParaRPr lang="ru-RU" sz="3000" b="1" kern="0" dirty="0">
              <a:solidFill>
                <a:schemeClr val="tx1"/>
              </a:solidFill>
              <a:latin typeface="+mn-lt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D3E9881-AE71-4374-A1C0-1D082E017AF1}"/>
              </a:ext>
            </a:extLst>
          </p:cNvPr>
          <p:cNvGrpSpPr/>
          <p:nvPr/>
        </p:nvGrpSpPr>
        <p:grpSpPr>
          <a:xfrm>
            <a:off x="619722" y="819704"/>
            <a:ext cx="2806358" cy="3833768"/>
            <a:chOff x="1915794" y="1055369"/>
            <a:chExt cx="3261181" cy="5133395"/>
          </a:xfrm>
        </p:grpSpPr>
        <p:sp>
          <p:nvSpPr>
            <p:cNvPr id="47" name="Shape">
              <a:extLst>
                <a:ext uri="{FF2B5EF4-FFF2-40B4-BE49-F238E27FC236}">
                  <a16:creationId xmlns:a16="http://schemas.microsoft.com/office/drawing/2014/main" id="{3686B523-9816-4B07-9E59-C75BB772BF73}"/>
                </a:ext>
              </a:extLst>
            </p:cNvPr>
            <p:cNvSpPr/>
            <p:nvPr/>
          </p:nvSpPr>
          <p:spPr>
            <a:xfrm>
              <a:off x="1915794" y="1769484"/>
              <a:ext cx="3261181" cy="4419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8" y="21600"/>
                  </a:moveTo>
                  <a:lnTo>
                    <a:pt x="2082" y="21600"/>
                  </a:lnTo>
                  <a:cubicBezTo>
                    <a:pt x="929" y="21600"/>
                    <a:pt x="0" y="21016"/>
                    <a:pt x="0" y="20291"/>
                  </a:cubicBezTo>
                  <a:lnTo>
                    <a:pt x="0" y="1309"/>
                  </a:lnTo>
                  <a:cubicBezTo>
                    <a:pt x="0" y="584"/>
                    <a:pt x="929" y="0"/>
                    <a:pt x="2082" y="0"/>
                  </a:cubicBezTo>
                  <a:lnTo>
                    <a:pt x="19518" y="0"/>
                  </a:lnTo>
                  <a:cubicBezTo>
                    <a:pt x="20671" y="0"/>
                    <a:pt x="21600" y="584"/>
                    <a:pt x="21600" y="1309"/>
                  </a:cubicBezTo>
                  <a:lnTo>
                    <a:pt x="21600" y="20291"/>
                  </a:lnTo>
                  <a:cubicBezTo>
                    <a:pt x="21600" y="21016"/>
                    <a:pt x="20671" y="21600"/>
                    <a:pt x="19518" y="21600"/>
                  </a:cubicBezTo>
                  <a:close/>
                </a:path>
              </a:pathLst>
            </a:custGeom>
            <a:solidFill>
              <a:srgbClr val="DEA822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B2B84F20-8A9F-4D54-86BC-4454C2470F98}"/>
                </a:ext>
              </a:extLst>
            </p:cNvPr>
            <p:cNvSpPr/>
            <p:nvPr/>
          </p:nvSpPr>
          <p:spPr>
            <a:xfrm>
              <a:off x="2254324" y="1055369"/>
              <a:ext cx="2579285" cy="258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1" extrusionOk="0">
                  <a:moveTo>
                    <a:pt x="19778" y="3204"/>
                  </a:moveTo>
                  <a:lnTo>
                    <a:pt x="2822" y="48"/>
                  </a:lnTo>
                  <a:cubicBezTo>
                    <a:pt x="1377" y="-223"/>
                    <a:pt x="0" y="701"/>
                    <a:pt x="0" y="1942"/>
                  </a:cubicBezTo>
                  <a:lnTo>
                    <a:pt x="0" y="19246"/>
                  </a:lnTo>
                  <a:cubicBezTo>
                    <a:pt x="0" y="20464"/>
                    <a:pt x="1323" y="21377"/>
                    <a:pt x="2754" y="21152"/>
                  </a:cubicBezTo>
                  <a:lnTo>
                    <a:pt x="13581" y="19449"/>
                  </a:lnTo>
                  <a:cubicBezTo>
                    <a:pt x="14593" y="19291"/>
                    <a:pt x="15619" y="19709"/>
                    <a:pt x="16092" y="20486"/>
                  </a:cubicBezTo>
                  <a:lnTo>
                    <a:pt x="16470" y="21118"/>
                  </a:lnTo>
                  <a:cubicBezTo>
                    <a:pt x="16578" y="21309"/>
                    <a:pt x="16902" y="21309"/>
                    <a:pt x="17023" y="21118"/>
                  </a:cubicBezTo>
                  <a:lnTo>
                    <a:pt x="17914" y="19618"/>
                  </a:lnTo>
                  <a:cubicBezTo>
                    <a:pt x="18265" y="19021"/>
                    <a:pt x="18940" y="18604"/>
                    <a:pt x="19710" y="18480"/>
                  </a:cubicBezTo>
                  <a:cubicBezTo>
                    <a:pt x="20803" y="18311"/>
                    <a:pt x="21600" y="17510"/>
                    <a:pt x="21600" y="16574"/>
                  </a:cubicBezTo>
                  <a:lnTo>
                    <a:pt x="21600" y="5087"/>
                  </a:lnTo>
                  <a:cubicBezTo>
                    <a:pt x="21587" y="4196"/>
                    <a:pt x="20844" y="3407"/>
                    <a:pt x="19778" y="3204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C2525B4E-2210-483F-B7B8-FC4435FD1EF6}"/>
                </a:ext>
              </a:extLst>
            </p:cNvPr>
            <p:cNvSpPr/>
            <p:nvPr/>
          </p:nvSpPr>
          <p:spPr>
            <a:xfrm>
              <a:off x="2351047" y="1165233"/>
              <a:ext cx="2371329" cy="237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3" extrusionOk="0">
                  <a:moveTo>
                    <a:pt x="19853" y="3227"/>
                  </a:moveTo>
                  <a:lnTo>
                    <a:pt x="2717" y="45"/>
                  </a:lnTo>
                  <a:cubicBezTo>
                    <a:pt x="1322" y="-212"/>
                    <a:pt x="0" y="669"/>
                    <a:pt x="0" y="1856"/>
                  </a:cubicBezTo>
                  <a:lnTo>
                    <a:pt x="0" y="19332"/>
                  </a:lnTo>
                  <a:cubicBezTo>
                    <a:pt x="0" y="20507"/>
                    <a:pt x="1277" y="21388"/>
                    <a:pt x="2658" y="21155"/>
                  </a:cubicBezTo>
                  <a:lnTo>
                    <a:pt x="19794" y="18353"/>
                  </a:lnTo>
                  <a:cubicBezTo>
                    <a:pt x="20836" y="18182"/>
                    <a:pt x="21600" y="17411"/>
                    <a:pt x="21600" y="16530"/>
                  </a:cubicBezTo>
                  <a:lnTo>
                    <a:pt x="21600" y="5038"/>
                  </a:lnTo>
                  <a:cubicBezTo>
                    <a:pt x="21600" y="4181"/>
                    <a:pt x="20880" y="3423"/>
                    <a:pt x="19853" y="322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Freeform: Shape 11">
              <a:extLst>
                <a:ext uri="{FF2B5EF4-FFF2-40B4-BE49-F238E27FC236}">
                  <a16:creationId xmlns:a16="http://schemas.microsoft.com/office/drawing/2014/main" id="{7CFA2F1E-36EB-45CF-AD04-A6B4B96BC7C9}"/>
                </a:ext>
              </a:extLst>
            </p:cNvPr>
            <p:cNvSpPr/>
            <p:nvPr/>
          </p:nvSpPr>
          <p:spPr>
            <a:xfrm>
              <a:off x="1915794" y="1769484"/>
              <a:ext cx="437748" cy="1811413"/>
            </a:xfrm>
            <a:custGeom>
              <a:avLst/>
              <a:gdLst>
                <a:gd name="connsiteX0" fmla="*/ 247644 w 344865"/>
                <a:gd name="connsiteY0" fmla="*/ 0 h 1675158"/>
                <a:gd name="connsiteX1" fmla="*/ 266699 w 344865"/>
                <a:gd name="connsiteY1" fmla="*/ 0 h 1675158"/>
                <a:gd name="connsiteX2" fmla="*/ 266699 w 344865"/>
                <a:gd name="connsiteY2" fmla="*/ 1507753 h 1675158"/>
                <a:gd name="connsiteX3" fmla="*/ 313178 w 344865"/>
                <a:gd name="connsiteY3" fmla="*/ 1642674 h 1675158"/>
                <a:gd name="connsiteX4" fmla="*/ 344865 w 344865"/>
                <a:gd name="connsiteY4" fmla="*/ 1675158 h 1675158"/>
                <a:gd name="connsiteX5" fmla="*/ 0 w 344865"/>
                <a:gd name="connsiteY5" fmla="*/ 1462347 h 1675158"/>
                <a:gd name="connsiteX6" fmla="*/ 0 w 344865"/>
                <a:gd name="connsiteY6" fmla="*/ 247671 h 1675158"/>
                <a:gd name="connsiteX7" fmla="*/ 247644 w 344865"/>
                <a:gd name="connsiteY7" fmla="*/ 0 h 167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4865" h="1675158">
                  <a:moveTo>
                    <a:pt x="247644" y="0"/>
                  </a:moveTo>
                  <a:lnTo>
                    <a:pt x="266699" y="0"/>
                  </a:lnTo>
                  <a:lnTo>
                    <a:pt x="266699" y="1507753"/>
                  </a:lnTo>
                  <a:cubicBezTo>
                    <a:pt x="266699" y="1559208"/>
                    <a:pt x="284201" y="1605831"/>
                    <a:pt x="313178" y="1642674"/>
                  </a:cubicBezTo>
                  <a:lnTo>
                    <a:pt x="344865" y="1675158"/>
                  </a:lnTo>
                  <a:lnTo>
                    <a:pt x="0" y="1462347"/>
                  </a:lnTo>
                  <a:lnTo>
                    <a:pt x="0" y="247671"/>
                  </a:lnTo>
                  <a:cubicBezTo>
                    <a:pt x="0" y="110497"/>
                    <a:pt x="110500" y="0"/>
                    <a:pt x="247644" y="0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Freeform: Shape 12">
              <a:extLst>
                <a:ext uri="{FF2B5EF4-FFF2-40B4-BE49-F238E27FC236}">
                  <a16:creationId xmlns:a16="http://schemas.microsoft.com/office/drawing/2014/main" id="{FF619097-41D1-466A-9547-44586406FE5B}"/>
                </a:ext>
              </a:extLst>
            </p:cNvPr>
            <p:cNvSpPr/>
            <p:nvPr/>
          </p:nvSpPr>
          <p:spPr>
            <a:xfrm>
              <a:off x="3839490" y="3420573"/>
              <a:ext cx="388846" cy="214312"/>
            </a:xfrm>
            <a:custGeom>
              <a:avLst/>
              <a:gdLst>
                <a:gd name="connsiteX0" fmla="*/ 99618 w 306339"/>
                <a:gd name="connsiteY0" fmla="*/ 2163 h 198191"/>
                <a:gd name="connsiteX1" fmla="*/ 265023 w 306339"/>
                <a:gd name="connsiteY1" fmla="*/ 120551 h 198191"/>
                <a:gd name="connsiteX2" fmla="*/ 300583 w 306339"/>
                <a:gd name="connsiteY2" fmla="*/ 191749 h 198191"/>
                <a:gd name="connsiteX3" fmla="*/ 306339 w 306339"/>
                <a:gd name="connsiteY3" fmla="*/ 198191 h 198191"/>
                <a:gd name="connsiteX4" fmla="*/ 0 w 306339"/>
                <a:gd name="connsiteY4" fmla="*/ 9153 h 198191"/>
                <a:gd name="connsiteX5" fmla="*/ 28802 w 306339"/>
                <a:gd name="connsiteY5" fmla="*/ 3728 h 198191"/>
                <a:gd name="connsiteX6" fmla="*/ 99618 w 306339"/>
                <a:gd name="connsiteY6" fmla="*/ 2163 h 19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339" h="198191">
                  <a:moveTo>
                    <a:pt x="99618" y="2163"/>
                  </a:moveTo>
                  <a:cubicBezTo>
                    <a:pt x="169015" y="12001"/>
                    <a:pt x="231650" y="54901"/>
                    <a:pt x="265023" y="120551"/>
                  </a:cubicBezTo>
                  <a:lnTo>
                    <a:pt x="300583" y="191749"/>
                  </a:lnTo>
                  <a:lnTo>
                    <a:pt x="306339" y="198191"/>
                  </a:lnTo>
                  <a:lnTo>
                    <a:pt x="0" y="9153"/>
                  </a:lnTo>
                  <a:lnTo>
                    <a:pt x="28802" y="3728"/>
                  </a:lnTo>
                  <a:cubicBezTo>
                    <a:pt x="52603" y="-722"/>
                    <a:pt x="76486" y="-1116"/>
                    <a:pt x="99618" y="2163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22671AF-1EC2-49B7-B68D-B000A4978175}"/>
              </a:ext>
            </a:extLst>
          </p:cNvPr>
          <p:cNvGrpSpPr/>
          <p:nvPr/>
        </p:nvGrpSpPr>
        <p:grpSpPr>
          <a:xfrm>
            <a:off x="4293115" y="2575972"/>
            <a:ext cx="2806360" cy="3870396"/>
            <a:chOff x="5591271" y="1055369"/>
            <a:chExt cx="3261181" cy="5182436"/>
          </a:xfrm>
        </p:grpSpPr>
        <p:sp>
          <p:nvSpPr>
            <p:cNvPr id="60" name="Shape">
              <a:extLst>
                <a:ext uri="{FF2B5EF4-FFF2-40B4-BE49-F238E27FC236}">
                  <a16:creationId xmlns:a16="http://schemas.microsoft.com/office/drawing/2014/main" id="{4F7D2D26-62BD-40DA-B0A3-E95B5C2E545C}"/>
                </a:ext>
              </a:extLst>
            </p:cNvPr>
            <p:cNvSpPr/>
            <p:nvPr/>
          </p:nvSpPr>
          <p:spPr>
            <a:xfrm>
              <a:off x="5591271" y="1769485"/>
              <a:ext cx="3261181" cy="4468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8" y="21600"/>
                  </a:moveTo>
                  <a:lnTo>
                    <a:pt x="2082" y="21600"/>
                  </a:lnTo>
                  <a:cubicBezTo>
                    <a:pt x="929" y="21600"/>
                    <a:pt x="0" y="21016"/>
                    <a:pt x="0" y="20291"/>
                  </a:cubicBezTo>
                  <a:lnTo>
                    <a:pt x="0" y="1309"/>
                  </a:lnTo>
                  <a:cubicBezTo>
                    <a:pt x="0" y="584"/>
                    <a:pt x="929" y="0"/>
                    <a:pt x="2082" y="0"/>
                  </a:cubicBezTo>
                  <a:lnTo>
                    <a:pt x="19518" y="0"/>
                  </a:lnTo>
                  <a:cubicBezTo>
                    <a:pt x="20671" y="0"/>
                    <a:pt x="21600" y="584"/>
                    <a:pt x="21600" y="1309"/>
                  </a:cubicBezTo>
                  <a:lnTo>
                    <a:pt x="21600" y="20291"/>
                  </a:lnTo>
                  <a:cubicBezTo>
                    <a:pt x="21600" y="21016"/>
                    <a:pt x="20671" y="21600"/>
                    <a:pt x="19518" y="21600"/>
                  </a:cubicBezTo>
                  <a:close/>
                </a:path>
              </a:pathLst>
            </a:custGeom>
            <a:solidFill>
              <a:srgbClr val="E45938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2725A5D2-45C9-4AA9-9121-EFFD78F172AB}"/>
                </a:ext>
              </a:extLst>
            </p:cNvPr>
            <p:cNvSpPr/>
            <p:nvPr/>
          </p:nvSpPr>
          <p:spPr>
            <a:xfrm>
              <a:off x="5929800" y="1055369"/>
              <a:ext cx="2579285" cy="258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1" extrusionOk="0">
                  <a:moveTo>
                    <a:pt x="19778" y="3204"/>
                  </a:moveTo>
                  <a:lnTo>
                    <a:pt x="2822" y="48"/>
                  </a:lnTo>
                  <a:cubicBezTo>
                    <a:pt x="1377" y="-223"/>
                    <a:pt x="0" y="701"/>
                    <a:pt x="0" y="1942"/>
                  </a:cubicBezTo>
                  <a:lnTo>
                    <a:pt x="0" y="19246"/>
                  </a:lnTo>
                  <a:cubicBezTo>
                    <a:pt x="0" y="20464"/>
                    <a:pt x="1323" y="21377"/>
                    <a:pt x="2754" y="21152"/>
                  </a:cubicBezTo>
                  <a:lnTo>
                    <a:pt x="13581" y="19449"/>
                  </a:lnTo>
                  <a:cubicBezTo>
                    <a:pt x="14593" y="19291"/>
                    <a:pt x="15619" y="19709"/>
                    <a:pt x="16092" y="20486"/>
                  </a:cubicBezTo>
                  <a:lnTo>
                    <a:pt x="16470" y="21118"/>
                  </a:lnTo>
                  <a:cubicBezTo>
                    <a:pt x="16578" y="21309"/>
                    <a:pt x="16902" y="21309"/>
                    <a:pt x="17023" y="21118"/>
                  </a:cubicBezTo>
                  <a:lnTo>
                    <a:pt x="17914" y="19618"/>
                  </a:lnTo>
                  <a:cubicBezTo>
                    <a:pt x="18265" y="19021"/>
                    <a:pt x="18940" y="18604"/>
                    <a:pt x="19710" y="18480"/>
                  </a:cubicBezTo>
                  <a:cubicBezTo>
                    <a:pt x="20803" y="18311"/>
                    <a:pt x="21600" y="17510"/>
                    <a:pt x="21600" y="16574"/>
                  </a:cubicBezTo>
                  <a:lnTo>
                    <a:pt x="21600" y="5087"/>
                  </a:lnTo>
                  <a:cubicBezTo>
                    <a:pt x="21587" y="4196"/>
                    <a:pt x="20844" y="3407"/>
                    <a:pt x="19778" y="3204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8065E607-BAB1-4EFB-B347-58F864253A75}"/>
                </a:ext>
              </a:extLst>
            </p:cNvPr>
            <p:cNvSpPr/>
            <p:nvPr/>
          </p:nvSpPr>
          <p:spPr>
            <a:xfrm>
              <a:off x="6026524" y="1165233"/>
              <a:ext cx="2371329" cy="237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3" extrusionOk="0">
                  <a:moveTo>
                    <a:pt x="19853" y="3227"/>
                  </a:moveTo>
                  <a:lnTo>
                    <a:pt x="2717" y="45"/>
                  </a:lnTo>
                  <a:cubicBezTo>
                    <a:pt x="1322" y="-212"/>
                    <a:pt x="0" y="669"/>
                    <a:pt x="0" y="1856"/>
                  </a:cubicBezTo>
                  <a:lnTo>
                    <a:pt x="0" y="19332"/>
                  </a:lnTo>
                  <a:cubicBezTo>
                    <a:pt x="0" y="20507"/>
                    <a:pt x="1277" y="21388"/>
                    <a:pt x="2658" y="21155"/>
                  </a:cubicBezTo>
                  <a:lnTo>
                    <a:pt x="19794" y="18353"/>
                  </a:lnTo>
                  <a:cubicBezTo>
                    <a:pt x="20836" y="18182"/>
                    <a:pt x="21600" y="17411"/>
                    <a:pt x="21600" y="16530"/>
                  </a:cubicBezTo>
                  <a:lnTo>
                    <a:pt x="21600" y="5038"/>
                  </a:lnTo>
                  <a:cubicBezTo>
                    <a:pt x="21600" y="4181"/>
                    <a:pt x="20880" y="3423"/>
                    <a:pt x="19853" y="322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: Shape 21">
              <a:extLst>
                <a:ext uri="{FF2B5EF4-FFF2-40B4-BE49-F238E27FC236}">
                  <a16:creationId xmlns:a16="http://schemas.microsoft.com/office/drawing/2014/main" id="{E130D8D7-1DAB-40E3-9512-3AC7D1E87913}"/>
                </a:ext>
              </a:extLst>
            </p:cNvPr>
            <p:cNvSpPr/>
            <p:nvPr/>
          </p:nvSpPr>
          <p:spPr>
            <a:xfrm>
              <a:off x="5591271" y="1769484"/>
              <a:ext cx="437748" cy="1811413"/>
            </a:xfrm>
            <a:custGeom>
              <a:avLst/>
              <a:gdLst>
                <a:gd name="connsiteX0" fmla="*/ 247644 w 344865"/>
                <a:gd name="connsiteY0" fmla="*/ 0 h 1675158"/>
                <a:gd name="connsiteX1" fmla="*/ 266699 w 344865"/>
                <a:gd name="connsiteY1" fmla="*/ 0 h 1675158"/>
                <a:gd name="connsiteX2" fmla="*/ 266699 w 344865"/>
                <a:gd name="connsiteY2" fmla="*/ 1507753 h 1675158"/>
                <a:gd name="connsiteX3" fmla="*/ 313178 w 344865"/>
                <a:gd name="connsiteY3" fmla="*/ 1642674 h 1675158"/>
                <a:gd name="connsiteX4" fmla="*/ 344865 w 344865"/>
                <a:gd name="connsiteY4" fmla="*/ 1675158 h 1675158"/>
                <a:gd name="connsiteX5" fmla="*/ 0 w 344865"/>
                <a:gd name="connsiteY5" fmla="*/ 1462347 h 1675158"/>
                <a:gd name="connsiteX6" fmla="*/ 0 w 344865"/>
                <a:gd name="connsiteY6" fmla="*/ 247671 h 1675158"/>
                <a:gd name="connsiteX7" fmla="*/ 247644 w 344865"/>
                <a:gd name="connsiteY7" fmla="*/ 0 h 167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4865" h="1675158">
                  <a:moveTo>
                    <a:pt x="247644" y="0"/>
                  </a:moveTo>
                  <a:lnTo>
                    <a:pt x="266699" y="0"/>
                  </a:lnTo>
                  <a:lnTo>
                    <a:pt x="266699" y="1507753"/>
                  </a:lnTo>
                  <a:cubicBezTo>
                    <a:pt x="266699" y="1559208"/>
                    <a:pt x="284201" y="1605831"/>
                    <a:pt x="313178" y="1642674"/>
                  </a:cubicBezTo>
                  <a:lnTo>
                    <a:pt x="344865" y="1675158"/>
                  </a:lnTo>
                  <a:lnTo>
                    <a:pt x="0" y="1462347"/>
                  </a:lnTo>
                  <a:lnTo>
                    <a:pt x="0" y="247671"/>
                  </a:lnTo>
                  <a:cubicBezTo>
                    <a:pt x="0" y="110497"/>
                    <a:pt x="110500" y="0"/>
                    <a:pt x="247644" y="0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Freeform: Shape 22">
              <a:extLst>
                <a:ext uri="{FF2B5EF4-FFF2-40B4-BE49-F238E27FC236}">
                  <a16:creationId xmlns:a16="http://schemas.microsoft.com/office/drawing/2014/main" id="{1C675D2F-DD29-45A7-B117-50474224BDB9}"/>
                </a:ext>
              </a:extLst>
            </p:cNvPr>
            <p:cNvSpPr/>
            <p:nvPr/>
          </p:nvSpPr>
          <p:spPr>
            <a:xfrm>
              <a:off x="7514967" y="3420573"/>
              <a:ext cx="388846" cy="214312"/>
            </a:xfrm>
            <a:custGeom>
              <a:avLst/>
              <a:gdLst>
                <a:gd name="connsiteX0" fmla="*/ 99618 w 306339"/>
                <a:gd name="connsiteY0" fmla="*/ 2163 h 198191"/>
                <a:gd name="connsiteX1" fmla="*/ 265023 w 306339"/>
                <a:gd name="connsiteY1" fmla="*/ 120551 h 198191"/>
                <a:gd name="connsiteX2" fmla="*/ 300583 w 306339"/>
                <a:gd name="connsiteY2" fmla="*/ 191749 h 198191"/>
                <a:gd name="connsiteX3" fmla="*/ 306339 w 306339"/>
                <a:gd name="connsiteY3" fmla="*/ 198191 h 198191"/>
                <a:gd name="connsiteX4" fmla="*/ 0 w 306339"/>
                <a:gd name="connsiteY4" fmla="*/ 9153 h 198191"/>
                <a:gd name="connsiteX5" fmla="*/ 28802 w 306339"/>
                <a:gd name="connsiteY5" fmla="*/ 3728 h 198191"/>
                <a:gd name="connsiteX6" fmla="*/ 99618 w 306339"/>
                <a:gd name="connsiteY6" fmla="*/ 2163 h 19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339" h="198191">
                  <a:moveTo>
                    <a:pt x="99618" y="2163"/>
                  </a:moveTo>
                  <a:cubicBezTo>
                    <a:pt x="169015" y="12001"/>
                    <a:pt x="231650" y="54901"/>
                    <a:pt x="265023" y="120551"/>
                  </a:cubicBezTo>
                  <a:lnTo>
                    <a:pt x="300583" y="191749"/>
                  </a:lnTo>
                  <a:lnTo>
                    <a:pt x="306339" y="198191"/>
                  </a:lnTo>
                  <a:lnTo>
                    <a:pt x="0" y="9153"/>
                  </a:lnTo>
                  <a:lnTo>
                    <a:pt x="28802" y="3728"/>
                  </a:lnTo>
                  <a:cubicBezTo>
                    <a:pt x="52603" y="-722"/>
                    <a:pt x="76486" y="-1116"/>
                    <a:pt x="99618" y="2163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D4B98E08-F218-4595-BA11-34DD41D22200}"/>
              </a:ext>
            </a:extLst>
          </p:cNvPr>
          <p:cNvSpPr txBox="1"/>
          <p:nvPr/>
        </p:nvSpPr>
        <p:spPr>
          <a:xfrm>
            <a:off x="4868833" y="2898793"/>
            <a:ext cx="1596424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95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48F210E-930A-43D0-B11E-45E77B65CD0F}"/>
              </a:ext>
            </a:extLst>
          </p:cNvPr>
          <p:cNvSpPr txBox="1"/>
          <p:nvPr/>
        </p:nvSpPr>
        <p:spPr>
          <a:xfrm>
            <a:off x="4420879" y="4777831"/>
            <a:ext cx="2534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Физическая культура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EC8D5BD8-CB31-4FCE-BD63-2CE956AA11CC}"/>
              </a:ext>
            </a:extLst>
          </p:cNvPr>
          <p:cNvSpPr txBox="1"/>
          <p:nvPr/>
        </p:nvSpPr>
        <p:spPr>
          <a:xfrm>
            <a:off x="1214497" y="1146379"/>
            <a:ext cx="1610524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48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210</a:t>
            </a:r>
            <a:r>
              <a:rPr lang="ru-RU" sz="40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D06F6325-226E-43B7-B708-1718F9707E88}"/>
              </a:ext>
            </a:extLst>
          </p:cNvPr>
          <p:cNvGrpSpPr/>
          <p:nvPr/>
        </p:nvGrpSpPr>
        <p:grpSpPr>
          <a:xfrm>
            <a:off x="8119897" y="815680"/>
            <a:ext cx="2806360" cy="3870396"/>
            <a:chOff x="5591271" y="1055369"/>
            <a:chExt cx="3261181" cy="5182436"/>
          </a:xfrm>
        </p:grpSpPr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95A03235-49C9-410C-AF23-31C59E5125C7}"/>
                </a:ext>
              </a:extLst>
            </p:cNvPr>
            <p:cNvSpPr/>
            <p:nvPr/>
          </p:nvSpPr>
          <p:spPr>
            <a:xfrm>
              <a:off x="5591271" y="1769485"/>
              <a:ext cx="3261181" cy="44683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18" y="21600"/>
                  </a:moveTo>
                  <a:lnTo>
                    <a:pt x="2082" y="21600"/>
                  </a:lnTo>
                  <a:cubicBezTo>
                    <a:pt x="929" y="21600"/>
                    <a:pt x="0" y="21016"/>
                    <a:pt x="0" y="20291"/>
                  </a:cubicBezTo>
                  <a:lnTo>
                    <a:pt x="0" y="1309"/>
                  </a:lnTo>
                  <a:cubicBezTo>
                    <a:pt x="0" y="584"/>
                    <a:pt x="929" y="0"/>
                    <a:pt x="2082" y="0"/>
                  </a:cubicBezTo>
                  <a:lnTo>
                    <a:pt x="19518" y="0"/>
                  </a:lnTo>
                  <a:cubicBezTo>
                    <a:pt x="20671" y="0"/>
                    <a:pt x="21600" y="584"/>
                    <a:pt x="21600" y="1309"/>
                  </a:cubicBezTo>
                  <a:lnTo>
                    <a:pt x="21600" y="20291"/>
                  </a:lnTo>
                  <a:cubicBezTo>
                    <a:pt x="21600" y="21016"/>
                    <a:pt x="20671" y="21600"/>
                    <a:pt x="19518" y="21600"/>
                  </a:cubicBezTo>
                  <a:close/>
                </a:path>
              </a:pathLst>
            </a:custGeom>
            <a:solidFill>
              <a:srgbClr val="6A8AAA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E6569467-652E-4D31-96FF-91EEF3A55C0E}"/>
                </a:ext>
              </a:extLst>
            </p:cNvPr>
            <p:cNvSpPr/>
            <p:nvPr/>
          </p:nvSpPr>
          <p:spPr>
            <a:xfrm>
              <a:off x="5929800" y="1055369"/>
              <a:ext cx="2579285" cy="2589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1" extrusionOk="0">
                  <a:moveTo>
                    <a:pt x="19778" y="3204"/>
                  </a:moveTo>
                  <a:lnTo>
                    <a:pt x="2822" y="48"/>
                  </a:lnTo>
                  <a:cubicBezTo>
                    <a:pt x="1377" y="-223"/>
                    <a:pt x="0" y="701"/>
                    <a:pt x="0" y="1942"/>
                  </a:cubicBezTo>
                  <a:lnTo>
                    <a:pt x="0" y="19246"/>
                  </a:lnTo>
                  <a:cubicBezTo>
                    <a:pt x="0" y="20464"/>
                    <a:pt x="1323" y="21377"/>
                    <a:pt x="2754" y="21152"/>
                  </a:cubicBezTo>
                  <a:lnTo>
                    <a:pt x="13581" y="19449"/>
                  </a:lnTo>
                  <a:cubicBezTo>
                    <a:pt x="14593" y="19291"/>
                    <a:pt x="15619" y="19709"/>
                    <a:pt x="16092" y="20486"/>
                  </a:cubicBezTo>
                  <a:lnTo>
                    <a:pt x="16470" y="21118"/>
                  </a:lnTo>
                  <a:cubicBezTo>
                    <a:pt x="16578" y="21309"/>
                    <a:pt x="16902" y="21309"/>
                    <a:pt x="17023" y="21118"/>
                  </a:cubicBezTo>
                  <a:lnTo>
                    <a:pt x="17914" y="19618"/>
                  </a:lnTo>
                  <a:cubicBezTo>
                    <a:pt x="18265" y="19021"/>
                    <a:pt x="18940" y="18604"/>
                    <a:pt x="19710" y="18480"/>
                  </a:cubicBezTo>
                  <a:cubicBezTo>
                    <a:pt x="20803" y="18311"/>
                    <a:pt x="21600" y="17510"/>
                    <a:pt x="21600" y="16574"/>
                  </a:cubicBezTo>
                  <a:lnTo>
                    <a:pt x="21600" y="5087"/>
                  </a:lnTo>
                  <a:cubicBezTo>
                    <a:pt x="21587" y="4196"/>
                    <a:pt x="20844" y="3407"/>
                    <a:pt x="19778" y="3204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FDA96343-FBB4-479E-B903-664617E0BD38}"/>
                </a:ext>
              </a:extLst>
            </p:cNvPr>
            <p:cNvSpPr/>
            <p:nvPr/>
          </p:nvSpPr>
          <p:spPr>
            <a:xfrm>
              <a:off x="6026524" y="1165233"/>
              <a:ext cx="2371329" cy="237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193" extrusionOk="0">
                  <a:moveTo>
                    <a:pt x="19853" y="3227"/>
                  </a:moveTo>
                  <a:lnTo>
                    <a:pt x="2717" y="45"/>
                  </a:lnTo>
                  <a:cubicBezTo>
                    <a:pt x="1322" y="-212"/>
                    <a:pt x="0" y="669"/>
                    <a:pt x="0" y="1856"/>
                  </a:cubicBezTo>
                  <a:lnTo>
                    <a:pt x="0" y="19332"/>
                  </a:lnTo>
                  <a:cubicBezTo>
                    <a:pt x="0" y="20507"/>
                    <a:pt x="1277" y="21388"/>
                    <a:pt x="2658" y="21155"/>
                  </a:cubicBezTo>
                  <a:lnTo>
                    <a:pt x="19794" y="18353"/>
                  </a:lnTo>
                  <a:cubicBezTo>
                    <a:pt x="20836" y="18182"/>
                    <a:pt x="21600" y="17411"/>
                    <a:pt x="21600" y="16530"/>
                  </a:cubicBezTo>
                  <a:lnTo>
                    <a:pt x="21600" y="5038"/>
                  </a:lnTo>
                  <a:cubicBezTo>
                    <a:pt x="21600" y="4181"/>
                    <a:pt x="20880" y="3423"/>
                    <a:pt x="19853" y="3227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Freeform: Shape 21">
              <a:extLst>
                <a:ext uri="{FF2B5EF4-FFF2-40B4-BE49-F238E27FC236}">
                  <a16:creationId xmlns:a16="http://schemas.microsoft.com/office/drawing/2014/main" id="{8CF2AEDD-DC59-422A-A4AE-5476C0FF9A63}"/>
                </a:ext>
              </a:extLst>
            </p:cNvPr>
            <p:cNvSpPr/>
            <p:nvPr/>
          </p:nvSpPr>
          <p:spPr>
            <a:xfrm>
              <a:off x="5591271" y="1769484"/>
              <a:ext cx="437748" cy="1811413"/>
            </a:xfrm>
            <a:custGeom>
              <a:avLst/>
              <a:gdLst>
                <a:gd name="connsiteX0" fmla="*/ 247644 w 344865"/>
                <a:gd name="connsiteY0" fmla="*/ 0 h 1675158"/>
                <a:gd name="connsiteX1" fmla="*/ 266699 w 344865"/>
                <a:gd name="connsiteY1" fmla="*/ 0 h 1675158"/>
                <a:gd name="connsiteX2" fmla="*/ 266699 w 344865"/>
                <a:gd name="connsiteY2" fmla="*/ 1507753 h 1675158"/>
                <a:gd name="connsiteX3" fmla="*/ 313178 w 344865"/>
                <a:gd name="connsiteY3" fmla="*/ 1642674 h 1675158"/>
                <a:gd name="connsiteX4" fmla="*/ 344865 w 344865"/>
                <a:gd name="connsiteY4" fmla="*/ 1675158 h 1675158"/>
                <a:gd name="connsiteX5" fmla="*/ 0 w 344865"/>
                <a:gd name="connsiteY5" fmla="*/ 1462347 h 1675158"/>
                <a:gd name="connsiteX6" fmla="*/ 0 w 344865"/>
                <a:gd name="connsiteY6" fmla="*/ 247671 h 1675158"/>
                <a:gd name="connsiteX7" fmla="*/ 247644 w 344865"/>
                <a:gd name="connsiteY7" fmla="*/ 0 h 1675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4865" h="1675158">
                  <a:moveTo>
                    <a:pt x="247644" y="0"/>
                  </a:moveTo>
                  <a:lnTo>
                    <a:pt x="266699" y="0"/>
                  </a:lnTo>
                  <a:lnTo>
                    <a:pt x="266699" y="1507753"/>
                  </a:lnTo>
                  <a:cubicBezTo>
                    <a:pt x="266699" y="1559208"/>
                    <a:pt x="284201" y="1605831"/>
                    <a:pt x="313178" y="1642674"/>
                  </a:cubicBezTo>
                  <a:lnTo>
                    <a:pt x="344865" y="1675158"/>
                  </a:lnTo>
                  <a:lnTo>
                    <a:pt x="0" y="1462347"/>
                  </a:lnTo>
                  <a:lnTo>
                    <a:pt x="0" y="247671"/>
                  </a:lnTo>
                  <a:cubicBezTo>
                    <a:pt x="0" y="110497"/>
                    <a:pt x="110500" y="0"/>
                    <a:pt x="247644" y="0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Freeform: Shape 22">
              <a:extLst>
                <a:ext uri="{FF2B5EF4-FFF2-40B4-BE49-F238E27FC236}">
                  <a16:creationId xmlns:a16="http://schemas.microsoft.com/office/drawing/2014/main" id="{1CB61609-2D01-4E6E-9674-72C18A08E130}"/>
                </a:ext>
              </a:extLst>
            </p:cNvPr>
            <p:cNvSpPr/>
            <p:nvPr/>
          </p:nvSpPr>
          <p:spPr>
            <a:xfrm>
              <a:off x="7514967" y="3420573"/>
              <a:ext cx="388846" cy="214312"/>
            </a:xfrm>
            <a:custGeom>
              <a:avLst/>
              <a:gdLst>
                <a:gd name="connsiteX0" fmla="*/ 99618 w 306339"/>
                <a:gd name="connsiteY0" fmla="*/ 2163 h 198191"/>
                <a:gd name="connsiteX1" fmla="*/ 265023 w 306339"/>
                <a:gd name="connsiteY1" fmla="*/ 120551 h 198191"/>
                <a:gd name="connsiteX2" fmla="*/ 300583 w 306339"/>
                <a:gd name="connsiteY2" fmla="*/ 191749 h 198191"/>
                <a:gd name="connsiteX3" fmla="*/ 306339 w 306339"/>
                <a:gd name="connsiteY3" fmla="*/ 198191 h 198191"/>
                <a:gd name="connsiteX4" fmla="*/ 0 w 306339"/>
                <a:gd name="connsiteY4" fmla="*/ 9153 h 198191"/>
                <a:gd name="connsiteX5" fmla="*/ 28802 w 306339"/>
                <a:gd name="connsiteY5" fmla="*/ 3728 h 198191"/>
                <a:gd name="connsiteX6" fmla="*/ 99618 w 306339"/>
                <a:gd name="connsiteY6" fmla="*/ 2163 h 198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6339" h="198191">
                  <a:moveTo>
                    <a:pt x="99618" y="2163"/>
                  </a:moveTo>
                  <a:cubicBezTo>
                    <a:pt x="169015" y="12001"/>
                    <a:pt x="231650" y="54901"/>
                    <a:pt x="265023" y="120551"/>
                  </a:cubicBezTo>
                  <a:lnTo>
                    <a:pt x="300583" y="191749"/>
                  </a:lnTo>
                  <a:lnTo>
                    <a:pt x="306339" y="198191"/>
                  </a:lnTo>
                  <a:lnTo>
                    <a:pt x="0" y="9153"/>
                  </a:lnTo>
                  <a:lnTo>
                    <a:pt x="28802" y="3728"/>
                  </a:lnTo>
                  <a:cubicBezTo>
                    <a:pt x="52603" y="-722"/>
                    <a:pt x="76486" y="-1116"/>
                    <a:pt x="99618" y="2163"/>
                  </a:cubicBezTo>
                  <a:close/>
                </a:path>
              </a:pathLst>
            </a:custGeom>
            <a:solidFill>
              <a:sysClr val="windowText" lastClr="000000">
                <a:alpha val="30000"/>
              </a:sysClr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38100" tIns="38100" rIns="38100" bIns="38100" anchor="ctr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</a:defRPr>
              </a:pPr>
              <a:endParaRPr kumimoji="0" sz="3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8292D2A-221A-4303-9697-9F9653879B87}"/>
              </a:ext>
            </a:extLst>
          </p:cNvPr>
          <p:cNvSpPr txBox="1"/>
          <p:nvPr/>
        </p:nvSpPr>
        <p:spPr>
          <a:xfrm>
            <a:off x="8695615" y="1138501"/>
            <a:ext cx="1596424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117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022B17-FB22-4363-965D-BC9FB7079B36}"/>
              </a:ext>
            </a:extLst>
          </p:cNvPr>
          <p:cNvSpPr txBox="1"/>
          <p:nvPr/>
        </p:nvSpPr>
        <p:spPr>
          <a:xfrm>
            <a:off x="808070" y="2898793"/>
            <a:ext cx="2534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3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Массовый спорт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5FB3B90-1825-471B-93B2-D9DB89E238B8}"/>
              </a:ext>
            </a:extLst>
          </p:cNvPr>
          <p:cNvSpPr txBox="1"/>
          <p:nvPr/>
        </p:nvSpPr>
        <p:spPr>
          <a:xfrm>
            <a:off x="8245207" y="2898793"/>
            <a:ext cx="2555740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3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Спорт  </a:t>
            </a:r>
          </a:p>
          <a:p>
            <a:pPr algn="ctr">
              <a:lnSpc>
                <a:spcPct val="80000"/>
              </a:lnSpc>
            </a:pPr>
            <a:r>
              <a:rPr lang="ru-RU" sz="3300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высших достижений</a:t>
            </a:r>
          </a:p>
        </p:txBody>
      </p:sp>
    </p:spTree>
    <p:extLst>
      <p:ext uri="{BB962C8B-B14F-4D97-AF65-F5344CB8AC3E}">
        <p14:creationId xmlns:p14="http://schemas.microsoft.com/office/powerpoint/2010/main" val="2259289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6;p15">
            <a:extLst>
              <a:ext uri="{FF2B5EF4-FFF2-40B4-BE49-F238E27FC236}">
                <a16:creationId xmlns:a16="http://schemas.microsoft.com/office/drawing/2014/main" id="{25F9472D-8F62-4D3A-84E0-52CC697B13A6}"/>
              </a:ext>
            </a:extLst>
          </p:cNvPr>
          <p:cNvSpPr txBox="1">
            <a:spLocks/>
          </p:cNvSpPr>
          <p:nvPr/>
        </p:nvSpPr>
        <p:spPr>
          <a:xfrm>
            <a:off x="1060100" y="68610"/>
            <a:ext cx="10230677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Культура и кинематография– 163 млн руб. (1,5 %) </a:t>
            </a:r>
            <a:endParaRPr lang="ru-RU" sz="3000" b="1" kern="0" dirty="0">
              <a:solidFill>
                <a:schemeClr val="tx1"/>
              </a:solidFill>
              <a:latin typeface="+mn-lt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114">
            <a:extLst>
              <a:ext uri="{FF2B5EF4-FFF2-40B4-BE49-F238E27FC236}">
                <a16:creationId xmlns:a16="http://schemas.microsoft.com/office/drawing/2014/main" id="{9948AD82-0A57-4994-9239-75B9874597CF}"/>
              </a:ext>
            </a:extLst>
          </p:cNvPr>
          <p:cNvGrpSpPr/>
          <p:nvPr/>
        </p:nvGrpSpPr>
        <p:grpSpPr>
          <a:xfrm>
            <a:off x="935300" y="1216752"/>
            <a:ext cx="6315062" cy="2034448"/>
            <a:chOff x="2800424" y="1194392"/>
            <a:chExt cx="5208782" cy="1444752"/>
          </a:xfrm>
        </p:grpSpPr>
        <p:sp>
          <p:nvSpPr>
            <p:cNvPr id="30" name="Rectangle">
              <a:extLst>
                <a:ext uri="{FF2B5EF4-FFF2-40B4-BE49-F238E27FC236}">
                  <a16:creationId xmlns:a16="http://schemas.microsoft.com/office/drawing/2014/main" id="{89728B32-5DFF-4D25-A87D-B5023B29CD28}"/>
                </a:ext>
              </a:extLst>
            </p:cNvPr>
            <p:cNvSpPr/>
            <p:nvPr/>
          </p:nvSpPr>
          <p:spPr>
            <a:xfrm>
              <a:off x="4184680" y="1194392"/>
              <a:ext cx="3824526" cy="1444752"/>
            </a:xfrm>
            <a:prstGeom prst="rect">
              <a:avLst/>
            </a:prstGeom>
            <a:gradFill>
              <a:gsLst>
                <a:gs pos="10000">
                  <a:schemeClr val="accent1">
                    <a:lumMod val="5000"/>
                    <a:lumOff val="95000"/>
                  </a:schemeClr>
                </a:gs>
                <a:gs pos="84000">
                  <a:schemeClr val="bg1">
                    <a:lumMod val="75000"/>
                  </a:schemeClr>
                </a:gs>
              </a:gsLst>
              <a:lin ang="18900000" scaled="1"/>
            </a:gra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F8B4C3D4-5093-4350-9E91-8181C50445B4}"/>
                </a:ext>
              </a:extLst>
            </p:cNvPr>
            <p:cNvSpPr/>
            <p:nvPr/>
          </p:nvSpPr>
          <p:spPr>
            <a:xfrm>
              <a:off x="2800424" y="1194392"/>
              <a:ext cx="1859042" cy="144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986" y="8679"/>
                  </a:moveTo>
                  <a:cubicBezTo>
                    <a:pt x="18742" y="8679"/>
                    <a:pt x="18153" y="9494"/>
                    <a:pt x="17542" y="9494"/>
                  </a:cubicBezTo>
                  <a:cubicBezTo>
                    <a:pt x="17280" y="9494"/>
                    <a:pt x="17084" y="9325"/>
                    <a:pt x="16975" y="9157"/>
                  </a:cubicBezTo>
                  <a:cubicBezTo>
                    <a:pt x="16844" y="8960"/>
                    <a:pt x="16778" y="8707"/>
                    <a:pt x="16778" y="8427"/>
                  </a:cubicBezTo>
                  <a:lnTo>
                    <a:pt x="16778" y="0"/>
                  </a:lnTo>
                  <a:lnTo>
                    <a:pt x="2073" y="0"/>
                  </a:lnTo>
                  <a:cubicBezTo>
                    <a:pt x="916" y="0"/>
                    <a:pt x="0" y="1208"/>
                    <a:pt x="0" y="2668"/>
                  </a:cubicBezTo>
                  <a:lnTo>
                    <a:pt x="0" y="18932"/>
                  </a:lnTo>
                  <a:cubicBezTo>
                    <a:pt x="0" y="20420"/>
                    <a:pt x="938" y="21600"/>
                    <a:pt x="2073" y="21600"/>
                  </a:cubicBezTo>
                  <a:lnTo>
                    <a:pt x="16778" y="21600"/>
                  </a:lnTo>
                  <a:lnTo>
                    <a:pt x="16778" y="13173"/>
                  </a:lnTo>
                  <a:cubicBezTo>
                    <a:pt x="16778" y="12921"/>
                    <a:pt x="16844" y="12640"/>
                    <a:pt x="16975" y="12443"/>
                  </a:cubicBezTo>
                  <a:cubicBezTo>
                    <a:pt x="17084" y="12275"/>
                    <a:pt x="17280" y="12106"/>
                    <a:pt x="17542" y="12106"/>
                  </a:cubicBezTo>
                  <a:cubicBezTo>
                    <a:pt x="18153" y="12106"/>
                    <a:pt x="18742" y="12921"/>
                    <a:pt x="19985" y="12921"/>
                  </a:cubicBezTo>
                  <a:cubicBezTo>
                    <a:pt x="21229" y="12921"/>
                    <a:pt x="21600" y="11629"/>
                    <a:pt x="21600" y="10786"/>
                  </a:cubicBezTo>
                  <a:cubicBezTo>
                    <a:pt x="21600" y="9943"/>
                    <a:pt x="21229" y="8679"/>
                    <a:pt x="19986" y="8679"/>
                  </a:cubicBezTo>
                  <a:close/>
                </a:path>
              </a:pathLst>
            </a:custGeom>
            <a:solidFill>
              <a:srgbClr val="7DB3AD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</p:grpSp>
      <p:grpSp>
        <p:nvGrpSpPr>
          <p:cNvPr id="38" name="Group 124">
            <a:extLst>
              <a:ext uri="{FF2B5EF4-FFF2-40B4-BE49-F238E27FC236}">
                <a16:creationId xmlns:a16="http://schemas.microsoft.com/office/drawing/2014/main" id="{F5E887A5-3C9E-46C8-9194-FBCD873639AB}"/>
              </a:ext>
            </a:extLst>
          </p:cNvPr>
          <p:cNvGrpSpPr/>
          <p:nvPr/>
        </p:nvGrpSpPr>
        <p:grpSpPr>
          <a:xfrm>
            <a:off x="4924224" y="4322808"/>
            <a:ext cx="6333835" cy="2034448"/>
            <a:chOff x="4184680" y="2713463"/>
            <a:chExt cx="5206896" cy="1444752"/>
          </a:xfrm>
        </p:grpSpPr>
        <p:sp>
          <p:nvSpPr>
            <p:cNvPr id="39" name="Rectangle">
              <a:extLst>
                <a:ext uri="{FF2B5EF4-FFF2-40B4-BE49-F238E27FC236}">
                  <a16:creationId xmlns:a16="http://schemas.microsoft.com/office/drawing/2014/main" id="{68B89C16-CA25-45D3-B3F7-2F12B131E0BE}"/>
                </a:ext>
              </a:extLst>
            </p:cNvPr>
            <p:cNvSpPr/>
            <p:nvPr/>
          </p:nvSpPr>
          <p:spPr>
            <a:xfrm>
              <a:off x="4184680" y="2713463"/>
              <a:ext cx="3824526" cy="1444752"/>
            </a:xfrm>
            <a:prstGeom prst="rect">
              <a:avLst/>
            </a:prstGeom>
            <a:gradFill>
              <a:gsLst>
                <a:gs pos="10000">
                  <a:schemeClr val="accent1">
                    <a:lumMod val="5000"/>
                    <a:lumOff val="95000"/>
                  </a:schemeClr>
                </a:gs>
                <a:gs pos="84000">
                  <a:schemeClr val="bg1">
                    <a:lumMod val="75000"/>
                  </a:schemeClr>
                </a:gs>
              </a:gsLst>
              <a:lin ang="18900000" scaled="1"/>
            </a:gradFill>
            <a:ln w="12700">
              <a:miter lim="400000"/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A0153FD6-56CA-4EB2-82EB-9A836653020F}"/>
                </a:ext>
              </a:extLst>
            </p:cNvPr>
            <p:cNvSpPr/>
            <p:nvPr/>
          </p:nvSpPr>
          <p:spPr>
            <a:xfrm>
              <a:off x="7532534" y="2713463"/>
              <a:ext cx="1859042" cy="1444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27" y="0"/>
                  </a:moveTo>
                  <a:lnTo>
                    <a:pt x="4822" y="0"/>
                  </a:lnTo>
                  <a:lnTo>
                    <a:pt x="4822" y="8416"/>
                  </a:lnTo>
                  <a:cubicBezTo>
                    <a:pt x="4822" y="8668"/>
                    <a:pt x="4756" y="8949"/>
                    <a:pt x="4625" y="9145"/>
                  </a:cubicBezTo>
                  <a:cubicBezTo>
                    <a:pt x="4516" y="9313"/>
                    <a:pt x="4320" y="9482"/>
                    <a:pt x="4058" y="9482"/>
                  </a:cubicBezTo>
                  <a:cubicBezTo>
                    <a:pt x="3447" y="9482"/>
                    <a:pt x="2858" y="8668"/>
                    <a:pt x="1615" y="8668"/>
                  </a:cubicBezTo>
                  <a:cubicBezTo>
                    <a:pt x="371" y="8668"/>
                    <a:pt x="0" y="9958"/>
                    <a:pt x="0" y="10800"/>
                  </a:cubicBezTo>
                  <a:cubicBezTo>
                    <a:pt x="0" y="11642"/>
                    <a:pt x="349" y="12932"/>
                    <a:pt x="1615" y="12932"/>
                  </a:cubicBezTo>
                  <a:cubicBezTo>
                    <a:pt x="2880" y="12932"/>
                    <a:pt x="3447" y="12118"/>
                    <a:pt x="4058" y="12118"/>
                  </a:cubicBezTo>
                  <a:cubicBezTo>
                    <a:pt x="4320" y="12118"/>
                    <a:pt x="4516" y="12287"/>
                    <a:pt x="4625" y="12455"/>
                  </a:cubicBezTo>
                  <a:cubicBezTo>
                    <a:pt x="4756" y="12651"/>
                    <a:pt x="4822" y="12904"/>
                    <a:pt x="4822" y="13184"/>
                  </a:cubicBezTo>
                  <a:lnTo>
                    <a:pt x="4822" y="21600"/>
                  </a:lnTo>
                  <a:lnTo>
                    <a:pt x="19527" y="21600"/>
                  </a:lnTo>
                  <a:cubicBezTo>
                    <a:pt x="20684" y="21600"/>
                    <a:pt x="21600" y="20394"/>
                    <a:pt x="21600" y="18935"/>
                  </a:cubicBezTo>
                  <a:lnTo>
                    <a:pt x="21600" y="2693"/>
                  </a:lnTo>
                  <a:cubicBezTo>
                    <a:pt x="21600" y="1178"/>
                    <a:pt x="20684" y="0"/>
                    <a:pt x="19527" y="0"/>
                  </a:cubicBezTo>
                  <a:close/>
                </a:path>
              </a:pathLst>
            </a:custGeom>
            <a:solidFill>
              <a:srgbClr val="88AA7E"/>
            </a:solidFill>
            <a:ln w="12700">
              <a:miter lim="400000"/>
            </a:ln>
            <a:scene3d>
              <a:camera prst="orthographicFront"/>
              <a:lightRig rig="threePt" dir="t"/>
            </a:scene3d>
            <a:sp3d/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241FFE63-9100-46A1-84FC-AC17523CAD6A}"/>
              </a:ext>
            </a:extLst>
          </p:cNvPr>
          <p:cNvSpPr txBox="1"/>
          <p:nvPr/>
        </p:nvSpPr>
        <p:spPr>
          <a:xfrm>
            <a:off x="933941" y="1615963"/>
            <a:ext cx="1855152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160</a:t>
            </a:r>
            <a:r>
              <a:rPr lang="ru-RU" sz="3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5A9DDBF-14AE-4633-A59E-875B63B81312}"/>
              </a:ext>
            </a:extLst>
          </p:cNvPr>
          <p:cNvSpPr txBox="1"/>
          <p:nvPr/>
        </p:nvSpPr>
        <p:spPr>
          <a:xfrm>
            <a:off x="9444038" y="4706472"/>
            <a:ext cx="1855152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3</a:t>
            </a:r>
          </a:p>
          <a:p>
            <a:pPr algn="ctr">
              <a:lnSpc>
                <a:spcPct val="90000"/>
              </a:lnSpc>
            </a:pP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9111A9-8C46-4B05-8488-25935E72D894}"/>
              </a:ext>
            </a:extLst>
          </p:cNvPr>
          <p:cNvSpPr txBox="1"/>
          <p:nvPr/>
        </p:nvSpPr>
        <p:spPr>
          <a:xfrm>
            <a:off x="3403934" y="1267808"/>
            <a:ext cx="30560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hlink"/>
              </a:buClr>
              <a:buSzPts val="1100"/>
            </a:pPr>
            <a:r>
              <a:rPr lang="ru-RU" sz="4200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Культура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AC614C2-690C-4BA7-8E27-3607AF215FFC}"/>
              </a:ext>
            </a:extLst>
          </p:cNvPr>
          <p:cNvSpPr txBox="1"/>
          <p:nvPr/>
        </p:nvSpPr>
        <p:spPr>
          <a:xfrm>
            <a:off x="2598086" y="2796191"/>
            <a:ext cx="465227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ГДК, библиотеки, музей</a:t>
            </a:r>
            <a:endParaRPr lang="ru-RU" sz="2100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96C01D0-26C1-4E83-A940-A0A191AE7034}"/>
              </a:ext>
            </a:extLst>
          </p:cNvPr>
          <p:cNvSpPr txBox="1"/>
          <p:nvPr/>
        </p:nvSpPr>
        <p:spPr>
          <a:xfrm>
            <a:off x="4798818" y="4446606"/>
            <a:ext cx="4636807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600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Другие вопросы в </a:t>
            </a:r>
          </a:p>
          <a:p>
            <a:pPr algn="ctr">
              <a:lnSpc>
                <a:spcPct val="80000"/>
              </a:lnSpc>
              <a:buClr>
                <a:schemeClr val="hlink"/>
              </a:buClr>
              <a:buSzPts val="1100"/>
            </a:pPr>
            <a:r>
              <a:rPr lang="ru-RU" sz="3600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области культуры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75CC139-5120-4FA1-8F76-9743D4E379A2}"/>
              </a:ext>
            </a:extLst>
          </p:cNvPr>
          <p:cNvSpPr txBox="1"/>
          <p:nvPr/>
        </p:nvSpPr>
        <p:spPr>
          <a:xfrm>
            <a:off x="4742671" y="5986151"/>
            <a:ext cx="4999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1900" dirty="0">
                <a:solidFill>
                  <a:schemeClr val="bg2">
                    <a:lumMod val="10000"/>
                  </a:schemeClr>
                </a:solidFill>
                <a:ea typeface="Roboto"/>
                <a:cs typeface="Times New Roman" panose="02020603050405020304" pitchFamily="18" charset="0"/>
              </a:rPr>
              <a:t>Проведение культурных мероприятий</a:t>
            </a:r>
            <a:endParaRPr lang="ru-RU" sz="1900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546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6;p15">
            <a:extLst>
              <a:ext uri="{FF2B5EF4-FFF2-40B4-BE49-F238E27FC236}">
                <a16:creationId xmlns:a16="http://schemas.microsoft.com/office/drawing/2014/main" id="{25F9472D-8F62-4D3A-84E0-52CC697B13A6}"/>
              </a:ext>
            </a:extLst>
          </p:cNvPr>
          <p:cNvSpPr txBox="1">
            <a:spLocks/>
          </p:cNvSpPr>
          <p:nvPr/>
        </p:nvSpPr>
        <p:spPr>
          <a:xfrm>
            <a:off x="703446" y="62307"/>
            <a:ext cx="10935438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Общегосударственные вопросы– 541 млн руб. (5,1 %) </a:t>
            </a:r>
            <a:endParaRPr lang="ru-RU" sz="3000" b="1" kern="0" dirty="0">
              <a:solidFill>
                <a:schemeClr val="tx1"/>
              </a:solidFill>
              <a:latin typeface="+mn-lt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79" name="Freeform: Shape 8">
            <a:extLst>
              <a:ext uri="{FF2B5EF4-FFF2-40B4-BE49-F238E27FC236}">
                <a16:creationId xmlns:a16="http://schemas.microsoft.com/office/drawing/2014/main" id="{407CC53A-4ACC-4C5E-B952-BC8ABA1A22CA}"/>
              </a:ext>
            </a:extLst>
          </p:cNvPr>
          <p:cNvSpPr/>
          <p:nvPr/>
        </p:nvSpPr>
        <p:spPr>
          <a:xfrm rot="10800000">
            <a:off x="2037350" y="4249817"/>
            <a:ext cx="590951" cy="1634570"/>
          </a:xfrm>
          <a:custGeom>
            <a:avLst/>
            <a:gdLst>
              <a:gd name="connsiteX0" fmla="*/ 469780 w 1769190"/>
              <a:gd name="connsiteY0" fmla="*/ 0 h 1299410"/>
              <a:gd name="connsiteX1" fmla="*/ 1769190 w 1769190"/>
              <a:gd name="connsiteY1" fmla="*/ 0 h 1299410"/>
              <a:gd name="connsiteX2" fmla="*/ 1769190 w 1769190"/>
              <a:gd name="connsiteY2" fmla="*/ 1299410 h 1299410"/>
              <a:gd name="connsiteX3" fmla="*/ 469780 w 1769190"/>
              <a:gd name="connsiteY3" fmla="*/ 1299410 h 1299410"/>
              <a:gd name="connsiteX4" fmla="*/ 469780 w 1769190"/>
              <a:gd name="connsiteY4" fmla="*/ 1142963 h 1299410"/>
              <a:gd name="connsiteX5" fmla="*/ 0 w 1769190"/>
              <a:gd name="connsiteY5" fmla="*/ 1142963 h 1299410"/>
              <a:gd name="connsiteX6" fmla="*/ 0 w 1769190"/>
              <a:gd name="connsiteY6" fmla="*/ 156447 h 1299410"/>
              <a:gd name="connsiteX7" fmla="*/ 469780 w 1769190"/>
              <a:gd name="connsiteY7" fmla="*/ 156447 h 1299410"/>
              <a:gd name="connsiteX0" fmla="*/ 469780 w 1769190"/>
              <a:gd name="connsiteY0" fmla="*/ 0 h 1299410"/>
              <a:gd name="connsiteX1" fmla="*/ 1769190 w 1769190"/>
              <a:gd name="connsiteY1" fmla="*/ 1299410 h 1299410"/>
              <a:gd name="connsiteX2" fmla="*/ 469780 w 1769190"/>
              <a:gd name="connsiteY2" fmla="*/ 1299410 h 1299410"/>
              <a:gd name="connsiteX3" fmla="*/ 469780 w 1769190"/>
              <a:gd name="connsiteY3" fmla="*/ 1142963 h 1299410"/>
              <a:gd name="connsiteX4" fmla="*/ 0 w 1769190"/>
              <a:gd name="connsiteY4" fmla="*/ 1142963 h 1299410"/>
              <a:gd name="connsiteX5" fmla="*/ 0 w 1769190"/>
              <a:gd name="connsiteY5" fmla="*/ 156447 h 1299410"/>
              <a:gd name="connsiteX6" fmla="*/ 469780 w 1769190"/>
              <a:gd name="connsiteY6" fmla="*/ 156447 h 1299410"/>
              <a:gd name="connsiteX7" fmla="*/ 469780 w 1769190"/>
              <a:gd name="connsiteY7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469780 w 469780"/>
              <a:gd name="connsiteY2" fmla="*/ 1142963 h 1299410"/>
              <a:gd name="connsiteX3" fmla="*/ 0 w 469780"/>
              <a:gd name="connsiteY3" fmla="*/ 1142963 h 1299410"/>
              <a:gd name="connsiteX4" fmla="*/ 0 w 469780"/>
              <a:gd name="connsiteY4" fmla="*/ 156447 h 1299410"/>
              <a:gd name="connsiteX5" fmla="*/ 469780 w 469780"/>
              <a:gd name="connsiteY5" fmla="*/ 156447 h 1299410"/>
              <a:gd name="connsiteX6" fmla="*/ 469780 w 469780"/>
              <a:gd name="connsiteY6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156447 h 1299410"/>
              <a:gd name="connsiteX5" fmla="*/ 469780 w 469780"/>
              <a:gd name="connsiteY5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0" h="1299410">
                <a:moveTo>
                  <a:pt x="469780" y="0"/>
                </a:moveTo>
                <a:lnTo>
                  <a:pt x="469780" y="1299410"/>
                </a:lnTo>
                <a:lnTo>
                  <a:pt x="0" y="1142963"/>
                </a:lnTo>
                <a:lnTo>
                  <a:pt x="0" y="156447"/>
                </a:lnTo>
                <a:lnTo>
                  <a:pt x="469780" y="0"/>
                </a:lnTo>
                <a:close/>
              </a:path>
            </a:pathLst>
          </a:custGeom>
          <a:solidFill>
            <a:srgbClr val="8E8F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Rectangle 9">
            <a:extLst>
              <a:ext uri="{FF2B5EF4-FFF2-40B4-BE49-F238E27FC236}">
                <a16:creationId xmlns:a16="http://schemas.microsoft.com/office/drawing/2014/main" id="{DFE69E2C-A2B5-4BFE-BF27-1F6C860B282B}"/>
              </a:ext>
            </a:extLst>
          </p:cNvPr>
          <p:cNvSpPr/>
          <p:nvPr/>
        </p:nvSpPr>
        <p:spPr>
          <a:xfrm rot="10800000">
            <a:off x="2628299" y="4446617"/>
            <a:ext cx="3220958" cy="1240970"/>
          </a:xfrm>
          <a:prstGeom prst="rect">
            <a:avLst/>
          </a:prstGeom>
          <a:solidFill>
            <a:srgbClr val="ACADD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10">
            <a:extLst>
              <a:ext uri="{FF2B5EF4-FFF2-40B4-BE49-F238E27FC236}">
                <a16:creationId xmlns:a16="http://schemas.microsoft.com/office/drawing/2014/main" id="{CAE3D89D-86CD-4D71-975F-23CE30ECE7A2}"/>
              </a:ext>
            </a:extLst>
          </p:cNvPr>
          <p:cNvSpPr/>
          <p:nvPr/>
        </p:nvSpPr>
        <p:spPr>
          <a:xfrm rot="10800000">
            <a:off x="402780" y="4249817"/>
            <a:ext cx="1634570" cy="1634570"/>
          </a:xfrm>
          <a:prstGeom prst="rect">
            <a:avLst/>
          </a:prstGeom>
          <a:solidFill>
            <a:srgbClr val="ACADD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reeform: Shape 11">
            <a:extLst>
              <a:ext uri="{FF2B5EF4-FFF2-40B4-BE49-F238E27FC236}">
                <a16:creationId xmlns:a16="http://schemas.microsoft.com/office/drawing/2014/main" id="{DD2AC08C-FDAF-452F-A8B6-D22E11363751}"/>
              </a:ext>
            </a:extLst>
          </p:cNvPr>
          <p:cNvSpPr/>
          <p:nvPr/>
        </p:nvSpPr>
        <p:spPr>
          <a:xfrm>
            <a:off x="9563701" y="4249817"/>
            <a:ext cx="590952" cy="1634570"/>
          </a:xfrm>
          <a:custGeom>
            <a:avLst/>
            <a:gdLst>
              <a:gd name="connsiteX0" fmla="*/ 469780 w 1769190"/>
              <a:gd name="connsiteY0" fmla="*/ 0 h 1299410"/>
              <a:gd name="connsiteX1" fmla="*/ 1769190 w 1769190"/>
              <a:gd name="connsiteY1" fmla="*/ 0 h 1299410"/>
              <a:gd name="connsiteX2" fmla="*/ 1769190 w 1769190"/>
              <a:gd name="connsiteY2" fmla="*/ 1299410 h 1299410"/>
              <a:gd name="connsiteX3" fmla="*/ 469780 w 1769190"/>
              <a:gd name="connsiteY3" fmla="*/ 1299410 h 1299410"/>
              <a:gd name="connsiteX4" fmla="*/ 469780 w 1769190"/>
              <a:gd name="connsiteY4" fmla="*/ 1142963 h 1299410"/>
              <a:gd name="connsiteX5" fmla="*/ 0 w 1769190"/>
              <a:gd name="connsiteY5" fmla="*/ 1142963 h 1299410"/>
              <a:gd name="connsiteX6" fmla="*/ 0 w 1769190"/>
              <a:gd name="connsiteY6" fmla="*/ 156447 h 1299410"/>
              <a:gd name="connsiteX7" fmla="*/ 469780 w 1769190"/>
              <a:gd name="connsiteY7" fmla="*/ 156447 h 1299410"/>
              <a:gd name="connsiteX0" fmla="*/ 469780 w 1769190"/>
              <a:gd name="connsiteY0" fmla="*/ 0 h 1299410"/>
              <a:gd name="connsiteX1" fmla="*/ 1769190 w 1769190"/>
              <a:gd name="connsiteY1" fmla="*/ 1299410 h 1299410"/>
              <a:gd name="connsiteX2" fmla="*/ 469780 w 1769190"/>
              <a:gd name="connsiteY2" fmla="*/ 1299410 h 1299410"/>
              <a:gd name="connsiteX3" fmla="*/ 469780 w 1769190"/>
              <a:gd name="connsiteY3" fmla="*/ 1142963 h 1299410"/>
              <a:gd name="connsiteX4" fmla="*/ 0 w 1769190"/>
              <a:gd name="connsiteY4" fmla="*/ 1142963 h 1299410"/>
              <a:gd name="connsiteX5" fmla="*/ 0 w 1769190"/>
              <a:gd name="connsiteY5" fmla="*/ 156447 h 1299410"/>
              <a:gd name="connsiteX6" fmla="*/ 469780 w 1769190"/>
              <a:gd name="connsiteY6" fmla="*/ 156447 h 1299410"/>
              <a:gd name="connsiteX7" fmla="*/ 469780 w 1769190"/>
              <a:gd name="connsiteY7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469780 w 469780"/>
              <a:gd name="connsiteY2" fmla="*/ 1142963 h 1299410"/>
              <a:gd name="connsiteX3" fmla="*/ 0 w 469780"/>
              <a:gd name="connsiteY3" fmla="*/ 1142963 h 1299410"/>
              <a:gd name="connsiteX4" fmla="*/ 0 w 469780"/>
              <a:gd name="connsiteY4" fmla="*/ 156447 h 1299410"/>
              <a:gd name="connsiteX5" fmla="*/ 469780 w 469780"/>
              <a:gd name="connsiteY5" fmla="*/ 156447 h 1299410"/>
              <a:gd name="connsiteX6" fmla="*/ 469780 w 469780"/>
              <a:gd name="connsiteY6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156447 h 1299410"/>
              <a:gd name="connsiteX5" fmla="*/ 469780 w 469780"/>
              <a:gd name="connsiteY5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0" h="1299410">
                <a:moveTo>
                  <a:pt x="469780" y="0"/>
                </a:moveTo>
                <a:lnTo>
                  <a:pt x="469780" y="1299410"/>
                </a:lnTo>
                <a:lnTo>
                  <a:pt x="0" y="1142963"/>
                </a:lnTo>
                <a:lnTo>
                  <a:pt x="0" y="156447"/>
                </a:lnTo>
                <a:lnTo>
                  <a:pt x="469780" y="0"/>
                </a:lnTo>
                <a:close/>
              </a:path>
            </a:pathLst>
          </a:custGeom>
          <a:solidFill>
            <a:srgbClr val="22786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3" name="Rectangle 12">
            <a:extLst>
              <a:ext uri="{FF2B5EF4-FFF2-40B4-BE49-F238E27FC236}">
                <a16:creationId xmlns:a16="http://schemas.microsoft.com/office/drawing/2014/main" id="{1D306CA2-11A3-4460-8E75-06A0B6FD7F39}"/>
              </a:ext>
            </a:extLst>
          </p:cNvPr>
          <p:cNvSpPr/>
          <p:nvPr/>
        </p:nvSpPr>
        <p:spPr>
          <a:xfrm>
            <a:off x="6342744" y="4446617"/>
            <a:ext cx="3220960" cy="1240970"/>
          </a:xfrm>
          <a:prstGeom prst="rect">
            <a:avLst/>
          </a:prstGeom>
          <a:solidFill>
            <a:srgbClr val="30A69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13">
            <a:extLst>
              <a:ext uri="{FF2B5EF4-FFF2-40B4-BE49-F238E27FC236}">
                <a16:creationId xmlns:a16="http://schemas.microsoft.com/office/drawing/2014/main" id="{8A3A9163-F73F-4DFE-A596-0624F2F91FC2}"/>
              </a:ext>
            </a:extLst>
          </p:cNvPr>
          <p:cNvSpPr/>
          <p:nvPr/>
        </p:nvSpPr>
        <p:spPr>
          <a:xfrm>
            <a:off x="10154655" y="4249817"/>
            <a:ext cx="1634570" cy="1634570"/>
          </a:xfrm>
          <a:prstGeom prst="rect">
            <a:avLst/>
          </a:prstGeom>
          <a:solidFill>
            <a:srgbClr val="30A69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: Shape 14">
            <a:extLst>
              <a:ext uri="{FF2B5EF4-FFF2-40B4-BE49-F238E27FC236}">
                <a16:creationId xmlns:a16="http://schemas.microsoft.com/office/drawing/2014/main" id="{714118B5-F714-46AD-8744-6627B9BB781F}"/>
              </a:ext>
            </a:extLst>
          </p:cNvPr>
          <p:cNvSpPr/>
          <p:nvPr/>
        </p:nvSpPr>
        <p:spPr>
          <a:xfrm rot="10800000">
            <a:off x="7970364" y="1634138"/>
            <a:ext cx="590951" cy="1634570"/>
          </a:xfrm>
          <a:custGeom>
            <a:avLst/>
            <a:gdLst>
              <a:gd name="connsiteX0" fmla="*/ 469780 w 1769190"/>
              <a:gd name="connsiteY0" fmla="*/ 0 h 1299410"/>
              <a:gd name="connsiteX1" fmla="*/ 1769190 w 1769190"/>
              <a:gd name="connsiteY1" fmla="*/ 0 h 1299410"/>
              <a:gd name="connsiteX2" fmla="*/ 1769190 w 1769190"/>
              <a:gd name="connsiteY2" fmla="*/ 1299410 h 1299410"/>
              <a:gd name="connsiteX3" fmla="*/ 469780 w 1769190"/>
              <a:gd name="connsiteY3" fmla="*/ 1299410 h 1299410"/>
              <a:gd name="connsiteX4" fmla="*/ 469780 w 1769190"/>
              <a:gd name="connsiteY4" fmla="*/ 1142963 h 1299410"/>
              <a:gd name="connsiteX5" fmla="*/ 0 w 1769190"/>
              <a:gd name="connsiteY5" fmla="*/ 1142963 h 1299410"/>
              <a:gd name="connsiteX6" fmla="*/ 0 w 1769190"/>
              <a:gd name="connsiteY6" fmla="*/ 156447 h 1299410"/>
              <a:gd name="connsiteX7" fmla="*/ 469780 w 1769190"/>
              <a:gd name="connsiteY7" fmla="*/ 156447 h 1299410"/>
              <a:gd name="connsiteX0" fmla="*/ 469780 w 1769190"/>
              <a:gd name="connsiteY0" fmla="*/ 0 h 1299410"/>
              <a:gd name="connsiteX1" fmla="*/ 1769190 w 1769190"/>
              <a:gd name="connsiteY1" fmla="*/ 1299410 h 1299410"/>
              <a:gd name="connsiteX2" fmla="*/ 469780 w 1769190"/>
              <a:gd name="connsiteY2" fmla="*/ 1299410 h 1299410"/>
              <a:gd name="connsiteX3" fmla="*/ 469780 w 1769190"/>
              <a:gd name="connsiteY3" fmla="*/ 1142963 h 1299410"/>
              <a:gd name="connsiteX4" fmla="*/ 0 w 1769190"/>
              <a:gd name="connsiteY4" fmla="*/ 1142963 h 1299410"/>
              <a:gd name="connsiteX5" fmla="*/ 0 w 1769190"/>
              <a:gd name="connsiteY5" fmla="*/ 156447 h 1299410"/>
              <a:gd name="connsiteX6" fmla="*/ 469780 w 1769190"/>
              <a:gd name="connsiteY6" fmla="*/ 156447 h 1299410"/>
              <a:gd name="connsiteX7" fmla="*/ 469780 w 1769190"/>
              <a:gd name="connsiteY7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469780 w 469780"/>
              <a:gd name="connsiteY2" fmla="*/ 1142963 h 1299410"/>
              <a:gd name="connsiteX3" fmla="*/ 0 w 469780"/>
              <a:gd name="connsiteY3" fmla="*/ 1142963 h 1299410"/>
              <a:gd name="connsiteX4" fmla="*/ 0 w 469780"/>
              <a:gd name="connsiteY4" fmla="*/ 156447 h 1299410"/>
              <a:gd name="connsiteX5" fmla="*/ 469780 w 469780"/>
              <a:gd name="connsiteY5" fmla="*/ 156447 h 1299410"/>
              <a:gd name="connsiteX6" fmla="*/ 469780 w 469780"/>
              <a:gd name="connsiteY6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156447 h 1299410"/>
              <a:gd name="connsiteX5" fmla="*/ 469780 w 469780"/>
              <a:gd name="connsiteY5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0" h="1299410">
                <a:moveTo>
                  <a:pt x="469780" y="0"/>
                </a:moveTo>
                <a:lnTo>
                  <a:pt x="469780" y="1299410"/>
                </a:lnTo>
                <a:lnTo>
                  <a:pt x="0" y="1142963"/>
                </a:lnTo>
                <a:lnTo>
                  <a:pt x="0" y="156447"/>
                </a:lnTo>
                <a:lnTo>
                  <a:pt x="469780" y="0"/>
                </a:lnTo>
                <a:close/>
              </a:path>
            </a:pathLst>
          </a:custGeom>
          <a:solidFill>
            <a:srgbClr val="3C546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6" name="Rectangle 15">
            <a:extLst>
              <a:ext uri="{FF2B5EF4-FFF2-40B4-BE49-F238E27FC236}">
                <a16:creationId xmlns:a16="http://schemas.microsoft.com/office/drawing/2014/main" id="{70B39B92-DB3C-4FDF-A489-AA6A8F4BE528}"/>
              </a:ext>
            </a:extLst>
          </p:cNvPr>
          <p:cNvSpPr/>
          <p:nvPr/>
        </p:nvSpPr>
        <p:spPr>
          <a:xfrm rot="10800000">
            <a:off x="8559868" y="1830938"/>
            <a:ext cx="3220959" cy="1240970"/>
          </a:xfrm>
          <a:prstGeom prst="rect">
            <a:avLst/>
          </a:prstGeom>
          <a:solidFill>
            <a:srgbClr val="5D80A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16">
            <a:extLst>
              <a:ext uri="{FF2B5EF4-FFF2-40B4-BE49-F238E27FC236}">
                <a16:creationId xmlns:a16="http://schemas.microsoft.com/office/drawing/2014/main" id="{D5B0E952-7699-4D73-A8CB-73541BB55568}"/>
              </a:ext>
            </a:extLst>
          </p:cNvPr>
          <p:cNvSpPr/>
          <p:nvPr/>
        </p:nvSpPr>
        <p:spPr>
          <a:xfrm rot="10800000">
            <a:off x="6335794" y="1634138"/>
            <a:ext cx="1634570" cy="1634570"/>
          </a:xfrm>
          <a:prstGeom prst="rect">
            <a:avLst/>
          </a:prstGeom>
          <a:solidFill>
            <a:srgbClr val="5D80A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: Shape 17">
            <a:extLst>
              <a:ext uri="{FF2B5EF4-FFF2-40B4-BE49-F238E27FC236}">
                <a16:creationId xmlns:a16="http://schemas.microsoft.com/office/drawing/2014/main" id="{F99EBE58-4114-4CE3-9ABA-232D78A070EE}"/>
              </a:ext>
            </a:extLst>
          </p:cNvPr>
          <p:cNvSpPr/>
          <p:nvPr/>
        </p:nvSpPr>
        <p:spPr>
          <a:xfrm>
            <a:off x="3649453" y="1635828"/>
            <a:ext cx="590951" cy="1634570"/>
          </a:xfrm>
          <a:custGeom>
            <a:avLst/>
            <a:gdLst>
              <a:gd name="connsiteX0" fmla="*/ 469780 w 1769190"/>
              <a:gd name="connsiteY0" fmla="*/ 0 h 1299410"/>
              <a:gd name="connsiteX1" fmla="*/ 1769190 w 1769190"/>
              <a:gd name="connsiteY1" fmla="*/ 0 h 1299410"/>
              <a:gd name="connsiteX2" fmla="*/ 1769190 w 1769190"/>
              <a:gd name="connsiteY2" fmla="*/ 1299410 h 1299410"/>
              <a:gd name="connsiteX3" fmla="*/ 469780 w 1769190"/>
              <a:gd name="connsiteY3" fmla="*/ 1299410 h 1299410"/>
              <a:gd name="connsiteX4" fmla="*/ 469780 w 1769190"/>
              <a:gd name="connsiteY4" fmla="*/ 1142963 h 1299410"/>
              <a:gd name="connsiteX5" fmla="*/ 0 w 1769190"/>
              <a:gd name="connsiteY5" fmla="*/ 1142963 h 1299410"/>
              <a:gd name="connsiteX6" fmla="*/ 0 w 1769190"/>
              <a:gd name="connsiteY6" fmla="*/ 156447 h 1299410"/>
              <a:gd name="connsiteX7" fmla="*/ 469780 w 1769190"/>
              <a:gd name="connsiteY7" fmla="*/ 156447 h 1299410"/>
              <a:gd name="connsiteX0" fmla="*/ 469780 w 1769190"/>
              <a:gd name="connsiteY0" fmla="*/ 0 h 1299410"/>
              <a:gd name="connsiteX1" fmla="*/ 1769190 w 1769190"/>
              <a:gd name="connsiteY1" fmla="*/ 1299410 h 1299410"/>
              <a:gd name="connsiteX2" fmla="*/ 469780 w 1769190"/>
              <a:gd name="connsiteY2" fmla="*/ 1299410 h 1299410"/>
              <a:gd name="connsiteX3" fmla="*/ 469780 w 1769190"/>
              <a:gd name="connsiteY3" fmla="*/ 1142963 h 1299410"/>
              <a:gd name="connsiteX4" fmla="*/ 0 w 1769190"/>
              <a:gd name="connsiteY4" fmla="*/ 1142963 h 1299410"/>
              <a:gd name="connsiteX5" fmla="*/ 0 w 1769190"/>
              <a:gd name="connsiteY5" fmla="*/ 156447 h 1299410"/>
              <a:gd name="connsiteX6" fmla="*/ 469780 w 1769190"/>
              <a:gd name="connsiteY6" fmla="*/ 156447 h 1299410"/>
              <a:gd name="connsiteX7" fmla="*/ 469780 w 1769190"/>
              <a:gd name="connsiteY7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469780 w 469780"/>
              <a:gd name="connsiteY2" fmla="*/ 1142963 h 1299410"/>
              <a:gd name="connsiteX3" fmla="*/ 0 w 469780"/>
              <a:gd name="connsiteY3" fmla="*/ 1142963 h 1299410"/>
              <a:gd name="connsiteX4" fmla="*/ 0 w 469780"/>
              <a:gd name="connsiteY4" fmla="*/ 156447 h 1299410"/>
              <a:gd name="connsiteX5" fmla="*/ 469780 w 469780"/>
              <a:gd name="connsiteY5" fmla="*/ 156447 h 1299410"/>
              <a:gd name="connsiteX6" fmla="*/ 469780 w 469780"/>
              <a:gd name="connsiteY6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156447 h 1299410"/>
              <a:gd name="connsiteX5" fmla="*/ 469780 w 469780"/>
              <a:gd name="connsiteY5" fmla="*/ 0 h 1299410"/>
              <a:gd name="connsiteX0" fmla="*/ 469780 w 469780"/>
              <a:gd name="connsiteY0" fmla="*/ 0 h 1299410"/>
              <a:gd name="connsiteX1" fmla="*/ 469780 w 469780"/>
              <a:gd name="connsiteY1" fmla="*/ 1299410 h 1299410"/>
              <a:gd name="connsiteX2" fmla="*/ 0 w 469780"/>
              <a:gd name="connsiteY2" fmla="*/ 1142963 h 1299410"/>
              <a:gd name="connsiteX3" fmla="*/ 0 w 469780"/>
              <a:gd name="connsiteY3" fmla="*/ 156447 h 1299410"/>
              <a:gd name="connsiteX4" fmla="*/ 469780 w 469780"/>
              <a:gd name="connsiteY4" fmla="*/ 0 h 1299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9780" h="1299410">
                <a:moveTo>
                  <a:pt x="469780" y="0"/>
                </a:moveTo>
                <a:lnTo>
                  <a:pt x="469780" y="1299410"/>
                </a:lnTo>
                <a:lnTo>
                  <a:pt x="0" y="1142963"/>
                </a:lnTo>
                <a:lnTo>
                  <a:pt x="0" y="156447"/>
                </a:lnTo>
                <a:lnTo>
                  <a:pt x="469780" y="0"/>
                </a:lnTo>
                <a:close/>
              </a:path>
            </a:pathLst>
          </a:custGeom>
          <a:solidFill>
            <a:srgbClr val="64845A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9" name="Rectangle 18">
            <a:extLst>
              <a:ext uri="{FF2B5EF4-FFF2-40B4-BE49-F238E27FC236}">
                <a16:creationId xmlns:a16="http://schemas.microsoft.com/office/drawing/2014/main" id="{0C7D5200-9EB1-4C6E-B69C-CC8FE36B40DE}"/>
              </a:ext>
            </a:extLst>
          </p:cNvPr>
          <p:cNvSpPr/>
          <p:nvPr/>
        </p:nvSpPr>
        <p:spPr>
          <a:xfrm>
            <a:off x="428498" y="1832628"/>
            <a:ext cx="3220959" cy="1240970"/>
          </a:xfrm>
          <a:prstGeom prst="rect">
            <a:avLst/>
          </a:prstGeom>
          <a:solidFill>
            <a:srgbClr val="95B18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19">
            <a:extLst>
              <a:ext uri="{FF2B5EF4-FFF2-40B4-BE49-F238E27FC236}">
                <a16:creationId xmlns:a16="http://schemas.microsoft.com/office/drawing/2014/main" id="{0A5B509A-59B2-4041-BDA4-76F24786F6F4}"/>
              </a:ext>
            </a:extLst>
          </p:cNvPr>
          <p:cNvSpPr/>
          <p:nvPr/>
        </p:nvSpPr>
        <p:spPr>
          <a:xfrm>
            <a:off x="4240404" y="1635828"/>
            <a:ext cx="1634569" cy="1634570"/>
          </a:xfrm>
          <a:prstGeom prst="rect">
            <a:avLst/>
          </a:prstGeom>
          <a:solidFill>
            <a:srgbClr val="95B18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Google Shape;1943;p37">
            <a:extLst>
              <a:ext uri="{FF2B5EF4-FFF2-40B4-BE49-F238E27FC236}">
                <a16:creationId xmlns:a16="http://schemas.microsoft.com/office/drawing/2014/main" id="{828DB6A2-B4F3-4365-8497-9376F3E81A48}"/>
              </a:ext>
            </a:extLst>
          </p:cNvPr>
          <p:cNvSpPr/>
          <p:nvPr/>
        </p:nvSpPr>
        <p:spPr>
          <a:xfrm>
            <a:off x="250899" y="1851325"/>
            <a:ext cx="3616986" cy="1240970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ru-RU" sz="2000" b="1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Roboto"/>
              </a:rPr>
              <a:t>Функционирование представительных органов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ru-RU" sz="2000" b="1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Roboto"/>
              </a:rPr>
              <a:t>местных образований</a:t>
            </a:r>
            <a:endParaRPr sz="2000" b="1" kern="0" dirty="0">
              <a:solidFill>
                <a:srgbClr val="191919"/>
              </a:solidFill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26" name="Google Shape;1943;p37">
            <a:extLst>
              <a:ext uri="{FF2B5EF4-FFF2-40B4-BE49-F238E27FC236}">
                <a16:creationId xmlns:a16="http://schemas.microsoft.com/office/drawing/2014/main" id="{8813B973-957A-42C7-ABE1-20DB75B1817F}"/>
              </a:ext>
            </a:extLst>
          </p:cNvPr>
          <p:cNvSpPr/>
          <p:nvPr/>
        </p:nvSpPr>
        <p:spPr>
          <a:xfrm>
            <a:off x="8616181" y="2027738"/>
            <a:ext cx="3108332" cy="779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000" b="1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Roboto"/>
              </a:rPr>
              <a:t>Функционирование местной администрации</a:t>
            </a:r>
            <a:endParaRPr sz="2000" b="1" kern="0" dirty="0">
              <a:solidFill>
                <a:srgbClr val="191919"/>
              </a:solidFill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27" name="Google Shape;1943;p37">
            <a:extLst>
              <a:ext uri="{FF2B5EF4-FFF2-40B4-BE49-F238E27FC236}">
                <a16:creationId xmlns:a16="http://schemas.microsoft.com/office/drawing/2014/main" id="{F2FF3F1D-C1B8-4C7E-A7EF-155BF31E70F5}"/>
              </a:ext>
            </a:extLst>
          </p:cNvPr>
          <p:cNvSpPr/>
          <p:nvPr/>
        </p:nvSpPr>
        <p:spPr>
          <a:xfrm>
            <a:off x="6379450" y="4564226"/>
            <a:ext cx="3342462" cy="111111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ru-RU" b="1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Roboto"/>
              </a:rPr>
              <a:t>Другие общегосударственные вопросы 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ts val="1100"/>
              <a:buFont typeface="Arial"/>
              <a:buNone/>
            </a:pPr>
            <a:endParaRPr lang="ru-RU" sz="800" b="1" kern="0" dirty="0">
              <a:solidFill>
                <a:srgbClr val="191919"/>
              </a:solidFill>
              <a:ea typeface="Roboto"/>
              <a:cs typeface="Times New Roman" panose="02020603050405020304" pitchFamily="18" charset="0"/>
              <a:sym typeface="Roboto"/>
            </a:endParaRPr>
          </a:p>
          <a:p>
            <a:pPr>
              <a:lnSpc>
                <a:spcPct val="80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ru-RU" sz="1500" b="1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Roboto"/>
              </a:rPr>
              <a:t>(ЦФО, КДН, опека,</a:t>
            </a:r>
          </a:p>
          <a:p>
            <a:pPr>
              <a:lnSpc>
                <a:spcPct val="80000"/>
              </a:lnSpc>
              <a:buClr>
                <a:srgbClr val="000000"/>
              </a:buClr>
              <a:buSzPts val="1100"/>
              <a:buFont typeface="Arial"/>
              <a:buNone/>
            </a:pPr>
            <a:r>
              <a:rPr lang="ru-RU" sz="1500" b="1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Roboto"/>
              </a:rPr>
              <a:t>административная комиссия)</a:t>
            </a:r>
            <a:endParaRPr sz="1500" b="1" kern="0" dirty="0">
              <a:solidFill>
                <a:srgbClr val="191919"/>
              </a:solidFill>
              <a:ea typeface="Roboto"/>
              <a:cs typeface="Times New Roman" panose="02020603050405020304" pitchFamily="18" charset="0"/>
              <a:sym typeface="Roboto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8A8A38D-6CE1-4A99-9932-7B481981DB62}"/>
              </a:ext>
            </a:extLst>
          </p:cNvPr>
          <p:cNvSpPr txBox="1"/>
          <p:nvPr/>
        </p:nvSpPr>
        <p:spPr>
          <a:xfrm>
            <a:off x="10068364" y="4521811"/>
            <a:ext cx="185515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372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90D1132C-9AD3-47B2-A022-0CF784CB3678}"/>
              </a:ext>
            </a:extLst>
          </p:cNvPr>
          <p:cNvSpPr txBox="1"/>
          <p:nvPr/>
        </p:nvSpPr>
        <p:spPr>
          <a:xfrm>
            <a:off x="6303511" y="1940563"/>
            <a:ext cx="185515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151</a:t>
            </a:r>
            <a:endParaRPr lang="ru-RU" sz="2400" b="1" dirty="0">
              <a:solidFill>
                <a:schemeClr val="bg2">
                  <a:lumMod val="10000"/>
                </a:schemeClr>
              </a:solidFill>
              <a:cs typeface="Times New Roman" panose="02020603050405020304" pitchFamily="18" charset="0"/>
            </a:endParaRP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7B9B3A1-0DE7-4B71-9222-E90EC35D1BB4}"/>
              </a:ext>
            </a:extLst>
          </p:cNvPr>
          <p:cNvSpPr txBox="1"/>
          <p:nvPr/>
        </p:nvSpPr>
        <p:spPr>
          <a:xfrm>
            <a:off x="4156417" y="1895683"/>
            <a:ext cx="185515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13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4B7B952-B0D7-40CC-9D28-529FA061CEBD}"/>
              </a:ext>
            </a:extLst>
          </p:cNvPr>
          <p:cNvSpPr txBox="1"/>
          <p:nvPr/>
        </p:nvSpPr>
        <p:spPr>
          <a:xfrm>
            <a:off x="297826" y="4591587"/>
            <a:ext cx="1855152" cy="951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42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5</a:t>
            </a:r>
          </a:p>
          <a:p>
            <a:pPr algn="ctr">
              <a:lnSpc>
                <a:spcPct val="90000"/>
              </a:lnSpc>
            </a:pP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млн руб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Google Shape;1943;p37">
            <a:extLst>
              <a:ext uri="{FF2B5EF4-FFF2-40B4-BE49-F238E27FC236}">
                <a16:creationId xmlns:a16="http://schemas.microsoft.com/office/drawing/2014/main" id="{834FA299-E085-4B23-889B-0B73419C414E}"/>
              </a:ext>
            </a:extLst>
          </p:cNvPr>
          <p:cNvSpPr/>
          <p:nvPr/>
        </p:nvSpPr>
        <p:spPr>
          <a:xfrm>
            <a:off x="2936953" y="4677590"/>
            <a:ext cx="2603647" cy="77902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000" b="1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Roboto"/>
              </a:rPr>
              <a:t>Резервные фонды</a:t>
            </a:r>
            <a:endParaRPr sz="2000" b="1" kern="0" dirty="0">
              <a:solidFill>
                <a:srgbClr val="191919"/>
              </a:solidFill>
              <a:ea typeface="Roboto"/>
              <a:cs typeface="Times New Roman" panose="02020603050405020304" pitchFamily="18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036396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6;p15">
            <a:extLst>
              <a:ext uri="{FF2B5EF4-FFF2-40B4-BE49-F238E27FC236}">
                <a16:creationId xmlns:a16="http://schemas.microsoft.com/office/drawing/2014/main" id="{25F9472D-8F62-4D3A-84E0-52CC697B13A6}"/>
              </a:ext>
            </a:extLst>
          </p:cNvPr>
          <p:cNvSpPr txBox="1">
            <a:spLocks/>
          </p:cNvSpPr>
          <p:nvPr/>
        </p:nvSpPr>
        <p:spPr>
          <a:xfrm>
            <a:off x="925338" y="66445"/>
            <a:ext cx="10341324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Национальная безопасность и правоохранительная деятельность– 71,0 млн руб. (0,7 %)</a:t>
            </a:r>
            <a:endParaRPr lang="ru-RU" sz="3000" b="1" kern="0" dirty="0">
              <a:solidFill>
                <a:schemeClr val="tx1"/>
              </a:solidFill>
              <a:latin typeface="+mn-lt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25" name="Shape">
            <a:extLst>
              <a:ext uri="{FF2B5EF4-FFF2-40B4-BE49-F238E27FC236}">
                <a16:creationId xmlns:a16="http://schemas.microsoft.com/office/drawing/2014/main" id="{97D289A6-7709-4042-8563-8E5C5C88B815}"/>
              </a:ext>
            </a:extLst>
          </p:cNvPr>
          <p:cNvSpPr/>
          <p:nvPr/>
        </p:nvSpPr>
        <p:spPr>
          <a:xfrm>
            <a:off x="437460" y="1192740"/>
            <a:ext cx="3227692" cy="1618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600" extrusionOk="0">
                <a:moveTo>
                  <a:pt x="21534" y="19999"/>
                </a:moveTo>
                <a:cubicBezTo>
                  <a:pt x="21128" y="8816"/>
                  <a:pt x="16461" y="0"/>
                  <a:pt x="10768" y="0"/>
                </a:cubicBezTo>
                <a:cubicBezTo>
                  <a:pt x="5075" y="0"/>
                  <a:pt x="408" y="8816"/>
                  <a:pt x="2" y="19999"/>
                </a:cubicBezTo>
                <a:cubicBezTo>
                  <a:pt x="-32" y="20856"/>
                  <a:pt x="317" y="21600"/>
                  <a:pt x="746" y="21600"/>
                </a:cubicBezTo>
                <a:lnTo>
                  <a:pt x="20779" y="21600"/>
                </a:lnTo>
                <a:cubicBezTo>
                  <a:pt x="21219" y="21600"/>
                  <a:pt x="21568" y="20856"/>
                  <a:pt x="21534" y="19999"/>
                </a:cubicBezTo>
                <a:close/>
              </a:path>
            </a:pathLst>
          </a:custGeom>
          <a:solidFill>
            <a:srgbClr val="DEA82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01CA3F21-524C-4C43-834D-1BCA8A561DAE}"/>
              </a:ext>
            </a:extLst>
          </p:cNvPr>
          <p:cNvSpPr/>
          <p:nvPr/>
        </p:nvSpPr>
        <p:spPr>
          <a:xfrm>
            <a:off x="540856" y="1303805"/>
            <a:ext cx="3020898" cy="4277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8" h="21600" extrusionOk="0">
                <a:moveTo>
                  <a:pt x="18968" y="21600"/>
                </a:moveTo>
                <a:lnTo>
                  <a:pt x="2644" y="21600"/>
                </a:lnTo>
                <a:cubicBezTo>
                  <a:pt x="1183" y="21600"/>
                  <a:pt x="0" y="20764"/>
                  <a:pt x="0" y="19732"/>
                </a:cubicBezTo>
                <a:lnTo>
                  <a:pt x="0" y="7627"/>
                </a:lnTo>
                <a:cubicBezTo>
                  <a:pt x="0" y="3421"/>
                  <a:pt x="4842" y="0"/>
                  <a:pt x="10794" y="0"/>
                </a:cubicBezTo>
                <a:cubicBezTo>
                  <a:pt x="16746" y="0"/>
                  <a:pt x="21588" y="3421"/>
                  <a:pt x="21588" y="7627"/>
                </a:cubicBezTo>
                <a:lnTo>
                  <a:pt x="21588" y="19732"/>
                </a:lnTo>
                <a:cubicBezTo>
                  <a:pt x="21600" y="20755"/>
                  <a:pt x="20417" y="21600"/>
                  <a:pt x="18968" y="21600"/>
                </a:cubicBezTo>
                <a:close/>
                <a:moveTo>
                  <a:pt x="10806" y="256"/>
                </a:moveTo>
                <a:cubicBezTo>
                  <a:pt x="5047" y="256"/>
                  <a:pt x="374" y="3566"/>
                  <a:pt x="374" y="7627"/>
                </a:cubicBezTo>
                <a:lnTo>
                  <a:pt x="374" y="19732"/>
                </a:lnTo>
                <a:cubicBezTo>
                  <a:pt x="374" y="20619"/>
                  <a:pt x="1401" y="21344"/>
                  <a:pt x="2656" y="21344"/>
                </a:cubicBezTo>
                <a:lnTo>
                  <a:pt x="18980" y="21344"/>
                </a:lnTo>
                <a:cubicBezTo>
                  <a:pt x="20236" y="21344"/>
                  <a:pt x="21262" y="20619"/>
                  <a:pt x="21262" y="19732"/>
                </a:cubicBezTo>
                <a:lnTo>
                  <a:pt x="21262" y="7627"/>
                </a:lnTo>
                <a:cubicBezTo>
                  <a:pt x="21238" y="3566"/>
                  <a:pt x="16565" y="256"/>
                  <a:pt x="10806" y="25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Shape">
            <a:extLst>
              <a:ext uri="{FF2B5EF4-FFF2-40B4-BE49-F238E27FC236}">
                <a16:creationId xmlns:a16="http://schemas.microsoft.com/office/drawing/2014/main" id="{EF21B3C2-8924-4E24-AD38-35C0E5C4D908}"/>
              </a:ext>
            </a:extLst>
          </p:cNvPr>
          <p:cNvSpPr/>
          <p:nvPr/>
        </p:nvSpPr>
        <p:spPr>
          <a:xfrm>
            <a:off x="4115458" y="4750488"/>
            <a:ext cx="3227514" cy="1618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20790" y="0"/>
                </a:moveTo>
                <a:lnTo>
                  <a:pt x="746" y="0"/>
                </a:lnTo>
                <a:cubicBezTo>
                  <a:pt x="318" y="0"/>
                  <a:pt x="-32" y="721"/>
                  <a:pt x="2" y="1601"/>
                </a:cubicBezTo>
                <a:cubicBezTo>
                  <a:pt x="408" y="12784"/>
                  <a:pt x="5078" y="21600"/>
                  <a:pt x="10774" y="21600"/>
                </a:cubicBezTo>
                <a:cubicBezTo>
                  <a:pt x="16470" y="21600"/>
                  <a:pt x="21139" y="12784"/>
                  <a:pt x="21545" y="1601"/>
                </a:cubicBezTo>
                <a:cubicBezTo>
                  <a:pt x="21568" y="722"/>
                  <a:pt x="21230" y="0"/>
                  <a:pt x="20790" y="0"/>
                </a:cubicBezTo>
                <a:close/>
              </a:path>
            </a:pathLst>
          </a:custGeom>
          <a:solidFill>
            <a:srgbClr val="90AB88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Shape">
            <a:extLst>
              <a:ext uri="{FF2B5EF4-FFF2-40B4-BE49-F238E27FC236}">
                <a16:creationId xmlns:a16="http://schemas.microsoft.com/office/drawing/2014/main" id="{0F27309D-0C2A-4C7C-A563-F7280CCDC8DD}"/>
              </a:ext>
            </a:extLst>
          </p:cNvPr>
          <p:cNvSpPr/>
          <p:nvPr/>
        </p:nvSpPr>
        <p:spPr>
          <a:xfrm>
            <a:off x="4218856" y="1965325"/>
            <a:ext cx="3024266" cy="42779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88" y="21600"/>
                </a:moveTo>
                <a:cubicBezTo>
                  <a:pt x="4839" y="21600"/>
                  <a:pt x="0" y="18179"/>
                  <a:pt x="0" y="13973"/>
                </a:cubicBezTo>
                <a:lnTo>
                  <a:pt x="0" y="1868"/>
                </a:lnTo>
                <a:cubicBezTo>
                  <a:pt x="0" y="836"/>
                  <a:pt x="1183" y="0"/>
                  <a:pt x="2643" y="0"/>
                </a:cubicBezTo>
                <a:lnTo>
                  <a:pt x="18957" y="0"/>
                </a:lnTo>
                <a:cubicBezTo>
                  <a:pt x="20417" y="0"/>
                  <a:pt x="21600" y="836"/>
                  <a:pt x="21600" y="1868"/>
                </a:cubicBezTo>
                <a:lnTo>
                  <a:pt x="21600" y="13973"/>
                </a:lnTo>
                <a:cubicBezTo>
                  <a:pt x="21588" y="18179"/>
                  <a:pt x="16749" y="21600"/>
                  <a:pt x="10788" y="21600"/>
                </a:cubicBezTo>
                <a:close/>
                <a:moveTo>
                  <a:pt x="2643" y="264"/>
                </a:moveTo>
                <a:cubicBezTo>
                  <a:pt x="1388" y="264"/>
                  <a:pt x="362" y="990"/>
                  <a:pt x="362" y="1877"/>
                </a:cubicBezTo>
                <a:lnTo>
                  <a:pt x="362" y="13982"/>
                </a:lnTo>
                <a:cubicBezTo>
                  <a:pt x="362" y="18051"/>
                  <a:pt x="5044" y="21353"/>
                  <a:pt x="10788" y="21353"/>
                </a:cubicBezTo>
                <a:cubicBezTo>
                  <a:pt x="16532" y="21353"/>
                  <a:pt x="21214" y="18043"/>
                  <a:pt x="21214" y="13982"/>
                </a:cubicBezTo>
                <a:lnTo>
                  <a:pt x="21214" y="1877"/>
                </a:lnTo>
                <a:cubicBezTo>
                  <a:pt x="21214" y="990"/>
                  <a:pt x="20188" y="264"/>
                  <a:pt x="18933" y="264"/>
                </a:cubicBezTo>
                <a:lnTo>
                  <a:pt x="2643" y="264"/>
                </a:lnTo>
                <a:close/>
              </a:path>
            </a:pathLst>
          </a:custGeom>
          <a:solidFill>
            <a:schemeClr val="tx1">
              <a:lumMod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" name="Shape">
            <a:extLst>
              <a:ext uri="{FF2B5EF4-FFF2-40B4-BE49-F238E27FC236}">
                <a16:creationId xmlns:a16="http://schemas.microsoft.com/office/drawing/2014/main" id="{E38E483C-8776-421A-87C4-7D5A11DC2DC3}"/>
              </a:ext>
            </a:extLst>
          </p:cNvPr>
          <p:cNvSpPr/>
          <p:nvPr/>
        </p:nvSpPr>
        <p:spPr>
          <a:xfrm>
            <a:off x="8229507" y="1192740"/>
            <a:ext cx="3227692" cy="1618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7" h="21600" extrusionOk="0">
                <a:moveTo>
                  <a:pt x="21534" y="19999"/>
                </a:moveTo>
                <a:cubicBezTo>
                  <a:pt x="21128" y="8816"/>
                  <a:pt x="16461" y="0"/>
                  <a:pt x="10768" y="0"/>
                </a:cubicBezTo>
                <a:cubicBezTo>
                  <a:pt x="5075" y="0"/>
                  <a:pt x="408" y="8816"/>
                  <a:pt x="2" y="19999"/>
                </a:cubicBezTo>
                <a:cubicBezTo>
                  <a:pt x="-32" y="20856"/>
                  <a:pt x="317" y="21600"/>
                  <a:pt x="746" y="21600"/>
                </a:cubicBezTo>
                <a:lnTo>
                  <a:pt x="20779" y="21600"/>
                </a:lnTo>
                <a:cubicBezTo>
                  <a:pt x="21219" y="21600"/>
                  <a:pt x="21568" y="20856"/>
                  <a:pt x="21534" y="19999"/>
                </a:cubicBezTo>
                <a:close/>
              </a:path>
            </a:pathLst>
          </a:custGeom>
          <a:solidFill>
            <a:srgbClr val="E45938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" name="Shape">
            <a:extLst>
              <a:ext uri="{FF2B5EF4-FFF2-40B4-BE49-F238E27FC236}">
                <a16:creationId xmlns:a16="http://schemas.microsoft.com/office/drawing/2014/main" id="{365F46CF-24BD-48BB-87AB-66B7ED9A577C}"/>
              </a:ext>
            </a:extLst>
          </p:cNvPr>
          <p:cNvSpPr/>
          <p:nvPr/>
        </p:nvSpPr>
        <p:spPr>
          <a:xfrm>
            <a:off x="8329357" y="1292772"/>
            <a:ext cx="3020936" cy="4277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600" extrusionOk="0">
                <a:moveTo>
                  <a:pt x="18957" y="21600"/>
                </a:moveTo>
                <a:lnTo>
                  <a:pt x="2643" y="21600"/>
                </a:lnTo>
                <a:cubicBezTo>
                  <a:pt x="1183" y="21600"/>
                  <a:pt x="0" y="20764"/>
                  <a:pt x="0" y="19732"/>
                </a:cubicBezTo>
                <a:lnTo>
                  <a:pt x="0" y="7627"/>
                </a:lnTo>
                <a:cubicBezTo>
                  <a:pt x="0" y="3421"/>
                  <a:pt x="4839" y="0"/>
                  <a:pt x="10788" y="0"/>
                </a:cubicBezTo>
                <a:cubicBezTo>
                  <a:pt x="16737" y="0"/>
                  <a:pt x="21576" y="3421"/>
                  <a:pt x="21576" y="7627"/>
                </a:cubicBezTo>
                <a:lnTo>
                  <a:pt x="21576" y="19732"/>
                </a:lnTo>
                <a:cubicBezTo>
                  <a:pt x="21600" y="20755"/>
                  <a:pt x="20417" y="21600"/>
                  <a:pt x="18957" y="21600"/>
                </a:cubicBezTo>
                <a:close/>
                <a:moveTo>
                  <a:pt x="10800" y="256"/>
                </a:moveTo>
                <a:cubicBezTo>
                  <a:pt x="5044" y="256"/>
                  <a:pt x="374" y="3566"/>
                  <a:pt x="374" y="7627"/>
                </a:cubicBezTo>
                <a:lnTo>
                  <a:pt x="374" y="19732"/>
                </a:lnTo>
                <a:cubicBezTo>
                  <a:pt x="374" y="20619"/>
                  <a:pt x="1400" y="21344"/>
                  <a:pt x="2655" y="21344"/>
                </a:cubicBezTo>
                <a:lnTo>
                  <a:pt x="18957" y="21344"/>
                </a:lnTo>
                <a:cubicBezTo>
                  <a:pt x="20212" y="21344"/>
                  <a:pt x="21238" y="20619"/>
                  <a:pt x="21238" y="19732"/>
                </a:cubicBezTo>
                <a:lnTo>
                  <a:pt x="21238" y="7627"/>
                </a:lnTo>
                <a:cubicBezTo>
                  <a:pt x="21238" y="3566"/>
                  <a:pt x="16556" y="256"/>
                  <a:pt x="10800" y="256"/>
                </a:cubicBezTo>
                <a:close/>
              </a:path>
            </a:pathLst>
          </a:custGeom>
          <a:solidFill>
            <a:schemeClr val="tx1">
              <a:lumMod val="85000"/>
            </a:schemeClr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F19CE11-08AA-424A-BEBC-EB0F1AAFACF7}"/>
              </a:ext>
            </a:extLst>
          </p:cNvPr>
          <p:cNvSpPr txBox="1"/>
          <p:nvPr/>
        </p:nvSpPr>
        <p:spPr>
          <a:xfrm>
            <a:off x="656950" y="3271473"/>
            <a:ext cx="2839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3200" kern="0" dirty="0">
                <a:solidFill>
                  <a:schemeClr val="bg1"/>
                </a:solidFill>
                <a:cs typeface="Times New Roman" panose="02020603050405020304" pitchFamily="18" charset="0"/>
                <a:sym typeface="Arial"/>
              </a:rPr>
              <a:t>Гражданская оборона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E4B54C5-32A7-4C75-9FD4-E41EA2501E79}"/>
              </a:ext>
            </a:extLst>
          </p:cNvPr>
          <p:cNvSpPr txBox="1"/>
          <p:nvPr/>
        </p:nvSpPr>
        <p:spPr>
          <a:xfrm>
            <a:off x="903403" y="4348691"/>
            <a:ext cx="2350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kern="0" dirty="0">
                <a:solidFill>
                  <a:schemeClr val="bg1"/>
                </a:solidFill>
                <a:cs typeface="Arial" panose="020B0604020202020204" pitchFamily="34" charset="0"/>
                <a:sym typeface="Arial"/>
              </a:rPr>
              <a:t>(АСО, ЕДДС, ОППС, ЧС)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8FCDF38-2C96-4495-BDD5-2F0301E706F3}"/>
              </a:ext>
            </a:extLst>
          </p:cNvPr>
          <p:cNvSpPr txBox="1"/>
          <p:nvPr/>
        </p:nvSpPr>
        <p:spPr>
          <a:xfrm>
            <a:off x="8553472" y="3442757"/>
            <a:ext cx="2713190" cy="1372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ru-RU" sz="2600" kern="0" dirty="0">
                <a:solidFill>
                  <a:schemeClr val="bg1"/>
                </a:solidFill>
                <a:cs typeface="Times New Roman" panose="02020603050405020304" pitchFamily="18" charset="0"/>
                <a:sym typeface="Arial"/>
              </a:rPr>
              <a:t>Другие вопросы в области национальной безопасности</a:t>
            </a:r>
            <a:r>
              <a:rPr lang="ru-RU" sz="2400" kern="0" dirty="0">
                <a:solidFill>
                  <a:schemeClr val="bg1"/>
                </a:solidFill>
                <a:cs typeface="Times New Roman" panose="02020603050405020304" pitchFamily="18" charset="0"/>
                <a:sym typeface="Arial"/>
              </a:rPr>
              <a:t> </a:t>
            </a:r>
            <a:endParaRPr lang="ru-RU" sz="2000" kern="0" dirty="0">
              <a:solidFill>
                <a:schemeClr val="bg1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7E14935-096C-435E-AF34-C477FE4C1051}"/>
              </a:ext>
            </a:extLst>
          </p:cNvPr>
          <p:cNvSpPr txBox="1"/>
          <p:nvPr/>
        </p:nvSpPr>
        <p:spPr>
          <a:xfrm>
            <a:off x="4322254" y="2111362"/>
            <a:ext cx="2945342" cy="2640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Font typeface="Arial"/>
              <a:buNone/>
            </a:pPr>
            <a:r>
              <a:rPr lang="ru-RU" sz="2300" kern="0" dirty="0">
                <a:solidFill>
                  <a:schemeClr val="bg1"/>
                </a:solidFill>
                <a:cs typeface="Times New Roman" panose="02020603050405020304" pitchFamily="18" charset="0"/>
                <a:sym typeface="Arial"/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9DB78F6-1A6D-408B-BBDD-E806C28D8768}"/>
              </a:ext>
            </a:extLst>
          </p:cNvPr>
          <p:cNvSpPr txBox="1"/>
          <p:nvPr/>
        </p:nvSpPr>
        <p:spPr>
          <a:xfrm>
            <a:off x="1414693" y="1526347"/>
            <a:ext cx="132440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5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67,0</a:t>
            </a:r>
            <a:r>
              <a:rPr lang="ru-RU" sz="16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20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58F8245-6C69-4881-9DFF-E37943295D16}"/>
              </a:ext>
            </a:extLst>
          </p:cNvPr>
          <p:cNvSpPr txBox="1"/>
          <p:nvPr/>
        </p:nvSpPr>
        <p:spPr>
          <a:xfrm>
            <a:off x="5132724" y="4898122"/>
            <a:ext cx="132440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5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3,0</a:t>
            </a:r>
            <a:r>
              <a:rPr lang="ru-RU" sz="16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20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478500F-6A3B-4B11-BA16-83845CA2DA13}"/>
              </a:ext>
            </a:extLst>
          </p:cNvPr>
          <p:cNvSpPr txBox="1"/>
          <p:nvPr/>
        </p:nvSpPr>
        <p:spPr>
          <a:xfrm>
            <a:off x="9177624" y="1526346"/>
            <a:ext cx="132440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ru-RU" sz="45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1,0</a:t>
            </a:r>
            <a:r>
              <a:rPr lang="ru-RU" sz="44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</a:pPr>
            <a:r>
              <a:rPr lang="ru-RU" sz="20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944021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6;p15">
            <a:extLst>
              <a:ext uri="{FF2B5EF4-FFF2-40B4-BE49-F238E27FC236}">
                <a16:creationId xmlns:a16="http://schemas.microsoft.com/office/drawing/2014/main" id="{25F9472D-8F62-4D3A-84E0-52CC697B13A6}"/>
              </a:ext>
            </a:extLst>
          </p:cNvPr>
          <p:cNvSpPr txBox="1">
            <a:spLocks/>
          </p:cNvSpPr>
          <p:nvPr/>
        </p:nvSpPr>
        <p:spPr>
          <a:xfrm>
            <a:off x="1394559" y="151023"/>
            <a:ext cx="9771188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Национальная экономика– 2 137 млн руб. (20,0 %) </a:t>
            </a:r>
            <a:endParaRPr lang="ru-RU" sz="3000" b="1" kern="0" dirty="0">
              <a:solidFill>
                <a:schemeClr val="tx1"/>
              </a:solidFill>
              <a:latin typeface="+mn-lt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9554832-0AA5-4827-AEBB-236E2F370481}"/>
              </a:ext>
            </a:extLst>
          </p:cNvPr>
          <p:cNvSpPr txBox="1"/>
          <p:nvPr/>
        </p:nvSpPr>
        <p:spPr>
          <a:xfrm>
            <a:off x="9462487" y="1798644"/>
            <a:ext cx="1935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ru-RU" sz="2800" kern="0" dirty="0">
                <a:solidFill>
                  <a:srgbClr val="000000"/>
                </a:solidFill>
                <a:cs typeface="Arial"/>
                <a:sym typeface="Arial"/>
              </a:rPr>
              <a:t>6,0</a:t>
            </a:r>
            <a:r>
              <a:rPr lang="ru-RU" sz="2000" kern="0" dirty="0">
                <a:solidFill>
                  <a:srgbClr val="000000"/>
                </a:solidFill>
                <a:cs typeface="Arial"/>
                <a:sym typeface="Arial"/>
              </a:rPr>
              <a:t> </a:t>
            </a:r>
            <a:r>
              <a:rPr lang="ru-RU" sz="1600" kern="0" dirty="0">
                <a:solidFill>
                  <a:srgbClr val="000000"/>
                </a:solidFill>
                <a:cs typeface="Arial"/>
                <a:sym typeface="Arial"/>
              </a:rPr>
              <a:t>млн руб.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446C6138-E601-40E2-B1B6-FD0F3353916D}"/>
              </a:ext>
            </a:extLst>
          </p:cNvPr>
          <p:cNvGrpSpPr/>
          <p:nvPr/>
        </p:nvGrpSpPr>
        <p:grpSpPr>
          <a:xfrm>
            <a:off x="8955949" y="1696277"/>
            <a:ext cx="2540294" cy="4260494"/>
            <a:chOff x="9090173" y="1696277"/>
            <a:chExt cx="2540294" cy="4260494"/>
          </a:xfrm>
        </p:grpSpPr>
        <p:sp>
          <p:nvSpPr>
            <p:cNvPr id="2" name="Прямоугольник: скругленные верхние углы 1">
              <a:extLst>
                <a:ext uri="{FF2B5EF4-FFF2-40B4-BE49-F238E27FC236}">
                  <a16:creationId xmlns:a16="http://schemas.microsoft.com/office/drawing/2014/main" id="{E13F5CA8-D3ED-4450-8145-557422335F4C}"/>
                </a:ext>
              </a:extLst>
            </p:cNvPr>
            <p:cNvSpPr/>
            <p:nvPr/>
          </p:nvSpPr>
          <p:spPr>
            <a:xfrm rot="10800000">
              <a:off x="9090173" y="2468559"/>
              <a:ext cx="2540291" cy="3474959"/>
            </a:xfrm>
            <a:prstGeom prst="round2SameRect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13000">
                  <a:schemeClr val="bg1">
                    <a:lumMod val="7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EAB09EB6-DA19-4CD0-9BCD-635DBB2C24AA}"/>
                </a:ext>
              </a:extLst>
            </p:cNvPr>
            <p:cNvSpPr/>
            <p:nvPr/>
          </p:nvSpPr>
          <p:spPr>
            <a:xfrm>
              <a:off x="9090175" y="1696277"/>
              <a:ext cx="2540292" cy="4260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4" y="4038"/>
                  </a:moveTo>
                  <a:lnTo>
                    <a:pt x="0" y="4038"/>
                  </a:lnTo>
                  <a:lnTo>
                    <a:pt x="0" y="1271"/>
                  </a:lnTo>
                  <a:cubicBezTo>
                    <a:pt x="0" y="566"/>
                    <a:pt x="1153" y="0"/>
                    <a:pt x="2588" y="0"/>
                  </a:cubicBezTo>
                  <a:lnTo>
                    <a:pt x="19012" y="0"/>
                  </a:lnTo>
                  <a:cubicBezTo>
                    <a:pt x="20447" y="0"/>
                    <a:pt x="21600" y="566"/>
                    <a:pt x="21600" y="1271"/>
                  </a:cubicBezTo>
                  <a:lnTo>
                    <a:pt x="21600" y="4038"/>
                  </a:lnTo>
                  <a:close/>
                  <a:moveTo>
                    <a:pt x="21574" y="21600"/>
                  </a:moveTo>
                  <a:cubicBezTo>
                    <a:pt x="21574" y="21084"/>
                    <a:pt x="20729" y="20669"/>
                    <a:pt x="19678" y="20669"/>
                  </a:cubicBezTo>
                  <a:lnTo>
                    <a:pt x="1896" y="20669"/>
                  </a:lnTo>
                  <a:cubicBezTo>
                    <a:pt x="846" y="20669"/>
                    <a:pt x="0" y="21084"/>
                    <a:pt x="0" y="21600"/>
                  </a:cubicBezTo>
                  <a:lnTo>
                    <a:pt x="0" y="21600"/>
                  </a:lnTo>
                  <a:lnTo>
                    <a:pt x="21574" y="21600"/>
                  </a:lnTo>
                  <a:lnTo>
                    <a:pt x="21574" y="21600"/>
                  </a:lnTo>
                  <a:close/>
                </a:path>
              </a:pathLst>
            </a:custGeom>
            <a:solidFill>
              <a:srgbClr val="F1C149"/>
            </a:solidFill>
            <a:ln w="12700">
              <a:miter lim="400000"/>
            </a:ln>
            <a:effectLst>
              <a:innerShdw blurRad="127000" dist="63500" dir="16200000">
                <a:prstClr val="black">
                  <a:alpha val="50000"/>
                </a:prstClr>
              </a:inn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07D84AD3-E8AD-40C2-A655-3818396FB9CF}"/>
              </a:ext>
            </a:extLst>
          </p:cNvPr>
          <p:cNvGrpSpPr/>
          <p:nvPr/>
        </p:nvGrpSpPr>
        <p:grpSpPr>
          <a:xfrm>
            <a:off x="3228836" y="1696278"/>
            <a:ext cx="2540291" cy="4260495"/>
            <a:chOff x="3228836" y="1696278"/>
            <a:chExt cx="2540291" cy="4260495"/>
          </a:xfrm>
        </p:grpSpPr>
        <p:sp>
          <p:nvSpPr>
            <p:cNvPr id="55" name="Прямоугольник: скругленные верхние углы 54">
              <a:extLst>
                <a:ext uri="{FF2B5EF4-FFF2-40B4-BE49-F238E27FC236}">
                  <a16:creationId xmlns:a16="http://schemas.microsoft.com/office/drawing/2014/main" id="{D7B80433-E9D6-4489-9AC9-2E08A5D16090}"/>
                </a:ext>
              </a:extLst>
            </p:cNvPr>
            <p:cNvSpPr/>
            <p:nvPr/>
          </p:nvSpPr>
          <p:spPr>
            <a:xfrm rot="10800000">
              <a:off x="3228836" y="2468556"/>
              <a:ext cx="2526716" cy="3474959"/>
            </a:xfrm>
            <a:prstGeom prst="round2SameRect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13000">
                  <a:schemeClr val="bg1">
                    <a:lumMod val="7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E3F1BDA4-B015-4A4E-9EAB-9D576EC84345}"/>
                </a:ext>
              </a:extLst>
            </p:cNvPr>
            <p:cNvSpPr/>
            <p:nvPr/>
          </p:nvSpPr>
          <p:spPr>
            <a:xfrm>
              <a:off x="3228842" y="1696278"/>
              <a:ext cx="2540285" cy="4260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4" y="4038"/>
                  </a:moveTo>
                  <a:lnTo>
                    <a:pt x="0" y="4038"/>
                  </a:lnTo>
                  <a:lnTo>
                    <a:pt x="0" y="1271"/>
                  </a:lnTo>
                  <a:cubicBezTo>
                    <a:pt x="0" y="566"/>
                    <a:pt x="1153" y="0"/>
                    <a:pt x="2588" y="0"/>
                  </a:cubicBezTo>
                  <a:lnTo>
                    <a:pt x="19012" y="0"/>
                  </a:lnTo>
                  <a:cubicBezTo>
                    <a:pt x="20447" y="0"/>
                    <a:pt x="21600" y="566"/>
                    <a:pt x="21600" y="1271"/>
                  </a:cubicBezTo>
                  <a:lnTo>
                    <a:pt x="21600" y="4038"/>
                  </a:lnTo>
                  <a:close/>
                  <a:moveTo>
                    <a:pt x="21574" y="21600"/>
                  </a:moveTo>
                  <a:cubicBezTo>
                    <a:pt x="21574" y="21084"/>
                    <a:pt x="20729" y="20669"/>
                    <a:pt x="19678" y="20669"/>
                  </a:cubicBezTo>
                  <a:lnTo>
                    <a:pt x="1896" y="20669"/>
                  </a:lnTo>
                  <a:cubicBezTo>
                    <a:pt x="846" y="20669"/>
                    <a:pt x="0" y="21084"/>
                    <a:pt x="0" y="21600"/>
                  </a:cubicBezTo>
                  <a:lnTo>
                    <a:pt x="0" y="21600"/>
                  </a:lnTo>
                  <a:lnTo>
                    <a:pt x="21574" y="21600"/>
                  </a:lnTo>
                  <a:lnTo>
                    <a:pt x="21574" y="21600"/>
                  </a:lnTo>
                  <a:close/>
                </a:path>
              </a:pathLst>
            </a:custGeom>
            <a:solidFill>
              <a:srgbClr val="5C7E9D"/>
            </a:solidFill>
            <a:ln w="12700">
              <a:miter lim="400000"/>
            </a:ln>
            <a:effectLst>
              <a:innerShdw blurRad="127000" dist="63500" dir="16200000">
                <a:prstClr val="black">
                  <a:alpha val="50000"/>
                </a:prstClr>
              </a:inn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199D009-2A33-42D4-B8D7-0B53FA225FC6}"/>
              </a:ext>
            </a:extLst>
          </p:cNvPr>
          <p:cNvGrpSpPr/>
          <p:nvPr/>
        </p:nvGrpSpPr>
        <p:grpSpPr>
          <a:xfrm>
            <a:off x="6037690" y="1696277"/>
            <a:ext cx="2540601" cy="4260495"/>
            <a:chOff x="6037690" y="1696277"/>
            <a:chExt cx="2540601" cy="4260495"/>
          </a:xfrm>
        </p:grpSpPr>
        <p:sp>
          <p:nvSpPr>
            <p:cNvPr id="56" name="Прямоугольник: скругленные верхние углы 55">
              <a:extLst>
                <a:ext uri="{FF2B5EF4-FFF2-40B4-BE49-F238E27FC236}">
                  <a16:creationId xmlns:a16="http://schemas.microsoft.com/office/drawing/2014/main" id="{F12C1143-EADF-4E3A-B8DF-1DECEF192E8D}"/>
                </a:ext>
              </a:extLst>
            </p:cNvPr>
            <p:cNvSpPr/>
            <p:nvPr/>
          </p:nvSpPr>
          <p:spPr>
            <a:xfrm rot="10800000">
              <a:off x="6037690" y="2465308"/>
              <a:ext cx="2531405" cy="3474959"/>
            </a:xfrm>
            <a:prstGeom prst="round2SameRect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13000">
                  <a:schemeClr val="bg1">
                    <a:lumMod val="7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A03614CB-82D5-441F-8168-0095A149F269}"/>
                </a:ext>
              </a:extLst>
            </p:cNvPr>
            <p:cNvSpPr/>
            <p:nvPr/>
          </p:nvSpPr>
          <p:spPr>
            <a:xfrm>
              <a:off x="6038006" y="1696277"/>
              <a:ext cx="2540285" cy="4260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4" y="4038"/>
                  </a:moveTo>
                  <a:lnTo>
                    <a:pt x="0" y="4038"/>
                  </a:lnTo>
                  <a:lnTo>
                    <a:pt x="0" y="1271"/>
                  </a:lnTo>
                  <a:cubicBezTo>
                    <a:pt x="0" y="566"/>
                    <a:pt x="1153" y="0"/>
                    <a:pt x="2588" y="0"/>
                  </a:cubicBezTo>
                  <a:lnTo>
                    <a:pt x="19012" y="0"/>
                  </a:lnTo>
                  <a:cubicBezTo>
                    <a:pt x="20447" y="0"/>
                    <a:pt x="21600" y="566"/>
                    <a:pt x="21600" y="1271"/>
                  </a:cubicBezTo>
                  <a:lnTo>
                    <a:pt x="21600" y="4038"/>
                  </a:lnTo>
                  <a:close/>
                  <a:moveTo>
                    <a:pt x="21574" y="21600"/>
                  </a:moveTo>
                  <a:cubicBezTo>
                    <a:pt x="21574" y="21084"/>
                    <a:pt x="20729" y="20669"/>
                    <a:pt x="19678" y="20669"/>
                  </a:cubicBezTo>
                  <a:lnTo>
                    <a:pt x="1896" y="20669"/>
                  </a:lnTo>
                  <a:cubicBezTo>
                    <a:pt x="846" y="20669"/>
                    <a:pt x="0" y="21084"/>
                    <a:pt x="0" y="21600"/>
                  </a:cubicBezTo>
                  <a:lnTo>
                    <a:pt x="0" y="21600"/>
                  </a:lnTo>
                  <a:lnTo>
                    <a:pt x="21574" y="21600"/>
                  </a:lnTo>
                  <a:lnTo>
                    <a:pt x="21574" y="21600"/>
                  </a:lnTo>
                  <a:close/>
                </a:path>
              </a:pathLst>
            </a:custGeom>
            <a:solidFill>
              <a:srgbClr val="F57859"/>
            </a:solidFill>
            <a:ln w="12700">
              <a:miter lim="400000"/>
            </a:ln>
            <a:effectLst>
              <a:innerShdw blurRad="127000" dist="63500" dir="16200000">
                <a:prstClr val="black">
                  <a:alpha val="50000"/>
                </a:prstClr>
              </a:inn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3EA04C0-E87C-49CA-BA59-55CA00807D10}"/>
              </a:ext>
            </a:extLst>
          </p:cNvPr>
          <p:cNvGrpSpPr/>
          <p:nvPr/>
        </p:nvGrpSpPr>
        <p:grpSpPr>
          <a:xfrm>
            <a:off x="318046" y="1696277"/>
            <a:ext cx="2540291" cy="4260495"/>
            <a:chOff x="318046" y="1696277"/>
            <a:chExt cx="2540291" cy="4260495"/>
          </a:xfrm>
        </p:grpSpPr>
        <p:sp>
          <p:nvSpPr>
            <p:cNvPr id="52" name="Прямоугольник: скругленные верхние углы 51">
              <a:extLst>
                <a:ext uri="{FF2B5EF4-FFF2-40B4-BE49-F238E27FC236}">
                  <a16:creationId xmlns:a16="http://schemas.microsoft.com/office/drawing/2014/main" id="{610103F7-9C67-448E-A5E8-2A836C80BA16}"/>
                </a:ext>
              </a:extLst>
            </p:cNvPr>
            <p:cNvSpPr/>
            <p:nvPr/>
          </p:nvSpPr>
          <p:spPr>
            <a:xfrm rot="10800000">
              <a:off x="318046" y="2468560"/>
              <a:ext cx="2540291" cy="3474959"/>
            </a:xfrm>
            <a:prstGeom prst="round2SameRect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13000">
                  <a:schemeClr val="bg1">
                    <a:lumMod val="75000"/>
                  </a:scheme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FD8F92EB-ADAB-4F46-A3E3-A02568EDD757}"/>
                </a:ext>
              </a:extLst>
            </p:cNvPr>
            <p:cNvSpPr/>
            <p:nvPr/>
          </p:nvSpPr>
          <p:spPr>
            <a:xfrm>
              <a:off x="318047" y="1696277"/>
              <a:ext cx="2540285" cy="4260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74" y="4038"/>
                  </a:moveTo>
                  <a:lnTo>
                    <a:pt x="0" y="4038"/>
                  </a:lnTo>
                  <a:lnTo>
                    <a:pt x="0" y="1271"/>
                  </a:lnTo>
                  <a:cubicBezTo>
                    <a:pt x="0" y="566"/>
                    <a:pt x="1153" y="0"/>
                    <a:pt x="2588" y="0"/>
                  </a:cubicBezTo>
                  <a:lnTo>
                    <a:pt x="19012" y="0"/>
                  </a:lnTo>
                  <a:cubicBezTo>
                    <a:pt x="20447" y="0"/>
                    <a:pt x="21600" y="566"/>
                    <a:pt x="21600" y="1271"/>
                  </a:cubicBezTo>
                  <a:lnTo>
                    <a:pt x="21600" y="4038"/>
                  </a:lnTo>
                  <a:close/>
                  <a:moveTo>
                    <a:pt x="21574" y="21600"/>
                  </a:moveTo>
                  <a:cubicBezTo>
                    <a:pt x="21574" y="21084"/>
                    <a:pt x="20729" y="20669"/>
                    <a:pt x="19678" y="20669"/>
                  </a:cubicBezTo>
                  <a:lnTo>
                    <a:pt x="1896" y="20669"/>
                  </a:lnTo>
                  <a:cubicBezTo>
                    <a:pt x="846" y="20669"/>
                    <a:pt x="0" y="21084"/>
                    <a:pt x="0" y="21600"/>
                  </a:cubicBezTo>
                  <a:lnTo>
                    <a:pt x="0" y="21600"/>
                  </a:lnTo>
                  <a:lnTo>
                    <a:pt x="21574" y="21600"/>
                  </a:lnTo>
                  <a:lnTo>
                    <a:pt x="21574" y="21600"/>
                  </a:lnTo>
                  <a:close/>
                </a:path>
              </a:pathLst>
            </a:custGeom>
            <a:solidFill>
              <a:srgbClr val="31A89A"/>
            </a:solidFill>
            <a:ln w="12700">
              <a:miter lim="400000"/>
            </a:ln>
            <a:effectLst>
              <a:innerShdw blurRad="127000" dist="63500" dir="16200000">
                <a:prstClr val="black">
                  <a:alpha val="50000"/>
                </a:prstClr>
              </a:innerShdw>
            </a:effectLst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DA6A49FE-72F7-4975-ABEB-1803BF6CF96F}"/>
              </a:ext>
            </a:extLst>
          </p:cNvPr>
          <p:cNvSpPr txBox="1"/>
          <p:nvPr/>
        </p:nvSpPr>
        <p:spPr>
          <a:xfrm>
            <a:off x="339496" y="1755835"/>
            <a:ext cx="2526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1 784</a:t>
            </a: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ru-RU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млн руб.</a:t>
            </a:r>
            <a:endParaRPr lang="ru-RU" sz="2000" b="1" kern="0" dirty="0">
              <a:solidFill>
                <a:srgbClr val="000000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B13797F-80D6-4F5C-B541-AE01E3B4085B}"/>
              </a:ext>
            </a:extLst>
          </p:cNvPr>
          <p:cNvSpPr txBox="1"/>
          <p:nvPr/>
        </p:nvSpPr>
        <p:spPr>
          <a:xfrm>
            <a:off x="496509" y="3017387"/>
            <a:ext cx="21833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800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Arial"/>
              </a:rPr>
              <a:t>Дорожное хозяйство </a:t>
            </a:r>
          </a:p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800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Arial"/>
              </a:rPr>
              <a:t>(дорожные фонды)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4CAA2C9-176F-4024-85FA-A856324BB00C}"/>
              </a:ext>
            </a:extLst>
          </p:cNvPr>
          <p:cNvSpPr txBox="1"/>
          <p:nvPr/>
        </p:nvSpPr>
        <p:spPr>
          <a:xfrm>
            <a:off x="3257159" y="1745114"/>
            <a:ext cx="2526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182</a:t>
            </a: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ru-RU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6828174-6856-4AA1-B8AF-58726C0E63CB}"/>
              </a:ext>
            </a:extLst>
          </p:cNvPr>
          <p:cNvSpPr txBox="1"/>
          <p:nvPr/>
        </p:nvSpPr>
        <p:spPr>
          <a:xfrm>
            <a:off x="3433487" y="3454728"/>
            <a:ext cx="2108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800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Arial"/>
              </a:rPr>
              <a:t>Транспорт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837FFBA-2F41-433E-AC92-7854AD77305D}"/>
              </a:ext>
            </a:extLst>
          </p:cNvPr>
          <p:cNvSpPr txBox="1"/>
          <p:nvPr/>
        </p:nvSpPr>
        <p:spPr>
          <a:xfrm>
            <a:off x="6069572" y="1758371"/>
            <a:ext cx="2497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166</a:t>
            </a: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ru-RU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DF1ACE7-7016-4A55-997C-8045BA827CF6}"/>
              </a:ext>
            </a:extLst>
          </p:cNvPr>
          <p:cNvSpPr txBox="1"/>
          <p:nvPr/>
        </p:nvSpPr>
        <p:spPr>
          <a:xfrm>
            <a:off x="6080810" y="3034847"/>
            <a:ext cx="243255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SzPts val="1100"/>
              <a:buFont typeface="Arial"/>
              <a:buNone/>
            </a:pPr>
            <a:r>
              <a:rPr lang="ru-RU" sz="2600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Arial"/>
              </a:rPr>
              <a:t>Другие вопросы в области национальной экономики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6D9A128-9E20-496E-8A4B-94BEA3818252}"/>
              </a:ext>
            </a:extLst>
          </p:cNvPr>
          <p:cNvSpPr txBox="1"/>
          <p:nvPr/>
        </p:nvSpPr>
        <p:spPr>
          <a:xfrm>
            <a:off x="9364633" y="1755835"/>
            <a:ext cx="1935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000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5</a:t>
            </a:r>
            <a:r>
              <a:rPr lang="ru-RU" sz="2000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 </a:t>
            </a:r>
            <a:r>
              <a:rPr lang="ru-RU" b="1" kern="0" dirty="0">
                <a:solidFill>
                  <a:srgbClr val="000000"/>
                </a:solidFill>
                <a:cs typeface="Times New Roman" panose="02020603050405020304" pitchFamily="18" charset="0"/>
                <a:sym typeface="Arial"/>
              </a:rPr>
              <a:t>млн руб.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6624553-B434-4A58-AF11-08EB0A73F46D}"/>
              </a:ext>
            </a:extLst>
          </p:cNvPr>
          <p:cNvSpPr txBox="1"/>
          <p:nvPr/>
        </p:nvSpPr>
        <p:spPr>
          <a:xfrm>
            <a:off x="8976946" y="3017387"/>
            <a:ext cx="254948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buSzPts val="1100"/>
            </a:pPr>
            <a:r>
              <a:rPr lang="ru-RU" sz="2600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Arial"/>
              </a:rPr>
              <a:t>Сельское хозяйство 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ru-RU" sz="2600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Arial"/>
              </a:rPr>
              <a:t>и рыболовство</a:t>
            </a:r>
          </a:p>
          <a:p>
            <a:pPr lvl="0" algn="ctr">
              <a:buClr>
                <a:srgbClr val="000000"/>
              </a:buClr>
              <a:buSzPts val="1100"/>
            </a:pPr>
            <a:r>
              <a:rPr lang="ru-RU" sz="2600" kern="0" dirty="0">
                <a:solidFill>
                  <a:srgbClr val="191919"/>
                </a:solidFill>
                <a:ea typeface="Roboto"/>
                <a:cs typeface="Times New Roman" panose="02020603050405020304" pitchFamily="18" charset="0"/>
                <a:sym typeface="Arial"/>
              </a:rPr>
              <a:t>(отлов животных)</a:t>
            </a:r>
          </a:p>
        </p:txBody>
      </p:sp>
    </p:spTree>
    <p:extLst>
      <p:ext uri="{BB962C8B-B14F-4D97-AF65-F5344CB8AC3E}">
        <p14:creationId xmlns:p14="http://schemas.microsoft.com/office/powerpoint/2010/main" val="3025873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6;p15">
            <a:extLst>
              <a:ext uri="{FF2B5EF4-FFF2-40B4-BE49-F238E27FC236}">
                <a16:creationId xmlns:a16="http://schemas.microsoft.com/office/drawing/2014/main" id="{25F9472D-8F62-4D3A-84E0-52CC697B13A6}"/>
              </a:ext>
            </a:extLst>
          </p:cNvPr>
          <p:cNvSpPr txBox="1">
            <a:spLocks/>
          </p:cNvSpPr>
          <p:nvPr/>
        </p:nvSpPr>
        <p:spPr>
          <a:xfrm>
            <a:off x="565351" y="132327"/>
            <a:ext cx="11061297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Жилищно-коммунальное хозяйство– 837 млн руб. (7,8%) </a:t>
            </a:r>
            <a:endParaRPr lang="ru-RU" sz="3000" b="1" kern="0" dirty="0">
              <a:solidFill>
                <a:schemeClr val="tx1"/>
              </a:solidFill>
              <a:latin typeface="+mn-lt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34">
            <a:extLst>
              <a:ext uri="{FF2B5EF4-FFF2-40B4-BE49-F238E27FC236}">
                <a16:creationId xmlns:a16="http://schemas.microsoft.com/office/drawing/2014/main" id="{0E4FEBEB-4795-47FB-A49F-A63666B7CE5F}"/>
              </a:ext>
            </a:extLst>
          </p:cNvPr>
          <p:cNvGrpSpPr/>
          <p:nvPr/>
        </p:nvGrpSpPr>
        <p:grpSpPr>
          <a:xfrm>
            <a:off x="500905" y="1291016"/>
            <a:ext cx="2644968" cy="4460356"/>
            <a:chOff x="1402967" y="1245497"/>
            <a:chExt cx="2093421" cy="4367007"/>
          </a:xfrm>
        </p:grpSpPr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7BA2D885-9883-4C1B-B1E2-58007CED0A1E}"/>
                </a:ext>
              </a:extLst>
            </p:cNvPr>
            <p:cNvSpPr/>
            <p:nvPr/>
          </p:nvSpPr>
          <p:spPr>
            <a:xfrm>
              <a:off x="1402967" y="1417089"/>
              <a:ext cx="2093421" cy="419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389"/>
                  </a:moveTo>
                  <a:cubicBezTo>
                    <a:pt x="21600" y="2407"/>
                    <a:pt x="16775" y="0"/>
                    <a:pt x="10800" y="0"/>
                  </a:cubicBezTo>
                  <a:cubicBezTo>
                    <a:pt x="4825" y="0"/>
                    <a:pt x="0" y="2407"/>
                    <a:pt x="0" y="5389"/>
                  </a:cubicBezTo>
                  <a:lnTo>
                    <a:pt x="0" y="16211"/>
                  </a:lnTo>
                  <a:cubicBezTo>
                    <a:pt x="0" y="19193"/>
                    <a:pt x="4825" y="21600"/>
                    <a:pt x="10800" y="21600"/>
                  </a:cubicBezTo>
                  <a:cubicBezTo>
                    <a:pt x="16775" y="21600"/>
                    <a:pt x="21600" y="19193"/>
                    <a:pt x="21600" y="16211"/>
                  </a:cubicBezTo>
                  <a:lnTo>
                    <a:pt x="21600" y="5389"/>
                  </a:lnTo>
                  <a:close/>
                </a:path>
              </a:pathLst>
            </a:custGeom>
            <a:gradFill flip="none" rotWithShape="1">
              <a:gsLst>
                <a:gs pos="77000">
                  <a:srgbClr val="B4C4D4"/>
                </a:gs>
                <a:gs pos="60000">
                  <a:srgbClr val="829CB8"/>
                </a:gs>
                <a:gs pos="30000">
                  <a:srgbClr val="597B9D"/>
                </a:gs>
              </a:gsLst>
              <a:lin ang="16200000" scaled="1"/>
              <a:tileRect/>
            </a:gradFill>
            <a:ln w="12700">
              <a:miter lim="400000"/>
            </a:ln>
            <a:effectLst>
              <a:innerShdw blurRad="190500" dist="25400" dir="1200000">
                <a:prstClr val="black"/>
              </a:inn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  <p:sp>
          <p:nvSpPr>
            <p:cNvPr id="20" name="Shape">
              <a:extLst>
                <a:ext uri="{FF2B5EF4-FFF2-40B4-BE49-F238E27FC236}">
                  <a16:creationId xmlns:a16="http://schemas.microsoft.com/office/drawing/2014/main" id="{569EC41C-BA83-4351-8922-579B40E81D15}"/>
                </a:ext>
              </a:extLst>
            </p:cNvPr>
            <p:cNvSpPr/>
            <p:nvPr/>
          </p:nvSpPr>
          <p:spPr>
            <a:xfrm>
              <a:off x="1643195" y="1245497"/>
              <a:ext cx="1612965" cy="196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26" y="0"/>
                    <a:pt x="0" y="3970"/>
                    <a:pt x="0" y="8886"/>
                  </a:cubicBezTo>
                  <a:lnTo>
                    <a:pt x="0" y="12714"/>
                  </a:lnTo>
                  <a:cubicBezTo>
                    <a:pt x="0" y="17630"/>
                    <a:pt x="4826" y="21600"/>
                    <a:pt x="10800" y="21600"/>
                  </a:cubicBezTo>
                  <a:cubicBezTo>
                    <a:pt x="16774" y="21600"/>
                    <a:pt x="21600" y="17630"/>
                    <a:pt x="21600" y="12714"/>
                  </a:cubicBezTo>
                  <a:lnTo>
                    <a:pt x="21600" y="8886"/>
                  </a:lnTo>
                  <a:cubicBezTo>
                    <a:pt x="21600" y="3970"/>
                    <a:pt x="16774" y="0"/>
                    <a:pt x="108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143236D0-8FC0-4747-83C7-F41E15688CB6}"/>
                </a:ext>
              </a:extLst>
            </p:cNvPr>
            <p:cNvSpPr/>
            <p:nvPr/>
          </p:nvSpPr>
          <p:spPr>
            <a:xfrm>
              <a:off x="1643197" y="1245497"/>
              <a:ext cx="1612961" cy="1612961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grpSp>
        <p:nvGrpSpPr>
          <p:cNvPr id="30" name="Group 35">
            <a:extLst>
              <a:ext uri="{FF2B5EF4-FFF2-40B4-BE49-F238E27FC236}">
                <a16:creationId xmlns:a16="http://schemas.microsoft.com/office/drawing/2014/main" id="{6BFB12D0-72BB-40F4-AD07-21A1C64E6CA1}"/>
              </a:ext>
            </a:extLst>
          </p:cNvPr>
          <p:cNvGrpSpPr/>
          <p:nvPr/>
        </p:nvGrpSpPr>
        <p:grpSpPr>
          <a:xfrm>
            <a:off x="4316746" y="1291016"/>
            <a:ext cx="2644968" cy="4460356"/>
            <a:chOff x="3805250" y="1245497"/>
            <a:chExt cx="2093421" cy="4367007"/>
          </a:xfrm>
        </p:grpSpPr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C76F5C00-D394-4521-9E2D-0815DFAAD39D}"/>
                </a:ext>
              </a:extLst>
            </p:cNvPr>
            <p:cNvSpPr/>
            <p:nvPr/>
          </p:nvSpPr>
          <p:spPr>
            <a:xfrm>
              <a:off x="3805250" y="1417089"/>
              <a:ext cx="2093421" cy="419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389"/>
                  </a:moveTo>
                  <a:cubicBezTo>
                    <a:pt x="21600" y="2407"/>
                    <a:pt x="16775" y="0"/>
                    <a:pt x="10800" y="0"/>
                  </a:cubicBezTo>
                  <a:cubicBezTo>
                    <a:pt x="4825" y="0"/>
                    <a:pt x="0" y="2407"/>
                    <a:pt x="0" y="5389"/>
                  </a:cubicBezTo>
                  <a:lnTo>
                    <a:pt x="0" y="16211"/>
                  </a:lnTo>
                  <a:cubicBezTo>
                    <a:pt x="0" y="19193"/>
                    <a:pt x="4825" y="21600"/>
                    <a:pt x="10800" y="21600"/>
                  </a:cubicBezTo>
                  <a:cubicBezTo>
                    <a:pt x="16775" y="21600"/>
                    <a:pt x="21600" y="19193"/>
                    <a:pt x="21600" y="16211"/>
                  </a:cubicBezTo>
                  <a:lnTo>
                    <a:pt x="21600" y="5389"/>
                  </a:lnTo>
                  <a:close/>
                </a:path>
              </a:pathLst>
            </a:custGeom>
            <a:gradFill>
              <a:gsLst>
                <a:gs pos="77000">
                  <a:srgbClr val="CAD9C5"/>
                </a:gs>
                <a:gs pos="53000">
                  <a:srgbClr val="B0C7A9"/>
                </a:gs>
                <a:gs pos="30000">
                  <a:srgbClr val="9AB791"/>
                </a:gs>
              </a:gsLst>
              <a:lin ang="16200000" scaled="1"/>
            </a:gradFill>
            <a:ln w="12700">
              <a:miter lim="400000"/>
            </a:ln>
            <a:effectLst>
              <a:innerShdw blurRad="190500" dist="25400" dir="1200000">
                <a:prstClr val="black"/>
              </a:inn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AD4D69E4-A8E5-49B7-BBB1-C5182BAB6A55}"/>
                </a:ext>
              </a:extLst>
            </p:cNvPr>
            <p:cNvSpPr/>
            <p:nvPr/>
          </p:nvSpPr>
          <p:spPr>
            <a:xfrm>
              <a:off x="4045478" y="1245497"/>
              <a:ext cx="1612965" cy="196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26" y="0"/>
                    <a:pt x="0" y="3970"/>
                    <a:pt x="0" y="8886"/>
                  </a:cubicBezTo>
                  <a:lnTo>
                    <a:pt x="0" y="12714"/>
                  </a:lnTo>
                  <a:cubicBezTo>
                    <a:pt x="0" y="17630"/>
                    <a:pt x="4826" y="21600"/>
                    <a:pt x="10800" y="21600"/>
                  </a:cubicBezTo>
                  <a:cubicBezTo>
                    <a:pt x="16774" y="21600"/>
                    <a:pt x="21600" y="17630"/>
                    <a:pt x="21600" y="12714"/>
                  </a:cubicBezTo>
                  <a:lnTo>
                    <a:pt x="21600" y="8886"/>
                  </a:lnTo>
                  <a:cubicBezTo>
                    <a:pt x="21600" y="3970"/>
                    <a:pt x="16774" y="0"/>
                    <a:pt x="108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33" name="Circle">
              <a:extLst>
                <a:ext uri="{FF2B5EF4-FFF2-40B4-BE49-F238E27FC236}">
                  <a16:creationId xmlns:a16="http://schemas.microsoft.com/office/drawing/2014/main" id="{552D29F5-A113-485E-B118-435BD3D316D1}"/>
                </a:ext>
              </a:extLst>
            </p:cNvPr>
            <p:cNvSpPr/>
            <p:nvPr/>
          </p:nvSpPr>
          <p:spPr>
            <a:xfrm>
              <a:off x="4045480" y="1245497"/>
              <a:ext cx="1612961" cy="1612961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</p:grpSp>
      <p:grpSp>
        <p:nvGrpSpPr>
          <p:cNvPr id="41" name="Group 36">
            <a:extLst>
              <a:ext uri="{FF2B5EF4-FFF2-40B4-BE49-F238E27FC236}">
                <a16:creationId xmlns:a16="http://schemas.microsoft.com/office/drawing/2014/main" id="{9BF9360E-A612-4970-909D-AFA5A7E49409}"/>
              </a:ext>
            </a:extLst>
          </p:cNvPr>
          <p:cNvGrpSpPr/>
          <p:nvPr/>
        </p:nvGrpSpPr>
        <p:grpSpPr>
          <a:xfrm>
            <a:off x="8359090" y="1291016"/>
            <a:ext cx="2644968" cy="4460356"/>
            <a:chOff x="6250431" y="1245497"/>
            <a:chExt cx="2093421" cy="4367007"/>
          </a:xfrm>
        </p:grpSpPr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5FEB80D5-AEB7-4358-9F27-5C36869483CD}"/>
                </a:ext>
              </a:extLst>
            </p:cNvPr>
            <p:cNvSpPr/>
            <p:nvPr/>
          </p:nvSpPr>
          <p:spPr>
            <a:xfrm>
              <a:off x="6250431" y="1417089"/>
              <a:ext cx="2093421" cy="419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5389"/>
                  </a:moveTo>
                  <a:cubicBezTo>
                    <a:pt x="21600" y="2407"/>
                    <a:pt x="16775" y="0"/>
                    <a:pt x="10800" y="0"/>
                  </a:cubicBezTo>
                  <a:cubicBezTo>
                    <a:pt x="4825" y="0"/>
                    <a:pt x="0" y="2407"/>
                    <a:pt x="0" y="5389"/>
                  </a:cubicBezTo>
                  <a:lnTo>
                    <a:pt x="0" y="16211"/>
                  </a:lnTo>
                  <a:cubicBezTo>
                    <a:pt x="0" y="19193"/>
                    <a:pt x="4825" y="21600"/>
                    <a:pt x="10800" y="21600"/>
                  </a:cubicBezTo>
                  <a:cubicBezTo>
                    <a:pt x="16775" y="21600"/>
                    <a:pt x="21600" y="19193"/>
                    <a:pt x="21600" y="16211"/>
                  </a:cubicBezTo>
                  <a:lnTo>
                    <a:pt x="21600" y="5389"/>
                  </a:lnTo>
                  <a:close/>
                </a:path>
              </a:pathLst>
            </a:custGeom>
            <a:gradFill>
              <a:gsLst>
                <a:gs pos="77000">
                  <a:srgbClr val="EEDCB0"/>
                </a:gs>
                <a:gs pos="61000">
                  <a:srgbClr val="E1C275"/>
                </a:gs>
                <a:gs pos="26000">
                  <a:srgbClr val="D5AA3D"/>
                </a:gs>
              </a:gsLst>
              <a:lin ang="16200000" scaled="1"/>
            </a:gradFill>
            <a:ln w="12700">
              <a:miter lim="400000"/>
            </a:ln>
            <a:effectLst>
              <a:innerShdw blurRad="190500" dist="25400" dir="1200000">
                <a:prstClr val="black"/>
              </a:innerShdw>
            </a:effectLst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5" name="Shape">
              <a:extLst>
                <a:ext uri="{FF2B5EF4-FFF2-40B4-BE49-F238E27FC236}">
                  <a16:creationId xmlns:a16="http://schemas.microsoft.com/office/drawing/2014/main" id="{B55ECE44-E1DF-4051-968C-5B2627E97D6C}"/>
                </a:ext>
              </a:extLst>
            </p:cNvPr>
            <p:cNvSpPr/>
            <p:nvPr/>
          </p:nvSpPr>
          <p:spPr>
            <a:xfrm>
              <a:off x="6490659" y="1245497"/>
              <a:ext cx="1612965" cy="1960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26" y="0"/>
                    <a:pt x="0" y="3970"/>
                    <a:pt x="0" y="8886"/>
                  </a:cubicBezTo>
                  <a:lnTo>
                    <a:pt x="0" y="12714"/>
                  </a:lnTo>
                  <a:cubicBezTo>
                    <a:pt x="0" y="17630"/>
                    <a:pt x="4826" y="21600"/>
                    <a:pt x="10800" y="21600"/>
                  </a:cubicBezTo>
                  <a:cubicBezTo>
                    <a:pt x="16774" y="21600"/>
                    <a:pt x="21600" y="17630"/>
                    <a:pt x="21600" y="12714"/>
                  </a:cubicBezTo>
                  <a:lnTo>
                    <a:pt x="21600" y="8886"/>
                  </a:lnTo>
                  <a:cubicBezTo>
                    <a:pt x="21600" y="3970"/>
                    <a:pt x="16774" y="0"/>
                    <a:pt x="1080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  <p:sp>
          <p:nvSpPr>
            <p:cNvPr id="46" name="Circle">
              <a:extLst>
                <a:ext uri="{FF2B5EF4-FFF2-40B4-BE49-F238E27FC236}">
                  <a16:creationId xmlns:a16="http://schemas.microsoft.com/office/drawing/2014/main" id="{388FB526-4793-4334-8128-57D2C9C44876}"/>
                </a:ext>
              </a:extLst>
            </p:cNvPr>
            <p:cNvSpPr/>
            <p:nvPr/>
          </p:nvSpPr>
          <p:spPr>
            <a:xfrm>
              <a:off x="6490661" y="1245497"/>
              <a:ext cx="1612961" cy="1612961"/>
            </a:xfrm>
            <a:prstGeom prst="ellipse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/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D5C4B06-9A23-4DA1-BD26-25908F343481}"/>
              </a:ext>
            </a:extLst>
          </p:cNvPr>
          <p:cNvSpPr txBox="1"/>
          <p:nvPr/>
        </p:nvSpPr>
        <p:spPr>
          <a:xfrm>
            <a:off x="969374" y="1563746"/>
            <a:ext cx="1708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4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754</a:t>
            </a:r>
            <a:r>
              <a:rPr lang="ru-RU" sz="1600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млн руб.</a:t>
            </a:r>
            <a:endParaRPr lang="ru-RU" b="1" kern="0" dirty="0">
              <a:solidFill>
                <a:srgbClr val="191919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DAD0DF6-4142-46D1-9188-EB52B976AE52}"/>
              </a:ext>
            </a:extLst>
          </p:cNvPr>
          <p:cNvSpPr txBox="1"/>
          <p:nvPr/>
        </p:nvSpPr>
        <p:spPr>
          <a:xfrm>
            <a:off x="8802679" y="1559517"/>
            <a:ext cx="17532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4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35</a:t>
            </a:r>
            <a:r>
              <a:rPr lang="ru-RU" sz="1600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млн руб.</a:t>
            </a:r>
            <a:endParaRPr lang="ru-RU" b="1" kern="0" dirty="0">
              <a:solidFill>
                <a:srgbClr val="191919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21ADF79-B3DF-4DB6-87E2-31FFA64F53BD}"/>
              </a:ext>
            </a:extLst>
          </p:cNvPr>
          <p:cNvSpPr txBox="1"/>
          <p:nvPr/>
        </p:nvSpPr>
        <p:spPr>
          <a:xfrm>
            <a:off x="4710929" y="1559519"/>
            <a:ext cx="18290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44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48</a:t>
            </a:r>
            <a:r>
              <a:rPr lang="ru-RU" sz="1600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16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млн руб.</a:t>
            </a:r>
            <a:endParaRPr lang="ru-RU" b="1" kern="0" dirty="0">
              <a:solidFill>
                <a:srgbClr val="191919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D1BA7533-5F03-4383-82AE-12E5B0BC408D}"/>
              </a:ext>
            </a:extLst>
          </p:cNvPr>
          <p:cNvSpPr/>
          <p:nvPr/>
        </p:nvSpPr>
        <p:spPr>
          <a:xfrm>
            <a:off x="462543" y="3707573"/>
            <a:ext cx="2644968" cy="407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ru-RU" sz="205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Благоустройство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C347019-D739-42DA-AF43-6353B285A8F6}"/>
              </a:ext>
            </a:extLst>
          </p:cNvPr>
          <p:cNvSpPr txBox="1"/>
          <p:nvPr/>
        </p:nvSpPr>
        <p:spPr>
          <a:xfrm>
            <a:off x="8354371" y="3572345"/>
            <a:ext cx="2649872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</a:pPr>
            <a:r>
              <a:rPr lang="ru-RU" sz="21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Жилищное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</a:pPr>
            <a:r>
              <a:rPr lang="ru-RU" sz="21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хозяйство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92A7A96-F1F4-436C-9779-7EFFDBF0FF4A}"/>
              </a:ext>
            </a:extLst>
          </p:cNvPr>
          <p:cNvSpPr txBox="1"/>
          <p:nvPr/>
        </p:nvSpPr>
        <p:spPr>
          <a:xfrm>
            <a:off x="4067346" y="3572346"/>
            <a:ext cx="3116250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21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Другие вопросы </a:t>
            </a:r>
          </a:p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ru-RU" sz="2100" b="1" kern="0" dirty="0">
                <a:solidFill>
                  <a:srgbClr val="191919"/>
                </a:solidFill>
                <a:cs typeface="Times New Roman" panose="02020603050405020304" pitchFamily="18" charset="0"/>
                <a:sym typeface="Arial"/>
              </a:rPr>
              <a:t>в области ЖКХ</a:t>
            </a:r>
          </a:p>
        </p:txBody>
      </p:sp>
    </p:spTree>
    <p:extLst>
      <p:ext uri="{BB962C8B-B14F-4D97-AF65-F5344CB8AC3E}">
        <p14:creationId xmlns:p14="http://schemas.microsoft.com/office/powerpoint/2010/main" val="21231849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6;p15">
            <a:extLst>
              <a:ext uri="{FF2B5EF4-FFF2-40B4-BE49-F238E27FC236}">
                <a16:creationId xmlns:a16="http://schemas.microsoft.com/office/drawing/2014/main" id="{25F9472D-8F62-4D3A-84E0-52CC697B13A6}"/>
              </a:ext>
            </a:extLst>
          </p:cNvPr>
          <p:cNvSpPr txBox="1">
            <a:spLocks/>
          </p:cNvSpPr>
          <p:nvPr/>
        </p:nvSpPr>
        <p:spPr>
          <a:xfrm>
            <a:off x="565351" y="132327"/>
            <a:ext cx="11061297" cy="6987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Национальные проекты</a:t>
            </a:r>
            <a:endParaRPr lang="ru-RU" sz="3000" b="1" kern="0" dirty="0">
              <a:solidFill>
                <a:schemeClr val="tx1"/>
              </a:solidFill>
              <a:latin typeface="+mn-lt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3E16C8-0B03-4CE3-AA05-4510C9302156}"/>
              </a:ext>
            </a:extLst>
          </p:cNvPr>
          <p:cNvSpPr txBox="1"/>
          <p:nvPr/>
        </p:nvSpPr>
        <p:spPr>
          <a:xfrm>
            <a:off x="1694576" y="906011"/>
            <a:ext cx="2776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2025 год: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2A0D1C6-FAE5-4D9D-8F05-87433CFA20E1}"/>
              </a:ext>
            </a:extLst>
          </p:cNvPr>
          <p:cNvSpPr txBox="1"/>
          <p:nvPr/>
        </p:nvSpPr>
        <p:spPr>
          <a:xfrm>
            <a:off x="7877269" y="906011"/>
            <a:ext cx="2776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2026 год: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29F94-08AD-472B-BFCE-D5C0AB466DEB}"/>
              </a:ext>
            </a:extLst>
          </p:cNvPr>
          <p:cNvSpPr txBox="1"/>
          <p:nvPr/>
        </p:nvSpPr>
        <p:spPr>
          <a:xfrm>
            <a:off x="75523" y="1697757"/>
            <a:ext cx="62329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Формирование комфортной городской </a:t>
            </a:r>
          </a:p>
          <a:p>
            <a:r>
              <a:rPr lang="ru-RU" sz="2000" dirty="0"/>
              <a:t>среды </a:t>
            </a:r>
            <a:r>
              <a:rPr lang="ru-RU" sz="2000" i="1" dirty="0"/>
              <a:t>– </a:t>
            </a:r>
            <a:r>
              <a:rPr lang="ru-RU" sz="2400" dirty="0"/>
              <a:t>66,0</a:t>
            </a:r>
            <a:r>
              <a:rPr lang="ru-RU" sz="2000" dirty="0"/>
              <a:t> млн руб.;</a:t>
            </a:r>
          </a:p>
          <a:p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Создание номерного фонда, инфраструктуры и новых точек притяжения – </a:t>
            </a:r>
            <a:r>
              <a:rPr lang="ru-RU" sz="2400" dirty="0"/>
              <a:t>50,5 </a:t>
            </a:r>
            <a:r>
              <a:rPr lang="ru-RU" sz="2000" dirty="0"/>
              <a:t>млн руб.;</a:t>
            </a:r>
          </a:p>
          <a:p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Все лучшее детям – </a:t>
            </a:r>
            <a:r>
              <a:rPr lang="ru-RU" sz="2400" dirty="0"/>
              <a:t>316,0</a:t>
            </a:r>
            <a:r>
              <a:rPr lang="ru-RU" sz="2000" dirty="0"/>
              <a:t> млн руб.;</a:t>
            </a:r>
          </a:p>
          <a:p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Педагоги и наставники – </a:t>
            </a:r>
            <a:r>
              <a:rPr lang="ru-RU" sz="2400" dirty="0"/>
              <a:t>143,0 </a:t>
            </a:r>
            <a:r>
              <a:rPr lang="ru-RU" sz="2000" dirty="0"/>
              <a:t>млн руб.;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71B2F5-3712-4C40-A08C-5ABFD86DE14D}"/>
              </a:ext>
            </a:extLst>
          </p:cNvPr>
          <p:cNvSpPr txBox="1"/>
          <p:nvPr/>
        </p:nvSpPr>
        <p:spPr>
          <a:xfrm>
            <a:off x="6493078" y="1697757"/>
            <a:ext cx="58219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Формирование комфортной городской среды </a:t>
            </a:r>
            <a:r>
              <a:rPr lang="ru-RU" sz="2000" i="1" dirty="0"/>
              <a:t>– </a:t>
            </a:r>
            <a:r>
              <a:rPr lang="ru-RU" sz="2400" dirty="0"/>
              <a:t>70,0 </a:t>
            </a:r>
            <a:r>
              <a:rPr lang="ru-RU" sz="2000" dirty="0"/>
              <a:t>млн руб.;</a:t>
            </a:r>
          </a:p>
          <a:p>
            <a:endParaRPr lang="ru-RU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2000" dirty="0"/>
              <a:t>Педагоги и наставники – </a:t>
            </a:r>
            <a:r>
              <a:rPr lang="ru-RU" sz="2400" dirty="0"/>
              <a:t>147,0 </a:t>
            </a:r>
            <a:r>
              <a:rPr lang="ru-RU" sz="2000" dirty="0"/>
              <a:t>млн руб.;</a:t>
            </a:r>
          </a:p>
        </p:txBody>
      </p:sp>
    </p:spTree>
    <p:extLst>
      <p:ext uri="{BB962C8B-B14F-4D97-AF65-F5344CB8AC3E}">
        <p14:creationId xmlns:p14="http://schemas.microsoft.com/office/powerpoint/2010/main" val="3991046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976241" y="1757484"/>
            <a:ext cx="10233144" cy="4671096"/>
            <a:chOff x="2036472" y="1819129"/>
            <a:chExt cx="10233144" cy="4671096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FF497020-E9D1-4A82-98F4-988AD43B477F}"/>
                </a:ext>
              </a:extLst>
            </p:cNvPr>
            <p:cNvSpPr/>
            <p:nvPr/>
          </p:nvSpPr>
          <p:spPr>
            <a:xfrm>
              <a:off x="3487856" y="5757246"/>
              <a:ext cx="3568436" cy="732979"/>
            </a:xfrm>
            <a:prstGeom prst="rect">
              <a:avLst/>
            </a:prstGeom>
            <a:gradFill flip="none" rotWithShape="1">
              <a:gsLst>
                <a:gs pos="0">
                  <a:srgbClr val="91BEE8">
                    <a:shade val="30000"/>
                    <a:satMod val="115000"/>
                  </a:srgbClr>
                </a:gs>
                <a:gs pos="50000">
                  <a:srgbClr val="91BEE8">
                    <a:shade val="67500"/>
                    <a:satMod val="115000"/>
                  </a:srgbClr>
                </a:gs>
                <a:gs pos="100000">
                  <a:srgbClr val="91BEE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14300" dist="63500" dir="5400000" sx="102000" sy="102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FF497020-E9D1-4A82-98F4-988AD43B477F}"/>
                </a:ext>
              </a:extLst>
            </p:cNvPr>
            <p:cNvSpPr/>
            <p:nvPr/>
          </p:nvSpPr>
          <p:spPr>
            <a:xfrm>
              <a:off x="8702016" y="5749932"/>
              <a:ext cx="3567600" cy="732979"/>
            </a:xfrm>
            <a:prstGeom prst="rect">
              <a:avLst/>
            </a:prstGeom>
            <a:gradFill flip="none" rotWithShape="1">
              <a:gsLst>
                <a:gs pos="0">
                  <a:srgbClr val="91BEE8">
                    <a:shade val="30000"/>
                    <a:satMod val="115000"/>
                  </a:srgbClr>
                </a:gs>
                <a:gs pos="50000">
                  <a:srgbClr val="91BEE8">
                    <a:shade val="67500"/>
                    <a:satMod val="115000"/>
                  </a:srgbClr>
                </a:gs>
                <a:gs pos="100000">
                  <a:srgbClr val="91BEE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14300" dist="63500" dir="5400000" sx="102000" sy="102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2036472" y="1819129"/>
              <a:ext cx="9965206" cy="4590062"/>
              <a:chOff x="-7260" y="1337130"/>
              <a:chExt cx="8212176" cy="3782604"/>
            </a:xfrm>
          </p:grpSpPr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3562BD5A-F86E-49D1-AA65-883F878713BE}"/>
                  </a:ext>
                </a:extLst>
              </p:cNvPr>
              <p:cNvSpPr/>
              <p:nvPr/>
            </p:nvSpPr>
            <p:spPr>
              <a:xfrm>
                <a:off x="5484447" y="3334392"/>
                <a:ext cx="2720469" cy="598591"/>
              </a:xfrm>
              <a:prstGeom prst="rect">
                <a:avLst/>
              </a:prstGeom>
              <a:gradFill flip="none" rotWithShape="1">
                <a:gsLst>
                  <a:gs pos="0">
                    <a:srgbClr val="31B5A5">
                      <a:shade val="30000"/>
                      <a:satMod val="115000"/>
                    </a:srgbClr>
                  </a:gs>
                  <a:gs pos="50000">
                    <a:srgbClr val="31B5A5">
                      <a:shade val="67500"/>
                      <a:satMod val="115000"/>
                    </a:srgbClr>
                  </a:gs>
                  <a:gs pos="100000">
                    <a:srgbClr val="31B5A5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14300" dist="63500" dir="54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0EF916-06F2-41CC-860B-F464F342FCCF}"/>
                  </a:ext>
                </a:extLst>
              </p:cNvPr>
              <p:cNvSpPr txBox="1"/>
              <p:nvPr/>
            </p:nvSpPr>
            <p:spPr>
              <a:xfrm>
                <a:off x="1951226" y="1341288"/>
                <a:ext cx="2127041" cy="39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Roboto" panose="02000000000000000000" charset="0"/>
                    <a:cs typeface="Times New Roman" panose="02020603050405020304" pitchFamily="18" charset="0"/>
                  </a:rPr>
                  <a:t> доходы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A3B4B0-DE67-430D-B35D-480877090E50}"/>
                  </a:ext>
                </a:extLst>
              </p:cNvPr>
              <p:cNvSpPr txBox="1"/>
              <p:nvPr/>
            </p:nvSpPr>
            <p:spPr>
              <a:xfrm>
                <a:off x="5938781" y="1341288"/>
                <a:ext cx="1416408" cy="39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Roboto" panose="02000000000000000000" charset="0"/>
                    <a:cs typeface="Times New Roman" panose="02020603050405020304" pitchFamily="18" charset="0"/>
                  </a:rPr>
                  <a:t>расходы</a:t>
                </a:r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FF497020-E9D1-4A82-98F4-988AD43B477F}"/>
                  </a:ext>
                </a:extLst>
              </p:cNvPr>
              <p:cNvSpPr/>
              <p:nvPr/>
            </p:nvSpPr>
            <p:spPr>
              <a:xfrm>
                <a:off x="1555727" y="2062415"/>
                <a:ext cx="2573772" cy="604038"/>
              </a:xfrm>
              <a:prstGeom prst="rect">
                <a:avLst/>
              </a:prstGeom>
              <a:gradFill>
                <a:gsLst>
                  <a:gs pos="45000">
                    <a:srgbClr val="C55A11"/>
                  </a:gs>
                  <a:gs pos="100000">
                    <a:srgbClr val="F4AD7C"/>
                  </a:gs>
                </a:gsLst>
                <a:lin ang="5400000" scaled="1"/>
              </a:gradFill>
              <a:ln>
                <a:noFill/>
              </a:ln>
              <a:effectLst>
                <a:outerShdw blurRad="114300" dist="63500" dir="54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3562BD5A-F86E-49D1-AA65-883F878713BE}"/>
                  </a:ext>
                </a:extLst>
              </p:cNvPr>
              <p:cNvSpPr/>
              <p:nvPr/>
            </p:nvSpPr>
            <p:spPr>
              <a:xfrm>
                <a:off x="1409409" y="3324301"/>
                <a:ext cx="2720091" cy="598591"/>
              </a:xfrm>
              <a:prstGeom prst="rect">
                <a:avLst/>
              </a:prstGeom>
              <a:gradFill flip="none" rotWithShape="1">
                <a:gsLst>
                  <a:gs pos="0">
                    <a:srgbClr val="31B5A5">
                      <a:shade val="30000"/>
                      <a:satMod val="115000"/>
                    </a:srgbClr>
                  </a:gs>
                  <a:gs pos="50000">
                    <a:srgbClr val="31B5A5">
                      <a:shade val="67500"/>
                      <a:satMod val="115000"/>
                    </a:srgbClr>
                  </a:gs>
                  <a:gs pos="100000">
                    <a:srgbClr val="31B5A5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14300" dist="63500" dir="54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3FD567B-5A87-4106-A498-E6753CF8FDB3}"/>
                  </a:ext>
                </a:extLst>
              </p:cNvPr>
              <p:cNvSpPr txBox="1"/>
              <p:nvPr/>
            </p:nvSpPr>
            <p:spPr>
              <a:xfrm>
                <a:off x="2408566" y="2086055"/>
                <a:ext cx="1431177" cy="557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10 494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089FC3-DBE7-4E9A-9B73-87C240FB79F8}"/>
                  </a:ext>
                </a:extLst>
              </p:cNvPr>
              <p:cNvSpPr txBox="1"/>
              <p:nvPr/>
            </p:nvSpPr>
            <p:spPr>
              <a:xfrm>
                <a:off x="2591977" y="3366190"/>
                <a:ext cx="1253581" cy="557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9 705</a:t>
                </a: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073F61B-BC9F-447E-92E2-BD62C1ADC9A0}"/>
                  </a:ext>
                </a:extLst>
              </p:cNvPr>
              <p:cNvSpPr/>
              <p:nvPr/>
            </p:nvSpPr>
            <p:spPr>
              <a:xfrm>
                <a:off x="5470728" y="2061488"/>
                <a:ext cx="2604768" cy="604038"/>
              </a:xfrm>
              <a:prstGeom prst="rect">
                <a:avLst/>
              </a:prstGeom>
              <a:gradFill>
                <a:gsLst>
                  <a:gs pos="29000">
                    <a:srgbClr val="C55A11"/>
                  </a:gs>
                  <a:gs pos="100000">
                    <a:srgbClr val="F4AD7C"/>
                  </a:gs>
                </a:gsLst>
                <a:lin ang="5400000" scaled="1"/>
              </a:gradFill>
              <a:ln>
                <a:noFill/>
              </a:ln>
              <a:effectLst>
                <a:outerShdw blurRad="114300" dist="635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E82351A-7820-49D7-80FA-9CCC895B30EB}"/>
                  </a:ext>
                </a:extLst>
              </p:cNvPr>
              <p:cNvSpPr txBox="1"/>
              <p:nvPr/>
            </p:nvSpPr>
            <p:spPr>
              <a:xfrm>
                <a:off x="5953155" y="2085171"/>
                <a:ext cx="1401978" cy="557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10 694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B8B2E8-54E7-4ECB-8925-03EFAFAFE4BF}"/>
                  </a:ext>
                </a:extLst>
              </p:cNvPr>
              <p:cNvSpPr txBox="1"/>
              <p:nvPr/>
            </p:nvSpPr>
            <p:spPr>
              <a:xfrm>
                <a:off x="-7260" y="2115762"/>
                <a:ext cx="1075840" cy="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2026 </a:t>
                </a: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г.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E140D9-4631-4449-9305-25CBA329C8DA}"/>
                  </a:ext>
                </a:extLst>
              </p:cNvPr>
              <p:cNvSpPr txBox="1"/>
              <p:nvPr/>
            </p:nvSpPr>
            <p:spPr>
              <a:xfrm>
                <a:off x="6993" y="3401892"/>
                <a:ext cx="998411" cy="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2027</a:t>
                </a: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г. 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4BEC0E0-EF7F-416F-B59D-45459A2E3CE1}"/>
                  </a:ext>
                </a:extLst>
              </p:cNvPr>
              <p:cNvSpPr txBox="1"/>
              <p:nvPr/>
            </p:nvSpPr>
            <p:spPr>
              <a:xfrm>
                <a:off x="4164973" y="2116569"/>
                <a:ext cx="1236525" cy="519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 </a:t>
                </a:r>
                <a:r>
                  <a:rPr kumimoji="0" lang="ru-RU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- 200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831098D-B462-400A-A6C1-88EE04712F11}"/>
                  </a:ext>
                </a:extLst>
              </p:cNvPr>
              <p:cNvSpPr txBox="1"/>
              <p:nvPr/>
            </p:nvSpPr>
            <p:spPr>
              <a:xfrm>
                <a:off x="5637839" y="3341954"/>
                <a:ext cx="1253581" cy="456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DB8B2E8-54E7-4ECB-8925-03EFAFAFE4BF}"/>
                  </a:ext>
                </a:extLst>
              </p:cNvPr>
              <p:cNvSpPr txBox="1"/>
              <p:nvPr/>
            </p:nvSpPr>
            <p:spPr>
              <a:xfrm>
                <a:off x="9907" y="4688556"/>
                <a:ext cx="1097287" cy="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2028 </a:t>
                </a: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г.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10EF916-06F2-41CC-860B-F464F342FCCF}"/>
                  </a:ext>
                </a:extLst>
              </p:cNvPr>
              <p:cNvSpPr txBox="1"/>
              <p:nvPr/>
            </p:nvSpPr>
            <p:spPr>
              <a:xfrm>
                <a:off x="4126324" y="1337130"/>
                <a:ext cx="1602640" cy="39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ea typeface="Roboto" panose="02000000000000000000" charset="0"/>
                    <a:cs typeface="Times New Roman" panose="02020603050405020304" pitchFamily="18" charset="0"/>
                  </a:rPr>
                  <a:t> дефицит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6089FC3-DBE7-4E9A-9B73-87C240FB79F8}"/>
                  </a:ext>
                </a:extLst>
              </p:cNvPr>
              <p:cNvSpPr txBox="1"/>
              <p:nvPr/>
            </p:nvSpPr>
            <p:spPr>
              <a:xfrm>
                <a:off x="5971826" y="3359349"/>
                <a:ext cx="1253581" cy="557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cs typeface="Times New Roman" panose="02020603050405020304" pitchFamily="18" charset="0"/>
                  </a:rPr>
                  <a:t>9 </a:t>
                </a:r>
                <a:r>
                  <a:rPr lang="ru-RU" sz="3800" b="1" dirty="0">
                    <a:solidFill>
                      <a:srgbClr val="FFFFFF"/>
                    </a:solidFill>
                    <a:cs typeface="Times New Roman" panose="02020603050405020304" pitchFamily="18" charset="0"/>
                  </a:rPr>
                  <a:t>705</a:t>
                </a:r>
                <a:endParaRPr kumimoji="0" lang="ru-RU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3FD567B-5A87-4106-A498-E6753CF8FDB3}"/>
                </a:ext>
              </a:extLst>
            </p:cNvPr>
            <p:cNvSpPr txBox="1"/>
            <p:nvPr/>
          </p:nvSpPr>
          <p:spPr>
            <a:xfrm>
              <a:off x="5178208" y="5755515"/>
              <a:ext cx="152117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9 116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3FD567B-5A87-4106-A498-E6753CF8FDB3}"/>
                </a:ext>
              </a:extLst>
            </p:cNvPr>
            <p:cNvSpPr txBox="1"/>
            <p:nvPr/>
          </p:nvSpPr>
          <p:spPr>
            <a:xfrm>
              <a:off x="9303427" y="5776086"/>
              <a:ext cx="152117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9 </a:t>
              </a:r>
              <a:r>
                <a:rPr lang="ru-RU" sz="3800" b="1" dirty="0">
                  <a:solidFill>
                    <a:srgbClr val="FFFFFF"/>
                  </a:solidFill>
                  <a:cs typeface="Times New Roman" panose="02020603050405020304" pitchFamily="18" charset="0"/>
                </a:rPr>
                <a:t>116</a:t>
              </a:r>
              <a:endParaRPr kumimoji="0" lang="ru-RU" sz="3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329055" y="-57762"/>
            <a:ext cx="11838949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+mn-lt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Основные характеристики проекта</a:t>
            </a: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+mn-lt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местного бюджета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+mn-lt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на 2026 год и плановый период 2027 и 2028 годов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94EC00-D888-4499-9D37-C7C71E84724C}"/>
              </a:ext>
            </a:extLst>
          </p:cNvPr>
          <p:cNvSpPr txBox="1"/>
          <p:nvPr/>
        </p:nvSpPr>
        <p:spPr>
          <a:xfrm>
            <a:off x="10927769" y="1485157"/>
            <a:ext cx="124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Times New Roman" panose="02020603050405020304" pitchFamily="18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2160629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56;p15">
            <a:extLst>
              <a:ext uri="{FF2B5EF4-FFF2-40B4-BE49-F238E27FC236}">
                <a16:creationId xmlns:a16="http://schemas.microsoft.com/office/drawing/2014/main" id="{3C69811F-6C91-44E4-8011-F526F1C01CCA}"/>
              </a:ext>
            </a:extLst>
          </p:cNvPr>
          <p:cNvSpPr txBox="1">
            <a:spLocks/>
          </p:cNvSpPr>
          <p:nvPr/>
        </p:nvSpPr>
        <p:spPr>
          <a:xfrm>
            <a:off x="633973" y="0"/>
            <a:ext cx="11301295" cy="93166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lnSpc>
                <a:spcPct val="80000"/>
              </a:lnSpc>
            </a:pPr>
            <a:r>
              <a:rPr lang="ru-RU" sz="3000" b="1" kern="0" dirty="0">
                <a:solidFill>
                  <a:schemeClr val="tx1"/>
                </a:solidFill>
                <a:latin typeface="+mn-lt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Мероприятия на условиях софинансирования на 3 года</a:t>
            </a:r>
            <a:endParaRPr lang="ru-RU" sz="3000" b="1" kern="0" dirty="0">
              <a:solidFill>
                <a:schemeClr val="tx1"/>
              </a:solidFill>
              <a:latin typeface="+mn-lt"/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66" name="Google Shape;859;p25">
            <a:extLst>
              <a:ext uri="{FF2B5EF4-FFF2-40B4-BE49-F238E27FC236}">
                <a16:creationId xmlns:a16="http://schemas.microsoft.com/office/drawing/2014/main" id="{A1C4DA86-0CC8-4CB4-A4D4-EEB1391AD2A6}"/>
              </a:ext>
            </a:extLst>
          </p:cNvPr>
          <p:cNvSpPr/>
          <p:nvPr/>
        </p:nvSpPr>
        <p:spPr>
          <a:xfrm>
            <a:off x="4069611" y="3004911"/>
            <a:ext cx="3964918" cy="1095915"/>
          </a:xfrm>
          <a:prstGeom prst="roundRect">
            <a:avLst>
              <a:gd name="adj" fmla="val 50000"/>
            </a:avLst>
          </a:prstGeom>
          <a:solidFill>
            <a:srgbClr val="96ADC4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F7D02A-8F6A-434C-BB76-B7B79A1D8EDF}"/>
              </a:ext>
            </a:extLst>
          </p:cNvPr>
          <p:cNvSpPr txBox="1"/>
          <p:nvPr/>
        </p:nvSpPr>
        <p:spPr>
          <a:xfrm>
            <a:off x="4336164" y="3062738"/>
            <a:ext cx="3503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3,6</a:t>
            </a:r>
            <a:r>
              <a:rPr lang="ru-RU" sz="4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млрд руб.</a:t>
            </a:r>
            <a:endParaRPr lang="ru-RU" sz="36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B1B430A-9E88-4EAC-BCED-AF2AAB6AB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5222" y="688269"/>
            <a:ext cx="2388686" cy="177031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2" name="Shape">
            <a:extLst>
              <a:ext uri="{FF2B5EF4-FFF2-40B4-BE49-F238E27FC236}">
                <a16:creationId xmlns:a16="http://schemas.microsoft.com/office/drawing/2014/main" id="{DBCE360F-488A-4D74-A4E0-CD6D17671498}"/>
              </a:ext>
            </a:extLst>
          </p:cNvPr>
          <p:cNvSpPr/>
          <p:nvPr/>
        </p:nvSpPr>
        <p:spPr>
          <a:xfrm>
            <a:off x="2833271" y="1280194"/>
            <a:ext cx="1291845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5" name="Shape">
            <a:extLst>
              <a:ext uri="{FF2B5EF4-FFF2-40B4-BE49-F238E27FC236}">
                <a16:creationId xmlns:a16="http://schemas.microsoft.com/office/drawing/2014/main" id="{DCA6147D-0A18-4B93-BA95-9B7C0A5B5B2F}"/>
              </a:ext>
            </a:extLst>
          </p:cNvPr>
          <p:cNvSpPr/>
          <p:nvPr/>
        </p:nvSpPr>
        <p:spPr>
          <a:xfrm>
            <a:off x="2592081" y="3195967"/>
            <a:ext cx="1291845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0A0C0F-5C15-4305-950A-1A4B94DAC067}"/>
              </a:ext>
            </a:extLst>
          </p:cNvPr>
          <p:cNvSpPr txBox="1"/>
          <p:nvPr/>
        </p:nvSpPr>
        <p:spPr>
          <a:xfrm>
            <a:off x="2549279" y="3175841"/>
            <a:ext cx="13878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120,0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19" name="Shape">
            <a:extLst>
              <a:ext uri="{FF2B5EF4-FFF2-40B4-BE49-F238E27FC236}">
                <a16:creationId xmlns:a16="http://schemas.microsoft.com/office/drawing/2014/main" id="{F94F30C5-0EBA-49C2-8D08-D215130B7BD8}"/>
              </a:ext>
            </a:extLst>
          </p:cNvPr>
          <p:cNvSpPr/>
          <p:nvPr/>
        </p:nvSpPr>
        <p:spPr>
          <a:xfrm>
            <a:off x="6676165" y="1372378"/>
            <a:ext cx="1291845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EA099C-F6FE-4006-862F-D66E73992F70}"/>
              </a:ext>
            </a:extLst>
          </p:cNvPr>
          <p:cNvSpPr txBox="1"/>
          <p:nvPr/>
        </p:nvSpPr>
        <p:spPr>
          <a:xfrm>
            <a:off x="2794797" y="1234389"/>
            <a:ext cx="13878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2 500,0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25" name="Shape">
            <a:extLst>
              <a:ext uri="{FF2B5EF4-FFF2-40B4-BE49-F238E27FC236}">
                <a16:creationId xmlns:a16="http://schemas.microsoft.com/office/drawing/2014/main" id="{004EB8CD-E83C-49D8-8481-1CE401897762}"/>
              </a:ext>
            </a:extLst>
          </p:cNvPr>
          <p:cNvSpPr/>
          <p:nvPr/>
        </p:nvSpPr>
        <p:spPr>
          <a:xfrm>
            <a:off x="8255278" y="3387884"/>
            <a:ext cx="1291845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A5B365-7443-4118-8E3A-46D4232CA3CD}"/>
              </a:ext>
            </a:extLst>
          </p:cNvPr>
          <p:cNvSpPr txBox="1"/>
          <p:nvPr/>
        </p:nvSpPr>
        <p:spPr>
          <a:xfrm>
            <a:off x="8224669" y="3319940"/>
            <a:ext cx="13878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6,0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B406180E-FC1E-4896-91FB-71ABF33724AB}"/>
              </a:ext>
            </a:extLst>
          </p:cNvPr>
          <p:cNvSpPr/>
          <p:nvPr/>
        </p:nvSpPr>
        <p:spPr>
          <a:xfrm>
            <a:off x="10651122" y="1387166"/>
            <a:ext cx="1291845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79272B-F57B-4CAC-888F-510B076CE669}"/>
              </a:ext>
            </a:extLst>
          </p:cNvPr>
          <p:cNvSpPr txBox="1"/>
          <p:nvPr/>
        </p:nvSpPr>
        <p:spPr>
          <a:xfrm>
            <a:off x="10603139" y="1376476"/>
            <a:ext cx="13878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109,0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72555A-EE22-4171-B6EC-A08BB821F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95" y="583922"/>
            <a:ext cx="2507768" cy="16721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B67AA1-CCFC-4247-A477-2AEED57DB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767" y="579124"/>
            <a:ext cx="2091844" cy="23075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C17F70-310F-44DA-9264-C86F01EF572C}"/>
              </a:ext>
            </a:extLst>
          </p:cNvPr>
          <p:cNvSpPr txBox="1"/>
          <p:nvPr/>
        </p:nvSpPr>
        <p:spPr>
          <a:xfrm>
            <a:off x="6628182" y="1355879"/>
            <a:ext cx="13878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129,0</a:t>
            </a:r>
            <a:endParaRPr lang="ru-RU" sz="11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D18796-0D6B-42D1-BBD1-79D4F29E55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819" y="4218220"/>
            <a:ext cx="3053660" cy="192782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1" name="Shape">
            <a:extLst>
              <a:ext uri="{FF2B5EF4-FFF2-40B4-BE49-F238E27FC236}">
                <a16:creationId xmlns:a16="http://schemas.microsoft.com/office/drawing/2014/main" id="{61C4FC10-1011-40AA-9347-0B9DB0633E60}"/>
              </a:ext>
            </a:extLst>
          </p:cNvPr>
          <p:cNvSpPr/>
          <p:nvPr/>
        </p:nvSpPr>
        <p:spPr>
          <a:xfrm>
            <a:off x="5638697" y="6213601"/>
            <a:ext cx="1291845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C114747-7932-4BBD-A3DE-99F93FC669FC}"/>
              </a:ext>
            </a:extLst>
          </p:cNvPr>
          <p:cNvSpPr txBox="1"/>
          <p:nvPr/>
        </p:nvSpPr>
        <p:spPr>
          <a:xfrm>
            <a:off x="5590714" y="6210960"/>
            <a:ext cx="13878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580,0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45F4DD-3583-4E2C-8246-DDC0D5D726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186" y="4702765"/>
            <a:ext cx="2700085" cy="168674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2" name="Shape">
            <a:extLst>
              <a:ext uri="{FF2B5EF4-FFF2-40B4-BE49-F238E27FC236}">
                <a16:creationId xmlns:a16="http://schemas.microsoft.com/office/drawing/2014/main" id="{10D1DE18-1F81-4F31-91FF-20A857FC9FF8}"/>
              </a:ext>
            </a:extLst>
          </p:cNvPr>
          <p:cNvSpPr/>
          <p:nvPr/>
        </p:nvSpPr>
        <p:spPr>
          <a:xfrm>
            <a:off x="2904926" y="5320279"/>
            <a:ext cx="1291845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3" name="Shape">
            <a:extLst>
              <a:ext uri="{FF2B5EF4-FFF2-40B4-BE49-F238E27FC236}">
                <a16:creationId xmlns:a16="http://schemas.microsoft.com/office/drawing/2014/main" id="{8F21D42D-FFEF-4275-91F9-3C88F20B277D}"/>
              </a:ext>
            </a:extLst>
          </p:cNvPr>
          <p:cNvSpPr/>
          <p:nvPr/>
        </p:nvSpPr>
        <p:spPr>
          <a:xfrm>
            <a:off x="10643423" y="5494323"/>
            <a:ext cx="1291845" cy="609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18000">
                <a:schemeClr val="bg1">
                  <a:lumMod val="97000"/>
                  <a:lumOff val="3000"/>
                </a:schemeClr>
              </a:gs>
              <a:gs pos="100000">
                <a:schemeClr val="bg1">
                  <a:lumMod val="7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3E3727-9EBD-4C46-8E9E-0B0E77DDE386}"/>
              </a:ext>
            </a:extLst>
          </p:cNvPr>
          <p:cNvSpPr txBox="1"/>
          <p:nvPr/>
        </p:nvSpPr>
        <p:spPr>
          <a:xfrm>
            <a:off x="2892294" y="5288225"/>
            <a:ext cx="13878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210,0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A9B759-6068-4D29-83D6-A990E7A666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1601" y="4789919"/>
            <a:ext cx="2508031" cy="191014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1964C4E-23CD-47D9-A6E2-6CC424A9DF74}"/>
              </a:ext>
            </a:extLst>
          </p:cNvPr>
          <p:cNvSpPr txBox="1"/>
          <p:nvPr/>
        </p:nvSpPr>
        <p:spPr>
          <a:xfrm>
            <a:off x="10595440" y="5470834"/>
            <a:ext cx="1387809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4,0</a:t>
            </a:r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100" b="1" kern="0" dirty="0">
                <a:solidFill>
                  <a:schemeClr val="bg2">
                    <a:lumMod val="10000"/>
                  </a:schemeClr>
                </a:solidFill>
                <a:ea typeface="Roboto" panose="02000000000000000000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endParaRPr lang="ru-RU" sz="800" b="1" kern="0" dirty="0">
              <a:solidFill>
                <a:schemeClr val="bg2">
                  <a:lumMod val="10000"/>
                </a:schemeClr>
              </a:solidFill>
              <a:ea typeface="Roboto" panose="02000000000000000000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854D8D1-65F1-4A0D-844B-6AAAFC8BE0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15065" y="2710819"/>
            <a:ext cx="1978568" cy="192634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692CCA-4C0A-4FCE-9BA9-9943728C3F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440" y="2477968"/>
            <a:ext cx="2215313" cy="182558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022084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976241" y="1757484"/>
            <a:ext cx="10233144" cy="4671096"/>
            <a:chOff x="2036472" y="1819129"/>
            <a:chExt cx="10233144" cy="4671096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FF497020-E9D1-4A82-98F4-988AD43B477F}"/>
                </a:ext>
              </a:extLst>
            </p:cNvPr>
            <p:cNvSpPr/>
            <p:nvPr/>
          </p:nvSpPr>
          <p:spPr>
            <a:xfrm>
              <a:off x="3487856" y="5757246"/>
              <a:ext cx="3568436" cy="732979"/>
            </a:xfrm>
            <a:prstGeom prst="rect">
              <a:avLst/>
            </a:prstGeom>
            <a:gradFill flip="none" rotWithShape="1">
              <a:gsLst>
                <a:gs pos="0">
                  <a:srgbClr val="91BEE8">
                    <a:shade val="30000"/>
                    <a:satMod val="115000"/>
                  </a:srgbClr>
                </a:gs>
                <a:gs pos="50000">
                  <a:srgbClr val="91BEE8">
                    <a:shade val="67500"/>
                    <a:satMod val="115000"/>
                  </a:srgbClr>
                </a:gs>
                <a:gs pos="100000">
                  <a:srgbClr val="91BEE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14300" dist="63500" dir="5400000" sx="102000" sy="102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FF497020-E9D1-4A82-98F4-988AD43B477F}"/>
                </a:ext>
              </a:extLst>
            </p:cNvPr>
            <p:cNvSpPr/>
            <p:nvPr/>
          </p:nvSpPr>
          <p:spPr>
            <a:xfrm>
              <a:off x="8702016" y="5749932"/>
              <a:ext cx="3567600" cy="732979"/>
            </a:xfrm>
            <a:prstGeom prst="rect">
              <a:avLst/>
            </a:prstGeom>
            <a:gradFill flip="none" rotWithShape="1">
              <a:gsLst>
                <a:gs pos="0">
                  <a:srgbClr val="91BEE8">
                    <a:shade val="30000"/>
                    <a:satMod val="115000"/>
                  </a:srgbClr>
                </a:gs>
                <a:gs pos="50000">
                  <a:srgbClr val="91BEE8">
                    <a:shade val="67500"/>
                    <a:satMod val="115000"/>
                  </a:srgbClr>
                </a:gs>
                <a:gs pos="100000">
                  <a:srgbClr val="91BEE8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114300" dist="63500" dir="5400000" sx="102000" sy="102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2036472" y="1819129"/>
              <a:ext cx="9965206" cy="4590062"/>
              <a:chOff x="-7260" y="1337130"/>
              <a:chExt cx="8212176" cy="3782604"/>
            </a:xfrm>
          </p:grpSpPr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3562BD5A-F86E-49D1-AA65-883F878713BE}"/>
                  </a:ext>
                </a:extLst>
              </p:cNvPr>
              <p:cNvSpPr/>
              <p:nvPr/>
            </p:nvSpPr>
            <p:spPr>
              <a:xfrm>
                <a:off x="5484447" y="3334392"/>
                <a:ext cx="2720469" cy="598591"/>
              </a:xfrm>
              <a:prstGeom prst="rect">
                <a:avLst/>
              </a:prstGeom>
              <a:gradFill flip="none" rotWithShape="1">
                <a:gsLst>
                  <a:gs pos="0">
                    <a:srgbClr val="31B5A5">
                      <a:shade val="30000"/>
                      <a:satMod val="115000"/>
                    </a:srgbClr>
                  </a:gs>
                  <a:gs pos="50000">
                    <a:srgbClr val="31B5A5">
                      <a:shade val="67500"/>
                      <a:satMod val="115000"/>
                    </a:srgbClr>
                  </a:gs>
                  <a:gs pos="100000">
                    <a:srgbClr val="31B5A5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14300" dist="63500" dir="54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10EF916-06F2-41CC-860B-F464F342FCCF}"/>
                  </a:ext>
                </a:extLst>
              </p:cNvPr>
              <p:cNvSpPr txBox="1"/>
              <p:nvPr/>
            </p:nvSpPr>
            <p:spPr>
              <a:xfrm>
                <a:off x="1951226" y="1341288"/>
                <a:ext cx="2127041" cy="39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Roboto" panose="02000000000000000000" charset="0"/>
                    <a:cs typeface="Times New Roman" panose="02020603050405020304" pitchFamily="18" charset="0"/>
                  </a:rPr>
                  <a:t> доходы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A3B4B0-DE67-430D-B35D-480877090E50}"/>
                  </a:ext>
                </a:extLst>
              </p:cNvPr>
              <p:cNvSpPr txBox="1"/>
              <p:nvPr/>
            </p:nvSpPr>
            <p:spPr>
              <a:xfrm>
                <a:off x="5938781" y="1341288"/>
                <a:ext cx="1416408" cy="39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Roboto" panose="02000000000000000000" charset="0"/>
                    <a:cs typeface="Times New Roman" panose="02020603050405020304" pitchFamily="18" charset="0"/>
                  </a:rPr>
                  <a:t>расходы</a:t>
                </a:r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FF497020-E9D1-4A82-98F4-988AD43B477F}"/>
                  </a:ext>
                </a:extLst>
              </p:cNvPr>
              <p:cNvSpPr/>
              <p:nvPr/>
            </p:nvSpPr>
            <p:spPr>
              <a:xfrm>
                <a:off x="1555727" y="2062415"/>
                <a:ext cx="2573772" cy="604038"/>
              </a:xfrm>
              <a:prstGeom prst="rect">
                <a:avLst/>
              </a:prstGeom>
              <a:gradFill>
                <a:gsLst>
                  <a:gs pos="45000">
                    <a:srgbClr val="C55A11"/>
                  </a:gs>
                  <a:gs pos="100000">
                    <a:srgbClr val="F4AD7C"/>
                  </a:gs>
                </a:gsLst>
                <a:lin ang="5400000" scaled="1"/>
              </a:gradFill>
              <a:ln>
                <a:noFill/>
              </a:ln>
              <a:effectLst>
                <a:outerShdw blurRad="114300" dist="63500" dir="54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3562BD5A-F86E-49D1-AA65-883F878713BE}"/>
                  </a:ext>
                </a:extLst>
              </p:cNvPr>
              <p:cNvSpPr/>
              <p:nvPr/>
            </p:nvSpPr>
            <p:spPr>
              <a:xfrm>
                <a:off x="1409409" y="3324301"/>
                <a:ext cx="2720091" cy="598591"/>
              </a:xfrm>
              <a:prstGeom prst="rect">
                <a:avLst/>
              </a:prstGeom>
              <a:gradFill flip="none" rotWithShape="1">
                <a:gsLst>
                  <a:gs pos="0">
                    <a:srgbClr val="31B5A5">
                      <a:shade val="30000"/>
                      <a:satMod val="115000"/>
                    </a:srgbClr>
                  </a:gs>
                  <a:gs pos="50000">
                    <a:srgbClr val="31B5A5">
                      <a:shade val="67500"/>
                      <a:satMod val="115000"/>
                    </a:srgbClr>
                  </a:gs>
                  <a:gs pos="100000">
                    <a:srgbClr val="31B5A5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114300" dist="63500" dir="54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3FD567B-5A87-4106-A498-E6753CF8FDB3}"/>
                  </a:ext>
                </a:extLst>
              </p:cNvPr>
              <p:cNvSpPr txBox="1"/>
              <p:nvPr/>
            </p:nvSpPr>
            <p:spPr>
              <a:xfrm>
                <a:off x="2408566" y="2086055"/>
                <a:ext cx="1431177" cy="557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Times New Roman" panose="02020603050405020304" pitchFamily="18" charset="0"/>
                  </a:rPr>
                  <a:t>10 494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6089FC3-DBE7-4E9A-9B73-87C240FB79F8}"/>
                  </a:ext>
                </a:extLst>
              </p:cNvPr>
              <p:cNvSpPr txBox="1"/>
              <p:nvPr/>
            </p:nvSpPr>
            <p:spPr>
              <a:xfrm>
                <a:off x="2591977" y="3366190"/>
                <a:ext cx="1253581" cy="557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Times New Roman" panose="02020603050405020304" pitchFamily="18" charset="0"/>
                  </a:rPr>
                  <a:t>9 705</a:t>
                </a:r>
              </a:p>
            </p:txBody>
          </p:sp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6073F61B-BC9F-447E-92E2-BD62C1ADC9A0}"/>
                  </a:ext>
                </a:extLst>
              </p:cNvPr>
              <p:cNvSpPr/>
              <p:nvPr/>
            </p:nvSpPr>
            <p:spPr>
              <a:xfrm>
                <a:off x="5470728" y="2061488"/>
                <a:ext cx="2604768" cy="604038"/>
              </a:xfrm>
              <a:prstGeom prst="rect">
                <a:avLst/>
              </a:prstGeom>
              <a:gradFill>
                <a:gsLst>
                  <a:gs pos="29000">
                    <a:srgbClr val="C55A11"/>
                  </a:gs>
                  <a:gs pos="100000">
                    <a:srgbClr val="F4AD7C"/>
                  </a:gs>
                </a:gsLst>
                <a:lin ang="5400000" scaled="1"/>
              </a:gradFill>
              <a:ln>
                <a:noFill/>
              </a:ln>
              <a:effectLst>
                <a:outerShdw blurRad="114300" dist="635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E82351A-7820-49D7-80FA-9CCC895B30EB}"/>
                  </a:ext>
                </a:extLst>
              </p:cNvPr>
              <p:cNvSpPr txBox="1"/>
              <p:nvPr/>
            </p:nvSpPr>
            <p:spPr>
              <a:xfrm>
                <a:off x="5953155" y="2085171"/>
                <a:ext cx="1401978" cy="557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Times New Roman" panose="02020603050405020304" pitchFamily="18" charset="0"/>
                  </a:rPr>
                  <a:t>10 694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B8B2E8-54E7-4ECB-8925-03EFAFAFE4BF}"/>
                  </a:ext>
                </a:extLst>
              </p:cNvPr>
              <p:cNvSpPr txBox="1"/>
              <p:nvPr/>
            </p:nvSpPr>
            <p:spPr>
              <a:xfrm>
                <a:off x="-7260" y="2115762"/>
                <a:ext cx="1075840" cy="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Times New Roman" panose="02020603050405020304" pitchFamily="18" charset="0"/>
                  </a:rPr>
                  <a:t>2026 </a:t>
                </a: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Times New Roman" panose="02020603050405020304" pitchFamily="18" charset="0"/>
                  </a:rPr>
                  <a:t>г.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FE140D9-4631-4449-9305-25CBA329C8DA}"/>
                  </a:ext>
                </a:extLst>
              </p:cNvPr>
              <p:cNvSpPr txBox="1"/>
              <p:nvPr/>
            </p:nvSpPr>
            <p:spPr>
              <a:xfrm>
                <a:off x="6993" y="3401892"/>
                <a:ext cx="998411" cy="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Times New Roman" panose="02020603050405020304" pitchFamily="18" charset="0"/>
                  </a:rPr>
                  <a:t>2027</a:t>
                </a: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Times New Roman" panose="02020603050405020304" pitchFamily="18" charset="0"/>
                  </a:rPr>
                  <a:t> г. 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4BEC0E0-EF7F-416F-B59D-45459A2E3CE1}"/>
                  </a:ext>
                </a:extLst>
              </p:cNvPr>
              <p:cNvSpPr txBox="1"/>
              <p:nvPr/>
            </p:nvSpPr>
            <p:spPr>
              <a:xfrm>
                <a:off x="4164973" y="2116569"/>
                <a:ext cx="1236525" cy="5199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ru-RU" sz="3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Times New Roman" panose="02020603050405020304" pitchFamily="18" charset="0"/>
                  </a:rPr>
                  <a:t>- 200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831098D-B462-400A-A6C1-88EE04712F11}"/>
                  </a:ext>
                </a:extLst>
              </p:cNvPr>
              <p:cNvSpPr txBox="1"/>
              <p:nvPr/>
            </p:nvSpPr>
            <p:spPr>
              <a:xfrm>
                <a:off x="5637839" y="3341954"/>
                <a:ext cx="1253581" cy="4565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DB8B2E8-54E7-4ECB-8925-03EFAFAFE4BF}"/>
                  </a:ext>
                </a:extLst>
              </p:cNvPr>
              <p:cNvSpPr txBox="1"/>
              <p:nvPr/>
            </p:nvSpPr>
            <p:spPr>
              <a:xfrm>
                <a:off x="9907" y="4688556"/>
                <a:ext cx="1097287" cy="431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Times New Roman" panose="02020603050405020304" pitchFamily="18" charset="0"/>
                  </a:rPr>
                  <a:t>2028 </a:t>
                </a: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Times New Roman" panose="02020603050405020304" pitchFamily="18" charset="0"/>
                  </a:rPr>
                  <a:t>г.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10EF916-06F2-41CC-860B-F464F342FCCF}"/>
                  </a:ext>
                </a:extLst>
              </p:cNvPr>
              <p:cNvSpPr txBox="1"/>
              <p:nvPr/>
            </p:nvSpPr>
            <p:spPr>
              <a:xfrm>
                <a:off x="4126324" y="1337130"/>
                <a:ext cx="1602640" cy="393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Roboto" panose="02000000000000000000" charset="0"/>
                    <a:cs typeface="Times New Roman" panose="02020603050405020304" pitchFamily="18" charset="0"/>
                  </a:rPr>
                  <a:t> дефицит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6089FC3-DBE7-4E9A-9B73-87C240FB79F8}"/>
                  </a:ext>
                </a:extLst>
              </p:cNvPr>
              <p:cNvSpPr txBox="1"/>
              <p:nvPr/>
            </p:nvSpPr>
            <p:spPr>
              <a:xfrm>
                <a:off x="5971826" y="3359349"/>
                <a:ext cx="1253581" cy="557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3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Times New Roman" panose="02020603050405020304" pitchFamily="18" charset="0"/>
                  </a:rPr>
                  <a:t>9 705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3FD567B-5A87-4106-A498-E6753CF8FDB3}"/>
                </a:ext>
              </a:extLst>
            </p:cNvPr>
            <p:cNvSpPr txBox="1"/>
            <p:nvPr/>
          </p:nvSpPr>
          <p:spPr>
            <a:xfrm>
              <a:off x="5178208" y="5755515"/>
              <a:ext cx="152117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rPr>
                <a:t>9 116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3FD567B-5A87-4106-A498-E6753CF8FDB3}"/>
                </a:ext>
              </a:extLst>
            </p:cNvPr>
            <p:cNvSpPr txBox="1"/>
            <p:nvPr/>
          </p:nvSpPr>
          <p:spPr>
            <a:xfrm>
              <a:off x="9303427" y="5776086"/>
              <a:ext cx="152117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Times New Roman" panose="02020603050405020304" pitchFamily="18" charset="0"/>
                </a:rPr>
                <a:t>9 116</a:t>
              </a:r>
            </a:p>
          </p:txBody>
        </p:sp>
      </p:grpSp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329055" y="-57762"/>
            <a:ext cx="11838949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 panose="02000000000000000000" charset="0"/>
                <a:cs typeface="Times New Roman" panose="02020603050405020304" pitchFamily="18" charset="0"/>
                <a:sym typeface="Fira Sans Extra Condensed"/>
              </a:rPr>
              <a:t>Основные характеристики проекта</a:t>
            </a: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 местного бюджета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Roboto" panose="02000000000000000000" charset="0"/>
                <a:cs typeface="Times New Roman" panose="02020603050405020304" pitchFamily="18" charset="0"/>
                <a:sym typeface="Arial"/>
              </a:rPr>
              <a:t>на 2026 год и плановый период 2027 и 2028 годов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294EC00-D888-4499-9D37-C7C71E84724C}"/>
              </a:ext>
            </a:extLst>
          </p:cNvPr>
          <p:cNvSpPr txBox="1"/>
          <p:nvPr/>
        </p:nvSpPr>
        <p:spPr>
          <a:xfrm>
            <a:off x="10927769" y="1485157"/>
            <a:ext cx="124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Times New Roman" panose="02020603050405020304" pitchFamily="18" charset="0"/>
              </a:rPr>
              <a:t>млн руб.</a:t>
            </a:r>
          </a:p>
        </p:txBody>
      </p:sp>
    </p:spTree>
    <p:extLst>
      <p:ext uri="{BB962C8B-B14F-4D97-AF65-F5344CB8AC3E}">
        <p14:creationId xmlns:p14="http://schemas.microsoft.com/office/powerpoint/2010/main" val="37909436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05A52B-3256-4D39-82E2-868AE9D559B5}"/>
              </a:ext>
            </a:extLst>
          </p:cNvPr>
          <p:cNvSpPr txBox="1"/>
          <p:nvPr/>
        </p:nvSpPr>
        <p:spPr>
          <a:xfrm>
            <a:off x="2835889" y="2106225"/>
            <a:ext cx="63439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atin typeface="+mj-lt"/>
              </a:rPr>
              <a:t>Спасибо </a:t>
            </a:r>
          </a:p>
          <a:p>
            <a:pPr algn="ctr"/>
            <a:r>
              <a:rPr lang="ru-RU" sz="6000" b="1" dirty="0">
                <a:latin typeface="+mj-lt"/>
              </a:rPr>
              <a:t>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715011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223514" y="139006"/>
            <a:ext cx="11838949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Основные факторы формирования доходов местного бюджета на 2026 год и плановый период 2027 и 2028 годов</a:t>
            </a:r>
          </a:p>
        </p:txBody>
      </p:sp>
      <p:grpSp>
        <p:nvGrpSpPr>
          <p:cNvPr id="29" name="Группа 28"/>
          <p:cNvGrpSpPr/>
          <p:nvPr/>
        </p:nvGrpSpPr>
        <p:grpSpPr>
          <a:xfrm>
            <a:off x="606174" y="2243190"/>
            <a:ext cx="11075543" cy="3575407"/>
            <a:chOff x="-1835773" y="1856014"/>
            <a:chExt cx="9455718" cy="2826930"/>
          </a:xfrm>
        </p:grpSpPr>
        <p:sp>
          <p:nvSpPr>
            <p:cNvPr id="39" name="Google Shape;1098;p45"/>
            <p:cNvSpPr/>
            <p:nvPr/>
          </p:nvSpPr>
          <p:spPr>
            <a:xfrm rot="16200000">
              <a:off x="228513" y="2220944"/>
              <a:ext cx="2825328" cy="2098671"/>
            </a:xfrm>
            <a:prstGeom prst="roundRect">
              <a:avLst>
                <a:gd name="adj" fmla="val 16667"/>
              </a:avLst>
            </a:prstGeom>
            <a:gradFill>
              <a:gsLst>
                <a:gs pos="2000">
                  <a:srgbClr val="D6E4D2"/>
                </a:gs>
                <a:gs pos="28000">
                  <a:srgbClr val="7BA86F"/>
                </a:gs>
              </a:gsLst>
              <a:lin ang="10800000" scaled="1"/>
            </a:gradFill>
            <a:ln>
              <a:noFill/>
            </a:ln>
            <a:effectLst>
              <a:outerShdw blurRad="101600" dist="50800" dir="5400000" sx="102000" sy="102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1116;p45"/>
            <p:cNvSpPr/>
            <p:nvPr/>
          </p:nvSpPr>
          <p:spPr>
            <a:xfrm rot="16200000">
              <a:off x="5157946" y="2219342"/>
              <a:ext cx="2825327" cy="2098671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CE4D0"/>
                </a:gs>
                <a:gs pos="35000">
                  <a:srgbClr val="F4A462"/>
                </a:gs>
              </a:gsLst>
              <a:lin ang="10800000" scaled="1"/>
            </a:gradFill>
            <a:ln>
              <a:noFill/>
            </a:ln>
            <a:effectLst>
              <a:outerShdw blurRad="101600" dist="50800" dir="5400000" sx="102000" sy="102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1" name="Группа 40"/>
            <p:cNvGrpSpPr/>
            <p:nvPr/>
          </p:nvGrpSpPr>
          <p:grpSpPr>
            <a:xfrm>
              <a:off x="-1835773" y="1856014"/>
              <a:ext cx="8431506" cy="2826929"/>
              <a:chOff x="-2379427" y="1807058"/>
              <a:chExt cx="9146858" cy="3066775"/>
            </a:xfrm>
          </p:grpSpPr>
          <p:sp>
            <p:nvSpPr>
              <p:cNvPr id="42" name="Google Shape;1088;p45"/>
              <p:cNvSpPr/>
              <p:nvPr/>
            </p:nvSpPr>
            <p:spPr>
              <a:xfrm rot="16200000">
                <a:off x="-2774451" y="2202082"/>
                <a:ext cx="3066775" cy="2276728"/>
              </a:xfrm>
              <a:prstGeom prst="roundRect">
                <a:avLst>
                  <a:gd name="adj" fmla="val 16667"/>
                </a:avLst>
              </a:prstGeom>
              <a:gradFill flip="none" rotWithShape="1">
                <a:gsLst>
                  <a:gs pos="0">
                    <a:srgbClr val="F0F3FA"/>
                  </a:gs>
                  <a:gs pos="36000">
                    <a:srgbClr val="468198"/>
                  </a:gs>
                </a:gsLst>
                <a:lin ang="10800000" scaled="1"/>
                <a:tileRect/>
              </a:gradFill>
              <a:ln>
                <a:noFill/>
              </a:ln>
              <a:effectLst>
                <a:outerShdw blurRad="101600" dist="508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cxnSp>
            <p:nvCxnSpPr>
              <p:cNvPr id="53" name="Google Shape;1096;p45"/>
              <p:cNvCxnSpPr/>
              <p:nvPr/>
            </p:nvCxnSpPr>
            <p:spPr>
              <a:xfrm>
                <a:off x="5842981" y="2505325"/>
                <a:ext cx="4173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07E2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1105;p45"/>
              <p:cNvCxnSpPr/>
              <p:nvPr/>
            </p:nvCxnSpPr>
            <p:spPr>
              <a:xfrm>
                <a:off x="481937" y="2505325"/>
                <a:ext cx="4173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527547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5" name="Google Shape;1107;p45"/>
              <p:cNvSpPr/>
              <p:nvPr/>
            </p:nvSpPr>
            <p:spPr>
              <a:xfrm rot="16200000">
                <a:off x="2548990" y="2203820"/>
                <a:ext cx="3063297" cy="2276728"/>
              </a:xfrm>
              <a:prstGeom prst="roundRect">
                <a:avLst>
                  <a:gd name="adj" fmla="val 16667"/>
                </a:avLst>
              </a:prstGeom>
              <a:gradFill>
                <a:gsLst>
                  <a:gs pos="2000">
                    <a:srgbClr val="F8D4CC"/>
                  </a:gs>
                  <a:gs pos="39000">
                    <a:srgbClr val="E87256"/>
                  </a:gs>
                </a:gsLst>
                <a:lin ang="10800000" scaled="1"/>
              </a:gradFill>
              <a:ln>
                <a:noFill/>
              </a:ln>
              <a:effectLst>
                <a:outerShdw blurRad="101600" dist="50800" dir="5400000" sx="102000" sy="102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cxnSp>
            <p:nvCxnSpPr>
              <p:cNvPr id="46" name="Google Shape;1114;p45"/>
              <p:cNvCxnSpPr/>
              <p:nvPr/>
            </p:nvCxnSpPr>
            <p:spPr>
              <a:xfrm>
                <a:off x="3185431" y="2506627"/>
                <a:ext cx="417300" cy="0"/>
              </a:xfrm>
              <a:prstGeom prst="straightConnector1">
                <a:avLst/>
              </a:prstGeom>
              <a:noFill/>
              <a:ln w="38100" cap="flat" cmpd="sng">
                <a:solidFill>
                  <a:srgbClr val="B03518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47" name="Google Shape;1117;p45"/>
              <p:cNvGrpSpPr/>
              <p:nvPr/>
            </p:nvGrpSpPr>
            <p:grpSpPr>
              <a:xfrm>
                <a:off x="-2250706" y="2202453"/>
                <a:ext cx="9018137" cy="302872"/>
                <a:chOff x="-5259743" y="435292"/>
                <a:chExt cx="9018137" cy="302872"/>
              </a:xfrm>
            </p:grpSpPr>
            <p:sp>
              <p:nvSpPr>
                <p:cNvPr id="48" name="Google Shape;1121;p45"/>
                <p:cNvSpPr txBox="1"/>
                <p:nvPr/>
              </p:nvSpPr>
              <p:spPr>
                <a:xfrm>
                  <a:off x="-5259743" y="435292"/>
                  <a:ext cx="1014299" cy="2097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64653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1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264653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cxnSp>
              <p:nvCxnSpPr>
                <p:cNvPr id="49" name="Google Shape;1123;p45"/>
                <p:cNvCxnSpPr/>
                <p:nvPr/>
              </p:nvCxnSpPr>
              <p:spPr>
                <a:xfrm>
                  <a:off x="-5138017" y="738164"/>
                  <a:ext cx="417300" cy="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rgbClr val="3C546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50" name="Google Shape;1121;p45"/>
                <p:cNvSpPr txBox="1"/>
                <p:nvPr/>
              </p:nvSpPr>
              <p:spPr>
                <a:xfrm>
                  <a:off x="-2627590" y="435293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27547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2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527547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51" name="Google Shape;1121;p45"/>
                <p:cNvSpPr txBox="1"/>
                <p:nvPr/>
              </p:nvSpPr>
              <p:spPr>
                <a:xfrm>
                  <a:off x="57303" y="435826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B03518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3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B03518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52" name="Google Shape;1121;p45"/>
                <p:cNvSpPr txBox="1"/>
                <p:nvPr/>
              </p:nvSpPr>
              <p:spPr>
                <a:xfrm>
                  <a:off x="2744095" y="435826"/>
                  <a:ext cx="1014299" cy="2096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ru-RU" sz="3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07E20"/>
                      </a:solidFill>
                      <a:effectLst/>
                      <a:uLnTx/>
                      <a:uFillTx/>
                      <a:latin typeface="Fira Sans Condensed ExtraBold"/>
                      <a:ea typeface="Fira Sans Condensed ExtraBold"/>
                      <a:cs typeface="Fira Sans Condensed ExtraBold"/>
                      <a:sym typeface="Fira Sans Condensed ExtraBold"/>
                    </a:rPr>
                    <a:t>4</a:t>
                  </a:r>
                  <a:endParaRPr kumimoji="0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07E20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</p:grpSp>
        </p:grpSp>
      </p:grpSp>
      <p:sp>
        <p:nvSpPr>
          <p:cNvPr id="56" name="Shape">
            <a:extLst>
              <a:ext uri="{FF2B5EF4-FFF2-40B4-BE49-F238E27FC236}">
                <a16:creationId xmlns:a16="http://schemas.microsoft.com/office/drawing/2014/main" id="{0F2E57B5-0AAF-4BCA-902D-7B2F65D4A73D}"/>
              </a:ext>
            </a:extLst>
          </p:cNvPr>
          <p:cNvSpPr/>
          <p:nvPr/>
        </p:nvSpPr>
        <p:spPr>
          <a:xfrm>
            <a:off x="745154" y="3184572"/>
            <a:ext cx="2182980" cy="2282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63000">
                <a:schemeClr val="bg1">
                  <a:lumMod val="99000"/>
                  <a:lumOff val="1000"/>
                </a:schemeClr>
              </a:gs>
              <a:gs pos="100000">
                <a:schemeClr val="tx1">
                  <a:lumMod val="6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dist="12700" dir="5400000" sx="59000" sy="59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Shape">
            <a:extLst>
              <a:ext uri="{FF2B5EF4-FFF2-40B4-BE49-F238E27FC236}">
                <a16:creationId xmlns:a16="http://schemas.microsoft.com/office/drawing/2014/main" id="{0F2E57B5-0AAF-4BCA-902D-7B2F65D4A73D}"/>
              </a:ext>
            </a:extLst>
          </p:cNvPr>
          <p:cNvSpPr/>
          <p:nvPr/>
        </p:nvSpPr>
        <p:spPr>
          <a:xfrm>
            <a:off x="3587256" y="3184571"/>
            <a:ext cx="2182981" cy="2282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55000">
                <a:schemeClr val="bg1">
                  <a:lumMod val="99000"/>
                  <a:lumOff val="1000"/>
                </a:schemeClr>
              </a:gs>
              <a:gs pos="100000">
                <a:schemeClr val="tx1">
                  <a:lumMod val="6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dist="12700" dir="5400000" sx="59000" sy="59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Shape">
            <a:extLst>
              <a:ext uri="{FF2B5EF4-FFF2-40B4-BE49-F238E27FC236}">
                <a16:creationId xmlns:a16="http://schemas.microsoft.com/office/drawing/2014/main" id="{0F2E57B5-0AAF-4BCA-902D-7B2F65D4A73D}"/>
              </a:ext>
            </a:extLst>
          </p:cNvPr>
          <p:cNvSpPr/>
          <p:nvPr/>
        </p:nvSpPr>
        <p:spPr>
          <a:xfrm>
            <a:off x="6489625" y="3196791"/>
            <a:ext cx="2182981" cy="2282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65000">
                <a:schemeClr val="bg1">
                  <a:lumMod val="99000"/>
                  <a:lumOff val="1000"/>
                </a:schemeClr>
              </a:gs>
              <a:gs pos="100000">
                <a:schemeClr val="tx1">
                  <a:lumMod val="6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dist="12700" dir="5400000" sx="59000" sy="59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Shape">
            <a:extLst>
              <a:ext uri="{FF2B5EF4-FFF2-40B4-BE49-F238E27FC236}">
                <a16:creationId xmlns:a16="http://schemas.microsoft.com/office/drawing/2014/main" id="{0F2E57B5-0AAF-4BCA-902D-7B2F65D4A73D}"/>
              </a:ext>
            </a:extLst>
          </p:cNvPr>
          <p:cNvSpPr/>
          <p:nvPr/>
        </p:nvSpPr>
        <p:spPr>
          <a:xfrm>
            <a:off x="9361133" y="3186423"/>
            <a:ext cx="2182981" cy="22822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70" y="0"/>
                </a:moveTo>
                <a:lnTo>
                  <a:pt x="2034" y="0"/>
                </a:lnTo>
                <a:cubicBezTo>
                  <a:pt x="913" y="0"/>
                  <a:pt x="0" y="598"/>
                  <a:pt x="0" y="1338"/>
                </a:cubicBezTo>
                <a:lnTo>
                  <a:pt x="0" y="20262"/>
                </a:lnTo>
                <a:cubicBezTo>
                  <a:pt x="0" y="20999"/>
                  <a:pt x="909" y="21600"/>
                  <a:pt x="2034" y="21600"/>
                </a:cubicBezTo>
                <a:lnTo>
                  <a:pt x="19566" y="21600"/>
                </a:lnTo>
                <a:cubicBezTo>
                  <a:pt x="20687" y="21600"/>
                  <a:pt x="21600" y="21002"/>
                  <a:pt x="21600" y="20262"/>
                </a:cubicBezTo>
                <a:lnTo>
                  <a:pt x="21600" y="1335"/>
                </a:lnTo>
                <a:cubicBezTo>
                  <a:pt x="21600" y="598"/>
                  <a:pt x="20691" y="0"/>
                  <a:pt x="19570" y="0"/>
                </a:cubicBezTo>
                <a:close/>
              </a:path>
            </a:pathLst>
          </a:custGeom>
          <a:gradFill>
            <a:gsLst>
              <a:gs pos="67000">
                <a:schemeClr val="bg1">
                  <a:lumMod val="99000"/>
                  <a:lumOff val="1000"/>
                </a:schemeClr>
              </a:gs>
              <a:gs pos="100000">
                <a:schemeClr val="tx1">
                  <a:lumMod val="65000"/>
                </a:schemeClr>
              </a:gs>
            </a:gsLst>
            <a:path path="circle">
              <a:fillToRect l="100000" b="100000"/>
            </a:path>
          </a:gradFill>
          <a:ln w="12700">
            <a:noFill/>
            <a:miter lim="400000"/>
          </a:ln>
          <a:effectLst>
            <a:outerShdw dist="12700" dir="5400000" sx="59000" sy="59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lIns="38100" tIns="38100" rIns="38100" bIns="381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>
                <a:solidFill>
                  <a:srgbClr val="FFFFFF"/>
                </a:solidFill>
              </a:defRPr>
            </a:pP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10EF916-06F2-41CC-860B-F464F342FCCF}"/>
              </a:ext>
            </a:extLst>
          </p:cNvPr>
          <p:cNvSpPr txBox="1"/>
          <p:nvPr/>
        </p:nvSpPr>
        <p:spPr>
          <a:xfrm>
            <a:off x="706185" y="3207483"/>
            <a:ext cx="222194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Обеспечение исполнения плановых назначений по доходам благодаря цифровизации процессов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10EF916-06F2-41CC-860B-F464F342FCCF}"/>
              </a:ext>
            </a:extLst>
          </p:cNvPr>
          <p:cNvSpPr txBox="1"/>
          <p:nvPr/>
        </p:nvSpPr>
        <p:spPr>
          <a:xfrm>
            <a:off x="3608554" y="3206634"/>
            <a:ext cx="21829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Использование всех имеющихся резервов дополнительных поступлений в бюджет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010EF916-06F2-41CC-860B-F464F342FCCF}"/>
              </a:ext>
            </a:extLst>
          </p:cNvPr>
          <p:cNvSpPr txBox="1"/>
          <p:nvPr/>
        </p:nvSpPr>
        <p:spPr>
          <a:xfrm>
            <a:off x="6510923" y="3211219"/>
            <a:ext cx="24058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Усиление мер по погашению и урегулированию задолженности в бюджет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10EF916-06F2-41CC-860B-F464F342FCCF}"/>
              </a:ext>
            </a:extLst>
          </p:cNvPr>
          <p:cNvSpPr txBox="1"/>
          <p:nvPr/>
        </p:nvSpPr>
        <p:spPr>
          <a:xfrm>
            <a:off x="9344966" y="3241936"/>
            <a:ext cx="2294806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Улучшение качества </a:t>
            </a: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администрирова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-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ния</a:t>
            </a: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</a:rPr>
              <a:t> доходов с использованием ГИИС «Электронный бюджет»</a:t>
            </a:r>
          </a:p>
        </p:txBody>
      </p:sp>
    </p:spTree>
    <p:extLst>
      <p:ext uri="{BB962C8B-B14F-4D97-AF65-F5344CB8AC3E}">
        <p14:creationId xmlns:p14="http://schemas.microsoft.com/office/powerpoint/2010/main" val="2173190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9BC90B-A037-4B58-8B5E-9456346903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19" r="-1"/>
          <a:stretch/>
        </p:blipFill>
        <p:spPr>
          <a:xfrm>
            <a:off x="7829550" y="0"/>
            <a:ext cx="4362450" cy="6858000"/>
          </a:xfrm>
          <a:prstGeom prst="rect">
            <a:avLst/>
          </a:prstGeom>
        </p:spPr>
      </p:pic>
      <p:sp>
        <p:nvSpPr>
          <p:cNvPr id="42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-2008259" y="-5476"/>
            <a:ext cx="11838949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Доходы </a:t>
            </a: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Arial"/>
              </a:rPr>
              <a:t>местного бюджета на 2026 год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Arial"/>
              </a:rPr>
              <a:t>и плановый период 2027 и 2028 годов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746985" y="1479447"/>
            <a:ext cx="6109756" cy="5170198"/>
            <a:chOff x="394954" y="1517870"/>
            <a:chExt cx="6109756" cy="5170198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394954" y="1517870"/>
              <a:ext cx="6109756" cy="5170198"/>
              <a:chOff x="3683853" y="1672175"/>
              <a:chExt cx="4575974" cy="4481814"/>
            </a:xfrm>
          </p:grpSpPr>
          <p:sp>
            <p:nvSpPr>
              <p:cNvPr id="44" name="Freeform 5">
                <a:extLst>
                  <a:ext uri="{FF2B5EF4-FFF2-40B4-BE49-F238E27FC236}">
                    <a16:creationId xmlns:a16="http://schemas.microsoft.com/office/drawing/2014/main" id="{2C2882BD-A573-4F9D-A400-2D99C6FAFD88}"/>
                  </a:ext>
                </a:extLst>
              </p:cNvPr>
              <p:cNvSpPr/>
              <p:nvPr/>
            </p:nvSpPr>
            <p:spPr bwMode="auto">
              <a:xfrm>
                <a:off x="3683853" y="4953732"/>
                <a:ext cx="4575974" cy="598361"/>
              </a:xfrm>
              <a:custGeom>
                <a:avLst/>
                <a:gdLst>
                  <a:gd name="T0" fmla="*/ 5805 w 5805"/>
                  <a:gd name="T1" fmla="*/ 401 h 401"/>
                  <a:gd name="T2" fmla="*/ 0 w 5805"/>
                  <a:gd name="T3" fmla="*/ 401 h 401"/>
                  <a:gd name="T4" fmla="*/ 280 w 5805"/>
                  <a:gd name="T5" fmla="*/ 0 h 401"/>
                  <a:gd name="T6" fmla="*/ 5508 w 5805"/>
                  <a:gd name="T7" fmla="*/ 0 h 401"/>
                  <a:gd name="T8" fmla="*/ 5805 w 5805"/>
                  <a:gd name="T9" fmla="*/ 401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05" h="401">
                    <a:moveTo>
                      <a:pt x="5805" y="401"/>
                    </a:moveTo>
                    <a:lnTo>
                      <a:pt x="0" y="401"/>
                    </a:lnTo>
                    <a:lnTo>
                      <a:pt x="280" y="0"/>
                    </a:lnTo>
                    <a:lnTo>
                      <a:pt x="5508" y="0"/>
                    </a:lnTo>
                    <a:lnTo>
                      <a:pt x="5805" y="401"/>
                    </a:lnTo>
                    <a:close/>
                  </a:path>
                </a:pathLst>
              </a:custGeom>
              <a:solidFill>
                <a:srgbClr val="D2D0D0"/>
              </a:solidFill>
              <a:ln>
                <a:noFill/>
              </a:ln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grpSp>
            <p:nvGrpSpPr>
              <p:cNvPr id="46" name="Group 7">
                <a:extLst>
                  <a:ext uri="{FF2B5EF4-FFF2-40B4-BE49-F238E27FC236}">
                    <a16:creationId xmlns:a16="http://schemas.microsoft.com/office/drawing/2014/main" id="{032F18B2-8386-4265-97FB-37FACE3BDB46}"/>
                  </a:ext>
                </a:extLst>
              </p:cNvPr>
              <p:cNvGrpSpPr/>
              <p:nvPr/>
            </p:nvGrpSpPr>
            <p:grpSpPr>
              <a:xfrm>
                <a:off x="6177518" y="2330138"/>
                <a:ext cx="627844" cy="3030180"/>
                <a:chOff x="3185318" y="2440420"/>
                <a:chExt cx="667953" cy="3223765"/>
              </a:xfrm>
            </p:grpSpPr>
            <p:sp>
              <p:nvSpPr>
                <p:cNvPr id="56" name="Freeform 8">
                  <a:extLst>
                    <a:ext uri="{FF2B5EF4-FFF2-40B4-BE49-F238E27FC236}">
                      <a16:creationId xmlns:a16="http://schemas.microsoft.com/office/drawing/2014/main" id="{4ECA0138-7A0D-4F94-A518-F0676510AE4A}"/>
                    </a:ext>
                  </a:extLst>
                </p:cNvPr>
                <p:cNvSpPr/>
                <p:nvPr/>
              </p:nvSpPr>
              <p:spPr bwMode="auto">
                <a:xfrm>
                  <a:off x="3185318" y="2440420"/>
                  <a:ext cx="404812" cy="3223765"/>
                </a:xfrm>
                <a:custGeom>
                  <a:avLst/>
                  <a:gdLst>
                    <a:gd name="T0" fmla="*/ 255 w 255"/>
                    <a:gd name="T1" fmla="*/ 1996 h 1996"/>
                    <a:gd name="T2" fmla="*/ 0 w 255"/>
                    <a:gd name="T3" fmla="*/ 1919 h 1996"/>
                    <a:gd name="T4" fmla="*/ 0 w 255"/>
                    <a:gd name="T5" fmla="*/ 120 h 1996"/>
                    <a:gd name="T6" fmla="*/ 255 w 255"/>
                    <a:gd name="T7" fmla="*/ 0 h 1996"/>
                    <a:gd name="T8" fmla="*/ 255 w 255"/>
                    <a:gd name="T9" fmla="*/ 1996 h 19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5" h="1996">
                      <a:moveTo>
                        <a:pt x="255" y="1996"/>
                      </a:moveTo>
                      <a:lnTo>
                        <a:pt x="0" y="1919"/>
                      </a:lnTo>
                      <a:lnTo>
                        <a:pt x="0" y="120"/>
                      </a:lnTo>
                      <a:lnTo>
                        <a:pt x="255" y="0"/>
                      </a:lnTo>
                      <a:lnTo>
                        <a:pt x="255" y="19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vert="horz" wrap="square" lIns="85949" tIns="42975" rIns="85949" bIns="42975" numCol="1" anchor="t" anchorCtr="0" compatLnSpc="1"/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7" name="Freeform 9">
                  <a:extLst>
                    <a:ext uri="{FF2B5EF4-FFF2-40B4-BE49-F238E27FC236}">
                      <a16:creationId xmlns:a16="http://schemas.microsoft.com/office/drawing/2014/main" id="{430BA6B3-B0AB-4EC8-9B46-1B9A8BF00E6B}"/>
                    </a:ext>
                  </a:extLst>
                </p:cNvPr>
                <p:cNvSpPr/>
                <p:nvPr/>
              </p:nvSpPr>
              <p:spPr bwMode="auto">
                <a:xfrm>
                  <a:off x="3590131" y="2440420"/>
                  <a:ext cx="263140" cy="3223765"/>
                </a:xfrm>
                <a:custGeom>
                  <a:avLst/>
                  <a:gdLst>
                    <a:gd name="T0" fmla="*/ 0 w 178"/>
                    <a:gd name="T1" fmla="*/ 1996 h 1996"/>
                    <a:gd name="T2" fmla="*/ 178 w 178"/>
                    <a:gd name="T3" fmla="*/ 1919 h 1996"/>
                    <a:gd name="T4" fmla="*/ 178 w 178"/>
                    <a:gd name="T5" fmla="*/ 111 h 1996"/>
                    <a:gd name="T6" fmla="*/ 0 w 178"/>
                    <a:gd name="T7" fmla="*/ 0 h 1996"/>
                    <a:gd name="T8" fmla="*/ 0 w 178"/>
                    <a:gd name="T9" fmla="*/ 1996 h 19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8" h="1996">
                      <a:moveTo>
                        <a:pt x="0" y="1996"/>
                      </a:moveTo>
                      <a:lnTo>
                        <a:pt x="178" y="1919"/>
                      </a:lnTo>
                      <a:lnTo>
                        <a:pt x="178" y="111"/>
                      </a:lnTo>
                      <a:lnTo>
                        <a:pt x="0" y="0"/>
                      </a:lnTo>
                      <a:lnTo>
                        <a:pt x="0" y="1996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85949" tIns="42975" rIns="85949" bIns="42975" numCol="1" anchor="t" anchorCtr="0" compatLnSpc="1"/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47" name="文本框 48">
                <a:extLst>
                  <a:ext uri="{FF2B5EF4-FFF2-40B4-BE49-F238E27FC236}">
                    <a16:creationId xmlns:a16="http://schemas.microsoft.com/office/drawing/2014/main" id="{D740ABEF-49C4-4EE8-A773-F7227CA5F7BD}"/>
                  </a:ext>
                </a:extLst>
              </p:cNvPr>
              <p:cNvSpPr txBox="1"/>
              <p:nvPr/>
            </p:nvSpPr>
            <p:spPr>
              <a:xfrm>
                <a:off x="7182185" y="2059622"/>
                <a:ext cx="703065" cy="428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9 116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8" name="文本框 50">
                <a:extLst>
                  <a:ext uri="{FF2B5EF4-FFF2-40B4-BE49-F238E27FC236}">
                    <a16:creationId xmlns:a16="http://schemas.microsoft.com/office/drawing/2014/main" id="{81396A21-2270-4234-AB63-720607E7ED1A}"/>
                  </a:ext>
                </a:extLst>
              </p:cNvPr>
              <p:cNvSpPr txBox="1"/>
              <p:nvPr/>
            </p:nvSpPr>
            <p:spPr>
              <a:xfrm>
                <a:off x="6161078" y="1901261"/>
                <a:ext cx="715791" cy="428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9 705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49" name="文本框 51">
                <a:extLst>
                  <a:ext uri="{FF2B5EF4-FFF2-40B4-BE49-F238E27FC236}">
                    <a16:creationId xmlns:a16="http://schemas.microsoft.com/office/drawing/2014/main" id="{86F9844D-BBEB-4156-8830-492CDA4A2294}"/>
                  </a:ext>
                </a:extLst>
              </p:cNvPr>
              <p:cNvSpPr txBox="1"/>
              <p:nvPr/>
            </p:nvSpPr>
            <p:spPr>
              <a:xfrm>
                <a:off x="5028916" y="1672175"/>
                <a:ext cx="844254" cy="428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10 494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380D506C-D67E-4767-B864-6C982EE40354}"/>
                  </a:ext>
                </a:extLst>
              </p:cNvPr>
              <p:cNvSpPr txBox="1"/>
              <p:nvPr/>
            </p:nvSpPr>
            <p:spPr>
              <a:xfrm>
                <a:off x="7329860" y="5614570"/>
                <a:ext cx="704745" cy="356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20</a:t>
                </a:r>
                <a:r>
                  <a:rPr kumimoji="0" lang="ru-RU" sz="1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28 г.</a:t>
                </a:r>
                <a:endParaRPr kumimoji="0" lang="en-GB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5613FF8-EB35-41FA-96AC-10739D9A4DB4}"/>
                  </a:ext>
                </a:extLst>
              </p:cNvPr>
              <p:cNvSpPr txBox="1"/>
              <p:nvPr/>
            </p:nvSpPr>
            <p:spPr>
              <a:xfrm>
                <a:off x="5142095" y="5614570"/>
                <a:ext cx="704745" cy="356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2026 г.</a:t>
                </a:r>
                <a:endParaRPr kumimoji="0" lang="en-GB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44AC949-D933-4338-93B2-840D9311ED03}"/>
                  </a:ext>
                </a:extLst>
              </p:cNvPr>
              <p:cNvSpPr txBox="1"/>
              <p:nvPr/>
            </p:nvSpPr>
            <p:spPr>
              <a:xfrm>
                <a:off x="6223141" y="5614570"/>
                <a:ext cx="704745" cy="3562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20</a:t>
                </a:r>
                <a:r>
                  <a:rPr kumimoji="0" lang="ru-RU" sz="1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27 г.</a:t>
                </a:r>
                <a:endParaRPr kumimoji="0" lang="en-GB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C5613FF8-EB35-41FA-96AC-10739D9A4DB4}"/>
                  </a:ext>
                </a:extLst>
              </p:cNvPr>
              <p:cNvSpPr txBox="1"/>
              <p:nvPr/>
            </p:nvSpPr>
            <p:spPr>
              <a:xfrm>
                <a:off x="4067060" y="5668417"/>
                <a:ext cx="704745" cy="485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1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2025 г. (план)</a:t>
                </a:r>
                <a:endParaRPr kumimoji="0" lang="en-GB" sz="19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5" name="文本框 48">
                <a:extLst>
                  <a:ext uri="{FF2B5EF4-FFF2-40B4-BE49-F238E27FC236}">
                    <a16:creationId xmlns:a16="http://schemas.microsoft.com/office/drawing/2014/main" id="{D740ABEF-49C4-4EE8-A773-F7227CA5F7BD}"/>
                  </a:ext>
                </a:extLst>
              </p:cNvPr>
              <p:cNvSpPr txBox="1"/>
              <p:nvPr/>
            </p:nvSpPr>
            <p:spPr>
              <a:xfrm>
                <a:off x="4053356" y="2059494"/>
                <a:ext cx="715791" cy="4288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9 065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0" name="Group 10">
              <a:extLst>
                <a:ext uri="{FF2B5EF4-FFF2-40B4-BE49-F238E27FC236}">
                  <a16:creationId xmlns:a16="http://schemas.microsoft.com/office/drawing/2014/main" id="{96ABBBEB-4768-48E1-8D7E-2589A82FCFEC}"/>
                </a:ext>
              </a:extLst>
            </p:cNvPr>
            <p:cNvGrpSpPr/>
            <p:nvPr/>
          </p:nvGrpSpPr>
          <p:grpSpPr>
            <a:xfrm>
              <a:off x="933177" y="2520422"/>
              <a:ext cx="837348" cy="3265205"/>
              <a:chOff x="4232827" y="3164052"/>
              <a:chExt cx="683162" cy="2542791"/>
            </a:xfrm>
          </p:grpSpPr>
          <p:sp>
            <p:nvSpPr>
              <p:cNvPr id="71" name="Freeform 10">
                <a:extLst>
                  <a:ext uri="{FF2B5EF4-FFF2-40B4-BE49-F238E27FC236}">
                    <a16:creationId xmlns:a16="http://schemas.microsoft.com/office/drawing/2014/main" id="{EE59240F-AE8A-4A1A-B015-5B0A4C303089}"/>
                  </a:ext>
                </a:extLst>
              </p:cNvPr>
              <p:cNvSpPr/>
              <p:nvPr/>
            </p:nvSpPr>
            <p:spPr bwMode="auto">
              <a:xfrm>
                <a:off x="4232827" y="3164052"/>
                <a:ext cx="414131" cy="2542787"/>
              </a:xfrm>
              <a:custGeom>
                <a:avLst/>
                <a:gdLst>
                  <a:gd name="T0" fmla="*/ 264 w 264"/>
                  <a:gd name="T1" fmla="*/ 1655 h 1655"/>
                  <a:gd name="T2" fmla="*/ 0 w 264"/>
                  <a:gd name="T3" fmla="*/ 1578 h 1655"/>
                  <a:gd name="T4" fmla="*/ 0 w 264"/>
                  <a:gd name="T5" fmla="*/ 120 h 1655"/>
                  <a:gd name="T6" fmla="*/ 264 w 264"/>
                  <a:gd name="T7" fmla="*/ 0 h 1655"/>
                  <a:gd name="T8" fmla="*/ 264 w 264"/>
                  <a:gd name="T9" fmla="*/ 1655 h 1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4" h="1655">
                    <a:moveTo>
                      <a:pt x="264" y="1655"/>
                    </a:moveTo>
                    <a:lnTo>
                      <a:pt x="0" y="1578"/>
                    </a:lnTo>
                    <a:lnTo>
                      <a:pt x="0" y="120"/>
                    </a:lnTo>
                    <a:lnTo>
                      <a:pt x="264" y="0"/>
                    </a:lnTo>
                    <a:lnTo>
                      <a:pt x="264" y="1655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73" name="Freeform 12">
                <a:extLst>
                  <a:ext uri="{FF2B5EF4-FFF2-40B4-BE49-F238E27FC236}">
                    <a16:creationId xmlns:a16="http://schemas.microsoft.com/office/drawing/2014/main" id="{BEA739C4-8790-4C4E-9E7D-E140291FEB62}"/>
                  </a:ext>
                </a:extLst>
              </p:cNvPr>
              <p:cNvSpPr/>
              <p:nvPr/>
            </p:nvSpPr>
            <p:spPr bwMode="auto">
              <a:xfrm>
                <a:off x="4645776" y="3164057"/>
                <a:ext cx="270213" cy="2542786"/>
              </a:xfrm>
              <a:custGeom>
                <a:avLst/>
                <a:gdLst>
                  <a:gd name="T0" fmla="*/ 0 w 169"/>
                  <a:gd name="T1" fmla="*/ 1655 h 1655"/>
                  <a:gd name="T2" fmla="*/ 169 w 169"/>
                  <a:gd name="T3" fmla="*/ 1578 h 1655"/>
                  <a:gd name="T4" fmla="*/ 169 w 169"/>
                  <a:gd name="T5" fmla="*/ 111 h 1655"/>
                  <a:gd name="T6" fmla="*/ 0 w 169"/>
                  <a:gd name="T7" fmla="*/ 0 h 1655"/>
                  <a:gd name="T8" fmla="*/ 0 w 169"/>
                  <a:gd name="T9" fmla="*/ 1655 h 16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1655">
                    <a:moveTo>
                      <a:pt x="0" y="1655"/>
                    </a:moveTo>
                    <a:lnTo>
                      <a:pt x="169" y="1578"/>
                    </a:lnTo>
                    <a:lnTo>
                      <a:pt x="169" y="111"/>
                    </a:lnTo>
                    <a:lnTo>
                      <a:pt x="0" y="0"/>
                    </a:lnTo>
                    <a:lnTo>
                      <a:pt x="0" y="1655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txBody>
              <a:bodyPr vert="horz" wrap="square" lIns="85949" tIns="42975" rIns="85949" bIns="42975" numCol="1" anchor="t" anchorCtr="0" compatLnSpc="1"/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Группа 4"/>
          <p:cNvGrpSpPr/>
          <p:nvPr/>
        </p:nvGrpSpPr>
        <p:grpSpPr>
          <a:xfrm>
            <a:off x="8048899" y="1404434"/>
            <a:ext cx="4614693" cy="4990362"/>
            <a:chOff x="8015241" y="281151"/>
            <a:chExt cx="4614693" cy="5218171"/>
          </a:xfrm>
        </p:grpSpPr>
        <p:sp>
          <p:nvSpPr>
            <p:cNvPr id="67" name="Freeform 20">
              <a:extLst>
                <a:ext uri="{FF2B5EF4-FFF2-40B4-BE49-F238E27FC236}">
                  <a16:creationId xmlns:a16="http://schemas.microsoft.com/office/drawing/2014/main" id="{51D199A4-F9F6-48DF-B6C6-B59A21246CD3}"/>
                </a:ext>
              </a:extLst>
            </p:cNvPr>
            <p:cNvSpPr/>
            <p:nvPr/>
          </p:nvSpPr>
          <p:spPr bwMode="auto">
            <a:xfrm rot="5400000">
              <a:off x="9778974" y="-1375489"/>
              <a:ext cx="499688" cy="3812967"/>
            </a:xfrm>
            <a:custGeom>
              <a:avLst/>
              <a:gdLst>
                <a:gd name="T0" fmla="*/ 263 w 263"/>
                <a:gd name="T1" fmla="*/ 1603 h 1603"/>
                <a:gd name="T2" fmla="*/ 0 w 263"/>
                <a:gd name="T3" fmla="*/ 1526 h 1603"/>
                <a:gd name="T4" fmla="*/ 0 w 263"/>
                <a:gd name="T5" fmla="*/ 128 h 1603"/>
                <a:gd name="T6" fmla="*/ 263 w 263"/>
                <a:gd name="T7" fmla="*/ 0 h 1603"/>
                <a:gd name="T8" fmla="*/ 263 w 263"/>
                <a:gd name="T9" fmla="*/ 1603 h 1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1603">
                  <a:moveTo>
                    <a:pt x="263" y="1603"/>
                  </a:moveTo>
                  <a:lnTo>
                    <a:pt x="0" y="1526"/>
                  </a:lnTo>
                  <a:lnTo>
                    <a:pt x="0" y="128"/>
                  </a:lnTo>
                  <a:lnTo>
                    <a:pt x="263" y="0"/>
                  </a:lnTo>
                  <a:lnTo>
                    <a:pt x="263" y="1603"/>
                  </a:lnTo>
                  <a:close/>
                </a:path>
              </a:pathLst>
            </a:custGeom>
            <a:solidFill>
              <a:srgbClr val="6FAC46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68" name="Google Shape;576;p29"/>
            <p:cNvSpPr/>
            <p:nvPr/>
          </p:nvSpPr>
          <p:spPr>
            <a:xfrm>
              <a:off x="8305269" y="351659"/>
              <a:ext cx="2446052" cy="34641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2026</a:t>
              </a:r>
              <a:r>
                <a:rPr kumimoji="0" lang="ru-RU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 г.</a:t>
              </a:r>
              <a:endParaRPr kumimoji="0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69" name="Google Shape;560;p29"/>
            <p:cNvSpPr txBox="1"/>
            <p:nvPr/>
          </p:nvSpPr>
          <p:spPr>
            <a:xfrm>
              <a:off x="8015241" y="695791"/>
              <a:ext cx="1616691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5E913B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+15,8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5E913B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%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5E913B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76" name="Google Shape;560;p29"/>
            <p:cNvSpPr txBox="1"/>
            <p:nvPr/>
          </p:nvSpPr>
          <p:spPr>
            <a:xfrm>
              <a:off x="9478816" y="914401"/>
              <a:ext cx="3151118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192C4F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Рост к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192C4F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утвержденному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192C4F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плану 2025 года</a:t>
              </a:r>
              <a:endParaRPr kumimoji="0" sz="1900" b="1" i="0" u="none" strike="noStrike" kern="0" cap="none" spc="0" normalizeH="0" baseline="0" noProof="0" dirty="0">
                <a:ln>
                  <a:noFill/>
                </a:ln>
                <a:solidFill>
                  <a:srgbClr val="192C4F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4ECA0138-7A0D-4F94-A518-F0676510AE4A}"/>
                </a:ext>
              </a:extLst>
            </p:cNvPr>
            <p:cNvSpPr/>
            <p:nvPr/>
          </p:nvSpPr>
          <p:spPr bwMode="auto">
            <a:xfrm rot="5400000">
              <a:off x="9781014" y="484648"/>
              <a:ext cx="500400" cy="3812400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78" name="Google Shape;576;p29"/>
            <p:cNvSpPr/>
            <p:nvPr/>
          </p:nvSpPr>
          <p:spPr>
            <a:xfrm>
              <a:off x="8305269" y="2208858"/>
              <a:ext cx="2446052" cy="34641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2027 г.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83" name="Google Shape;560;p29"/>
            <p:cNvSpPr txBox="1"/>
            <p:nvPr/>
          </p:nvSpPr>
          <p:spPr>
            <a:xfrm>
              <a:off x="8233444" y="2555270"/>
              <a:ext cx="1616691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D4680E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-7,5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D4680E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%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D4680E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84" name="Google Shape;560;p29"/>
            <p:cNvSpPr txBox="1"/>
            <p:nvPr/>
          </p:nvSpPr>
          <p:spPr>
            <a:xfrm>
              <a:off x="9476103" y="2764334"/>
              <a:ext cx="3151118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192C4F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Снижение к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192C4F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уровню прогноза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192C4F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2026 года</a:t>
              </a:r>
              <a:endParaRPr kumimoji="0" sz="1900" b="1" i="0" u="none" strike="noStrike" kern="0" cap="none" spc="0" normalizeH="0" baseline="0" noProof="0" dirty="0">
                <a:ln>
                  <a:noFill/>
                </a:ln>
                <a:solidFill>
                  <a:srgbClr val="192C4F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85" name="Freeform 6">
              <a:extLst>
                <a:ext uri="{FF2B5EF4-FFF2-40B4-BE49-F238E27FC236}">
                  <a16:creationId xmlns:a16="http://schemas.microsoft.com/office/drawing/2014/main" id="{151D2A2D-5025-4E6B-A75F-E455885B3D1B}"/>
                </a:ext>
              </a:extLst>
            </p:cNvPr>
            <p:cNvSpPr/>
            <p:nvPr/>
          </p:nvSpPr>
          <p:spPr bwMode="auto">
            <a:xfrm rot="5400000">
              <a:off x="9778901" y="2299560"/>
              <a:ext cx="500400" cy="3812400"/>
            </a:xfrm>
            <a:custGeom>
              <a:avLst/>
              <a:gdLst>
                <a:gd name="T0" fmla="*/ 263 w 263"/>
                <a:gd name="T1" fmla="*/ 2482 h 2482"/>
                <a:gd name="T2" fmla="*/ 0 w 263"/>
                <a:gd name="T3" fmla="*/ 2405 h 2482"/>
                <a:gd name="T4" fmla="*/ 0 w 263"/>
                <a:gd name="T5" fmla="*/ 120 h 2482"/>
                <a:gd name="T6" fmla="*/ 263 w 263"/>
                <a:gd name="T7" fmla="*/ 0 h 2482"/>
                <a:gd name="T8" fmla="*/ 263 w 263"/>
                <a:gd name="T9" fmla="*/ 2482 h 2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2482">
                  <a:moveTo>
                    <a:pt x="263" y="2482"/>
                  </a:moveTo>
                  <a:lnTo>
                    <a:pt x="0" y="2405"/>
                  </a:lnTo>
                  <a:lnTo>
                    <a:pt x="0" y="120"/>
                  </a:lnTo>
                  <a:lnTo>
                    <a:pt x="263" y="0"/>
                  </a:lnTo>
                  <a:lnTo>
                    <a:pt x="263" y="248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86" name="Google Shape;576;p29"/>
            <p:cNvSpPr/>
            <p:nvPr/>
          </p:nvSpPr>
          <p:spPr>
            <a:xfrm>
              <a:off x="8305269" y="4048855"/>
              <a:ext cx="2446052" cy="346412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 Medium"/>
                  <a:cs typeface="Arial" panose="020B0604020202020204" pitchFamily="34" charset="0"/>
                  <a:sym typeface="Fira Sans Extra Condensed Medium"/>
                </a:rPr>
                <a:t>2028 г.</a:t>
              </a:r>
              <a:endParaRPr kumimoji="0" sz="2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endParaRPr>
            </a:p>
          </p:txBody>
        </p:sp>
        <p:sp>
          <p:nvSpPr>
            <p:cNvPr id="87" name="Google Shape;560;p29"/>
            <p:cNvSpPr txBox="1"/>
            <p:nvPr/>
          </p:nvSpPr>
          <p:spPr>
            <a:xfrm>
              <a:off x="8226360" y="4414162"/>
              <a:ext cx="1616691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ru-RU" sz="3400" b="1" kern="0" dirty="0">
                  <a:solidFill>
                    <a:srgbClr val="2F5597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-</a:t>
              </a:r>
              <a:r>
                <a:rPr kumimoji="0" lang="ru-RU" sz="3400" b="1" i="0" u="none" strike="noStrike" kern="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6,1</a:t>
              </a:r>
              <a:r>
                <a:rPr kumimoji="0" lang="ru-RU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2F5597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%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2F5597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  <p:sp>
          <p:nvSpPr>
            <p:cNvPr id="88" name="Google Shape;560;p29"/>
            <p:cNvSpPr txBox="1"/>
            <p:nvPr/>
          </p:nvSpPr>
          <p:spPr>
            <a:xfrm>
              <a:off x="9474770" y="4617547"/>
              <a:ext cx="3151118" cy="881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192C4F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Снижение к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192C4F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уровню прогноза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192C4F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2027 года</a:t>
              </a:r>
              <a:endParaRPr kumimoji="0" sz="1900" b="1" i="0" u="none" strike="noStrike" kern="0" cap="none" spc="0" normalizeH="0" baseline="0" noProof="0" dirty="0">
                <a:ln>
                  <a:noFill/>
                </a:ln>
                <a:solidFill>
                  <a:srgbClr val="192C4F"/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7294EC00-D888-4499-9D37-C7C71E84724C}"/>
              </a:ext>
            </a:extLst>
          </p:cNvPr>
          <p:cNvSpPr txBox="1"/>
          <p:nvPr/>
        </p:nvSpPr>
        <p:spPr>
          <a:xfrm>
            <a:off x="6508093" y="1284905"/>
            <a:ext cx="1240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млн руб.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DE0B825B-027E-4924-A904-1CCACE68073C}"/>
              </a:ext>
            </a:extLst>
          </p:cNvPr>
          <p:cNvGrpSpPr/>
          <p:nvPr/>
        </p:nvGrpSpPr>
        <p:grpSpPr>
          <a:xfrm>
            <a:off x="2691386" y="1958507"/>
            <a:ext cx="838286" cy="3778115"/>
            <a:chOff x="2691386" y="1958507"/>
            <a:chExt cx="838286" cy="3778115"/>
          </a:xfrm>
        </p:grpSpPr>
        <p:sp>
          <p:nvSpPr>
            <p:cNvPr id="90" name="Freeform 8">
              <a:extLst>
                <a:ext uri="{FF2B5EF4-FFF2-40B4-BE49-F238E27FC236}">
                  <a16:creationId xmlns:a16="http://schemas.microsoft.com/office/drawing/2014/main" id="{4ECA0138-7A0D-4F94-A518-F0676510AE4A}"/>
                </a:ext>
              </a:extLst>
            </p:cNvPr>
            <p:cNvSpPr/>
            <p:nvPr/>
          </p:nvSpPr>
          <p:spPr bwMode="auto">
            <a:xfrm>
              <a:off x="2691386" y="1958508"/>
              <a:ext cx="508042" cy="3778114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rgbClr val="A0CC82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430BA6B3-B0AB-4EC8-9B46-1B9A8BF00E6B}"/>
                </a:ext>
              </a:extLst>
            </p:cNvPr>
            <p:cNvSpPr/>
            <p:nvPr/>
          </p:nvSpPr>
          <p:spPr bwMode="auto">
            <a:xfrm>
              <a:off x="3199429" y="1958507"/>
              <a:ext cx="330243" cy="3778114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rgbClr val="649B3F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686783C2-F687-427B-87AA-6D51EC3F9769}"/>
              </a:ext>
            </a:extLst>
          </p:cNvPr>
          <p:cNvGrpSpPr/>
          <p:nvPr/>
        </p:nvGrpSpPr>
        <p:grpSpPr>
          <a:xfrm>
            <a:off x="5453352" y="2445253"/>
            <a:ext cx="839379" cy="3283200"/>
            <a:chOff x="5483880" y="2436079"/>
            <a:chExt cx="839379" cy="3283200"/>
          </a:xfrm>
        </p:grpSpPr>
        <p:sp>
          <p:nvSpPr>
            <p:cNvPr id="93" name="Freeform 8">
              <a:extLst>
                <a:ext uri="{FF2B5EF4-FFF2-40B4-BE49-F238E27FC236}">
                  <a16:creationId xmlns:a16="http://schemas.microsoft.com/office/drawing/2014/main" id="{4ECA0138-7A0D-4F94-A518-F0676510AE4A}"/>
                </a:ext>
              </a:extLst>
            </p:cNvPr>
            <p:cNvSpPr/>
            <p:nvPr/>
          </p:nvSpPr>
          <p:spPr bwMode="auto">
            <a:xfrm>
              <a:off x="5483880" y="2436079"/>
              <a:ext cx="507600" cy="3283200"/>
            </a:xfrm>
            <a:custGeom>
              <a:avLst/>
              <a:gdLst>
                <a:gd name="T0" fmla="*/ 255 w 255"/>
                <a:gd name="T1" fmla="*/ 1996 h 1996"/>
                <a:gd name="T2" fmla="*/ 0 w 255"/>
                <a:gd name="T3" fmla="*/ 1919 h 1996"/>
                <a:gd name="T4" fmla="*/ 0 w 255"/>
                <a:gd name="T5" fmla="*/ 120 h 1996"/>
                <a:gd name="T6" fmla="*/ 255 w 255"/>
                <a:gd name="T7" fmla="*/ 0 h 1996"/>
                <a:gd name="T8" fmla="*/ 255 w 255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5" h="1996">
                  <a:moveTo>
                    <a:pt x="255" y="1996"/>
                  </a:moveTo>
                  <a:lnTo>
                    <a:pt x="0" y="1919"/>
                  </a:lnTo>
                  <a:lnTo>
                    <a:pt x="0" y="120"/>
                  </a:lnTo>
                  <a:lnTo>
                    <a:pt x="255" y="0"/>
                  </a:lnTo>
                  <a:lnTo>
                    <a:pt x="255" y="1996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4" name="Freeform 9">
              <a:extLst>
                <a:ext uri="{FF2B5EF4-FFF2-40B4-BE49-F238E27FC236}">
                  <a16:creationId xmlns:a16="http://schemas.microsoft.com/office/drawing/2014/main" id="{430BA6B3-B0AB-4EC8-9B46-1B9A8BF00E6B}"/>
                </a:ext>
              </a:extLst>
            </p:cNvPr>
            <p:cNvSpPr/>
            <p:nvPr/>
          </p:nvSpPr>
          <p:spPr bwMode="auto">
            <a:xfrm>
              <a:off x="5992059" y="2436079"/>
              <a:ext cx="331200" cy="3283200"/>
            </a:xfrm>
            <a:custGeom>
              <a:avLst/>
              <a:gdLst>
                <a:gd name="T0" fmla="*/ 0 w 178"/>
                <a:gd name="T1" fmla="*/ 1996 h 1996"/>
                <a:gd name="T2" fmla="*/ 178 w 178"/>
                <a:gd name="T3" fmla="*/ 1919 h 1996"/>
                <a:gd name="T4" fmla="*/ 178 w 178"/>
                <a:gd name="T5" fmla="*/ 111 h 1996"/>
                <a:gd name="T6" fmla="*/ 0 w 178"/>
                <a:gd name="T7" fmla="*/ 0 h 1996"/>
                <a:gd name="T8" fmla="*/ 0 w 178"/>
                <a:gd name="T9" fmla="*/ 1996 h 1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8" h="1996">
                  <a:moveTo>
                    <a:pt x="0" y="1996"/>
                  </a:moveTo>
                  <a:lnTo>
                    <a:pt x="178" y="1919"/>
                  </a:lnTo>
                  <a:lnTo>
                    <a:pt x="178" y="111"/>
                  </a:lnTo>
                  <a:lnTo>
                    <a:pt x="0" y="0"/>
                  </a:lnTo>
                  <a:lnTo>
                    <a:pt x="0" y="1996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</p:spPr>
          <p:txBody>
            <a:bodyPr vert="horz" wrap="square" lIns="85949" tIns="42975" rIns="85949" bIns="42975" numCol="1" anchor="t" anchorCtr="0" compatLnSpc="1"/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8310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353051" y="378518"/>
            <a:ext cx="11838949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Доходы</a:t>
            </a: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 местного бюджета на 2026 год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315852" y="2382118"/>
            <a:ext cx="7263015" cy="3103717"/>
            <a:chOff x="96029" y="1709825"/>
            <a:chExt cx="6239673" cy="2666400"/>
          </a:xfrm>
        </p:grpSpPr>
        <p:sp>
          <p:nvSpPr>
            <p:cNvPr id="34" name="Google Shape;607;p31"/>
            <p:cNvSpPr/>
            <p:nvPr/>
          </p:nvSpPr>
          <p:spPr>
            <a:xfrm>
              <a:off x="3669302" y="1709825"/>
              <a:ext cx="2666400" cy="2666400"/>
            </a:xfrm>
            <a:prstGeom prst="ellipse">
              <a:avLst/>
            </a:prstGeom>
            <a:gradFill flip="none" rotWithShape="1">
              <a:gsLst>
                <a:gs pos="20000">
                  <a:srgbClr val="24887C"/>
                </a:gs>
                <a:gs pos="100000">
                  <a:srgbClr val="B3EBE4"/>
                </a:gs>
              </a:gsLst>
              <a:lin ang="2700000" scaled="1"/>
              <a:tileRect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614;p31"/>
            <p:cNvSpPr txBox="1"/>
            <p:nvPr/>
          </p:nvSpPr>
          <p:spPr>
            <a:xfrm>
              <a:off x="3789842" y="3137373"/>
              <a:ext cx="1674183" cy="28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rPr>
                <a:t>36,4</a:t>
              </a:r>
              <a:r>
                <a:rPr kumimoji="0" lang="en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rPr>
                <a:t>%</a:t>
              </a:r>
              <a:endPara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40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endParaRPr>
            </a:p>
          </p:txBody>
        </p:sp>
        <p:sp>
          <p:nvSpPr>
            <p:cNvPr id="54" name="Google Shape;609;p31"/>
            <p:cNvSpPr txBox="1"/>
            <p:nvPr/>
          </p:nvSpPr>
          <p:spPr>
            <a:xfrm>
              <a:off x="96029" y="2434518"/>
              <a:ext cx="3100383" cy="110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Налоговые и неналоговые доходы — 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rPr>
                <a:t>   </a:t>
              </a:r>
              <a:r>
                <a:rPr kumimoji="0" 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65D5C8"/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rPr>
                <a:t>3</a:t>
              </a:r>
              <a:r>
                <a:rPr kumimoji="0" lang="ru-RU" sz="2400" b="1" i="0" u="none" strike="noStrike" kern="600" cap="none" spc="-80" normalizeH="0" baseline="0" noProof="0" dirty="0">
                  <a:ln>
                    <a:noFill/>
                  </a:ln>
                  <a:solidFill>
                    <a:srgbClr val="65D5C8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  </a:t>
              </a:r>
              <a:r>
                <a:rPr kumimoji="0" lang="ru-RU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65D5C8"/>
                  </a:solidFill>
                  <a:effectLst/>
                  <a:uLnTx/>
                  <a:uFillTx/>
                  <a:latin typeface="Arial" panose="020B0604020202020204" pitchFamily="34" charset="0"/>
                  <a:ea typeface="Fira Sans Extra Condensed"/>
                  <a:cs typeface="Arial" panose="020B0604020202020204" pitchFamily="34" charset="0"/>
                  <a:sym typeface="Fira Sans Extra Condensed"/>
                </a:rPr>
                <a:t>816</a:t>
              </a:r>
              <a:r>
                <a:rPr kumimoji="0" lang="ru-RU" sz="2000" b="1" i="0" u="none" strike="noStrike" kern="600" cap="none" spc="-80" normalizeH="0" baseline="0" noProof="0" dirty="0">
                  <a:ln>
                    <a:noFill/>
                  </a:ln>
                  <a:solidFill>
                    <a:srgbClr val="65D5C8"/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   </a:t>
              </a:r>
              <a:r>
                <a:rPr kumimoji="0" lang="ru-RU" sz="2400" b="0" i="0" u="none" strike="noStrike" kern="600" cap="none" spc="-80" normalizeH="0" baseline="0" noProof="0" dirty="0">
                  <a:ln>
                    <a:noFill/>
                  </a:ln>
                  <a:solidFill>
                    <a:srgbClr val="FFFFFF">
                      <a:lumMod val="9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Roboto"/>
                  <a:cs typeface="Arial" panose="020B0604020202020204" pitchFamily="34" charset="0"/>
                  <a:sym typeface="Roboto"/>
                </a:rPr>
                <a:t>млн руб.</a:t>
              </a:r>
              <a:endParaRPr kumimoji="0" sz="2400" b="0" i="0" u="none" strike="noStrike" kern="600" cap="none" spc="-8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endParaRPr>
            </a:p>
          </p:txBody>
        </p:sp>
      </p:grpSp>
      <p:sp>
        <p:nvSpPr>
          <p:cNvPr id="55" name="Google Shape;610;p31"/>
          <p:cNvSpPr/>
          <p:nvPr/>
        </p:nvSpPr>
        <p:spPr>
          <a:xfrm rot="12094034">
            <a:off x="4351621" y="2229606"/>
            <a:ext cx="3449427" cy="3408742"/>
          </a:xfrm>
          <a:prstGeom prst="pie">
            <a:avLst>
              <a:gd name="adj1" fmla="val 3024332"/>
              <a:gd name="adj2" fmla="val 16204300"/>
            </a:avLst>
          </a:prstGeom>
          <a:gradFill>
            <a:gsLst>
              <a:gs pos="100000">
                <a:srgbClr val="EB730F"/>
              </a:gs>
              <a:gs pos="3000">
                <a:srgbClr val="F4A462"/>
              </a:gs>
            </a:gsLst>
            <a:lin ang="10800000" scaled="1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5" name="Google Shape;614;p31"/>
          <p:cNvSpPr txBox="1"/>
          <p:nvPr/>
        </p:nvSpPr>
        <p:spPr>
          <a:xfrm>
            <a:off x="6314539" y="4004471"/>
            <a:ext cx="1948766" cy="334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63,6</a:t>
            </a:r>
            <a:r>
              <a:rPr kumimoji="0" lang="en" sz="32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%</a:t>
            </a:r>
            <a:endParaRPr kumimoji="0" lang="ru-RU" sz="32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Fira Sans Extra Condensed"/>
              <a:cs typeface="Arial" panose="020B0604020202020204" pitchFamily="34" charset="0"/>
              <a:sym typeface="Fira Sans Extra Condense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Fira Sans Extra Condensed"/>
              <a:cs typeface="Arial" panose="020B0604020202020204" pitchFamily="34" charset="0"/>
              <a:sym typeface="Fira Sans Extra Condensed"/>
            </a:endParaRPr>
          </a:p>
        </p:txBody>
      </p:sp>
      <p:sp>
        <p:nvSpPr>
          <p:cNvPr id="66" name="Google Shape;609;p31"/>
          <p:cNvSpPr txBox="1"/>
          <p:nvPr/>
        </p:nvSpPr>
        <p:spPr>
          <a:xfrm>
            <a:off x="8303559" y="3207006"/>
            <a:ext cx="3720926" cy="129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Fira Sans Extra Condensed SemiBold" panose="020B0604020202020204" charset="0"/>
                <a:ea typeface="Roboto"/>
                <a:cs typeface="Fira Sans Extra Condensed" panose="020B0604020202020204" charset="0"/>
                <a:sym typeface="Roboto"/>
              </a:rPr>
              <a:t> </a:t>
            </a: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Безвозмездные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 поступления —</a:t>
            </a:r>
            <a:endParaRPr kumimoji="0" lang="ru-RU" sz="2000" b="0" i="0" u="none" strike="noStrike" kern="0" cap="none" spc="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 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EF8943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6 678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EF8943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"/>
                <a:cs typeface="Arial" panose="020B0604020202020204" pitchFamily="34" charset="0"/>
                <a:sym typeface="Fira Sans Extra Condensed"/>
              </a:rPr>
              <a:t>  </a:t>
            </a:r>
            <a:r>
              <a:rPr kumimoji="0" lang="ru-RU" sz="2400" b="0" i="0" u="none" strike="noStrike" kern="600" cap="none" spc="-8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/>
                <a:cs typeface="Arial" panose="020B0604020202020204" pitchFamily="34" charset="0"/>
                <a:sym typeface="Roboto"/>
              </a:rPr>
              <a:t>млн руб.</a:t>
            </a:r>
            <a:endParaRPr kumimoji="0" sz="2400" b="0" i="0" u="none" strike="noStrike" kern="600" cap="none" spc="-80" normalizeH="0" baseline="0" noProof="0" dirty="0">
              <a:ln>
                <a:noFill/>
              </a:ln>
              <a:solidFill>
                <a:srgbClr val="FFFFFF">
                  <a:lumMod val="95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/>
              <a:cs typeface="Arial" panose="020B0604020202020204" pitchFamily="34" charset="0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4067204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353051" y="195638"/>
            <a:ext cx="11838949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lang="ru-RU" sz="3000" b="1" kern="0" dirty="0">
                <a:solidFill>
                  <a:srgbClr val="FFFFFF"/>
                </a:solidFill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Лидеры по сумме поступлений налоговых и неналоговых доходов в местный бюджет</a:t>
            </a:r>
            <a:endParaRPr kumimoji="0" lang="ru-RU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uLnTx/>
              <a:uFillTx/>
              <a:latin typeface="Arial" panose="020B0604020202020204" pitchFamily="34" charset="0"/>
              <a:ea typeface="Roboto" panose="02000000000000000000" charset="0"/>
              <a:cs typeface="Arial" panose="020B0604020202020204" pitchFamily="34" charset="0"/>
              <a:sym typeface="Fira Sans Extra Condensed"/>
            </a:endParaRPr>
          </a:p>
        </p:txBody>
      </p:sp>
      <p:sp>
        <p:nvSpPr>
          <p:cNvPr id="11" name="五边形 37"/>
          <p:cNvSpPr/>
          <p:nvPr/>
        </p:nvSpPr>
        <p:spPr>
          <a:xfrm flipH="1">
            <a:off x="2670863" y="1824071"/>
            <a:ext cx="6415135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2" name="五边形 38"/>
          <p:cNvSpPr/>
          <p:nvPr/>
        </p:nvSpPr>
        <p:spPr>
          <a:xfrm flipH="1">
            <a:off x="2670861" y="2776728"/>
            <a:ext cx="6415134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五边形 41"/>
          <p:cNvSpPr/>
          <p:nvPr/>
        </p:nvSpPr>
        <p:spPr>
          <a:xfrm flipH="1">
            <a:off x="2670863" y="3730046"/>
            <a:ext cx="6415132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4" name="五边形 42"/>
          <p:cNvSpPr/>
          <p:nvPr/>
        </p:nvSpPr>
        <p:spPr>
          <a:xfrm flipH="1">
            <a:off x="2670863" y="4682050"/>
            <a:ext cx="6431673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五边形 43"/>
          <p:cNvSpPr/>
          <p:nvPr/>
        </p:nvSpPr>
        <p:spPr>
          <a:xfrm flipH="1">
            <a:off x="2670863" y="5644540"/>
            <a:ext cx="6415132" cy="679694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文本框 9"/>
          <p:cNvSpPr txBox="1"/>
          <p:nvPr/>
        </p:nvSpPr>
        <p:spPr>
          <a:xfrm>
            <a:off x="3222144" y="1971245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АО «БСК»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8" name="文本框 9"/>
          <p:cNvSpPr txBox="1"/>
          <p:nvPr/>
        </p:nvSpPr>
        <p:spPr>
          <a:xfrm>
            <a:off x="3241809" y="2941738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ОАО «СНХЗ»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0" name="文本框 9"/>
          <p:cNvSpPr txBox="1"/>
          <p:nvPr/>
        </p:nvSpPr>
        <p:spPr>
          <a:xfrm>
            <a:off x="3241809" y="4817437"/>
            <a:ext cx="43694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ГБУЗ РБ ГКБ-1 Стерлитамак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21" name="文本框 9"/>
          <p:cNvSpPr txBox="1"/>
          <p:nvPr/>
        </p:nvSpPr>
        <p:spPr>
          <a:xfrm>
            <a:off x="3241809" y="3880276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ФКП «Авангард»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41" name="Freeform 12"/>
          <p:cNvSpPr>
            <a:spLocks/>
          </p:cNvSpPr>
          <p:nvPr/>
        </p:nvSpPr>
        <p:spPr bwMode="auto">
          <a:xfrm>
            <a:off x="8844547" y="5250977"/>
            <a:ext cx="178113" cy="27846"/>
          </a:xfrm>
          <a:custGeom>
            <a:avLst/>
            <a:gdLst>
              <a:gd name="T0" fmla="*/ 11 w 109"/>
              <a:gd name="T1" fmla="*/ 0 h 25"/>
              <a:gd name="T2" fmla="*/ 0 w 109"/>
              <a:gd name="T3" fmla="*/ 10 h 25"/>
              <a:gd name="T4" fmla="*/ 10 w 109"/>
              <a:gd name="T5" fmla="*/ 20 h 25"/>
              <a:gd name="T6" fmla="*/ 98 w 109"/>
              <a:gd name="T7" fmla="*/ 25 h 25"/>
              <a:gd name="T8" fmla="*/ 108 w 109"/>
              <a:gd name="T9" fmla="*/ 16 h 25"/>
              <a:gd name="T10" fmla="*/ 99 w 109"/>
              <a:gd name="T11" fmla="*/ 5 h 25"/>
              <a:gd name="T12" fmla="*/ 11 w 109"/>
              <a:gd name="T13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9" h="25">
                <a:moveTo>
                  <a:pt x="11" y="0"/>
                </a:moveTo>
                <a:cubicBezTo>
                  <a:pt x="5" y="0"/>
                  <a:pt x="1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98" y="25"/>
                  <a:pt x="98" y="25"/>
                  <a:pt x="98" y="25"/>
                </a:cubicBezTo>
                <a:cubicBezTo>
                  <a:pt x="103" y="25"/>
                  <a:pt x="108" y="21"/>
                  <a:pt x="108" y="16"/>
                </a:cubicBezTo>
                <a:cubicBezTo>
                  <a:pt x="109" y="10"/>
                  <a:pt x="104" y="6"/>
                  <a:pt x="99" y="5"/>
                </a:cubicBezTo>
                <a:lnTo>
                  <a:pt x="1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5C0D733-B637-4C3F-BAE7-6C6D6134E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497" y="1768167"/>
            <a:ext cx="1059220" cy="70495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7F29E3B-FE33-451A-9530-A98877FFEC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98" y="2754322"/>
            <a:ext cx="1059220" cy="66416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9F8CFBAB-5752-468D-9B2D-DAE55C6C9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62" y="4646997"/>
            <a:ext cx="863970" cy="67197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7A578968-15A6-46B5-AB5F-959A8EDF5C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52" y="3695144"/>
            <a:ext cx="693559" cy="692429"/>
          </a:xfrm>
          <a:prstGeom prst="rect">
            <a:avLst/>
          </a:prstGeom>
        </p:spPr>
      </p:pic>
      <p:sp>
        <p:nvSpPr>
          <p:cNvPr id="36" name="Google Shape;1098;p45">
            <a:extLst>
              <a:ext uri="{FF2B5EF4-FFF2-40B4-BE49-F238E27FC236}">
                <a16:creationId xmlns:a16="http://schemas.microsoft.com/office/drawing/2014/main" id="{B91957A9-A082-4057-AEC3-A487A0623D7C}"/>
              </a:ext>
            </a:extLst>
          </p:cNvPr>
          <p:cNvSpPr/>
          <p:nvPr/>
        </p:nvSpPr>
        <p:spPr>
          <a:xfrm>
            <a:off x="7939107" y="5620260"/>
            <a:ext cx="1122876" cy="679694"/>
          </a:xfrm>
          <a:prstGeom prst="roundRect">
            <a:avLst>
              <a:gd name="adj" fmla="val 0"/>
            </a:avLst>
          </a:prstGeom>
          <a:solidFill>
            <a:srgbClr val="7BA86F"/>
          </a:soli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" name="Frame 7">
            <a:extLst>
              <a:ext uri="{FF2B5EF4-FFF2-40B4-BE49-F238E27FC236}">
                <a16:creationId xmlns:a16="http://schemas.microsoft.com/office/drawing/2014/main" id="{885CF6E7-DC1C-4103-AF7B-149868A14CE6}"/>
              </a:ext>
            </a:extLst>
          </p:cNvPr>
          <p:cNvSpPr/>
          <p:nvPr/>
        </p:nvSpPr>
        <p:spPr>
          <a:xfrm>
            <a:off x="7866809" y="5536386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38" name="Google Shape;1098;p45">
            <a:extLst>
              <a:ext uri="{FF2B5EF4-FFF2-40B4-BE49-F238E27FC236}">
                <a16:creationId xmlns:a16="http://schemas.microsoft.com/office/drawing/2014/main" id="{80108D65-9E13-4183-A0C0-5538DECBE335}"/>
              </a:ext>
            </a:extLst>
          </p:cNvPr>
          <p:cNvSpPr/>
          <p:nvPr/>
        </p:nvSpPr>
        <p:spPr>
          <a:xfrm>
            <a:off x="7944018" y="3707879"/>
            <a:ext cx="1122876" cy="679694"/>
          </a:xfrm>
          <a:prstGeom prst="roundRect">
            <a:avLst>
              <a:gd name="adj" fmla="val 0"/>
            </a:avLst>
          </a:prstGeom>
          <a:solidFill>
            <a:srgbClr val="7BA86F"/>
          </a:soli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Frame 7">
            <a:extLst>
              <a:ext uri="{FF2B5EF4-FFF2-40B4-BE49-F238E27FC236}">
                <a16:creationId xmlns:a16="http://schemas.microsoft.com/office/drawing/2014/main" id="{B5FD7E97-3B75-455D-9FAD-AC9E1CF9795A}"/>
              </a:ext>
            </a:extLst>
          </p:cNvPr>
          <p:cNvSpPr/>
          <p:nvPr/>
        </p:nvSpPr>
        <p:spPr>
          <a:xfrm>
            <a:off x="7871720" y="3624005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40" name="Google Shape;1098;p45">
            <a:extLst>
              <a:ext uri="{FF2B5EF4-FFF2-40B4-BE49-F238E27FC236}">
                <a16:creationId xmlns:a16="http://schemas.microsoft.com/office/drawing/2014/main" id="{4ED05BD3-8C15-43AB-AB87-19F4640EBBFA}"/>
              </a:ext>
            </a:extLst>
          </p:cNvPr>
          <p:cNvSpPr/>
          <p:nvPr/>
        </p:nvSpPr>
        <p:spPr>
          <a:xfrm>
            <a:off x="7948935" y="1844657"/>
            <a:ext cx="1122876" cy="679694"/>
          </a:xfrm>
          <a:prstGeom prst="roundRect">
            <a:avLst>
              <a:gd name="adj" fmla="val 0"/>
            </a:avLst>
          </a:prstGeom>
          <a:solidFill>
            <a:srgbClr val="7BA86F"/>
          </a:soli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" name="Frame 7">
            <a:extLst>
              <a:ext uri="{FF2B5EF4-FFF2-40B4-BE49-F238E27FC236}">
                <a16:creationId xmlns:a16="http://schemas.microsoft.com/office/drawing/2014/main" id="{01C1858E-DB88-482A-B665-565FA8BBE1E7}"/>
              </a:ext>
            </a:extLst>
          </p:cNvPr>
          <p:cNvSpPr/>
          <p:nvPr/>
        </p:nvSpPr>
        <p:spPr>
          <a:xfrm>
            <a:off x="7876636" y="1728182"/>
            <a:ext cx="1236229" cy="882124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43" name="Google Shape;1098;p45">
            <a:extLst>
              <a:ext uri="{FF2B5EF4-FFF2-40B4-BE49-F238E27FC236}">
                <a16:creationId xmlns:a16="http://schemas.microsoft.com/office/drawing/2014/main" id="{BBC7F714-CCBE-4D56-B32F-F975C1F4AF87}"/>
              </a:ext>
            </a:extLst>
          </p:cNvPr>
          <p:cNvSpPr/>
          <p:nvPr/>
        </p:nvSpPr>
        <p:spPr>
          <a:xfrm>
            <a:off x="7944021" y="4682154"/>
            <a:ext cx="1122876" cy="679694"/>
          </a:xfrm>
          <a:prstGeom prst="roundRect">
            <a:avLst>
              <a:gd name="adj" fmla="val 0"/>
            </a:avLst>
          </a:prstGeom>
          <a:solidFill>
            <a:srgbClr val="468198"/>
          </a:soli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4" name="Frame 7">
            <a:extLst>
              <a:ext uri="{FF2B5EF4-FFF2-40B4-BE49-F238E27FC236}">
                <a16:creationId xmlns:a16="http://schemas.microsoft.com/office/drawing/2014/main" id="{327990EA-F7CA-45ED-BDD3-AC429DCBCFFB}"/>
              </a:ext>
            </a:extLst>
          </p:cNvPr>
          <p:cNvSpPr/>
          <p:nvPr/>
        </p:nvSpPr>
        <p:spPr>
          <a:xfrm>
            <a:off x="7871723" y="4572393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45" name="Google Shape;1098;p45">
            <a:extLst>
              <a:ext uri="{FF2B5EF4-FFF2-40B4-BE49-F238E27FC236}">
                <a16:creationId xmlns:a16="http://schemas.microsoft.com/office/drawing/2014/main" id="{61A21F58-42E7-4184-8CEC-EDD9016CCF62}"/>
              </a:ext>
            </a:extLst>
          </p:cNvPr>
          <p:cNvSpPr/>
          <p:nvPr/>
        </p:nvSpPr>
        <p:spPr>
          <a:xfrm>
            <a:off x="7939106" y="2757366"/>
            <a:ext cx="1122876" cy="679694"/>
          </a:xfrm>
          <a:prstGeom prst="roundRect">
            <a:avLst>
              <a:gd name="adj" fmla="val 0"/>
            </a:avLst>
          </a:prstGeom>
          <a:solidFill>
            <a:srgbClr val="468198"/>
          </a:solidFill>
          <a:ln>
            <a:noFill/>
          </a:ln>
          <a:effectLst>
            <a:outerShdw blurRad="101600" dist="50800" dir="5400000" sx="102000" sy="102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6" name="Frame 7">
            <a:extLst>
              <a:ext uri="{FF2B5EF4-FFF2-40B4-BE49-F238E27FC236}">
                <a16:creationId xmlns:a16="http://schemas.microsoft.com/office/drawing/2014/main" id="{CB8E214B-792A-49B5-B062-5DB607963AFB}"/>
              </a:ext>
            </a:extLst>
          </p:cNvPr>
          <p:cNvSpPr/>
          <p:nvPr/>
        </p:nvSpPr>
        <p:spPr>
          <a:xfrm>
            <a:off x="7866808" y="2673492"/>
            <a:ext cx="1235728" cy="888853"/>
          </a:xfrm>
          <a:prstGeom prst="frame">
            <a:avLst/>
          </a:prstGeom>
          <a:solidFill>
            <a:schemeClr val="bg1"/>
          </a:solidFill>
          <a:ln>
            <a:noFill/>
          </a:ln>
          <a:effectLst>
            <a:outerShdw blurRad="317500" dist="50800" dir="2700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 dirty="0"/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id="{2A3A4936-D563-4170-9E7C-40939A577AE8}"/>
              </a:ext>
            </a:extLst>
          </p:cNvPr>
          <p:cNvSpPr/>
          <p:nvPr/>
        </p:nvSpPr>
        <p:spPr>
          <a:xfrm>
            <a:off x="2999452" y="1812532"/>
            <a:ext cx="4867356" cy="702771"/>
          </a:xfrm>
          <a:prstGeom prst="rect">
            <a:avLst/>
          </a:prstGeom>
          <a:solidFill>
            <a:srgbClr val="826232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050">
              <a:solidFill>
                <a:schemeClr val="tx1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64" name="Rectangle 34"/>
          <p:cNvSpPr/>
          <p:nvPr/>
        </p:nvSpPr>
        <p:spPr>
          <a:xfrm>
            <a:off x="8004312" y="2032325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10,2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3" name="Rectangle 34"/>
          <p:cNvSpPr/>
          <p:nvPr/>
        </p:nvSpPr>
        <p:spPr>
          <a:xfrm>
            <a:off x="8077723" y="2959125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2,9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2" name="Rectangle 34"/>
          <p:cNvSpPr/>
          <p:nvPr/>
        </p:nvSpPr>
        <p:spPr>
          <a:xfrm>
            <a:off x="8037506" y="3943261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1,9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8" name="Rectangle 34">
            <a:extLst>
              <a:ext uri="{FF2B5EF4-FFF2-40B4-BE49-F238E27FC236}">
                <a16:creationId xmlns:a16="http://schemas.microsoft.com/office/drawing/2014/main" id="{D92659CF-946C-4B47-A0CD-11CE965A0CD7}"/>
              </a:ext>
            </a:extLst>
          </p:cNvPr>
          <p:cNvSpPr/>
          <p:nvPr/>
        </p:nvSpPr>
        <p:spPr>
          <a:xfrm>
            <a:off x="8042424" y="4861269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1,8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Rectangle 34">
            <a:extLst>
              <a:ext uri="{FF2B5EF4-FFF2-40B4-BE49-F238E27FC236}">
                <a16:creationId xmlns:a16="http://schemas.microsoft.com/office/drawing/2014/main" id="{6BF97DF1-6447-44C7-A9D3-EB18A2401D38}"/>
              </a:ext>
            </a:extLst>
          </p:cNvPr>
          <p:cNvSpPr/>
          <p:nvPr/>
        </p:nvSpPr>
        <p:spPr>
          <a:xfrm>
            <a:off x="8042424" y="5824832"/>
            <a:ext cx="1048492" cy="372125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9" tIns="34275" rIns="68549" bIns="34275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45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1" i="0" u="none" strike="noStrike" kern="0" cap="none" spc="-113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ru-RU" sz="28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1,2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Arial"/>
              </a:rPr>
              <a:t>%</a:t>
            </a:r>
            <a:endParaRPr kumimoji="0" lang="ru-RU" sz="1800" b="1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0" name="文本框 9">
            <a:extLst>
              <a:ext uri="{FF2B5EF4-FFF2-40B4-BE49-F238E27FC236}">
                <a16:creationId xmlns:a16="http://schemas.microsoft.com/office/drawing/2014/main" id="{0FF05D39-60AF-45BB-B06D-F82A8FC7C37B}"/>
              </a:ext>
            </a:extLst>
          </p:cNvPr>
          <p:cNvSpPr txBox="1"/>
          <p:nvPr/>
        </p:nvSpPr>
        <p:spPr>
          <a:xfrm>
            <a:off x="3246729" y="5788177"/>
            <a:ext cx="421833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АО «Тандер»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54" name="Speech Bubble: Rectangle with Corners Rounded 9">
            <a:extLst>
              <a:ext uri="{FF2B5EF4-FFF2-40B4-BE49-F238E27FC236}">
                <a16:creationId xmlns:a16="http://schemas.microsoft.com/office/drawing/2014/main" id="{A8100F30-1E4D-4F7E-AAF9-11D57BEA128B}"/>
              </a:ext>
            </a:extLst>
          </p:cNvPr>
          <p:cNvSpPr/>
          <p:nvPr/>
        </p:nvSpPr>
        <p:spPr>
          <a:xfrm rot="5400000">
            <a:off x="9394480" y="1898603"/>
            <a:ext cx="2402512" cy="2315551"/>
          </a:xfrm>
          <a:prstGeom prst="wedgeRoundRectCallout">
            <a:avLst>
              <a:gd name="adj1" fmla="val -31559"/>
              <a:gd name="adj2" fmla="val 60505"/>
              <a:gd name="adj3" fmla="val 16667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BA3D601-0E30-49AE-A602-274E50AF29F4}"/>
              </a:ext>
            </a:extLst>
          </p:cNvPr>
          <p:cNvSpPr txBox="1"/>
          <p:nvPr/>
        </p:nvSpPr>
        <p:spPr>
          <a:xfrm>
            <a:off x="9637325" y="1917143"/>
            <a:ext cx="214757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ru-RU" sz="1400" b="1" dirty="0">
                <a:solidFill>
                  <a:schemeClr val="bg2">
                    <a:lumMod val="10000"/>
                  </a:schemeClr>
                </a:solidFill>
                <a:latin typeface="+mj-lt"/>
                <a:cs typeface="Times New Roman" panose="02020603050405020304" pitchFamily="18" charset="0"/>
              </a:rPr>
              <a:t>Удельный вес поступлений в местный бюджет от организации в общем объеме поступлений налоговых и неналоговых доходов местного бюджета (по данным 10 месяцев 2025 года)</a:t>
            </a:r>
          </a:p>
        </p:txBody>
      </p:sp>
      <p:sp>
        <p:nvSpPr>
          <p:cNvPr id="59" name="Rectangle: Rounded Corners 5">
            <a:extLst>
              <a:ext uri="{FF2B5EF4-FFF2-40B4-BE49-F238E27FC236}">
                <a16:creationId xmlns:a16="http://schemas.microsoft.com/office/drawing/2014/main" id="{9D93AD6A-8FD6-4BDE-9CB4-A60CB75B64B1}"/>
              </a:ext>
            </a:extLst>
          </p:cNvPr>
          <p:cNvSpPr/>
          <p:nvPr/>
        </p:nvSpPr>
        <p:spPr>
          <a:xfrm rot="5400000">
            <a:off x="9411293" y="1903433"/>
            <a:ext cx="2651971" cy="2315551"/>
          </a:xfrm>
          <a:prstGeom prst="roundRect">
            <a:avLst/>
          </a:prstGeom>
          <a:noFill/>
          <a:ln w="38100">
            <a:solidFill>
              <a:srgbClr val="437B9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65E68B1-DE30-4AB1-B3DF-CA6D9C980EEB}"/>
              </a:ext>
            </a:extLst>
          </p:cNvPr>
          <p:cNvGrpSpPr/>
          <p:nvPr/>
        </p:nvGrpSpPr>
        <p:grpSpPr>
          <a:xfrm>
            <a:off x="1700163" y="1698812"/>
            <a:ext cx="888853" cy="888853"/>
            <a:chOff x="1700163" y="2095052"/>
            <a:chExt cx="888853" cy="888853"/>
          </a:xfrm>
        </p:grpSpPr>
        <p:sp>
          <p:nvSpPr>
            <p:cNvPr id="69" name="Rectangle 6">
              <a:extLst>
                <a:ext uri="{FF2B5EF4-FFF2-40B4-BE49-F238E27FC236}">
                  <a16:creationId xmlns:a16="http://schemas.microsoft.com/office/drawing/2014/main" id="{9DA685FA-6BE4-46E2-81E2-79974D947F5B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0" name="Rectangle 38">
              <a:extLst>
                <a:ext uri="{FF2B5EF4-FFF2-40B4-BE49-F238E27FC236}">
                  <a16:creationId xmlns:a16="http://schemas.microsoft.com/office/drawing/2014/main" id="{FC271951-1FE3-4827-AA81-7C3E4A17C53D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1" name="Frame 7">
              <a:extLst>
                <a:ext uri="{FF2B5EF4-FFF2-40B4-BE49-F238E27FC236}">
                  <a16:creationId xmlns:a16="http://schemas.microsoft.com/office/drawing/2014/main" id="{91F8A112-7E32-4674-848E-797B86B12471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13780D11-E919-45BE-9546-A013ECB6732E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462A51EF-885A-4B10-8E8B-601DB28279FE}"/>
              </a:ext>
            </a:extLst>
          </p:cNvPr>
          <p:cNvGrpSpPr/>
          <p:nvPr/>
        </p:nvGrpSpPr>
        <p:grpSpPr>
          <a:xfrm>
            <a:off x="1700158" y="2653852"/>
            <a:ext cx="888853" cy="888853"/>
            <a:chOff x="1700163" y="2095052"/>
            <a:chExt cx="888853" cy="888853"/>
          </a:xfrm>
        </p:grpSpPr>
        <p:sp>
          <p:nvSpPr>
            <p:cNvPr id="74" name="Rectangle 6">
              <a:extLst>
                <a:ext uri="{FF2B5EF4-FFF2-40B4-BE49-F238E27FC236}">
                  <a16:creationId xmlns:a16="http://schemas.microsoft.com/office/drawing/2014/main" id="{38E14E4C-6D49-4FA6-9EE7-BE5049E5F163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5" name="Rectangle 38">
              <a:extLst>
                <a:ext uri="{FF2B5EF4-FFF2-40B4-BE49-F238E27FC236}">
                  <a16:creationId xmlns:a16="http://schemas.microsoft.com/office/drawing/2014/main" id="{3122DB03-553C-487D-863F-C863DB18237F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6" name="Frame 7">
              <a:extLst>
                <a:ext uri="{FF2B5EF4-FFF2-40B4-BE49-F238E27FC236}">
                  <a16:creationId xmlns:a16="http://schemas.microsoft.com/office/drawing/2014/main" id="{558C1D8D-4058-4D16-BDB2-B0112DBC4B41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ED3A8B3-0F43-435C-A9F2-8D588377434A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</a:rPr>
                <a:t>2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Группа 77">
            <a:extLst>
              <a:ext uri="{FF2B5EF4-FFF2-40B4-BE49-F238E27FC236}">
                <a16:creationId xmlns:a16="http://schemas.microsoft.com/office/drawing/2014/main" id="{AF5C0AF6-A49D-4846-B0CD-4416CD5AD65D}"/>
              </a:ext>
            </a:extLst>
          </p:cNvPr>
          <p:cNvGrpSpPr/>
          <p:nvPr/>
        </p:nvGrpSpPr>
        <p:grpSpPr>
          <a:xfrm>
            <a:off x="1700163" y="3608892"/>
            <a:ext cx="888853" cy="888853"/>
            <a:chOff x="1700163" y="2095052"/>
            <a:chExt cx="888853" cy="888853"/>
          </a:xfrm>
        </p:grpSpPr>
        <p:sp>
          <p:nvSpPr>
            <p:cNvPr id="79" name="Rectangle 6">
              <a:extLst>
                <a:ext uri="{FF2B5EF4-FFF2-40B4-BE49-F238E27FC236}">
                  <a16:creationId xmlns:a16="http://schemas.microsoft.com/office/drawing/2014/main" id="{058041E2-9DD4-4DF0-A05D-506EE4B7B09E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80" name="Rectangle 38">
              <a:extLst>
                <a:ext uri="{FF2B5EF4-FFF2-40B4-BE49-F238E27FC236}">
                  <a16:creationId xmlns:a16="http://schemas.microsoft.com/office/drawing/2014/main" id="{5F3951B7-0926-4FEE-9259-7A8BDA34F528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81" name="Frame 7">
              <a:extLst>
                <a:ext uri="{FF2B5EF4-FFF2-40B4-BE49-F238E27FC236}">
                  <a16:creationId xmlns:a16="http://schemas.microsoft.com/office/drawing/2014/main" id="{778CF17F-77E3-4B53-AC4F-D4EB6F0874C0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498231-AEEF-40D2-8A55-137FDDE819D0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</a:rPr>
                <a:t>3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B0447B7A-EEA0-4B59-B514-23F9A3B89428}"/>
              </a:ext>
            </a:extLst>
          </p:cNvPr>
          <p:cNvGrpSpPr/>
          <p:nvPr/>
        </p:nvGrpSpPr>
        <p:grpSpPr>
          <a:xfrm>
            <a:off x="1700163" y="4553772"/>
            <a:ext cx="888853" cy="888853"/>
            <a:chOff x="1700163" y="2095052"/>
            <a:chExt cx="888853" cy="888853"/>
          </a:xfrm>
        </p:grpSpPr>
        <p:sp>
          <p:nvSpPr>
            <p:cNvPr id="84" name="Rectangle 6">
              <a:extLst>
                <a:ext uri="{FF2B5EF4-FFF2-40B4-BE49-F238E27FC236}">
                  <a16:creationId xmlns:a16="http://schemas.microsoft.com/office/drawing/2014/main" id="{4F35261D-86F0-4155-8276-6D28BECD5D51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85" name="Rectangle 38">
              <a:extLst>
                <a:ext uri="{FF2B5EF4-FFF2-40B4-BE49-F238E27FC236}">
                  <a16:creationId xmlns:a16="http://schemas.microsoft.com/office/drawing/2014/main" id="{98318121-78A2-4642-9BAD-68866F82B78A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86" name="Frame 7">
              <a:extLst>
                <a:ext uri="{FF2B5EF4-FFF2-40B4-BE49-F238E27FC236}">
                  <a16:creationId xmlns:a16="http://schemas.microsoft.com/office/drawing/2014/main" id="{AC720D3E-5F90-4619-8A0F-09A63320DE8E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3373705-1049-4520-80F5-B805086EB43E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</a:rPr>
                <a:t>4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D7AD0C2F-3668-4828-B2EE-E43E8275986B}"/>
              </a:ext>
            </a:extLst>
          </p:cNvPr>
          <p:cNvGrpSpPr/>
          <p:nvPr/>
        </p:nvGrpSpPr>
        <p:grpSpPr>
          <a:xfrm>
            <a:off x="1700163" y="5508812"/>
            <a:ext cx="888853" cy="888853"/>
            <a:chOff x="1700163" y="2095052"/>
            <a:chExt cx="888853" cy="888853"/>
          </a:xfrm>
        </p:grpSpPr>
        <p:sp>
          <p:nvSpPr>
            <p:cNvPr id="89" name="Rectangle 6">
              <a:extLst>
                <a:ext uri="{FF2B5EF4-FFF2-40B4-BE49-F238E27FC236}">
                  <a16:creationId xmlns:a16="http://schemas.microsoft.com/office/drawing/2014/main" id="{7695CD82-F20D-41EA-BABE-5B96629A3670}"/>
                </a:ext>
              </a:extLst>
            </p:cNvPr>
            <p:cNvSpPr/>
            <p:nvPr/>
          </p:nvSpPr>
          <p:spPr>
            <a:xfrm>
              <a:off x="1810873" y="2188277"/>
              <a:ext cx="742508" cy="620520"/>
            </a:xfrm>
            <a:prstGeom prst="rect">
              <a:avLst/>
            </a:prstGeom>
            <a:solidFill>
              <a:srgbClr val="40758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90" name="Rectangle 38">
              <a:extLst>
                <a:ext uri="{FF2B5EF4-FFF2-40B4-BE49-F238E27FC236}">
                  <a16:creationId xmlns:a16="http://schemas.microsoft.com/office/drawing/2014/main" id="{76250D8A-11C8-4151-82EA-EAAF4EFDD753}"/>
                </a:ext>
              </a:extLst>
            </p:cNvPr>
            <p:cNvSpPr/>
            <p:nvPr/>
          </p:nvSpPr>
          <p:spPr>
            <a:xfrm>
              <a:off x="1760072" y="2552228"/>
              <a:ext cx="742508" cy="366169"/>
            </a:xfrm>
            <a:prstGeom prst="rect">
              <a:avLst/>
            </a:prstGeom>
            <a:solidFill>
              <a:srgbClr val="6D93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91" name="Frame 7">
              <a:extLst>
                <a:ext uri="{FF2B5EF4-FFF2-40B4-BE49-F238E27FC236}">
                  <a16:creationId xmlns:a16="http://schemas.microsoft.com/office/drawing/2014/main" id="{FD43E72F-9AD4-4C8A-8A93-3B66CE3AB7F7}"/>
                </a:ext>
              </a:extLst>
            </p:cNvPr>
            <p:cNvSpPr/>
            <p:nvPr/>
          </p:nvSpPr>
          <p:spPr>
            <a:xfrm>
              <a:off x="1700163" y="2095052"/>
              <a:ext cx="888853" cy="888853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  <a:effectLst>
              <a:outerShdw blurRad="317500" dist="508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350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3B63D129-01C7-4A10-89BF-2FB5F79D7E68}"/>
                </a:ext>
              </a:extLst>
            </p:cNvPr>
            <p:cNvSpPr txBox="1"/>
            <p:nvPr/>
          </p:nvSpPr>
          <p:spPr>
            <a:xfrm>
              <a:off x="1813049" y="2202183"/>
              <a:ext cx="694417" cy="5847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0</a:t>
              </a:r>
              <a:r>
                <a:rPr lang="ru-RU" sz="3200" b="1" dirty="0">
                  <a:solidFill>
                    <a:schemeClr val="bg1"/>
                  </a:solidFill>
                </a:rPr>
                <a:t>5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19F4E7-5D7B-4170-8826-7553D887B6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952" y="5604319"/>
            <a:ext cx="712221" cy="67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77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433835" y="274902"/>
            <a:ext cx="11388574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Налоговые и неналоговые доходы</a:t>
            </a: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Arial"/>
              </a:rPr>
              <a:t> местного бюджета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192E5C5-DCD8-4D73-9115-5AC80AB5B230}"/>
              </a:ext>
            </a:extLst>
          </p:cNvPr>
          <p:cNvGrpSpPr/>
          <p:nvPr/>
        </p:nvGrpSpPr>
        <p:grpSpPr>
          <a:xfrm>
            <a:off x="973935" y="1052424"/>
            <a:ext cx="10680345" cy="5858803"/>
            <a:chOff x="853171" y="1052424"/>
            <a:chExt cx="10680345" cy="5858803"/>
          </a:xfrm>
        </p:grpSpPr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2DA0371F-9DAF-49E5-A57C-B92E2A933D7A}"/>
                </a:ext>
              </a:extLst>
            </p:cNvPr>
            <p:cNvGrpSpPr/>
            <p:nvPr/>
          </p:nvGrpSpPr>
          <p:grpSpPr>
            <a:xfrm>
              <a:off x="853171" y="1052424"/>
              <a:ext cx="10680345" cy="5858803"/>
              <a:chOff x="-578503" y="1493188"/>
              <a:chExt cx="9552690" cy="5354868"/>
            </a:xfrm>
          </p:grpSpPr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C5613FF8-EB35-41FA-96AC-10739D9A4DB4}"/>
                  </a:ext>
                </a:extLst>
              </p:cNvPr>
              <p:cNvSpPr txBox="1"/>
              <p:nvPr/>
            </p:nvSpPr>
            <p:spPr>
              <a:xfrm>
                <a:off x="572809" y="1807459"/>
                <a:ext cx="771365" cy="39421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2000" b="1" dirty="0">
                    <a:solidFill>
                      <a:srgbClr val="E7E6E6">
                        <a:lumMod val="10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-</a:t>
                </a:r>
                <a:r>
                  <a:rPr kumimoji="0" lang="ru-RU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1,2</a:t>
                </a:r>
                <a:r>
                  <a:rPr kumimoji="0" lang="ru-RU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rPr>
                  <a:t>%</a:t>
                </a:r>
                <a:endPara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grpSp>
            <p:nvGrpSpPr>
              <p:cNvPr id="20" name="Группа 19">
                <a:extLst>
                  <a:ext uri="{FF2B5EF4-FFF2-40B4-BE49-F238E27FC236}">
                    <a16:creationId xmlns:a16="http://schemas.microsoft.com/office/drawing/2014/main" id="{E5CC559B-3505-4A55-B51D-800742A1E487}"/>
                  </a:ext>
                </a:extLst>
              </p:cNvPr>
              <p:cNvGrpSpPr/>
              <p:nvPr/>
            </p:nvGrpSpPr>
            <p:grpSpPr>
              <a:xfrm>
                <a:off x="-578503" y="1493188"/>
                <a:ext cx="9552690" cy="5354868"/>
                <a:chOff x="-578503" y="1493188"/>
                <a:chExt cx="9552690" cy="5354868"/>
              </a:xfrm>
            </p:grpSpPr>
            <p:grpSp>
              <p:nvGrpSpPr>
                <p:cNvPr id="10" name="Группа 9"/>
                <p:cNvGrpSpPr/>
                <p:nvPr/>
              </p:nvGrpSpPr>
              <p:grpSpPr>
                <a:xfrm>
                  <a:off x="-578503" y="1493188"/>
                  <a:ext cx="9552690" cy="5354868"/>
                  <a:chOff x="-578503" y="1107482"/>
                  <a:chExt cx="9552690" cy="5354868"/>
                </a:xfrm>
              </p:grpSpPr>
              <p:grpSp>
                <p:nvGrpSpPr>
                  <p:cNvPr id="143" name="Группа 142"/>
                  <p:cNvGrpSpPr/>
                  <p:nvPr/>
                </p:nvGrpSpPr>
                <p:grpSpPr>
                  <a:xfrm>
                    <a:off x="6282424" y="3396570"/>
                    <a:ext cx="2691763" cy="1420288"/>
                    <a:chOff x="6014827" y="812645"/>
                    <a:chExt cx="2691763" cy="1420288"/>
                  </a:xfrm>
                </p:grpSpPr>
                <p:sp>
                  <p:nvSpPr>
                    <p:cNvPr id="149" name="Прямоугольник 148"/>
                    <p:cNvSpPr/>
                    <p:nvPr/>
                  </p:nvSpPr>
                  <p:spPr>
                    <a:xfrm>
                      <a:off x="6014827" y="812645"/>
                      <a:ext cx="2691763" cy="40011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Налоговые доходы</a:t>
                      </a:r>
                    </a:p>
                  </p:txBody>
                </p:sp>
                <p:sp>
                  <p:nvSpPr>
                    <p:cNvPr id="146" name="Прямоугольник 145"/>
                    <p:cNvSpPr/>
                    <p:nvPr/>
                  </p:nvSpPr>
                  <p:spPr>
                    <a:xfrm>
                      <a:off x="6033228" y="1525047"/>
                      <a:ext cx="2087207" cy="707886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Неналоговые доходы</a:t>
                      </a:r>
                    </a:p>
                  </p:txBody>
                </p:sp>
              </p:grpSp>
              <p:sp>
                <p:nvSpPr>
                  <p:cNvPr id="152" name="TextBox 151">
                    <a:extLst>
                      <a:ext uri="{FF2B5EF4-FFF2-40B4-BE49-F238E27FC236}">
                        <a16:creationId xmlns:a16="http://schemas.microsoft.com/office/drawing/2014/main" id="{7294EC00-D888-4499-9D37-C7C71E84724C}"/>
                      </a:ext>
                    </a:extLst>
                  </p:cNvPr>
                  <p:cNvSpPr txBox="1"/>
                  <p:nvPr/>
                </p:nvSpPr>
                <p:spPr>
                  <a:xfrm>
                    <a:off x="6279194" y="1107482"/>
                    <a:ext cx="1240235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млн руб.</a:t>
                    </a:r>
                  </a:p>
                </p:txBody>
              </p:sp>
              <p:grpSp>
                <p:nvGrpSpPr>
                  <p:cNvPr id="9" name="Группа 8"/>
                  <p:cNvGrpSpPr/>
                  <p:nvPr/>
                </p:nvGrpSpPr>
                <p:grpSpPr>
                  <a:xfrm>
                    <a:off x="-578503" y="2331292"/>
                    <a:ext cx="6853893" cy="4131058"/>
                    <a:chOff x="-572568" y="1978041"/>
                    <a:chExt cx="6818620" cy="4480858"/>
                  </a:xfrm>
                </p:grpSpPr>
                <p:sp>
                  <p:nvSpPr>
                    <p:cNvPr id="165" name="五边形 37"/>
                    <p:cNvSpPr/>
                    <p:nvPr/>
                  </p:nvSpPr>
                  <p:spPr>
                    <a:xfrm rot="10800000" flipH="1">
                      <a:off x="5653734" y="4053400"/>
                      <a:ext cx="592318" cy="489777"/>
                    </a:xfrm>
                    <a:prstGeom prst="homePlate">
                      <a:avLst/>
                    </a:prstGeom>
                    <a:solidFill>
                      <a:srgbClr val="B2871A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黑体" panose="02010609060101010101" pitchFamily="49" charset="-122"/>
                        <a:cs typeface="+mn-cs"/>
                      </a:endParaRPr>
                    </a:p>
                  </p:txBody>
                </p:sp>
                <p:sp>
                  <p:nvSpPr>
                    <p:cNvPr id="164" name="五边形 37"/>
                    <p:cNvSpPr/>
                    <p:nvPr/>
                  </p:nvSpPr>
                  <p:spPr>
                    <a:xfrm rot="10800000" flipH="1">
                      <a:off x="5653730" y="3130214"/>
                      <a:ext cx="592318" cy="489777"/>
                    </a:xfrm>
                    <a:prstGeom prst="homePlate">
                      <a:avLst/>
                    </a:prstGeom>
                    <a:solidFill>
                      <a:srgbClr val="5E913B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/>
                        <a:ea typeface="黑体" panose="02010609060101010101" pitchFamily="49" charset="-122"/>
                        <a:cs typeface="+mn-cs"/>
                      </a:endParaRPr>
                    </a:p>
                  </p:txBody>
                </p:sp>
                <p:grpSp>
                  <p:nvGrpSpPr>
                    <p:cNvPr id="8" name="Группа 7"/>
                    <p:cNvGrpSpPr/>
                    <p:nvPr/>
                  </p:nvGrpSpPr>
                  <p:grpSpPr>
                    <a:xfrm>
                      <a:off x="-572568" y="1978041"/>
                      <a:ext cx="5801720" cy="4480858"/>
                      <a:chOff x="-163585" y="2030676"/>
                      <a:chExt cx="6651307" cy="4480858"/>
                    </a:xfrm>
                  </p:grpSpPr>
                  <p:grpSp>
                    <p:nvGrpSpPr>
                      <p:cNvPr id="24" name="组合 3">
                        <a:extLst>
                          <a:ext uri="{FF2B5EF4-FFF2-40B4-BE49-F238E27FC236}">
                            <a16:creationId xmlns:a16="http://schemas.microsoft.com/office/drawing/2014/main" id="{10304681-3383-4CD2-8F85-E90EC616E4C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103532" y="2030676"/>
                        <a:ext cx="6565581" cy="3835334"/>
                        <a:chOff x="-173869" y="1438419"/>
                        <a:chExt cx="7449346" cy="3170544"/>
                      </a:xfrm>
                    </p:grpSpPr>
                    <p:grpSp>
                      <p:nvGrpSpPr>
                        <p:cNvPr id="103" name="组合 32">
                          <a:extLst>
                            <a:ext uri="{FF2B5EF4-FFF2-40B4-BE49-F238E27FC236}">
                              <a16:creationId xmlns:a16="http://schemas.microsoft.com/office/drawing/2014/main" id="{B5AE42DA-3EB6-4995-A339-810DABD8538C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-173869" y="1529632"/>
                          <a:ext cx="1277271" cy="3068608"/>
                          <a:chOff x="-832175" y="1447923"/>
                          <a:chExt cx="1865924" cy="4482846"/>
                        </a:xfrm>
                      </p:grpSpPr>
                      <p:sp>
                        <p:nvSpPr>
                          <p:cNvPr id="106" name="任意多边形 7">
                            <a:extLst>
                              <a:ext uri="{FF2B5EF4-FFF2-40B4-BE49-F238E27FC236}">
                                <a16:creationId xmlns:a16="http://schemas.microsoft.com/office/drawing/2014/main" id="{4F858F2A-F675-4708-8C3C-F3858553463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 flipH="1">
                            <a:off x="-923402" y="4914833"/>
                            <a:ext cx="1108239" cy="923634"/>
                          </a:xfrm>
                          <a:custGeom>
                            <a:avLst/>
                            <a:gdLst>
                              <a:gd name="connsiteX0" fmla="*/ 0 w 2371726"/>
                              <a:gd name="connsiteY0" fmla="*/ 937261 h 937261"/>
                              <a:gd name="connsiteX1" fmla="*/ 576261 w 2371726"/>
                              <a:gd name="connsiteY1" fmla="*/ 937261 h 937261"/>
                              <a:gd name="connsiteX2" fmla="*/ 576261 w 2371726"/>
                              <a:gd name="connsiteY2" fmla="*/ 937261 h 937261"/>
                              <a:gd name="connsiteX3" fmla="*/ 2371726 w 2371726"/>
                              <a:gd name="connsiteY3" fmla="*/ 937261 h 937261"/>
                              <a:gd name="connsiteX4" fmla="*/ 2106678 w 2371726"/>
                              <a:gd name="connsiteY4" fmla="*/ 1 h 937261"/>
                              <a:gd name="connsiteX5" fmla="*/ 609600 w 2371726"/>
                              <a:gd name="connsiteY5" fmla="*/ 1 h 937261"/>
                              <a:gd name="connsiteX6" fmla="*/ 609600 w 2371726"/>
                              <a:gd name="connsiteY6" fmla="*/ 0 h 937261"/>
                              <a:gd name="connsiteX7" fmla="*/ 33339 w 2371726"/>
                              <a:gd name="connsiteY7" fmla="*/ 0 h 937261"/>
                              <a:gd name="connsiteX0" fmla="*/ 0 w 2371726"/>
                              <a:gd name="connsiteY0" fmla="*/ 937261 h 937261"/>
                              <a:gd name="connsiteX1" fmla="*/ 576261 w 2371726"/>
                              <a:gd name="connsiteY1" fmla="*/ 937261 h 937261"/>
                              <a:gd name="connsiteX2" fmla="*/ 576261 w 2371726"/>
                              <a:gd name="connsiteY2" fmla="*/ 937261 h 937261"/>
                              <a:gd name="connsiteX3" fmla="*/ 2371726 w 2371726"/>
                              <a:gd name="connsiteY3" fmla="*/ 937261 h 937261"/>
                              <a:gd name="connsiteX4" fmla="*/ 2151128 w 2371726"/>
                              <a:gd name="connsiteY4" fmla="*/ 4 h 937261"/>
                              <a:gd name="connsiteX5" fmla="*/ 609600 w 2371726"/>
                              <a:gd name="connsiteY5" fmla="*/ 1 h 937261"/>
                              <a:gd name="connsiteX6" fmla="*/ 609600 w 2371726"/>
                              <a:gd name="connsiteY6" fmla="*/ 0 h 937261"/>
                              <a:gd name="connsiteX7" fmla="*/ 33339 w 2371726"/>
                              <a:gd name="connsiteY7" fmla="*/ 0 h 937261"/>
                              <a:gd name="connsiteX8" fmla="*/ 0 w 2371726"/>
                              <a:gd name="connsiteY8" fmla="*/ 937261 h 93726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371726" h="937261">
                                <a:moveTo>
                                  <a:pt x="0" y="937261"/>
                                </a:moveTo>
                                <a:lnTo>
                                  <a:pt x="576261" y="937261"/>
                                </a:lnTo>
                                <a:lnTo>
                                  <a:pt x="576261" y="937261"/>
                                </a:lnTo>
                                <a:lnTo>
                                  <a:pt x="2371726" y="937261"/>
                                </a:lnTo>
                                <a:lnTo>
                                  <a:pt x="2151128" y="4"/>
                                </a:lnTo>
                                <a:lnTo>
                                  <a:pt x="609600" y="1"/>
                                </a:lnTo>
                                <a:lnTo>
                                  <a:pt x="609600" y="0"/>
                                </a:lnTo>
                                <a:lnTo>
                                  <a:pt x="33339" y="0"/>
                                </a:lnTo>
                                <a:lnTo>
                                  <a:pt x="0" y="93726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E3B54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C344B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黑体" panose="02010609060101010101" pitchFamily="49" charset="-122"/>
                              <a:cs typeface="+mn-ea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107" name="任意多边形 10">
                            <a:extLst>
                              <a:ext uri="{FF2B5EF4-FFF2-40B4-BE49-F238E27FC236}">
                                <a16:creationId xmlns:a16="http://schemas.microsoft.com/office/drawing/2014/main" id="{79706444-794F-4073-94F3-C0A2F6A8937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22080" y="4916452"/>
                            <a:ext cx="1078498" cy="937257"/>
                          </a:xfrm>
                          <a:custGeom>
                            <a:avLst/>
                            <a:gdLst>
                              <a:gd name="connsiteX0" fmla="*/ 0 w 2371726"/>
                              <a:gd name="connsiteY0" fmla="*/ 937261 h 937261"/>
                              <a:gd name="connsiteX1" fmla="*/ 576261 w 2371726"/>
                              <a:gd name="connsiteY1" fmla="*/ 937261 h 937261"/>
                              <a:gd name="connsiteX2" fmla="*/ 576261 w 2371726"/>
                              <a:gd name="connsiteY2" fmla="*/ 937261 h 937261"/>
                              <a:gd name="connsiteX3" fmla="*/ 2371726 w 2371726"/>
                              <a:gd name="connsiteY3" fmla="*/ 937261 h 937261"/>
                              <a:gd name="connsiteX4" fmla="*/ 2106678 w 2371726"/>
                              <a:gd name="connsiteY4" fmla="*/ 1 h 937261"/>
                              <a:gd name="connsiteX5" fmla="*/ 609600 w 2371726"/>
                              <a:gd name="connsiteY5" fmla="*/ 1 h 937261"/>
                              <a:gd name="connsiteX6" fmla="*/ 609600 w 2371726"/>
                              <a:gd name="connsiteY6" fmla="*/ 0 h 937261"/>
                              <a:gd name="connsiteX7" fmla="*/ 33339 w 2371726"/>
                              <a:gd name="connsiteY7" fmla="*/ 0 h 937261"/>
                              <a:gd name="connsiteX0" fmla="*/ 0 w 2371726"/>
                              <a:gd name="connsiteY0" fmla="*/ 937261 h 937261"/>
                              <a:gd name="connsiteX1" fmla="*/ 576261 w 2371726"/>
                              <a:gd name="connsiteY1" fmla="*/ 937261 h 937261"/>
                              <a:gd name="connsiteX2" fmla="*/ 576261 w 2371726"/>
                              <a:gd name="connsiteY2" fmla="*/ 937261 h 937261"/>
                              <a:gd name="connsiteX3" fmla="*/ 2371726 w 2371726"/>
                              <a:gd name="connsiteY3" fmla="*/ 937261 h 937261"/>
                              <a:gd name="connsiteX4" fmla="*/ 2151128 w 2371726"/>
                              <a:gd name="connsiteY4" fmla="*/ 4 h 937261"/>
                              <a:gd name="connsiteX5" fmla="*/ 609600 w 2371726"/>
                              <a:gd name="connsiteY5" fmla="*/ 1 h 937261"/>
                              <a:gd name="connsiteX6" fmla="*/ 609600 w 2371726"/>
                              <a:gd name="connsiteY6" fmla="*/ 0 h 937261"/>
                              <a:gd name="connsiteX7" fmla="*/ 33339 w 2371726"/>
                              <a:gd name="connsiteY7" fmla="*/ 0 h 937261"/>
                              <a:gd name="connsiteX8" fmla="*/ 0 w 2371726"/>
                              <a:gd name="connsiteY8" fmla="*/ 937261 h 93726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2371726" h="937261">
                                <a:moveTo>
                                  <a:pt x="0" y="937261"/>
                                </a:moveTo>
                                <a:lnTo>
                                  <a:pt x="576261" y="937261"/>
                                </a:lnTo>
                                <a:lnTo>
                                  <a:pt x="576261" y="937261"/>
                                </a:lnTo>
                                <a:lnTo>
                                  <a:pt x="2371726" y="937261"/>
                                </a:lnTo>
                                <a:lnTo>
                                  <a:pt x="2151128" y="4"/>
                                </a:lnTo>
                                <a:lnTo>
                                  <a:pt x="609600" y="1"/>
                                </a:lnTo>
                                <a:lnTo>
                                  <a:pt x="609600" y="0"/>
                                </a:lnTo>
                                <a:lnTo>
                                  <a:pt x="33339" y="0"/>
                                </a:lnTo>
                                <a:lnTo>
                                  <a:pt x="0" y="93726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B2871A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C344B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黑体" panose="02010609060101010101" pitchFamily="49" charset="-122"/>
                              <a:cs typeface="+mn-ea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108" name="平行四边形 8">
                            <a:extLst>
                              <a:ext uri="{FF2B5EF4-FFF2-40B4-BE49-F238E27FC236}">
                                <a16:creationId xmlns:a16="http://schemas.microsoft.com/office/drawing/2014/main" id="{5B328607-6AE9-44FA-835E-0FD8BAF2315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 flipH="1">
                            <a:off x="-2279191" y="2895582"/>
                            <a:ext cx="3848000" cy="953968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A0CC82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C344B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黑体" panose="02010609060101010101" pitchFamily="49" charset="-122"/>
                              <a:cs typeface="+mn-ea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109" name="平行四边形 8">
                            <a:extLst>
                              <a:ext uri="{FF2B5EF4-FFF2-40B4-BE49-F238E27FC236}">
                                <a16:creationId xmlns:a16="http://schemas.microsoft.com/office/drawing/2014/main" id="{F0FA03ED-CD93-433E-9BCE-2B525E8C6A5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-1360470" y="2901704"/>
                            <a:ext cx="3848000" cy="940438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E913B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C344B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黑体" panose="02010609060101010101" pitchFamily="49" charset="-122"/>
                              <a:cs typeface="+mn-ea"/>
                              <a:sym typeface="+mn-lt"/>
                            </a:endParaRPr>
                          </a:p>
                        </p:txBody>
                      </p:sp>
                    </p:grpSp>
                    <p:sp>
                      <p:nvSpPr>
                        <p:cNvPr id="52" name="任意多边形 96">
                          <a:extLst>
                            <a:ext uri="{FF2B5EF4-FFF2-40B4-BE49-F238E27FC236}">
                              <a16:creationId xmlns:a16="http://schemas.microsoft.com/office/drawing/2014/main" id="{3BC0F56B-3B5C-40B7-9D66-75510510BC3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1098382" y="3060733"/>
                          <a:ext cx="2936697" cy="79100"/>
                        </a:xfrm>
                        <a:custGeom>
                          <a:avLst/>
                          <a:gdLst>
                            <a:gd name="connsiteX0" fmla="*/ 0 w 2030623"/>
                            <a:gd name="connsiteY0" fmla="*/ 360697 h 360697"/>
                            <a:gd name="connsiteX1" fmla="*/ 12830 w 2030623"/>
                            <a:gd name="connsiteY1" fmla="*/ 0 h 360697"/>
                            <a:gd name="connsiteX2" fmla="*/ 538782 w 2030623"/>
                            <a:gd name="connsiteY2" fmla="*/ 0 h 360697"/>
                            <a:gd name="connsiteX3" fmla="*/ 538782 w 2030623"/>
                            <a:gd name="connsiteY3" fmla="*/ 1 h 360697"/>
                            <a:gd name="connsiteX4" fmla="*/ 1945728 w 2030623"/>
                            <a:gd name="connsiteY4" fmla="*/ 4 h 360697"/>
                            <a:gd name="connsiteX5" fmla="*/ 2030623 w 2030623"/>
                            <a:gd name="connsiteY5" fmla="*/ 360697 h 3606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30623" h="360697">
                              <a:moveTo>
                                <a:pt x="0" y="360697"/>
                              </a:moveTo>
                              <a:lnTo>
                                <a:pt x="12830" y="0"/>
                              </a:lnTo>
                              <a:lnTo>
                                <a:pt x="538782" y="0"/>
                              </a:lnTo>
                              <a:lnTo>
                                <a:pt x="538782" y="1"/>
                              </a:lnTo>
                              <a:lnTo>
                                <a:pt x="1945728" y="4"/>
                              </a:lnTo>
                              <a:lnTo>
                                <a:pt x="2030623" y="360697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chemeClr val="tx1">
                                <a:alpha val="52000"/>
                              </a:schemeClr>
                            </a:gs>
                            <a:gs pos="100000">
                              <a:srgbClr val="EFF2F5">
                                <a:alpha val="0"/>
                              </a:srgbClr>
                            </a:gs>
                          </a:gsLst>
                          <a:lin ang="5400000" scaled="0"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square" lIns="91440" tIns="45720" rIns="91440" bIns="45720" rtlCol="0" anchor="ctr"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C344B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黑体" panose="02010609060101010101" pitchFamily="49" charset="-122"/>
                            <a:cs typeface="+mn-ea"/>
                            <a:sym typeface="+mn-lt"/>
                          </a:endParaRPr>
                        </a:p>
                      </p:txBody>
                    </p:sp>
                    <p:grpSp>
                      <p:nvGrpSpPr>
                        <p:cNvPr id="53" name="组合 40">
                          <a:extLst>
                            <a:ext uri="{FF2B5EF4-FFF2-40B4-BE49-F238E27FC236}">
                              <a16:creationId xmlns:a16="http://schemas.microsoft.com/office/drawing/2014/main" id="{F5D39594-0BF4-4182-BF36-640F640BA6E5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5973171" y="1438419"/>
                          <a:ext cx="1302306" cy="3155198"/>
                          <a:chOff x="5097794" y="895261"/>
                          <a:chExt cx="1902497" cy="4609347"/>
                        </a:xfrm>
                        <a:effectLst>
                          <a:outerShdw blurRad="50800" dist="254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p:grpSpPr>
                      <p:sp>
                        <p:nvSpPr>
                          <p:cNvPr id="96" name="任意多边形 101">
                            <a:extLst>
                              <a:ext uri="{FF2B5EF4-FFF2-40B4-BE49-F238E27FC236}">
                                <a16:creationId xmlns:a16="http://schemas.microsoft.com/office/drawing/2014/main" id="{09D7CDEC-F5AA-4DD2-BE54-ACA49608C7A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 flipH="1">
                            <a:off x="4267992" y="3673357"/>
                            <a:ext cx="2661745" cy="1000758"/>
                          </a:xfrm>
                          <a:custGeom>
                            <a:avLst/>
                            <a:gdLst>
                              <a:gd name="connsiteX0" fmla="*/ 0 w 3438526"/>
                              <a:gd name="connsiteY0" fmla="*/ 937261 h 937261"/>
                              <a:gd name="connsiteX1" fmla="*/ 576261 w 3438526"/>
                              <a:gd name="connsiteY1" fmla="*/ 937261 h 937261"/>
                              <a:gd name="connsiteX2" fmla="*/ 1066800 w 3438526"/>
                              <a:gd name="connsiteY2" fmla="*/ 937261 h 937261"/>
                              <a:gd name="connsiteX3" fmla="*/ 1643061 w 3438526"/>
                              <a:gd name="connsiteY3" fmla="*/ 937261 h 937261"/>
                              <a:gd name="connsiteX4" fmla="*/ 2371726 w 3438526"/>
                              <a:gd name="connsiteY4" fmla="*/ 937261 h 937261"/>
                              <a:gd name="connsiteX5" fmla="*/ 3438526 w 3438526"/>
                              <a:gd name="connsiteY5" fmla="*/ 937261 h 937261"/>
                              <a:gd name="connsiteX6" fmla="*/ 3217928 w 3438526"/>
                              <a:gd name="connsiteY6" fmla="*/ 4 h 937261"/>
                              <a:gd name="connsiteX7" fmla="*/ 1676400 w 3438526"/>
                              <a:gd name="connsiteY7" fmla="*/ 1 h 937261"/>
                              <a:gd name="connsiteX8" fmla="*/ 1676400 w 3438526"/>
                              <a:gd name="connsiteY8" fmla="*/ 0 h 937261"/>
                              <a:gd name="connsiteX9" fmla="*/ 1100139 w 3438526"/>
                              <a:gd name="connsiteY9" fmla="*/ 0 h 937261"/>
                              <a:gd name="connsiteX10" fmla="*/ 1100139 w 3438526"/>
                              <a:gd name="connsiteY10" fmla="*/ 2 h 937261"/>
                              <a:gd name="connsiteX11" fmla="*/ 609600 w 3438526"/>
                              <a:gd name="connsiteY11" fmla="*/ 1 h 937261"/>
                              <a:gd name="connsiteX12" fmla="*/ 609600 w 3438526"/>
                              <a:gd name="connsiteY12" fmla="*/ 0 h 937261"/>
                              <a:gd name="connsiteX13" fmla="*/ 33339 w 3438526"/>
                              <a:gd name="connsiteY13" fmla="*/ 0 h 93726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</a:cxnLst>
                            <a:rect l="l" t="t" r="r" b="b"/>
                            <a:pathLst>
                              <a:path w="3438526" h="937261">
                                <a:moveTo>
                                  <a:pt x="0" y="937261"/>
                                </a:moveTo>
                                <a:lnTo>
                                  <a:pt x="576261" y="937261"/>
                                </a:lnTo>
                                <a:lnTo>
                                  <a:pt x="1066800" y="937261"/>
                                </a:lnTo>
                                <a:lnTo>
                                  <a:pt x="1643061" y="937261"/>
                                </a:lnTo>
                                <a:lnTo>
                                  <a:pt x="2371726" y="937261"/>
                                </a:lnTo>
                                <a:lnTo>
                                  <a:pt x="3438526" y="937261"/>
                                </a:lnTo>
                                <a:lnTo>
                                  <a:pt x="3217928" y="4"/>
                                </a:lnTo>
                                <a:lnTo>
                                  <a:pt x="1676400" y="1"/>
                                </a:lnTo>
                                <a:lnTo>
                                  <a:pt x="1676400" y="0"/>
                                </a:lnTo>
                                <a:lnTo>
                                  <a:pt x="1100139" y="0"/>
                                </a:lnTo>
                                <a:lnTo>
                                  <a:pt x="1100139" y="2"/>
                                </a:lnTo>
                                <a:lnTo>
                                  <a:pt x="609600" y="1"/>
                                </a:lnTo>
                                <a:lnTo>
                                  <a:pt x="609600" y="0"/>
                                </a:lnTo>
                                <a:lnTo>
                                  <a:pt x="33339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E3B54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C344B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黑体" panose="02010609060101010101" pitchFamily="49" charset="-122"/>
                              <a:cs typeface="+mn-ea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97" name="任意多边形 102">
                            <a:extLst>
                              <a:ext uri="{FF2B5EF4-FFF2-40B4-BE49-F238E27FC236}">
                                <a16:creationId xmlns:a16="http://schemas.microsoft.com/office/drawing/2014/main" id="{1F7BF5EE-A443-408F-8F19-30A590A47B2E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5385386" y="3890259"/>
                            <a:ext cx="2291428" cy="937263"/>
                          </a:xfrm>
                          <a:custGeom>
                            <a:avLst/>
                            <a:gdLst>
                              <a:gd name="connsiteX0" fmla="*/ 0 w 3438526"/>
                              <a:gd name="connsiteY0" fmla="*/ 937261 h 937261"/>
                              <a:gd name="connsiteX1" fmla="*/ 33339 w 3438526"/>
                              <a:gd name="connsiteY1" fmla="*/ 0 h 937261"/>
                              <a:gd name="connsiteX2" fmla="*/ 609600 w 3438526"/>
                              <a:gd name="connsiteY2" fmla="*/ 0 h 937261"/>
                              <a:gd name="connsiteX3" fmla="*/ 609600 w 3438526"/>
                              <a:gd name="connsiteY3" fmla="*/ 1 h 937261"/>
                              <a:gd name="connsiteX4" fmla="*/ 1100139 w 3438526"/>
                              <a:gd name="connsiteY4" fmla="*/ 2 h 937261"/>
                              <a:gd name="connsiteX5" fmla="*/ 1100139 w 3438526"/>
                              <a:gd name="connsiteY5" fmla="*/ 0 h 937261"/>
                              <a:gd name="connsiteX6" fmla="*/ 1676400 w 3438526"/>
                              <a:gd name="connsiteY6" fmla="*/ 0 h 937261"/>
                              <a:gd name="connsiteX7" fmla="*/ 1676400 w 3438526"/>
                              <a:gd name="connsiteY7" fmla="*/ 1 h 937261"/>
                              <a:gd name="connsiteX8" fmla="*/ 3217928 w 3438526"/>
                              <a:gd name="connsiteY8" fmla="*/ 4 h 937261"/>
                              <a:gd name="connsiteX9" fmla="*/ 3438526 w 3438526"/>
                              <a:gd name="connsiteY9" fmla="*/ 937261 h 937261"/>
                              <a:gd name="connsiteX10" fmla="*/ 2371726 w 3438526"/>
                              <a:gd name="connsiteY10" fmla="*/ 937261 h 937261"/>
                              <a:gd name="connsiteX11" fmla="*/ 1643061 w 3438526"/>
                              <a:gd name="connsiteY11" fmla="*/ 937261 h 937261"/>
                              <a:gd name="connsiteX12" fmla="*/ 1066800 w 3438526"/>
                              <a:gd name="connsiteY12" fmla="*/ 937261 h 937261"/>
                              <a:gd name="connsiteX13" fmla="*/ 576261 w 3438526"/>
                              <a:gd name="connsiteY13" fmla="*/ 937261 h 93726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</a:cxnLst>
                            <a:rect l="l" t="t" r="r" b="b"/>
                            <a:pathLst>
                              <a:path w="3438526" h="937261">
                                <a:moveTo>
                                  <a:pt x="0" y="937261"/>
                                </a:moveTo>
                                <a:lnTo>
                                  <a:pt x="33339" y="0"/>
                                </a:lnTo>
                                <a:lnTo>
                                  <a:pt x="609600" y="0"/>
                                </a:lnTo>
                                <a:lnTo>
                                  <a:pt x="609600" y="1"/>
                                </a:lnTo>
                                <a:lnTo>
                                  <a:pt x="1100139" y="2"/>
                                </a:lnTo>
                                <a:lnTo>
                                  <a:pt x="1100139" y="0"/>
                                </a:lnTo>
                                <a:lnTo>
                                  <a:pt x="1676400" y="0"/>
                                </a:lnTo>
                                <a:lnTo>
                                  <a:pt x="1676400" y="1"/>
                                </a:lnTo>
                                <a:lnTo>
                                  <a:pt x="3217928" y="4"/>
                                </a:lnTo>
                                <a:lnTo>
                                  <a:pt x="3438526" y="937261"/>
                                </a:lnTo>
                                <a:lnTo>
                                  <a:pt x="2371726" y="937261"/>
                                </a:lnTo>
                                <a:lnTo>
                                  <a:pt x="1643061" y="937261"/>
                                </a:lnTo>
                                <a:lnTo>
                                  <a:pt x="1066800" y="937261"/>
                                </a:lnTo>
                                <a:lnTo>
                                  <a:pt x="576261" y="93726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B2871A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C344B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黑体" panose="02010609060101010101" pitchFamily="49" charset="-122"/>
                              <a:cs typeface="+mn-ea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98" name="平行四边形 8">
                            <a:extLst>
                              <a:ext uri="{FF2B5EF4-FFF2-40B4-BE49-F238E27FC236}">
                                <a16:creationId xmlns:a16="http://schemas.microsoft.com/office/drawing/2014/main" id="{EE142F10-0E4B-413C-BFDD-202E50B6C81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 flipH="1">
                            <a:off x="3588536" y="2419333"/>
                            <a:ext cx="3980045" cy="961529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A0CC82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C344B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黑体" panose="02010609060101010101" pitchFamily="49" charset="-122"/>
                              <a:cs typeface="+mn-ea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99" name="平行四边形 8">
                            <a:extLst>
                              <a:ext uri="{FF2B5EF4-FFF2-40B4-BE49-F238E27FC236}">
                                <a16:creationId xmlns:a16="http://schemas.microsoft.com/office/drawing/2014/main" id="{E72FE587-5A23-45E3-A761-FD9B6610B02C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4540052" y="2415068"/>
                            <a:ext cx="3980045" cy="940432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E913B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C344B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黑体" panose="02010609060101010101" pitchFamily="49" charset="-122"/>
                              <a:cs typeface="+mn-ea"/>
                              <a:sym typeface="+mn-lt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4" name="组合 48">
                          <a:extLst>
                            <a:ext uri="{FF2B5EF4-FFF2-40B4-BE49-F238E27FC236}">
                              <a16:creationId xmlns:a16="http://schemas.microsoft.com/office/drawing/2014/main" id="{49620D3D-E5E8-45A9-999A-FD8C4159AEE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877306" y="1571105"/>
                          <a:ext cx="1291083" cy="3007733"/>
                          <a:chOff x="2854101" y="1089105"/>
                          <a:chExt cx="1886117" cy="4393918"/>
                        </a:xfrm>
                        <a:effectLst>
                          <a:outerShdw blurRad="50800" dist="254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p:grpSpPr>
                      <p:sp>
                        <p:nvSpPr>
                          <p:cNvPr id="89" name="任意多边形 65">
                            <a:extLst>
                              <a:ext uri="{FF2B5EF4-FFF2-40B4-BE49-F238E27FC236}">
                                <a16:creationId xmlns:a16="http://schemas.microsoft.com/office/drawing/2014/main" id="{1DAB57A4-1C6A-4206-AF82-BB10800A768F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 flipH="1">
                            <a:off x="2757579" y="4436137"/>
                            <a:ext cx="1146163" cy="937264"/>
                          </a:xfrm>
                          <a:custGeom>
                            <a:avLst/>
                            <a:gdLst>
                              <a:gd name="connsiteX0" fmla="*/ 0 w 3438526"/>
                              <a:gd name="connsiteY0" fmla="*/ 937261 h 937261"/>
                              <a:gd name="connsiteX1" fmla="*/ 576261 w 3438526"/>
                              <a:gd name="connsiteY1" fmla="*/ 937261 h 937261"/>
                              <a:gd name="connsiteX2" fmla="*/ 1066800 w 3438526"/>
                              <a:gd name="connsiteY2" fmla="*/ 937261 h 937261"/>
                              <a:gd name="connsiteX3" fmla="*/ 1643061 w 3438526"/>
                              <a:gd name="connsiteY3" fmla="*/ 937261 h 937261"/>
                              <a:gd name="connsiteX4" fmla="*/ 2371726 w 3438526"/>
                              <a:gd name="connsiteY4" fmla="*/ 937261 h 937261"/>
                              <a:gd name="connsiteX5" fmla="*/ 3438526 w 3438526"/>
                              <a:gd name="connsiteY5" fmla="*/ 937261 h 937261"/>
                              <a:gd name="connsiteX6" fmla="*/ 3217928 w 3438526"/>
                              <a:gd name="connsiteY6" fmla="*/ 4 h 937261"/>
                              <a:gd name="connsiteX7" fmla="*/ 1676400 w 3438526"/>
                              <a:gd name="connsiteY7" fmla="*/ 1 h 937261"/>
                              <a:gd name="connsiteX8" fmla="*/ 1676400 w 3438526"/>
                              <a:gd name="connsiteY8" fmla="*/ 0 h 937261"/>
                              <a:gd name="connsiteX9" fmla="*/ 1100139 w 3438526"/>
                              <a:gd name="connsiteY9" fmla="*/ 0 h 937261"/>
                              <a:gd name="connsiteX10" fmla="*/ 1100139 w 3438526"/>
                              <a:gd name="connsiteY10" fmla="*/ 2 h 937261"/>
                              <a:gd name="connsiteX11" fmla="*/ 609600 w 3438526"/>
                              <a:gd name="connsiteY11" fmla="*/ 1 h 937261"/>
                              <a:gd name="connsiteX12" fmla="*/ 609600 w 3438526"/>
                              <a:gd name="connsiteY12" fmla="*/ 0 h 937261"/>
                              <a:gd name="connsiteX13" fmla="*/ 33339 w 3438526"/>
                              <a:gd name="connsiteY13" fmla="*/ 0 h 93726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</a:cxnLst>
                            <a:rect l="l" t="t" r="r" b="b"/>
                            <a:pathLst>
                              <a:path w="3438526" h="937261">
                                <a:moveTo>
                                  <a:pt x="0" y="937261"/>
                                </a:moveTo>
                                <a:lnTo>
                                  <a:pt x="576261" y="937261"/>
                                </a:lnTo>
                                <a:lnTo>
                                  <a:pt x="1066800" y="937261"/>
                                </a:lnTo>
                                <a:lnTo>
                                  <a:pt x="1643061" y="937261"/>
                                </a:lnTo>
                                <a:lnTo>
                                  <a:pt x="2371726" y="937261"/>
                                </a:lnTo>
                                <a:lnTo>
                                  <a:pt x="3438526" y="937261"/>
                                </a:lnTo>
                                <a:lnTo>
                                  <a:pt x="3217928" y="4"/>
                                </a:lnTo>
                                <a:lnTo>
                                  <a:pt x="1676400" y="1"/>
                                </a:lnTo>
                                <a:lnTo>
                                  <a:pt x="1676400" y="0"/>
                                </a:lnTo>
                                <a:lnTo>
                                  <a:pt x="1100139" y="0"/>
                                </a:lnTo>
                                <a:lnTo>
                                  <a:pt x="1100139" y="2"/>
                                </a:lnTo>
                                <a:lnTo>
                                  <a:pt x="609600" y="1"/>
                                </a:lnTo>
                                <a:lnTo>
                                  <a:pt x="609600" y="0"/>
                                </a:lnTo>
                                <a:lnTo>
                                  <a:pt x="33339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E3B54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C344B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黑体" panose="02010609060101010101" pitchFamily="49" charset="-122"/>
                              <a:cs typeface="+mn-ea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90" name="任意多边形 66">
                            <a:extLst>
                              <a:ext uri="{FF2B5EF4-FFF2-40B4-BE49-F238E27FC236}">
                                <a16:creationId xmlns:a16="http://schemas.microsoft.com/office/drawing/2014/main" id="{78F7962E-FE04-41EA-BB2C-E04229008F2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3600399" y="4348446"/>
                            <a:ext cx="1331884" cy="937270"/>
                          </a:xfrm>
                          <a:custGeom>
                            <a:avLst/>
                            <a:gdLst>
                              <a:gd name="connsiteX0" fmla="*/ 0 w 3438526"/>
                              <a:gd name="connsiteY0" fmla="*/ 937261 h 937261"/>
                              <a:gd name="connsiteX1" fmla="*/ 33339 w 3438526"/>
                              <a:gd name="connsiteY1" fmla="*/ 0 h 937261"/>
                              <a:gd name="connsiteX2" fmla="*/ 609600 w 3438526"/>
                              <a:gd name="connsiteY2" fmla="*/ 0 h 937261"/>
                              <a:gd name="connsiteX3" fmla="*/ 609600 w 3438526"/>
                              <a:gd name="connsiteY3" fmla="*/ 1 h 937261"/>
                              <a:gd name="connsiteX4" fmla="*/ 1100139 w 3438526"/>
                              <a:gd name="connsiteY4" fmla="*/ 2 h 937261"/>
                              <a:gd name="connsiteX5" fmla="*/ 1100139 w 3438526"/>
                              <a:gd name="connsiteY5" fmla="*/ 0 h 937261"/>
                              <a:gd name="connsiteX6" fmla="*/ 1676400 w 3438526"/>
                              <a:gd name="connsiteY6" fmla="*/ 0 h 937261"/>
                              <a:gd name="connsiteX7" fmla="*/ 1676400 w 3438526"/>
                              <a:gd name="connsiteY7" fmla="*/ 1 h 937261"/>
                              <a:gd name="connsiteX8" fmla="*/ 3217928 w 3438526"/>
                              <a:gd name="connsiteY8" fmla="*/ 4 h 937261"/>
                              <a:gd name="connsiteX9" fmla="*/ 3438526 w 3438526"/>
                              <a:gd name="connsiteY9" fmla="*/ 937261 h 937261"/>
                              <a:gd name="connsiteX10" fmla="*/ 2371726 w 3438526"/>
                              <a:gd name="connsiteY10" fmla="*/ 937261 h 937261"/>
                              <a:gd name="connsiteX11" fmla="*/ 1643061 w 3438526"/>
                              <a:gd name="connsiteY11" fmla="*/ 937261 h 937261"/>
                              <a:gd name="connsiteX12" fmla="*/ 1066800 w 3438526"/>
                              <a:gd name="connsiteY12" fmla="*/ 937261 h 937261"/>
                              <a:gd name="connsiteX13" fmla="*/ 576261 w 3438526"/>
                              <a:gd name="connsiteY13" fmla="*/ 937261 h 937261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  <a:cxn ang="0">
                                <a:pos x="connsiteX10" y="connsiteY10"/>
                              </a:cxn>
                              <a:cxn ang="0">
                                <a:pos x="connsiteX11" y="connsiteY11"/>
                              </a:cxn>
                              <a:cxn ang="0">
                                <a:pos x="connsiteX12" y="connsiteY12"/>
                              </a:cxn>
                              <a:cxn ang="0">
                                <a:pos x="connsiteX13" y="connsiteY13"/>
                              </a:cxn>
                            </a:cxnLst>
                            <a:rect l="l" t="t" r="r" b="b"/>
                            <a:pathLst>
                              <a:path w="3438526" h="937261">
                                <a:moveTo>
                                  <a:pt x="0" y="937261"/>
                                </a:moveTo>
                                <a:lnTo>
                                  <a:pt x="33339" y="0"/>
                                </a:lnTo>
                                <a:lnTo>
                                  <a:pt x="609600" y="0"/>
                                </a:lnTo>
                                <a:lnTo>
                                  <a:pt x="609600" y="1"/>
                                </a:lnTo>
                                <a:lnTo>
                                  <a:pt x="1100139" y="2"/>
                                </a:lnTo>
                                <a:lnTo>
                                  <a:pt x="1100139" y="0"/>
                                </a:lnTo>
                                <a:lnTo>
                                  <a:pt x="1676400" y="0"/>
                                </a:lnTo>
                                <a:lnTo>
                                  <a:pt x="1676400" y="1"/>
                                </a:lnTo>
                                <a:lnTo>
                                  <a:pt x="3217928" y="4"/>
                                </a:lnTo>
                                <a:lnTo>
                                  <a:pt x="3438526" y="937261"/>
                                </a:lnTo>
                                <a:lnTo>
                                  <a:pt x="2371726" y="937261"/>
                                </a:lnTo>
                                <a:lnTo>
                                  <a:pt x="1643061" y="937261"/>
                                </a:lnTo>
                                <a:lnTo>
                                  <a:pt x="1066800" y="937261"/>
                                </a:lnTo>
                                <a:lnTo>
                                  <a:pt x="576261" y="937261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B2871A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C344B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黑体" panose="02010609060101010101" pitchFamily="49" charset="-122"/>
                              <a:cs typeface="+mn-ea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91" name="平行四边形 8">
                            <a:extLst>
                              <a:ext uri="{FF2B5EF4-FFF2-40B4-BE49-F238E27FC236}">
                                <a16:creationId xmlns:a16="http://schemas.microsoft.com/office/drawing/2014/main" id="{215BCF9B-5EEC-4198-A06F-850CD07ED7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 flipH="1">
                            <a:off x="1417201" y="2526005"/>
                            <a:ext cx="3819715" cy="945915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A0CC82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C344B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黑体" panose="02010609060101010101" pitchFamily="49" charset="-122"/>
                              <a:cs typeface="+mn-ea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92" name="平行四边形 8">
                            <a:extLst>
                              <a:ext uri="{FF2B5EF4-FFF2-40B4-BE49-F238E27FC236}">
                                <a16:creationId xmlns:a16="http://schemas.microsoft.com/office/drawing/2014/main" id="{7E834E4B-D774-4F5E-96A0-6679C52CBE60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2349455" y="2539433"/>
                            <a:ext cx="3841087" cy="940438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E913B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C344B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黑体" panose="02010609060101010101" pitchFamily="49" charset="-122"/>
                              <a:cs typeface="+mn-ea"/>
                              <a:sym typeface="+mn-lt"/>
                            </a:endParaRPr>
                          </a:p>
                        </p:txBody>
                      </p:sp>
                    </p:grpSp>
                    <p:sp>
                      <p:nvSpPr>
                        <p:cNvPr id="55" name="任意多边形 97">
                          <a:extLst>
                            <a:ext uri="{FF2B5EF4-FFF2-40B4-BE49-F238E27FC236}">
                              <a16:creationId xmlns:a16="http://schemas.microsoft.com/office/drawing/2014/main" id="{FAB54CFD-C719-4B83-916C-A9E51B1BF09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1704977" y="3109334"/>
                          <a:ext cx="2936697" cy="59163"/>
                        </a:xfrm>
                        <a:custGeom>
                          <a:avLst/>
                          <a:gdLst>
                            <a:gd name="connsiteX0" fmla="*/ 0 w 2030623"/>
                            <a:gd name="connsiteY0" fmla="*/ 360697 h 360697"/>
                            <a:gd name="connsiteX1" fmla="*/ 12830 w 2030623"/>
                            <a:gd name="connsiteY1" fmla="*/ 0 h 360697"/>
                            <a:gd name="connsiteX2" fmla="*/ 538782 w 2030623"/>
                            <a:gd name="connsiteY2" fmla="*/ 0 h 360697"/>
                            <a:gd name="connsiteX3" fmla="*/ 538782 w 2030623"/>
                            <a:gd name="connsiteY3" fmla="*/ 1 h 360697"/>
                            <a:gd name="connsiteX4" fmla="*/ 1945728 w 2030623"/>
                            <a:gd name="connsiteY4" fmla="*/ 4 h 360697"/>
                            <a:gd name="connsiteX5" fmla="*/ 2030623 w 2030623"/>
                            <a:gd name="connsiteY5" fmla="*/ 360697 h 3606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30623" h="360697">
                              <a:moveTo>
                                <a:pt x="0" y="360697"/>
                              </a:moveTo>
                              <a:lnTo>
                                <a:pt x="12830" y="0"/>
                              </a:lnTo>
                              <a:lnTo>
                                <a:pt x="538782" y="0"/>
                              </a:lnTo>
                              <a:lnTo>
                                <a:pt x="538782" y="1"/>
                              </a:lnTo>
                              <a:lnTo>
                                <a:pt x="1945728" y="4"/>
                              </a:lnTo>
                              <a:lnTo>
                                <a:pt x="2030623" y="360697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chemeClr val="tx1">
                                <a:alpha val="52000"/>
                              </a:schemeClr>
                            </a:gs>
                            <a:gs pos="100000">
                              <a:srgbClr val="EFF2F5">
                                <a:alpha val="0"/>
                              </a:srgbClr>
                            </a:gs>
                          </a:gsLst>
                          <a:lin ang="5400000" scaled="0"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square" lIns="91440" tIns="45720" rIns="91440" bIns="45720" rtlCol="0" anchor="ctr"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C344B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黑体" panose="02010609060101010101" pitchFamily="49" charset="-122"/>
                            <a:cs typeface="+mn-ea"/>
                            <a:sym typeface="+mn-lt"/>
                          </a:endParaRPr>
                        </a:p>
                      </p:txBody>
                    </p:sp>
                    <p:sp>
                      <p:nvSpPr>
                        <p:cNvPr id="56" name="任意多边形 98">
                          <a:extLst>
                            <a:ext uri="{FF2B5EF4-FFF2-40B4-BE49-F238E27FC236}">
                              <a16:creationId xmlns:a16="http://schemas.microsoft.com/office/drawing/2014/main" id="{0233D72C-2952-4C0A-B613-7E8F97EB122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200000" flipH="1">
                          <a:off x="3659373" y="3164149"/>
                          <a:ext cx="2798415" cy="59163"/>
                        </a:xfrm>
                        <a:custGeom>
                          <a:avLst/>
                          <a:gdLst>
                            <a:gd name="connsiteX0" fmla="*/ 0 w 2030623"/>
                            <a:gd name="connsiteY0" fmla="*/ 360697 h 360697"/>
                            <a:gd name="connsiteX1" fmla="*/ 12830 w 2030623"/>
                            <a:gd name="connsiteY1" fmla="*/ 0 h 360697"/>
                            <a:gd name="connsiteX2" fmla="*/ 538782 w 2030623"/>
                            <a:gd name="connsiteY2" fmla="*/ 0 h 360697"/>
                            <a:gd name="connsiteX3" fmla="*/ 538782 w 2030623"/>
                            <a:gd name="connsiteY3" fmla="*/ 1 h 360697"/>
                            <a:gd name="connsiteX4" fmla="*/ 1945728 w 2030623"/>
                            <a:gd name="connsiteY4" fmla="*/ 4 h 360697"/>
                            <a:gd name="connsiteX5" fmla="*/ 2030623 w 2030623"/>
                            <a:gd name="connsiteY5" fmla="*/ 360697 h 360697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030623" h="360697">
                              <a:moveTo>
                                <a:pt x="0" y="360697"/>
                              </a:moveTo>
                              <a:lnTo>
                                <a:pt x="12830" y="0"/>
                              </a:lnTo>
                              <a:lnTo>
                                <a:pt x="538782" y="0"/>
                              </a:lnTo>
                              <a:lnTo>
                                <a:pt x="538782" y="1"/>
                              </a:lnTo>
                              <a:lnTo>
                                <a:pt x="1945728" y="4"/>
                              </a:lnTo>
                              <a:lnTo>
                                <a:pt x="2030623" y="360697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0">
                              <a:schemeClr val="tx1">
                                <a:alpha val="52000"/>
                              </a:schemeClr>
                            </a:gs>
                            <a:gs pos="100000">
                              <a:srgbClr val="EFF2F5">
                                <a:alpha val="0"/>
                              </a:srgbClr>
                            </a:gs>
                          </a:gsLst>
                          <a:lin ang="5400000" scaled="0"/>
                        </a:gra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wrap="square" lIns="91440" tIns="45720" rIns="91440" bIns="45720" rtlCol="0" anchor="ctr">
                          <a:noAutofit/>
                        </a:bodyPr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C344B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黑体" panose="02010609060101010101" pitchFamily="49" charset="-122"/>
                            <a:cs typeface="+mn-ea"/>
                            <a:sym typeface="+mn-lt"/>
                          </a:endParaRPr>
                        </a:p>
                      </p:txBody>
                    </p:sp>
                    <p:sp>
                      <p:nvSpPr>
                        <p:cNvPr id="57" name="任意多边形 78">
                          <a:extLst>
                            <a:ext uri="{FF2B5EF4-FFF2-40B4-BE49-F238E27FC236}">
                              <a16:creationId xmlns:a16="http://schemas.microsoft.com/office/drawing/2014/main" id="{931EA12B-6A55-449A-AAD3-2483EFA054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200000" flipH="1">
                          <a:off x="3765391" y="3751580"/>
                          <a:ext cx="995920" cy="641576"/>
                        </a:xfrm>
                        <a:custGeom>
                          <a:avLst/>
                          <a:gdLst>
                            <a:gd name="connsiteX0" fmla="*/ 0 w 4606609"/>
                            <a:gd name="connsiteY0" fmla="*/ 937262 h 937262"/>
                            <a:gd name="connsiteX1" fmla="*/ 576261 w 4606609"/>
                            <a:gd name="connsiteY1" fmla="*/ 937262 h 937262"/>
                            <a:gd name="connsiteX2" fmla="*/ 1066800 w 4606609"/>
                            <a:gd name="connsiteY2" fmla="*/ 937262 h 937262"/>
                            <a:gd name="connsiteX3" fmla="*/ 1643061 w 4606609"/>
                            <a:gd name="connsiteY3" fmla="*/ 937262 h 937262"/>
                            <a:gd name="connsiteX4" fmla="*/ 2371726 w 4606609"/>
                            <a:gd name="connsiteY4" fmla="*/ 937262 h 937262"/>
                            <a:gd name="connsiteX5" fmla="*/ 3438526 w 4606609"/>
                            <a:gd name="connsiteY5" fmla="*/ 937262 h 937262"/>
                            <a:gd name="connsiteX6" fmla="*/ 3438526 w 4606609"/>
                            <a:gd name="connsiteY6" fmla="*/ 937261 h 937262"/>
                            <a:gd name="connsiteX7" fmla="*/ 3539809 w 4606609"/>
                            <a:gd name="connsiteY7" fmla="*/ 937261 h 937262"/>
                            <a:gd name="connsiteX8" fmla="*/ 4606609 w 4606609"/>
                            <a:gd name="connsiteY8" fmla="*/ 937261 h 937262"/>
                            <a:gd name="connsiteX9" fmla="*/ 4386011 w 4606609"/>
                            <a:gd name="connsiteY9" fmla="*/ 4 h 937262"/>
                            <a:gd name="connsiteX10" fmla="*/ 2844483 w 4606609"/>
                            <a:gd name="connsiteY10" fmla="*/ 1 h 937262"/>
                            <a:gd name="connsiteX11" fmla="*/ 2844483 w 4606609"/>
                            <a:gd name="connsiteY11" fmla="*/ 0 h 937262"/>
                            <a:gd name="connsiteX12" fmla="*/ 2268222 w 4606609"/>
                            <a:gd name="connsiteY12" fmla="*/ 0 h 937262"/>
                            <a:gd name="connsiteX13" fmla="*/ 2268222 w 4606609"/>
                            <a:gd name="connsiteY13" fmla="*/ 2 h 937262"/>
                            <a:gd name="connsiteX14" fmla="*/ 1777683 w 4606609"/>
                            <a:gd name="connsiteY14" fmla="*/ 1 h 937262"/>
                            <a:gd name="connsiteX15" fmla="*/ 1777683 w 4606609"/>
                            <a:gd name="connsiteY15" fmla="*/ 0 h 937262"/>
                            <a:gd name="connsiteX16" fmla="*/ 1201422 w 4606609"/>
                            <a:gd name="connsiteY16" fmla="*/ 0 h 937262"/>
                            <a:gd name="connsiteX17" fmla="*/ 1201422 w 4606609"/>
                            <a:gd name="connsiteY17" fmla="*/ 1 h 937262"/>
                            <a:gd name="connsiteX18" fmla="*/ 1100139 w 4606609"/>
                            <a:gd name="connsiteY18" fmla="*/ 1 h 937262"/>
                            <a:gd name="connsiteX19" fmla="*/ 1100139 w 4606609"/>
                            <a:gd name="connsiteY19" fmla="*/ 3 h 937262"/>
                            <a:gd name="connsiteX20" fmla="*/ 609600 w 4606609"/>
                            <a:gd name="connsiteY20" fmla="*/ 2 h 937262"/>
                            <a:gd name="connsiteX21" fmla="*/ 609600 w 4606609"/>
                            <a:gd name="connsiteY21" fmla="*/ 1 h 937262"/>
                            <a:gd name="connsiteX22" fmla="*/ 33339 w 4606609"/>
                            <a:gd name="connsiteY22" fmla="*/ 1 h 9372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</a:cxnLst>
                          <a:rect l="l" t="t" r="r" b="b"/>
                          <a:pathLst>
                            <a:path w="4606609" h="937262">
                              <a:moveTo>
                                <a:pt x="0" y="937262"/>
                              </a:moveTo>
                              <a:lnTo>
                                <a:pt x="576261" y="937262"/>
                              </a:lnTo>
                              <a:lnTo>
                                <a:pt x="1066800" y="937262"/>
                              </a:lnTo>
                              <a:lnTo>
                                <a:pt x="1643061" y="937262"/>
                              </a:lnTo>
                              <a:lnTo>
                                <a:pt x="2371726" y="937262"/>
                              </a:lnTo>
                              <a:lnTo>
                                <a:pt x="3438526" y="937262"/>
                              </a:lnTo>
                              <a:lnTo>
                                <a:pt x="3438526" y="937261"/>
                              </a:lnTo>
                              <a:lnTo>
                                <a:pt x="3539809" y="937261"/>
                              </a:lnTo>
                              <a:lnTo>
                                <a:pt x="4606609" y="937261"/>
                              </a:lnTo>
                              <a:lnTo>
                                <a:pt x="4386011" y="4"/>
                              </a:lnTo>
                              <a:lnTo>
                                <a:pt x="2844483" y="1"/>
                              </a:lnTo>
                              <a:lnTo>
                                <a:pt x="2844483" y="0"/>
                              </a:lnTo>
                              <a:lnTo>
                                <a:pt x="2268222" y="0"/>
                              </a:lnTo>
                              <a:lnTo>
                                <a:pt x="2268222" y="2"/>
                              </a:lnTo>
                              <a:lnTo>
                                <a:pt x="1777683" y="1"/>
                              </a:lnTo>
                              <a:lnTo>
                                <a:pt x="1777683" y="0"/>
                              </a:lnTo>
                              <a:lnTo>
                                <a:pt x="1201422" y="0"/>
                              </a:lnTo>
                              <a:lnTo>
                                <a:pt x="1201422" y="1"/>
                              </a:lnTo>
                              <a:lnTo>
                                <a:pt x="1100139" y="1"/>
                              </a:lnTo>
                              <a:lnTo>
                                <a:pt x="1100139" y="3"/>
                              </a:lnTo>
                              <a:lnTo>
                                <a:pt x="609600" y="2"/>
                              </a:lnTo>
                              <a:lnTo>
                                <a:pt x="609600" y="1"/>
                              </a:lnTo>
                              <a:lnTo>
                                <a:pt x="33339" y="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E3B541"/>
                        </a:solidFill>
                        <a:ln>
                          <a:noFill/>
                        </a:ln>
                        <a:effectLst>
                          <a:outerShdw blurRad="50800" dist="254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lIns="91440" tIns="45720" rIns="91440" bIns="45720"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C344B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黑体" panose="02010609060101010101" pitchFamily="49" charset="-122"/>
                            <a:cs typeface="+mn-ea"/>
                            <a:sym typeface="+mn-lt"/>
                          </a:endParaRPr>
                        </a:p>
                      </p:txBody>
                    </p:sp>
                    <p:sp>
                      <p:nvSpPr>
                        <p:cNvPr id="58" name="任意多边形 79">
                          <a:extLst>
                            <a:ext uri="{FF2B5EF4-FFF2-40B4-BE49-F238E27FC236}">
                              <a16:creationId xmlns:a16="http://schemas.microsoft.com/office/drawing/2014/main" id="{789D2532-80E2-47A6-A127-A04610B8421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4142274" y="3483756"/>
                          <a:ext cx="1526043" cy="641576"/>
                        </a:xfrm>
                        <a:custGeom>
                          <a:avLst/>
                          <a:gdLst>
                            <a:gd name="connsiteX0" fmla="*/ 0 w 4606609"/>
                            <a:gd name="connsiteY0" fmla="*/ 937261 h 937262"/>
                            <a:gd name="connsiteX1" fmla="*/ 33339 w 4606609"/>
                            <a:gd name="connsiteY1" fmla="*/ 0 h 937262"/>
                            <a:gd name="connsiteX2" fmla="*/ 609600 w 4606609"/>
                            <a:gd name="connsiteY2" fmla="*/ 0 h 937262"/>
                            <a:gd name="connsiteX3" fmla="*/ 609600 w 4606609"/>
                            <a:gd name="connsiteY3" fmla="*/ 1 h 937262"/>
                            <a:gd name="connsiteX4" fmla="*/ 1100139 w 4606609"/>
                            <a:gd name="connsiteY4" fmla="*/ 2 h 937262"/>
                            <a:gd name="connsiteX5" fmla="*/ 1100139 w 4606609"/>
                            <a:gd name="connsiteY5" fmla="*/ 0 h 937262"/>
                            <a:gd name="connsiteX6" fmla="*/ 1676400 w 4606609"/>
                            <a:gd name="connsiteY6" fmla="*/ 0 h 937262"/>
                            <a:gd name="connsiteX7" fmla="*/ 1676400 w 4606609"/>
                            <a:gd name="connsiteY7" fmla="*/ 1 h 937262"/>
                            <a:gd name="connsiteX8" fmla="*/ 1777683 w 4606609"/>
                            <a:gd name="connsiteY8" fmla="*/ 1 h 937262"/>
                            <a:gd name="connsiteX9" fmla="*/ 1777683 w 4606609"/>
                            <a:gd name="connsiteY9" fmla="*/ 1 h 937262"/>
                            <a:gd name="connsiteX10" fmla="*/ 2268222 w 4606609"/>
                            <a:gd name="connsiteY10" fmla="*/ 2 h 937262"/>
                            <a:gd name="connsiteX11" fmla="*/ 2268222 w 4606609"/>
                            <a:gd name="connsiteY11" fmla="*/ 1 h 937262"/>
                            <a:gd name="connsiteX12" fmla="*/ 2844483 w 4606609"/>
                            <a:gd name="connsiteY12" fmla="*/ 1 h 937262"/>
                            <a:gd name="connsiteX13" fmla="*/ 2844483 w 4606609"/>
                            <a:gd name="connsiteY13" fmla="*/ 2 h 937262"/>
                            <a:gd name="connsiteX14" fmla="*/ 4386011 w 4606609"/>
                            <a:gd name="connsiteY14" fmla="*/ 5 h 937262"/>
                            <a:gd name="connsiteX15" fmla="*/ 4606609 w 4606609"/>
                            <a:gd name="connsiteY15" fmla="*/ 937262 h 937262"/>
                            <a:gd name="connsiteX16" fmla="*/ 3539809 w 4606609"/>
                            <a:gd name="connsiteY16" fmla="*/ 937262 h 937262"/>
                            <a:gd name="connsiteX17" fmla="*/ 2811144 w 4606609"/>
                            <a:gd name="connsiteY17" fmla="*/ 937262 h 937262"/>
                            <a:gd name="connsiteX18" fmla="*/ 2234883 w 4606609"/>
                            <a:gd name="connsiteY18" fmla="*/ 937262 h 937262"/>
                            <a:gd name="connsiteX19" fmla="*/ 1744344 w 4606609"/>
                            <a:gd name="connsiteY19" fmla="*/ 937262 h 937262"/>
                            <a:gd name="connsiteX20" fmla="*/ 1168083 w 4606609"/>
                            <a:gd name="connsiteY20" fmla="*/ 937262 h 937262"/>
                            <a:gd name="connsiteX21" fmla="*/ 1168083 w 4606609"/>
                            <a:gd name="connsiteY21" fmla="*/ 937261 h 937262"/>
                            <a:gd name="connsiteX22" fmla="*/ 1066800 w 4606609"/>
                            <a:gd name="connsiteY22" fmla="*/ 937261 h 937262"/>
                            <a:gd name="connsiteX23" fmla="*/ 576261 w 4606609"/>
                            <a:gd name="connsiteY23" fmla="*/ 937261 h 93726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</a:cxnLst>
                          <a:rect l="l" t="t" r="r" b="b"/>
                          <a:pathLst>
                            <a:path w="4606609" h="937262">
                              <a:moveTo>
                                <a:pt x="0" y="937261"/>
                              </a:moveTo>
                              <a:lnTo>
                                <a:pt x="33339" y="0"/>
                              </a:lnTo>
                              <a:lnTo>
                                <a:pt x="609600" y="0"/>
                              </a:lnTo>
                              <a:lnTo>
                                <a:pt x="609600" y="1"/>
                              </a:lnTo>
                              <a:lnTo>
                                <a:pt x="1100139" y="2"/>
                              </a:lnTo>
                              <a:lnTo>
                                <a:pt x="1100139" y="0"/>
                              </a:lnTo>
                              <a:lnTo>
                                <a:pt x="1676400" y="0"/>
                              </a:lnTo>
                              <a:lnTo>
                                <a:pt x="1676400" y="1"/>
                              </a:lnTo>
                              <a:lnTo>
                                <a:pt x="1777683" y="1"/>
                              </a:lnTo>
                              <a:lnTo>
                                <a:pt x="1777683" y="1"/>
                              </a:lnTo>
                              <a:lnTo>
                                <a:pt x="2268222" y="2"/>
                              </a:lnTo>
                              <a:lnTo>
                                <a:pt x="2268222" y="1"/>
                              </a:lnTo>
                              <a:lnTo>
                                <a:pt x="2844483" y="1"/>
                              </a:lnTo>
                              <a:lnTo>
                                <a:pt x="2844483" y="2"/>
                              </a:lnTo>
                              <a:lnTo>
                                <a:pt x="4386011" y="5"/>
                              </a:lnTo>
                              <a:lnTo>
                                <a:pt x="4606609" y="937262"/>
                              </a:lnTo>
                              <a:lnTo>
                                <a:pt x="3539809" y="937262"/>
                              </a:lnTo>
                              <a:lnTo>
                                <a:pt x="2811144" y="937262"/>
                              </a:lnTo>
                              <a:lnTo>
                                <a:pt x="2234883" y="937262"/>
                              </a:lnTo>
                              <a:lnTo>
                                <a:pt x="1744344" y="937262"/>
                              </a:lnTo>
                              <a:lnTo>
                                <a:pt x="1168083" y="937262"/>
                              </a:lnTo>
                              <a:lnTo>
                                <a:pt x="1168083" y="937261"/>
                              </a:lnTo>
                              <a:lnTo>
                                <a:pt x="1066800" y="937261"/>
                              </a:lnTo>
                              <a:lnTo>
                                <a:pt x="576261" y="93726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B2871A"/>
                        </a:solidFill>
                        <a:ln>
                          <a:noFill/>
                        </a:ln>
                        <a:effectLst>
                          <a:outerShdw blurRad="50800" dist="25400" dir="5400000" algn="t" rotWithShape="0">
                            <a:prstClr val="black">
                              <a:alpha val="40000"/>
                            </a:prstClr>
                          </a:outerShdw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lIns="91440" tIns="45720" rIns="91440" bIns="45720"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C344B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黑体" panose="02010609060101010101" pitchFamily="49" charset="-122"/>
                            <a:cs typeface="+mn-ea"/>
                            <a:sym typeface="+mn-lt"/>
                          </a:endParaRPr>
                        </a:p>
                      </p:txBody>
                    </p:sp>
                    <p:grpSp>
                      <p:nvGrpSpPr>
                        <p:cNvPr id="59" name="组合 60">
                          <a:extLst>
                            <a:ext uri="{FF2B5EF4-FFF2-40B4-BE49-F238E27FC236}">
                              <a16:creationId xmlns:a16="http://schemas.microsoft.com/office/drawing/2014/main" id="{1ACB44D0-ED8B-4EAD-AF10-A01DE41B147F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942057" y="1675116"/>
                          <a:ext cx="1287080" cy="2570982"/>
                          <a:chOff x="5886002" y="1241036"/>
                          <a:chExt cx="1880260" cy="3755878"/>
                        </a:xfrm>
                      </p:grpSpPr>
                      <p:sp>
                        <p:nvSpPr>
                          <p:cNvPr id="87" name="平行四边形 8">
                            <a:extLst>
                              <a:ext uri="{FF2B5EF4-FFF2-40B4-BE49-F238E27FC236}">
                                <a16:creationId xmlns:a16="http://schemas.microsoft.com/office/drawing/2014/main" id="{10A8562E-5A9D-4FC3-8972-542DA6EDCB9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16200000" flipH="1">
                            <a:off x="4485868" y="2657499"/>
                            <a:ext cx="3739549" cy="939282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A0CC82"/>
                          </a:solidFill>
                          <a:ln>
                            <a:noFill/>
                          </a:ln>
                          <a:effectLst/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C344B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黑体" panose="02010609060101010101" pitchFamily="49" charset="-122"/>
                              <a:cs typeface="+mn-ea"/>
                              <a:sym typeface="+mn-lt"/>
                            </a:endParaRPr>
                          </a:p>
                        </p:txBody>
                      </p:sp>
                      <p:sp>
                        <p:nvSpPr>
                          <p:cNvPr id="88" name="平行四边形 8">
                            <a:extLst>
                              <a:ext uri="{FF2B5EF4-FFF2-40B4-BE49-F238E27FC236}">
                                <a16:creationId xmlns:a16="http://schemas.microsoft.com/office/drawing/2014/main" id="{A9D9ED6E-7DC8-422B-9EC1-4E3D7FD5CCFB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5400000">
                            <a:off x="5424578" y="2638896"/>
                            <a:ext cx="3739543" cy="943824"/>
                          </a:xfrm>
                          <a:custGeom>
                            <a:avLst/>
                            <a:gdLst>
                              <a:gd name="connsiteX0" fmla="*/ 0 w 931548"/>
                              <a:gd name="connsiteY0" fmla="*/ 937261 h 937261"/>
                              <a:gd name="connsiteX1" fmla="*/ 42348 w 931548"/>
                              <a:gd name="connsiteY1" fmla="*/ 0 h 937261"/>
                              <a:gd name="connsiteX2" fmla="*/ 931548 w 931548"/>
                              <a:gd name="connsiteY2" fmla="*/ 0 h 937261"/>
                              <a:gd name="connsiteX3" fmla="*/ 889200 w 931548"/>
                              <a:gd name="connsiteY3" fmla="*/ 937261 h 937261"/>
                              <a:gd name="connsiteX4" fmla="*/ 0 w 931548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91851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54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760107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1 h 937261"/>
                              <a:gd name="connsiteX1" fmla="*/ 42348 w 889200"/>
                              <a:gd name="connsiteY1" fmla="*/ 0 h 937261"/>
                              <a:gd name="connsiteX2" fmla="*/ 804560 w 889200"/>
                              <a:gd name="connsiteY2" fmla="*/ 6350 h 937261"/>
                              <a:gd name="connsiteX3" fmla="*/ 889200 w 889200"/>
                              <a:gd name="connsiteY3" fmla="*/ 937261 h 937261"/>
                              <a:gd name="connsiteX4" fmla="*/ 0 w 889200"/>
                              <a:gd name="connsiteY4" fmla="*/ 937261 h 937261"/>
                              <a:gd name="connsiteX0" fmla="*/ 0 w 889200"/>
                              <a:gd name="connsiteY0" fmla="*/ 937262 h 937262"/>
                              <a:gd name="connsiteX1" fmla="*/ 32826 w 889200"/>
                              <a:gd name="connsiteY1" fmla="*/ 0 h 937262"/>
                              <a:gd name="connsiteX2" fmla="*/ 804560 w 889200"/>
                              <a:gd name="connsiteY2" fmla="*/ 6351 h 937262"/>
                              <a:gd name="connsiteX3" fmla="*/ 889200 w 889200"/>
                              <a:gd name="connsiteY3" fmla="*/ 937262 h 937262"/>
                              <a:gd name="connsiteX4" fmla="*/ 0 w 889200"/>
                              <a:gd name="connsiteY4" fmla="*/ 937262 h 937262"/>
                              <a:gd name="connsiteX0" fmla="*/ 0 w 889200"/>
                              <a:gd name="connsiteY0" fmla="*/ 940436 h 940436"/>
                              <a:gd name="connsiteX1" fmla="*/ 32826 w 889200"/>
                              <a:gd name="connsiteY1" fmla="*/ 3174 h 940436"/>
                              <a:gd name="connsiteX2" fmla="*/ 807735 w 889200"/>
                              <a:gd name="connsiteY2" fmla="*/ 0 h 940436"/>
                              <a:gd name="connsiteX3" fmla="*/ 889200 w 889200"/>
                              <a:gd name="connsiteY3" fmla="*/ 940436 h 940436"/>
                              <a:gd name="connsiteX4" fmla="*/ 0 w 889200"/>
                              <a:gd name="connsiteY4" fmla="*/ 940436 h 940436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889200" h="940436">
                                <a:moveTo>
                                  <a:pt x="0" y="940436"/>
                                </a:moveTo>
                                <a:lnTo>
                                  <a:pt x="32826" y="3174"/>
                                </a:lnTo>
                                <a:lnTo>
                                  <a:pt x="807735" y="0"/>
                                </a:lnTo>
                                <a:lnTo>
                                  <a:pt x="889200" y="940436"/>
                                </a:lnTo>
                                <a:lnTo>
                                  <a:pt x="0" y="940436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5E913B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zh-CN" alt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C344B"/>
                              </a:solidFill>
                              <a:effectLst/>
                              <a:uLnTx/>
                              <a:uFillTx/>
                              <a:latin typeface="Arial" panose="020B0604020202020204"/>
                              <a:ea typeface="黑体" panose="02010609060101010101" pitchFamily="49" charset="-122"/>
                              <a:cs typeface="+mn-ea"/>
                              <a:sym typeface="+mn-lt"/>
                            </a:endParaRPr>
                          </a:p>
                        </p:txBody>
                      </p:sp>
                    </p:grpSp>
                    <p:sp>
                      <p:nvSpPr>
                        <p:cNvPr id="60" name="任意多边形 120">
                          <a:extLst>
                            <a:ext uri="{FF2B5EF4-FFF2-40B4-BE49-F238E27FC236}">
                              <a16:creationId xmlns:a16="http://schemas.microsoft.com/office/drawing/2014/main" id="{CCE9EDA7-A613-48D0-9D61-92E89B3D6A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1950810" y="4174738"/>
                          <a:ext cx="782408" cy="395551"/>
                        </a:xfrm>
                        <a:custGeom>
                          <a:avLst/>
                          <a:gdLst>
                            <a:gd name="connsiteX0" fmla="*/ 0 w 914400"/>
                            <a:gd name="connsiteY0" fmla="*/ 533400 h 533400"/>
                            <a:gd name="connsiteX1" fmla="*/ 914400 w 914400"/>
                            <a:gd name="connsiteY1" fmla="*/ 304800 h 533400"/>
                            <a:gd name="connsiteX2" fmla="*/ 12700 w 914400"/>
                            <a:gd name="connsiteY2" fmla="*/ 0 h 533400"/>
                            <a:gd name="connsiteX3" fmla="*/ 0 w 914400"/>
                            <a:gd name="connsiteY3" fmla="*/ 533400 h 533400"/>
                            <a:gd name="connsiteX0" fmla="*/ 0 w 962526"/>
                            <a:gd name="connsiteY0" fmla="*/ 533400 h 533400"/>
                            <a:gd name="connsiteX1" fmla="*/ 962526 w 962526"/>
                            <a:gd name="connsiteY1" fmla="*/ 304800 h 533400"/>
                            <a:gd name="connsiteX2" fmla="*/ 12700 w 962526"/>
                            <a:gd name="connsiteY2" fmla="*/ 0 h 533400"/>
                            <a:gd name="connsiteX3" fmla="*/ 0 w 962526"/>
                            <a:gd name="connsiteY3" fmla="*/ 533400 h 533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962526" h="533400">
                              <a:moveTo>
                                <a:pt x="0" y="533400"/>
                              </a:moveTo>
                              <a:lnTo>
                                <a:pt x="962526" y="304800"/>
                              </a:lnTo>
                              <a:lnTo>
                                <a:pt x="12700" y="0"/>
                              </a:lnTo>
                              <a:lnTo>
                                <a:pt x="0" y="533400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100000">
                              <a:schemeClr val="bg1">
                                <a:lumMod val="50000"/>
                                <a:alpha val="36000"/>
                              </a:schemeClr>
                            </a:gs>
                            <a:gs pos="0">
                              <a:schemeClr val="bg1">
                                <a:lumMod val="50000"/>
                                <a:alpha val="0"/>
                              </a:schemeClr>
                            </a:gs>
                          </a:gsLst>
                          <a:lin ang="0" scaled="0"/>
                        </a:gradFill>
                        <a:ln>
                          <a:noFill/>
                        </a:ln>
                        <a:effectLst>
                          <a:softEdge rad="38100"/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lIns="91440" tIns="45720" rIns="91440" bIns="45720"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C344B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黑体" panose="02010609060101010101" pitchFamily="49" charset="-122"/>
                            <a:cs typeface="+mn-ea"/>
                            <a:sym typeface="+mn-lt"/>
                          </a:endParaRPr>
                        </a:p>
                      </p:txBody>
                    </p:sp>
                    <p:sp>
                      <p:nvSpPr>
                        <p:cNvPr id="62" name="任意多边形 122">
                          <a:extLst>
                            <a:ext uri="{FF2B5EF4-FFF2-40B4-BE49-F238E27FC236}">
                              <a16:creationId xmlns:a16="http://schemas.microsoft.com/office/drawing/2014/main" id="{E7672D9F-0A96-4248-8718-81870771A8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4359083" y="4143012"/>
                          <a:ext cx="782409" cy="465951"/>
                        </a:xfrm>
                        <a:custGeom>
                          <a:avLst/>
                          <a:gdLst>
                            <a:gd name="connsiteX0" fmla="*/ 0 w 914400"/>
                            <a:gd name="connsiteY0" fmla="*/ 533400 h 533400"/>
                            <a:gd name="connsiteX1" fmla="*/ 914400 w 914400"/>
                            <a:gd name="connsiteY1" fmla="*/ 304800 h 533400"/>
                            <a:gd name="connsiteX2" fmla="*/ 12700 w 914400"/>
                            <a:gd name="connsiteY2" fmla="*/ 0 h 533400"/>
                            <a:gd name="connsiteX3" fmla="*/ 0 w 914400"/>
                            <a:gd name="connsiteY3" fmla="*/ 533400 h 533400"/>
                            <a:gd name="connsiteX0" fmla="*/ 0 w 962526"/>
                            <a:gd name="connsiteY0" fmla="*/ 533400 h 533400"/>
                            <a:gd name="connsiteX1" fmla="*/ 962526 w 962526"/>
                            <a:gd name="connsiteY1" fmla="*/ 304800 h 533400"/>
                            <a:gd name="connsiteX2" fmla="*/ 12700 w 962526"/>
                            <a:gd name="connsiteY2" fmla="*/ 0 h 533400"/>
                            <a:gd name="connsiteX3" fmla="*/ 0 w 962526"/>
                            <a:gd name="connsiteY3" fmla="*/ 533400 h 533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962526" h="533400">
                              <a:moveTo>
                                <a:pt x="0" y="533400"/>
                              </a:moveTo>
                              <a:lnTo>
                                <a:pt x="962526" y="304800"/>
                              </a:lnTo>
                              <a:lnTo>
                                <a:pt x="12700" y="0"/>
                              </a:lnTo>
                              <a:lnTo>
                                <a:pt x="0" y="533400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100000">
                              <a:schemeClr val="bg1">
                                <a:lumMod val="50000"/>
                                <a:alpha val="36000"/>
                              </a:schemeClr>
                            </a:gs>
                            <a:gs pos="0">
                              <a:schemeClr val="bg1">
                                <a:lumMod val="50000"/>
                                <a:alpha val="0"/>
                              </a:schemeClr>
                            </a:gs>
                          </a:gsLst>
                          <a:lin ang="0" scaled="0"/>
                        </a:gradFill>
                        <a:ln>
                          <a:noFill/>
                        </a:ln>
                        <a:effectLst>
                          <a:softEdge rad="38100"/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lIns="91440" tIns="45720" rIns="91440" bIns="45720"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C344B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黑体" panose="02010609060101010101" pitchFamily="49" charset="-122"/>
                            <a:cs typeface="+mn-ea"/>
                            <a:sym typeface="+mn-lt"/>
                          </a:endParaRPr>
                        </a:p>
                      </p:txBody>
                    </p:sp>
                    <p:sp>
                      <p:nvSpPr>
                        <p:cNvPr id="63" name="任意多边形 123">
                          <a:extLst>
                            <a:ext uri="{FF2B5EF4-FFF2-40B4-BE49-F238E27FC236}">
                              <a16:creationId xmlns:a16="http://schemas.microsoft.com/office/drawing/2014/main" id="{6A4D0877-F3C3-4CF5-A6CC-70C256FE55F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69399" y="4154148"/>
                          <a:ext cx="782408" cy="395551"/>
                        </a:xfrm>
                        <a:custGeom>
                          <a:avLst/>
                          <a:gdLst>
                            <a:gd name="connsiteX0" fmla="*/ 0 w 914400"/>
                            <a:gd name="connsiteY0" fmla="*/ 533400 h 533400"/>
                            <a:gd name="connsiteX1" fmla="*/ 914400 w 914400"/>
                            <a:gd name="connsiteY1" fmla="*/ 304800 h 533400"/>
                            <a:gd name="connsiteX2" fmla="*/ 12700 w 914400"/>
                            <a:gd name="connsiteY2" fmla="*/ 0 h 533400"/>
                            <a:gd name="connsiteX3" fmla="*/ 0 w 914400"/>
                            <a:gd name="connsiteY3" fmla="*/ 533400 h 533400"/>
                            <a:gd name="connsiteX0" fmla="*/ 0 w 962526"/>
                            <a:gd name="connsiteY0" fmla="*/ 533400 h 533400"/>
                            <a:gd name="connsiteX1" fmla="*/ 962526 w 962526"/>
                            <a:gd name="connsiteY1" fmla="*/ 304800 h 533400"/>
                            <a:gd name="connsiteX2" fmla="*/ 12700 w 962526"/>
                            <a:gd name="connsiteY2" fmla="*/ 0 h 533400"/>
                            <a:gd name="connsiteX3" fmla="*/ 0 w 962526"/>
                            <a:gd name="connsiteY3" fmla="*/ 533400 h 5334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</a:cxnLst>
                          <a:rect l="l" t="t" r="r" b="b"/>
                          <a:pathLst>
                            <a:path w="962526" h="533400">
                              <a:moveTo>
                                <a:pt x="0" y="533400"/>
                              </a:moveTo>
                              <a:lnTo>
                                <a:pt x="962526" y="304800"/>
                              </a:lnTo>
                              <a:lnTo>
                                <a:pt x="12700" y="0"/>
                              </a:lnTo>
                              <a:lnTo>
                                <a:pt x="0" y="533400"/>
                              </a:lnTo>
                              <a:close/>
                            </a:path>
                          </a:pathLst>
                        </a:custGeom>
                        <a:gradFill>
                          <a:gsLst>
                            <a:gs pos="100000">
                              <a:schemeClr val="bg1">
                                <a:lumMod val="50000"/>
                                <a:alpha val="36000"/>
                              </a:schemeClr>
                            </a:gs>
                            <a:gs pos="0">
                              <a:schemeClr val="bg1">
                                <a:lumMod val="50000"/>
                                <a:alpha val="0"/>
                              </a:schemeClr>
                            </a:gs>
                          </a:gsLst>
                          <a:lin ang="0" scaled="0"/>
                        </a:gradFill>
                        <a:ln>
                          <a:noFill/>
                        </a:ln>
                        <a:effectLst>
                          <a:softEdge rad="38100"/>
                        </a:effectLst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lIns="91440" tIns="45720" rIns="91440" bIns="45720" rtlCol="0" anchor="ctr"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zh-CN" alt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2C344B"/>
                            </a:solidFill>
                            <a:effectLst/>
                            <a:uLnTx/>
                            <a:uFillTx/>
                            <a:latin typeface="Arial" panose="020B0604020202020204"/>
                            <a:ea typeface="黑体" panose="02010609060101010101" pitchFamily="49" charset="-122"/>
                            <a:cs typeface="+mn-ea"/>
                            <a:sym typeface="+mn-lt"/>
                          </a:endParaRPr>
                        </a:p>
                      </p:txBody>
                    </p:sp>
                  </p:grpSp>
                  <p:sp>
                    <p:nvSpPr>
                      <p:cNvPr id="123" name="TextBox 122">
                        <a:extLst>
                          <a:ext uri="{FF2B5EF4-FFF2-40B4-BE49-F238E27FC236}">
                            <a16:creationId xmlns:a16="http://schemas.microsoft.com/office/drawing/2014/main" id="{380D506C-D67E-4767-B864-6C982EE4035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489892" y="5849359"/>
                        <a:ext cx="997830" cy="42405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algn="just" defTabSz="914400" rtl="0" eaLnBrk="1" fontAlgn="auto" latinLnBrk="0" hangingPunct="1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a:t>20</a:t>
                        </a:r>
                        <a:r>
                          <a:rPr kumimoji="0" lang="ru-RU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a:t>28 г.</a:t>
                        </a:r>
                        <a:endPara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4" name="TextBox 123">
                        <a:extLst>
                          <a:ext uri="{FF2B5EF4-FFF2-40B4-BE49-F238E27FC236}">
                            <a16:creationId xmlns:a16="http://schemas.microsoft.com/office/drawing/2014/main" id="{C5613FF8-EB35-41FA-96AC-10739D9A4DB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837182" y="5853036"/>
                        <a:ext cx="997830" cy="42405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algn="just" defTabSz="914400" rtl="0" eaLnBrk="1" fontAlgn="auto" latinLnBrk="0" hangingPunct="1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a:t>2026 г.</a:t>
                        </a:r>
                        <a:endPara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5" name="TextBox 124">
                        <a:extLst>
                          <a:ext uri="{FF2B5EF4-FFF2-40B4-BE49-F238E27FC236}">
                            <a16:creationId xmlns:a16="http://schemas.microsoft.com/office/drawing/2014/main" id="{144AC949-D933-4338-93B2-840D9311ED0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687936" y="5855726"/>
                        <a:ext cx="997830" cy="42405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marL="0" marR="0" lvl="0" indent="0" algn="just" defTabSz="914400" rtl="0" eaLnBrk="1" fontAlgn="auto" latinLnBrk="0" hangingPunct="1">
                          <a:lnSpc>
                            <a:spcPct val="12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a:t>20</a:t>
                        </a:r>
                        <a:r>
                          <a:rPr kumimoji="0" lang="ru-RU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a:t>27 г.</a:t>
                        </a:r>
                        <a:endPara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" panose="020B0604020202020204" pitchFamily="34" charset="0"/>
                        </a:endParaRPr>
                      </a:p>
                    </p:txBody>
                  </p:sp>
                  <p:sp>
                    <p:nvSpPr>
                      <p:cNvPr id="126" name="TextBox 125">
                        <a:extLst>
                          <a:ext uri="{FF2B5EF4-FFF2-40B4-BE49-F238E27FC236}">
                            <a16:creationId xmlns:a16="http://schemas.microsoft.com/office/drawing/2014/main" id="{C5613FF8-EB35-41FA-96AC-10739D9A4DB4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163585" y="5931800"/>
                        <a:ext cx="1263672" cy="57973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marL="0" marR="0" lvl="0" indent="0" algn="ctr" defTabSz="914400" rtl="0" eaLnBrk="1" fontAlgn="auto" latinLnBrk="0" hangingPunct="1">
                          <a:lnSpc>
                            <a:spcPct val="8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ru-RU" sz="20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微软雅黑" panose="020B0503020204020204" pitchFamily="34" charset="-122"/>
                            <a:cs typeface="Arial" panose="020B0604020202020204" pitchFamily="34" charset="0"/>
                            <a:sym typeface="Arial" panose="020B0604020202020204" pitchFamily="34" charset="0"/>
                          </a:rPr>
                          <a:t>2025 г. (оценка)</a:t>
                        </a:r>
                        <a:endParaRPr kumimoji="0" lang="en-GB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Arial" panose="020B0604020202020204" pitchFamily="34" charset="0"/>
                        </a:endParaRPr>
                      </a:p>
                    </p:txBody>
                  </p:sp>
                </p:grpSp>
                <p:sp>
                  <p:nvSpPr>
                    <p:cNvPr id="153" name="Google Shape;92;p16"/>
                    <p:cNvSpPr txBox="1"/>
                    <p:nvPr/>
                  </p:nvSpPr>
                  <p:spPr>
                    <a:xfrm flipH="1">
                      <a:off x="-466726" y="5334496"/>
                      <a:ext cx="857333" cy="253603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1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603</a:t>
                      </a:r>
                      <a:endParaRPr kumimoji="0" lang="ru-RU" sz="2500" b="1" i="0" u="none" strike="noStrike" kern="0" cap="none" spc="-15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"/>
                        <a:cs typeface="Arial" panose="020B0604020202020204" pitchFamily="34" charset="0"/>
                        <a:sym typeface="Roboto"/>
                      </a:endParaRPr>
                    </a:p>
                  </p:txBody>
                </p:sp>
                <p:sp>
                  <p:nvSpPr>
                    <p:cNvPr id="154" name="Google Shape;92;p16"/>
                    <p:cNvSpPr txBox="1"/>
                    <p:nvPr/>
                  </p:nvSpPr>
                  <p:spPr>
                    <a:xfrm flipH="1">
                      <a:off x="4312998" y="5334660"/>
                      <a:ext cx="802706" cy="265245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583</a:t>
                      </a:r>
                      <a:endParaRPr kumimoji="0" lang="ru-RU" sz="2500" b="1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"/>
                        <a:cs typeface="Arial" panose="020B0604020202020204" pitchFamily="34" charset="0"/>
                        <a:sym typeface="Roboto"/>
                      </a:endParaRPr>
                    </a:p>
                  </p:txBody>
                </p:sp>
                <p:sp>
                  <p:nvSpPr>
                    <p:cNvPr id="155" name="Google Shape;92;p16"/>
                    <p:cNvSpPr txBox="1"/>
                    <p:nvPr/>
                  </p:nvSpPr>
                  <p:spPr>
                    <a:xfrm flipH="1">
                      <a:off x="2730167" y="5421213"/>
                      <a:ext cx="789428" cy="244083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557</a:t>
                      </a:r>
                      <a:endParaRPr kumimoji="0" lang="ru-RU" sz="2500" b="1" i="0" u="none" strike="noStrike" kern="0" cap="none" spc="-15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"/>
                        <a:cs typeface="Arial" panose="020B0604020202020204" pitchFamily="34" charset="0"/>
                        <a:sym typeface="Roboto"/>
                      </a:endParaRPr>
                    </a:p>
                  </p:txBody>
                </p:sp>
                <p:sp>
                  <p:nvSpPr>
                    <p:cNvPr id="156" name="Google Shape;92;p16"/>
                    <p:cNvSpPr txBox="1"/>
                    <p:nvPr/>
                  </p:nvSpPr>
                  <p:spPr>
                    <a:xfrm flipH="1">
                      <a:off x="1139193" y="5409229"/>
                      <a:ext cx="799987" cy="261073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500" b="1" kern="0" dirty="0">
                          <a:solidFill>
                            <a:srgbClr val="E7E6E6">
                              <a:lumMod val="10000"/>
                            </a:srgbClr>
                          </a:solidFill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575</a:t>
                      </a:r>
                      <a:endParaRPr kumimoji="0" lang="ru-RU" sz="2500" b="1" i="0" u="none" strike="noStrike" kern="0" cap="none" spc="-15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"/>
                        <a:cs typeface="Arial" panose="020B0604020202020204" pitchFamily="34" charset="0"/>
                        <a:sym typeface="Roboto"/>
                      </a:endParaRPr>
                    </a:p>
                  </p:txBody>
                </p:sp>
                <p:sp>
                  <p:nvSpPr>
                    <p:cNvPr id="157" name="Google Shape;92;p16"/>
                    <p:cNvSpPr txBox="1"/>
                    <p:nvPr/>
                  </p:nvSpPr>
                  <p:spPr>
                    <a:xfrm flipH="1">
                      <a:off x="-492478" y="2908020"/>
                      <a:ext cx="917975" cy="259841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1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3 262</a:t>
                      </a:r>
                      <a:endParaRPr kumimoji="0" lang="ru-RU" sz="2500" b="1" i="0" u="none" strike="noStrike" kern="0" cap="none" spc="-15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"/>
                        <a:cs typeface="Arial" panose="020B0604020202020204" pitchFamily="34" charset="0"/>
                        <a:sym typeface="Roboto"/>
                      </a:endParaRPr>
                    </a:p>
                  </p:txBody>
                </p:sp>
                <p:sp>
                  <p:nvSpPr>
                    <p:cNvPr id="158" name="Google Shape;92;p16"/>
                    <p:cNvSpPr txBox="1"/>
                    <p:nvPr/>
                  </p:nvSpPr>
                  <p:spPr>
                    <a:xfrm flipH="1">
                      <a:off x="2668344" y="3172509"/>
                      <a:ext cx="941524" cy="252000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1" i="0" u="none" strike="noStrike" kern="0" cap="none" spc="-5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3 173</a:t>
                      </a:r>
                      <a:endParaRPr kumimoji="0" lang="ru-RU" sz="2500" b="1" i="0" u="none" strike="noStrike" kern="0" cap="none" spc="-15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"/>
                        <a:cs typeface="Arial" panose="020B0604020202020204" pitchFamily="34" charset="0"/>
                        <a:sym typeface="Roboto"/>
                      </a:endParaRPr>
                    </a:p>
                  </p:txBody>
                </p:sp>
                <p:sp>
                  <p:nvSpPr>
                    <p:cNvPr id="159" name="Google Shape;92;p16"/>
                    <p:cNvSpPr txBox="1"/>
                    <p:nvPr/>
                  </p:nvSpPr>
                  <p:spPr>
                    <a:xfrm flipH="1">
                      <a:off x="1078489" y="3041242"/>
                      <a:ext cx="938561" cy="247622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ru-RU" sz="2500" b="1" i="0" u="none" strike="noStrike" kern="0" cap="none" spc="-150" normalizeH="0" baseline="0" noProof="0" dirty="0">
                          <a:ln>
                            <a:noFill/>
                          </a:ln>
                          <a:solidFill>
                            <a:srgbClr val="E7E6E6">
                              <a:lumMod val="10000"/>
                            </a:srgb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3 241</a:t>
                      </a:r>
                      <a:endParaRPr kumimoji="0" lang="ru-RU" sz="25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"/>
                        <a:cs typeface="Arial" panose="020B0604020202020204" pitchFamily="34" charset="0"/>
                        <a:sym typeface="Roboto"/>
                      </a:endParaRPr>
                    </a:p>
                  </p:txBody>
                </p:sp>
                <p:sp>
                  <p:nvSpPr>
                    <p:cNvPr id="160" name="Google Shape;92;p16"/>
                    <p:cNvSpPr txBox="1"/>
                    <p:nvPr/>
                  </p:nvSpPr>
                  <p:spPr>
                    <a:xfrm flipH="1">
                      <a:off x="4240804" y="2753210"/>
                      <a:ext cx="945751" cy="258545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500" b="1" kern="0" spc="-150" dirty="0">
                          <a:solidFill>
                            <a:srgbClr val="E7E6E6">
                              <a:lumMod val="10000"/>
                            </a:srgbClr>
                          </a:solidFill>
                          <a:latin typeface="Arial" panose="020B0604020202020204" pitchFamily="34" charset="0"/>
                          <a:ea typeface="Roboto"/>
                          <a:cs typeface="Arial" panose="020B0604020202020204" pitchFamily="34" charset="0"/>
                          <a:sym typeface="Roboto"/>
                        </a:rPr>
                        <a:t>3 376</a:t>
                      </a:r>
                      <a:endParaRPr kumimoji="0" lang="ru-RU" sz="2500" b="1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rgbClr val="E7E6E6">
                            <a:lumMod val="10000"/>
                          </a:srgb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"/>
                        <a:cs typeface="Arial" panose="020B0604020202020204" pitchFamily="34" charset="0"/>
                        <a:sym typeface="Roboto"/>
                      </a:endParaRPr>
                    </a:p>
                  </p:txBody>
                </p:sp>
              </p:grpSp>
              <p:sp>
                <p:nvSpPr>
                  <p:cNvPr id="173" name="Google Shape;92;p16"/>
                  <p:cNvSpPr txBox="1"/>
                  <p:nvPr/>
                </p:nvSpPr>
                <p:spPr>
                  <a:xfrm flipH="1">
                    <a:off x="-546790" y="2019188"/>
                    <a:ext cx="960898" cy="273687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ru-RU" sz="2500" b="1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"/>
                        <a:cs typeface="Arial" panose="020B0604020202020204" pitchFamily="34" charset="0"/>
                        <a:sym typeface="Roboto"/>
                      </a:rPr>
                      <a:t>3 865</a:t>
                    </a:r>
                    <a:endParaRPr kumimoji="0" lang="ru-RU" sz="2500" b="1" i="0" u="none" strike="noStrike" kern="0" cap="none" spc="-15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Roboto"/>
                      <a:cs typeface="Arial" panose="020B0604020202020204" pitchFamily="34" charset="0"/>
                      <a:sym typeface="Roboto"/>
                    </a:endParaRPr>
                  </a:p>
                </p:txBody>
              </p:sp>
              <p:sp>
                <p:nvSpPr>
                  <p:cNvPr id="174" name="Google Shape;92;p16"/>
                  <p:cNvSpPr txBox="1"/>
                  <p:nvPr/>
                </p:nvSpPr>
                <p:spPr>
                  <a:xfrm flipH="1">
                    <a:off x="2681718" y="2149425"/>
                    <a:ext cx="951020" cy="268562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ru-RU" sz="2500" b="1" i="0" u="none" strike="noStrike" kern="0" cap="none" spc="-5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"/>
                        <a:cs typeface="Arial" panose="020B0604020202020204" pitchFamily="34" charset="0"/>
                        <a:sym typeface="Roboto"/>
                      </a:rPr>
                      <a:t>3 730</a:t>
                    </a:r>
                    <a:endParaRPr kumimoji="0" lang="ru-RU" sz="2500" b="1" i="0" u="none" strike="noStrike" kern="0" cap="none" spc="-15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Roboto"/>
                      <a:cs typeface="Arial" panose="020B0604020202020204" pitchFamily="34" charset="0"/>
                      <a:sym typeface="Roboto"/>
                    </a:endParaRPr>
                  </a:p>
                </p:txBody>
              </p:sp>
              <p:sp>
                <p:nvSpPr>
                  <p:cNvPr id="175" name="Google Shape;92;p16"/>
                  <p:cNvSpPr txBox="1"/>
                  <p:nvPr/>
                </p:nvSpPr>
                <p:spPr>
                  <a:xfrm flipH="1">
                    <a:off x="1058635" y="2022742"/>
                    <a:ext cx="943419" cy="274801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ru-RU" sz="2500" b="1" i="0" u="none" strike="noStrike" kern="0" cap="none" spc="-15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"/>
                        <a:cs typeface="Arial" panose="020B0604020202020204" pitchFamily="34" charset="0"/>
                        <a:sym typeface="Roboto"/>
                      </a:rPr>
                      <a:t>3 816</a:t>
                    </a:r>
                    <a:endParaRPr kumimoji="0" lang="ru-RU" sz="25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Roboto"/>
                      <a:cs typeface="Arial" panose="020B0604020202020204" pitchFamily="34" charset="0"/>
                      <a:sym typeface="Roboto"/>
                    </a:endParaRPr>
                  </a:p>
                </p:txBody>
              </p:sp>
              <p:sp>
                <p:nvSpPr>
                  <p:cNvPr id="176" name="Google Shape;92;p16"/>
                  <p:cNvSpPr txBox="1"/>
                  <p:nvPr/>
                </p:nvSpPr>
                <p:spPr>
                  <a:xfrm flipH="1">
                    <a:off x="4266027" y="1921433"/>
                    <a:ext cx="950647" cy="28586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ru-RU" sz="2500" b="1" i="0" u="none" strike="noStrike" kern="0" cap="none" spc="-15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"/>
                        <a:cs typeface="Arial" panose="020B0604020202020204" pitchFamily="34" charset="0"/>
                        <a:sym typeface="Roboto"/>
                      </a:rPr>
                      <a:t>3 </a:t>
                    </a:r>
                    <a:r>
                      <a:rPr kumimoji="0" lang="ru-RU" sz="25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Roboto"/>
                        <a:cs typeface="Arial" panose="020B0604020202020204" pitchFamily="34" charset="0"/>
                        <a:sym typeface="Roboto"/>
                      </a:rPr>
                      <a:t>959</a:t>
                    </a:r>
                    <a:endParaRPr kumimoji="0" lang="ru-RU" sz="2500" b="1" i="0" u="none" strike="noStrike" kern="0" cap="none" spc="-5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Roboto"/>
                      <a:cs typeface="Arial" panose="020B0604020202020204" pitchFamily="34" charset="0"/>
                      <a:sym typeface="Roboto"/>
                    </a:endParaRPr>
                  </a:p>
                </p:txBody>
              </p:sp>
            </p:grpSp>
            <p:cxnSp>
              <p:nvCxnSpPr>
                <p:cNvPr id="180" name="Прямая со стрелкой 179"/>
                <p:cNvCxnSpPr>
                  <a:cxnSpLocks/>
                </p:cNvCxnSpPr>
                <p:nvPr/>
              </p:nvCxnSpPr>
              <p:spPr>
                <a:xfrm>
                  <a:off x="2002813" y="2414866"/>
                  <a:ext cx="695499" cy="19195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Прямая со стрелкой 180"/>
                <p:cNvCxnSpPr>
                  <a:cxnSpLocks/>
                </p:cNvCxnSpPr>
                <p:nvPr/>
              </p:nvCxnSpPr>
              <p:spPr>
                <a:xfrm flipV="1">
                  <a:off x="3611510" y="2466862"/>
                  <a:ext cx="695061" cy="17899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C5613FF8-EB35-41FA-96AC-10739D9A4DB4}"/>
                    </a:ext>
                  </a:extLst>
                </p:cNvPr>
                <p:cNvSpPr txBox="1"/>
                <p:nvPr/>
              </p:nvSpPr>
              <p:spPr>
                <a:xfrm>
                  <a:off x="2205677" y="1938920"/>
                  <a:ext cx="771365" cy="39421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-2,2</a:t>
                  </a:r>
                  <a:r>
                    <a:rPr kumimoji="0" lang="ru-RU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%</a:t>
                  </a:r>
                  <a:endPara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C5613FF8-EB35-41FA-96AC-10739D9A4DB4}"/>
                    </a:ext>
                  </a:extLst>
                </p:cNvPr>
                <p:cNvSpPr txBox="1"/>
                <p:nvPr/>
              </p:nvSpPr>
              <p:spPr>
                <a:xfrm>
                  <a:off x="3720781" y="1904166"/>
                  <a:ext cx="810850" cy="39421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2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+6,1</a:t>
                  </a:r>
                  <a:r>
                    <a:rPr kumimoji="0" lang="ru-RU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7E6E6">
                          <a:lumMod val="10000"/>
                        </a:srgbClr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cs typeface="Arial" panose="020B0604020202020204" pitchFamily="34" charset="0"/>
                      <a:sym typeface="Arial" panose="020B0604020202020204" pitchFamily="34" charset="0"/>
                    </a:rPr>
                    <a:t>%</a:t>
                  </a:r>
                  <a:endPara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cxnSp>
            <p:nvCxnSpPr>
              <p:cNvPr id="78" name="Прямая со стрелкой 77">
                <a:extLst>
                  <a:ext uri="{FF2B5EF4-FFF2-40B4-BE49-F238E27FC236}">
                    <a16:creationId xmlns:a16="http://schemas.microsoft.com/office/drawing/2014/main" id="{B96AEF5D-03EA-447A-8295-95AFD2CAD2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1205" y="2341546"/>
                <a:ext cx="695499" cy="16589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EBED50D3-8C03-48D2-868B-EE1F8F750DA3}"/>
                </a:ext>
              </a:extLst>
            </p:cNvPr>
            <p:cNvGrpSpPr/>
            <p:nvPr/>
          </p:nvGrpSpPr>
          <p:grpSpPr>
            <a:xfrm>
              <a:off x="1999233" y="2543196"/>
              <a:ext cx="5385579" cy="3723898"/>
              <a:chOff x="2601927" y="2846643"/>
              <a:chExt cx="4816952" cy="3403593"/>
            </a:xfrm>
          </p:grpSpPr>
          <p:sp>
            <p:nvSpPr>
              <p:cNvPr id="69" name="任意多边形 97">
                <a:extLst>
                  <a:ext uri="{FF2B5EF4-FFF2-40B4-BE49-F238E27FC236}">
                    <a16:creationId xmlns:a16="http://schemas.microsoft.com/office/drawing/2014/main" id="{C1585CEB-04CA-44B2-92A0-30DDD6BE9C2C}"/>
                  </a:ext>
                </a:extLst>
              </p:cNvPr>
              <p:cNvSpPr/>
              <p:nvPr/>
            </p:nvSpPr>
            <p:spPr>
              <a:xfrm rot="5400000">
                <a:off x="987222" y="4556144"/>
                <a:ext cx="3275130" cy="45719"/>
              </a:xfrm>
              <a:custGeom>
                <a:avLst/>
                <a:gdLst>
                  <a:gd name="connsiteX0" fmla="*/ 0 w 2030623"/>
                  <a:gd name="connsiteY0" fmla="*/ 360697 h 360697"/>
                  <a:gd name="connsiteX1" fmla="*/ 12830 w 2030623"/>
                  <a:gd name="connsiteY1" fmla="*/ 0 h 360697"/>
                  <a:gd name="connsiteX2" fmla="*/ 538782 w 2030623"/>
                  <a:gd name="connsiteY2" fmla="*/ 0 h 360697"/>
                  <a:gd name="connsiteX3" fmla="*/ 538782 w 2030623"/>
                  <a:gd name="connsiteY3" fmla="*/ 1 h 360697"/>
                  <a:gd name="connsiteX4" fmla="*/ 1945728 w 2030623"/>
                  <a:gd name="connsiteY4" fmla="*/ 4 h 360697"/>
                  <a:gd name="connsiteX5" fmla="*/ 2030623 w 2030623"/>
                  <a:gd name="connsiteY5" fmla="*/ 360697 h 360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0623" h="360697">
                    <a:moveTo>
                      <a:pt x="0" y="360697"/>
                    </a:moveTo>
                    <a:lnTo>
                      <a:pt x="12830" y="0"/>
                    </a:lnTo>
                    <a:lnTo>
                      <a:pt x="538782" y="0"/>
                    </a:lnTo>
                    <a:lnTo>
                      <a:pt x="538782" y="1"/>
                    </a:lnTo>
                    <a:lnTo>
                      <a:pt x="1945728" y="4"/>
                    </a:lnTo>
                    <a:lnTo>
                      <a:pt x="2030623" y="360697"/>
                    </a:lnTo>
                    <a:close/>
                  </a:path>
                </a:pathLst>
              </a:custGeom>
              <a:gradFill>
                <a:gsLst>
                  <a:gs pos="0">
                    <a:schemeClr val="tx1">
                      <a:alpha val="52000"/>
                    </a:schemeClr>
                  </a:gs>
                  <a:gs pos="100000">
                    <a:srgbClr val="EFF2F5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2C344B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ea"/>
                  <a:sym typeface="+mn-lt"/>
                </a:endParaRPr>
              </a:p>
            </p:txBody>
          </p:sp>
          <p:sp>
            <p:nvSpPr>
              <p:cNvPr id="70" name="任意多边形 97">
                <a:extLst>
                  <a:ext uri="{FF2B5EF4-FFF2-40B4-BE49-F238E27FC236}">
                    <a16:creationId xmlns:a16="http://schemas.microsoft.com/office/drawing/2014/main" id="{E8E18313-0E53-42AE-8EA0-02A929BF3DDE}"/>
                  </a:ext>
                </a:extLst>
              </p:cNvPr>
              <p:cNvSpPr/>
              <p:nvPr/>
            </p:nvSpPr>
            <p:spPr>
              <a:xfrm rot="5400000">
                <a:off x="4237501" y="4642472"/>
                <a:ext cx="3136888" cy="45719"/>
              </a:xfrm>
              <a:custGeom>
                <a:avLst/>
                <a:gdLst>
                  <a:gd name="connsiteX0" fmla="*/ 0 w 2030623"/>
                  <a:gd name="connsiteY0" fmla="*/ 360697 h 360697"/>
                  <a:gd name="connsiteX1" fmla="*/ 12830 w 2030623"/>
                  <a:gd name="connsiteY1" fmla="*/ 0 h 360697"/>
                  <a:gd name="connsiteX2" fmla="*/ 538782 w 2030623"/>
                  <a:gd name="connsiteY2" fmla="*/ 0 h 360697"/>
                  <a:gd name="connsiteX3" fmla="*/ 538782 w 2030623"/>
                  <a:gd name="connsiteY3" fmla="*/ 1 h 360697"/>
                  <a:gd name="connsiteX4" fmla="*/ 1945728 w 2030623"/>
                  <a:gd name="connsiteY4" fmla="*/ 4 h 360697"/>
                  <a:gd name="connsiteX5" fmla="*/ 2030623 w 2030623"/>
                  <a:gd name="connsiteY5" fmla="*/ 360697 h 360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0623" h="360697">
                    <a:moveTo>
                      <a:pt x="0" y="360697"/>
                    </a:moveTo>
                    <a:lnTo>
                      <a:pt x="12830" y="0"/>
                    </a:lnTo>
                    <a:lnTo>
                      <a:pt x="538782" y="0"/>
                    </a:lnTo>
                    <a:lnTo>
                      <a:pt x="538782" y="1"/>
                    </a:lnTo>
                    <a:lnTo>
                      <a:pt x="1945728" y="4"/>
                    </a:lnTo>
                    <a:lnTo>
                      <a:pt x="2030623" y="360697"/>
                    </a:lnTo>
                    <a:close/>
                  </a:path>
                </a:pathLst>
              </a:custGeom>
              <a:gradFill>
                <a:gsLst>
                  <a:gs pos="0">
                    <a:schemeClr val="tx1">
                      <a:alpha val="52000"/>
                    </a:schemeClr>
                  </a:gs>
                  <a:gs pos="100000">
                    <a:srgbClr val="EFF2F5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2C344B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ea"/>
                  <a:sym typeface="+mn-lt"/>
                </a:endParaRPr>
              </a:p>
            </p:txBody>
          </p:sp>
          <p:sp>
            <p:nvSpPr>
              <p:cNvPr id="71" name="任意多边形 97">
                <a:extLst>
                  <a:ext uri="{FF2B5EF4-FFF2-40B4-BE49-F238E27FC236}">
                    <a16:creationId xmlns:a16="http://schemas.microsoft.com/office/drawing/2014/main" id="{12D4B065-0794-411F-A919-B0888201544E}"/>
                  </a:ext>
                </a:extLst>
              </p:cNvPr>
              <p:cNvSpPr/>
              <p:nvPr/>
            </p:nvSpPr>
            <p:spPr>
              <a:xfrm rot="5400000">
                <a:off x="5689080" y="4520437"/>
                <a:ext cx="3403593" cy="56005"/>
              </a:xfrm>
              <a:custGeom>
                <a:avLst/>
                <a:gdLst>
                  <a:gd name="connsiteX0" fmla="*/ 0 w 2030623"/>
                  <a:gd name="connsiteY0" fmla="*/ 360697 h 360697"/>
                  <a:gd name="connsiteX1" fmla="*/ 12830 w 2030623"/>
                  <a:gd name="connsiteY1" fmla="*/ 0 h 360697"/>
                  <a:gd name="connsiteX2" fmla="*/ 538782 w 2030623"/>
                  <a:gd name="connsiteY2" fmla="*/ 0 h 360697"/>
                  <a:gd name="connsiteX3" fmla="*/ 538782 w 2030623"/>
                  <a:gd name="connsiteY3" fmla="*/ 1 h 360697"/>
                  <a:gd name="connsiteX4" fmla="*/ 1945728 w 2030623"/>
                  <a:gd name="connsiteY4" fmla="*/ 4 h 360697"/>
                  <a:gd name="connsiteX5" fmla="*/ 2030623 w 2030623"/>
                  <a:gd name="connsiteY5" fmla="*/ 360697 h 360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30623" h="360697">
                    <a:moveTo>
                      <a:pt x="0" y="360697"/>
                    </a:moveTo>
                    <a:lnTo>
                      <a:pt x="12830" y="0"/>
                    </a:lnTo>
                    <a:lnTo>
                      <a:pt x="538782" y="0"/>
                    </a:lnTo>
                    <a:lnTo>
                      <a:pt x="538782" y="1"/>
                    </a:lnTo>
                    <a:lnTo>
                      <a:pt x="1945728" y="4"/>
                    </a:lnTo>
                    <a:lnTo>
                      <a:pt x="2030623" y="360697"/>
                    </a:lnTo>
                    <a:close/>
                  </a:path>
                </a:pathLst>
              </a:custGeom>
              <a:gradFill>
                <a:gsLst>
                  <a:gs pos="0">
                    <a:schemeClr val="tx1">
                      <a:alpha val="52000"/>
                    </a:schemeClr>
                  </a:gs>
                  <a:gs pos="100000">
                    <a:srgbClr val="EFF2F5">
                      <a:alpha val="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2C344B"/>
                  </a:solidFill>
                  <a:effectLst/>
                  <a:uLnTx/>
                  <a:uFillTx/>
                  <a:latin typeface="Arial" panose="020B0604020202020204"/>
                  <a:ea typeface="黑体" panose="02010609060101010101" pitchFamily="49" charset="-122"/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73512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00;p17"/>
          <p:cNvSpPr/>
          <p:nvPr/>
        </p:nvSpPr>
        <p:spPr>
          <a:xfrm>
            <a:off x="6776285" y="2665897"/>
            <a:ext cx="4176000" cy="1146075"/>
          </a:xfrm>
          <a:custGeom>
            <a:avLst/>
            <a:gdLst/>
            <a:ahLst/>
            <a:cxnLst/>
            <a:rect l="l" t="t" r="r" b="b"/>
            <a:pathLst>
              <a:path w="108332" h="45843" extrusionOk="0">
                <a:moveTo>
                  <a:pt x="0" y="0"/>
                </a:moveTo>
                <a:lnTo>
                  <a:pt x="0" y="45842"/>
                </a:lnTo>
                <a:lnTo>
                  <a:pt x="85410" y="45842"/>
                </a:lnTo>
                <a:cubicBezTo>
                  <a:pt x="98008" y="45842"/>
                  <a:pt x="108331" y="35519"/>
                  <a:pt x="108331" y="22921"/>
                </a:cubicBezTo>
                <a:cubicBezTo>
                  <a:pt x="108331" y="10224"/>
                  <a:pt x="98008" y="0"/>
                  <a:pt x="85410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Google Shape;99;p17"/>
          <p:cNvSpPr/>
          <p:nvPr/>
        </p:nvSpPr>
        <p:spPr>
          <a:xfrm>
            <a:off x="1176870" y="2665897"/>
            <a:ext cx="4175965" cy="1146075"/>
          </a:xfrm>
          <a:custGeom>
            <a:avLst/>
            <a:gdLst/>
            <a:ahLst/>
            <a:cxnLst/>
            <a:rect l="l" t="t" r="r" b="b"/>
            <a:pathLst>
              <a:path w="108307" h="45843" extrusionOk="0">
                <a:moveTo>
                  <a:pt x="22921" y="0"/>
                </a:moveTo>
                <a:cubicBezTo>
                  <a:pt x="10298" y="0"/>
                  <a:pt x="0" y="10224"/>
                  <a:pt x="0" y="22921"/>
                </a:cubicBezTo>
                <a:cubicBezTo>
                  <a:pt x="0" y="35519"/>
                  <a:pt x="10298" y="45842"/>
                  <a:pt x="22921" y="45842"/>
                </a:cubicBezTo>
                <a:lnTo>
                  <a:pt x="108306" y="45842"/>
                </a:lnTo>
                <a:lnTo>
                  <a:pt x="108306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Google Shape;101;p17"/>
          <p:cNvSpPr/>
          <p:nvPr/>
        </p:nvSpPr>
        <p:spPr>
          <a:xfrm>
            <a:off x="1218066" y="5221632"/>
            <a:ext cx="4175866" cy="1145450"/>
          </a:xfrm>
          <a:custGeom>
            <a:avLst/>
            <a:gdLst/>
            <a:ahLst/>
            <a:cxnLst/>
            <a:rect l="l" t="t" r="r" b="b"/>
            <a:pathLst>
              <a:path w="108307" h="45818" extrusionOk="0">
                <a:moveTo>
                  <a:pt x="22921" y="1"/>
                </a:moveTo>
                <a:cubicBezTo>
                  <a:pt x="10298" y="1"/>
                  <a:pt x="0" y="10199"/>
                  <a:pt x="0" y="22896"/>
                </a:cubicBezTo>
                <a:cubicBezTo>
                  <a:pt x="0" y="35494"/>
                  <a:pt x="10298" y="45817"/>
                  <a:pt x="22921" y="45817"/>
                </a:cubicBezTo>
                <a:lnTo>
                  <a:pt x="108306" y="45817"/>
                </a:lnTo>
                <a:lnTo>
                  <a:pt x="108306" y="1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" name="Google Shape;102;p17"/>
          <p:cNvSpPr/>
          <p:nvPr/>
        </p:nvSpPr>
        <p:spPr>
          <a:xfrm>
            <a:off x="6776285" y="5190809"/>
            <a:ext cx="4176000" cy="1145450"/>
          </a:xfrm>
          <a:custGeom>
            <a:avLst/>
            <a:gdLst/>
            <a:ahLst/>
            <a:cxnLst/>
            <a:rect l="l" t="t" r="r" b="b"/>
            <a:pathLst>
              <a:path w="108332" h="45818" extrusionOk="0">
                <a:moveTo>
                  <a:pt x="0" y="1"/>
                </a:moveTo>
                <a:lnTo>
                  <a:pt x="0" y="45817"/>
                </a:lnTo>
                <a:lnTo>
                  <a:pt x="85410" y="45817"/>
                </a:lnTo>
                <a:cubicBezTo>
                  <a:pt x="98008" y="45817"/>
                  <a:pt x="108331" y="35494"/>
                  <a:pt x="108331" y="22896"/>
                </a:cubicBezTo>
                <a:cubicBezTo>
                  <a:pt x="108331" y="10199"/>
                  <a:pt x="98008" y="1"/>
                  <a:pt x="85410" y="1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2FABE73D-C9EC-48F9-AD96-7BACC3BC5418}"/>
              </a:ext>
            </a:extLst>
          </p:cNvPr>
          <p:cNvSpPr/>
          <p:nvPr/>
        </p:nvSpPr>
        <p:spPr>
          <a:xfrm>
            <a:off x="3983807" y="2357926"/>
            <a:ext cx="4251205" cy="4251205"/>
          </a:xfrm>
          <a:prstGeom prst="ellipse">
            <a:avLst/>
          </a:prstGeom>
          <a:solidFill>
            <a:srgbClr val="F8F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Google Shape;109;p17"/>
          <p:cNvSpPr/>
          <p:nvPr/>
        </p:nvSpPr>
        <p:spPr>
          <a:xfrm>
            <a:off x="1000598" y="2655047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50"/>
                  <a:pt x="1" y="13448"/>
                </a:cubicBezTo>
                <a:cubicBezTo>
                  <a:pt x="1" y="20847"/>
                  <a:pt x="5950" y="26771"/>
                  <a:pt x="13349" y="26771"/>
                </a:cubicBezTo>
                <a:cubicBezTo>
                  <a:pt x="20722" y="26771"/>
                  <a:pt x="26771" y="20847"/>
                  <a:pt x="26771" y="13448"/>
                </a:cubicBezTo>
                <a:cubicBezTo>
                  <a:pt x="26771" y="6050"/>
                  <a:pt x="20722" y="1"/>
                  <a:pt x="13349" y="1"/>
                </a:cubicBezTo>
                <a:close/>
              </a:path>
            </a:pathLst>
          </a:custGeom>
          <a:solidFill>
            <a:srgbClr val="2A9D8F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110;p17"/>
          <p:cNvSpPr/>
          <p:nvPr/>
        </p:nvSpPr>
        <p:spPr>
          <a:xfrm>
            <a:off x="10138758" y="2665265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872" h="26771" extrusionOk="0">
                <a:moveTo>
                  <a:pt x="13424" y="1"/>
                </a:moveTo>
                <a:cubicBezTo>
                  <a:pt x="6050" y="1"/>
                  <a:pt x="1" y="6050"/>
                  <a:pt x="1" y="13448"/>
                </a:cubicBezTo>
                <a:cubicBezTo>
                  <a:pt x="1" y="20847"/>
                  <a:pt x="6050" y="26771"/>
                  <a:pt x="13424" y="26771"/>
                </a:cubicBezTo>
                <a:cubicBezTo>
                  <a:pt x="20822" y="26771"/>
                  <a:pt x="26871" y="20847"/>
                  <a:pt x="26871" y="13448"/>
                </a:cubicBezTo>
                <a:cubicBezTo>
                  <a:pt x="26871" y="6050"/>
                  <a:pt x="20822" y="1"/>
                  <a:pt x="13424" y="1"/>
                </a:cubicBezTo>
                <a:close/>
              </a:path>
            </a:pathLst>
          </a:custGeom>
          <a:solidFill>
            <a:srgbClr val="7FAB7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Google Shape;112;p17"/>
          <p:cNvSpPr/>
          <p:nvPr/>
        </p:nvSpPr>
        <p:spPr>
          <a:xfrm>
            <a:off x="972131" y="5231794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772" h="26771" extrusionOk="0">
                <a:moveTo>
                  <a:pt x="13349" y="1"/>
                </a:moveTo>
                <a:cubicBezTo>
                  <a:pt x="5950" y="1"/>
                  <a:pt x="1" y="6025"/>
                  <a:pt x="1" y="13423"/>
                </a:cubicBezTo>
                <a:cubicBezTo>
                  <a:pt x="1" y="20822"/>
                  <a:pt x="5950" y="26771"/>
                  <a:pt x="13349" y="26771"/>
                </a:cubicBezTo>
                <a:cubicBezTo>
                  <a:pt x="20722" y="26771"/>
                  <a:pt x="26771" y="20822"/>
                  <a:pt x="26771" y="13423"/>
                </a:cubicBezTo>
                <a:cubicBezTo>
                  <a:pt x="26771" y="6025"/>
                  <a:pt x="20722" y="1"/>
                  <a:pt x="13349" y="1"/>
                </a:cubicBezTo>
                <a:close/>
              </a:path>
            </a:pathLst>
          </a:custGeom>
          <a:solidFill>
            <a:srgbClr val="E76F5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13;p17"/>
          <p:cNvSpPr/>
          <p:nvPr/>
        </p:nvSpPr>
        <p:spPr>
          <a:xfrm>
            <a:off x="10111375" y="5188856"/>
            <a:ext cx="1144800" cy="1144800"/>
          </a:xfrm>
          <a:custGeom>
            <a:avLst/>
            <a:gdLst/>
            <a:ahLst/>
            <a:cxnLst/>
            <a:rect l="l" t="t" r="r" b="b"/>
            <a:pathLst>
              <a:path w="26872" h="26771" extrusionOk="0">
                <a:moveTo>
                  <a:pt x="13424" y="1"/>
                </a:moveTo>
                <a:cubicBezTo>
                  <a:pt x="6050" y="1"/>
                  <a:pt x="1" y="6025"/>
                  <a:pt x="1" y="13423"/>
                </a:cubicBezTo>
                <a:cubicBezTo>
                  <a:pt x="1" y="20822"/>
                  <a:pt x="6050" y="26771"/>
                  <a:pt x="13424" y="26771"/>
                </a:cubicBezTo>
                <a:cubicBezTo>
                  <a:pt x="20822" y="26771"/>
                  <a:pt x="26871" y="20822"/>
                  <a:pt x="26871" y="13423"/>
                </a:cubicBezTo>
                <a:cubicBezTo>
                  <a:pt x="26871" y="6025"/>
                  <a:pt x="20822" y="1"/>
                  <a:pt x="13424" y="1"/>
                </a:cubicBezTo>
                <a:close/>
              </a:path>
            </a:pathLst>
          </a:custGeom>
          <a:solidFill>
            <a:srgbClr val="E0AD2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14;p17"/>
          <p:cNvSpPr txBox="1"/>
          <p:nvPr/>
        </p:nvSpPr>
        <p:spPr>
          <a:xfrm>
            <a:off x="10131923" y="2980594"/>
            <a:ext cx="1124251" cy="40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9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%</a:t>
            </a:r>
            <a:endParaRPr kumimoji="0" lang="en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20" name="Google Shape;116;p17"/>
          <p:cNvSpPr txBox="1"/>
          <p:nvPr/>
        </p:nvSpPr>
        <p:spPr>
          <a:xfrm>
            <a:off x="7612186" y="2874994"/>
            <a:ext cx="2504198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Минземимущество</a:t>
            </a: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 Республики Башкортостан</a:t>
            </a:r>
          </a:p>
        </p:txBody>
      </p:sp>
      <p:sp>
        <p:nvSpPr>
          <p:cNvPr id="21" name="Google Shape;119;p17"/>
          <p:cNvSpPr txBox="1"/>
          <p:nvPr/>
        </p:nvSpPr>
        <p:spPr>
          <a:xfrm>
            <a:off x="2147745" y="2738074"/>
            <a:ext cx="2273217" cy="6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УФНС по Республике Башкортостан</a:t>
            </a:r>
          </a:p>
        </p:txBody>
      </p:sp>
      <p:sp>
        <p:nvSpPr>
          <p:cNvPr id="22" name="Google Shape;123;p17"/>
          <p:cNvSpPr txBox="1"/>
          <p:nvPr/>
        </p:nvSpPr>
        <p:spPr>
          <a:xfrm>
            <a:off x="1000598" y="3004774"/>
            <a:ext cx="11448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85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%</a:t>
            </a:r>
            <a:endParaRPr kumimoji="0" lang="en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39443" y="5362085"/>
            <a:ext cx="2261413" cy="881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МКУ «Городская казна»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г. Стерлитамак</a:t>
            </a:r>
          </a:p>
        </p:txBody>
      </p:sp>
      <p:sp>
        <p:nvSpPr>
          <p:cNvPr id="24" name="Google Shape;710;p35"/>
          <p:cNvSpPr txBox="1"/>
          <p:nvPr/>
        </p:nvSpPr>
        <p:spPr>
          <a:xfrm rot="10800000" flipV="1">
            <a:off x="7693466" y="5386399"/>
            <a:ext cx="2394246" cy="815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900" b="1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ea typeface="Roboto" panose="020B0604020202020204" charset="0"/>
                <a:cs typeface="Arial" panose="020B0604020202020204" pitchFamily="34" charset="0"/>
                <a:sym typeface="Fira Sans Condensed SemiBold"/>
              </a:rPr>
              <a:t>Прочие администраторы доходов</a:t>
            </a:r>
            <a:endParaRPr kumimoji="0" sz="1900" b="1" i="0" u="none" strike="noStrike" kern="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ea typeface="Roboto" panose="020B0604020202020204" charset="0"/>
              <a:cs typeface="Arial" panose="020B0604020202020204" pitchFamily="34" charset="0"/>
              <a:sym typeface="Fira Sans Condensed SemiBold"/>
            </a:endParaRPr>
          </a:p>
        </p:txBody>
      </p:sp>
      <p:sp>
        <p:nvSpPr>
          <p:cNvPr id="25" name="Google Shape;111;p17"/>
          <p:cNvSpPr txBox="1"/>
          <p:nvPr/>
        </p:nvSpPr>
        <p:spPr>
          <a:xfrm>
            <a:off x="1122052" y="5559956"/>
            <a:ext cx="901892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5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%</a:t>
            </a:r>
            <a:endParaRPr kumimoji="0" lang="en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Fira Sans Extra Condensed Medium"/>
              <a:cs typeface="Arial" panose="020B0604020202020204" pitchFamily="34" charset="0"/>
              <a:sym typeface="Fira Sans Extra Condensed Medium"/>
            </a:endParaRPr>
          </a:p>
        </p:txBody>
      </p:sp>
      <p:sp>
        <p:nvSpPr>
          <p:cNvPr id="26" name="Google Shape;111;p17"/>
          <p:cNvSpPr txBox="1"/>
          <p:nvPr/>
        </p:nvSpPr>
        <p:spPr>
          <a:xfrm>
            <a:off x="10249343" y="5552722"/>
            <a:ext cx="934913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1</a:t>
            </a:r>
            <a:r>
              <a:rPr kumimoji="0" lang="en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Fira Sans Extra Condensed Medium"/>
                <a:cs typeface="Arial" panose="020B0604020202020204" pitchFamily="34" charset="0"/>
                <a:sym typeface="Fira Sans Extra Condensed Medium"/>
              </a:rPr>
              <a:t>%</a:t>
            </a:r>
          </a:p>
        </p:txBody>
      </p:sp>
      <p:sp>
        <p:nvSpPr>
          <p:cNvPr id="30" name="Google Shape;56;p15">
            <a:extLst>
              <a:ext uri="{FF2B5EF4-FFF2-40B4-BE49-F238E27FC236}">
                <a16:creationId xmlns:a16="http://schemas.microsoft.com/office/drawing/2014/main" id="{E6B94E7F-5658-400B-AC7A-C1F84478F61F}"/>
              </a:ext>
            </a:extLst>
          </p:cNvPr>
          <p:cNvSpPr txBox="1">
            <a:spLocks/>
          </p:cNvSpPr>
          <p:nvPr/>
        </p:nvSpPr>
        <p:spPr>
          <a:xfrm>
            <a:off x="353051" y="378518"/>
            <a:ext cx="11838949" cy="10116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uLnTx/>
                <a:uFillTx/>
                <a:latin typeface="Arial" panose="020B0604020202020204" pitchFamily="34" charset="0"/>
                <a:ea typeface="Roboto" panose="02000000000000000000" charset="0"/>
                <a:cs typeface="Arial" panose="020B0604020202020204" pitchFamily="34" charset="0"/>
                <a:sym typeface="Fira Sans Extra Condensed"/>
              </a:rPr>
              <a:t>Администраторы доходов местного бюджета</a:t>
            </a: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3009433" y="1864488"/>
          <a:ext cx="6750121" cy="5722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9E00074-6886-4BF1-8CFC-650939B31CD0}"/>
              </a:ext>
            </a:extLst>
          </p:cNvPr>
          <p:cNvGrpSpPr/>
          <p:nvPr/>
        </p:nvGrpSpPr>
        <p:grpSpPr>
          <a:xfrm>
            <a:off x="1000599" y="1255468"/>
            <a:ext cx="10255575" cy="944794"/>
            <a:chOff x="907750" y="759882"/>
            <a:chExt cx="10357644" cy="944794"/>
          </a:xfrm>
          <a:solidFill>
            <a:srgbClr val="D9D9D9"/>
          </a:solidFill>
        </p:grpSpPr>
        <p:sp>
          <p:nvSpPr>
            <p:cNvPr id="28" name="Google Shape;1088;p45">
              <a:extLst>
                <a:ext uri="{FF2B5EF4-FFF2-40B4-BE49-F238E27FC236}">
                  <a16:creationId xmlns:a16="http://schemas.microsoft.com/office/drawing/2014/main" id="{36EE281C-4B3F-4BDC-9F09-44BFA4E1DD38}"/>
                </a:ext>
              </a:extLst>
            </p:cNvPr>
            <p:cNvSpPr/>
            <p:nvPr/>
          </p:nvSpPr>
          <p:spPr>
            <a:xfrm>
              <a:off x="907750" y="759882"/>
              <a:ext cx="10357644" cy="944794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5D36779-F8F4-473A-B03D-B8BA76524DA9}"/>
                </a:ext>
              </a:extLst>
            </p:cNvPr>
            <p:cNvSpPr txBox="1"/>
            <p:nvPr/>
          </p:nvSpPr>
          <p:spPr>
            <a:xfrm>
              <a:off x="1033014" y="870796"/>
              <a:ext cx="10124424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>
                  <a:solidFill>
                    <a:schemeClr val="bg2">
                      <a:lumMod val="10000"/>
                    </a:schemeClr>
                  </a:solidFill>
                  <a:effectLst/>
                  <a:ea typeface="Times New Roman" panose="02020603050405020304" pitchFamily="18" charset="0"/>
                </a:rPr>
                <a:t>В формировании доходной части местного бюджета участвуют </a:t>
              </a:r>
            </a:p>
            <a:p>
              <a:pPr algn="ctr"/>
              <a:r>
                <a:rPr lang="ru-RU" sz="2000" b="1" dirty="0">
                  <a:solidFill>
                    <a:schemeClr val="bg2">
                      <a:lumMod val="10000"/>
                    </a:schemeClr>
                  </a:solidFill>
                  <a:effectLst/>
                  <a:ea typeface="Times New Roman" panose="02020603050405020304" pitchFamily="18" charset="0"/>
                </a:rPr>
                <a:t>10 администраторов доходов</a:t>
              </a:r>
              <a:endParaRPr lang="ru-RU" sz="20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7DA6D10-8304-4872-BE85-1AD377A7FA2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69750" y="3844483"/>
            <a:ext cx="1374420" cy="1257772"/>
          </a:xfrm>
          <a:prstGeom prst="rect">
            <a:avLst/>
          </a:prstGeom>
          <a:solidFill>
            <a:srgbClr val="7FAB71"/>
          </a:solidFill>
        </p:spPr>
      </p:pic>
    </p:spTree>
    <p:extLst>
      <p:ext uri="{BB962C8B-B14F-4D97-AF65-F5344CB8AC3E}">
        <p14:creationId xmlns:p14="http://schemas.microsoft.com/office/powerpoint/2010/main" val="13136027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">
      <a:dk1>
        <a:srgbClr val="FFFFFF"/>
      </a:dk1>
      <a:lt1>
        <a:srgbClr val="FFFFFF"/>
      </a:lt1>
      <a:dk2>
        <a:srgbClr val="FFFFF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6977</TotalTime>
  <Words>1655</Words>
  <Application>Microsoft Office PowerPoint</Application>
  <PresentationFormat>Широкоэкранный</PresentationFormat>
  <Paragraphs>506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Arial</vt:lpstr>
      <vt:lpstr>Calibri</vt:lpstr>
      <vt:lpstr>Fira Sans Condensed ExtraBold</vt:lpstr>
      <vt:lpstr>Fira Sans Extra Condensed</vt:lpstr>
      <vt:lpstr>Fira Sans Extra Condensed SemiBold</vt:lpstr>
      <vt:lpstr>Roboto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расходов по отраслям  на 2026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Главный специалист отдела по связям со СМИ</dc:creator>
  <cp:lastModifiedBy>Голованова Ксения</cp:lastModifiedBy>
  <cp:revision>377</cp:revision>
  <cp:lastPrinted>2023-12-05T11:51:06Z</cp:lastPrinted>
  <dcterms:created xsi:type="dcterms:W3CDTF">2023-03-20T04:21:25Z</dcterms:created>
  <dcterms:modified xsi:type="dcterms:W3CDTF">2025-12-02T06:56:18Z</dcterms:modified>
</cp:coreProperties>
</file>