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notesSlides/notesSlide2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notesSlides/notesSlide2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6.xml" ContentType="application/vnd.openxmlformats-officedocument.drawingml.chartshape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9"/>
  </p:notesMasterIdLst>
  <p:sldIdLst>
    <p:sldId id="999" r:id="rId2"/>
    <p:sldId id="256" r:id="rId3"/>
    <p:sldId id="1005" r:id="rId4"/>
    <p:sldId id="257" r:id="rId5"/>
    <p:sldId id="1001" r:id="rId6"/>
    <p:sldId id="1004" r:id="rId7"/>
    <p:sldId id="1007" r:id="rId8"/>
    <p:sldId id="1006" r:id="rId9"/>
    <p:sldId id="1003" r:id="rId10"/>
    <p:sldId id="1010" r:id="rId11"/>
    <p:sldId id="1011" r:id="rId12"/>
    <p:sldId id="1015" r:id="rId13"/>
    <p:sldId id="1009" r:id="rId14"/>
    <p:sldId id="1018" r:id="rId15"/>
    <p:sldId id="1084" r:id="rId16"/>
    <p:sldId id="1014" r:id="rId17"/>
    <p:sldId id="1008" r:id="rId18"/>
    <p:sldId id="1019" r:id="rId19"/>
    <p:sldId id="1016" r:id="rId20"/>
    <p:sldId id="1023" r:id="rId21"/>
    <p:sldId id="1082" r:id="rId22"/>
    <p:sldId id="1083" r:id="rId23"/>
    <p:sldId id="1022" r:id="rId24"/>
    <p:sldId id="1021" r:id="rId25"/>
    <p:sldId id="1024" r:id="rId26"/>
    <p:sldId id="1027" r:id="rId27"/>
    <p:sldId id="1025" r:id="rId28"/>
    <p:sldId id="1020" r:id="rId29"/>
    <p:sldId id="1030" r:id="rId30"/>
    <p:sldId id="1029" r:id="rId31"/>
    <p:sldId id="1028" r:id="rId32"/>
    <p:sldId id="1036" r:id="rId33"/>
    <p:sldId id="1035" r:id="rId34"/>
    <p:sldId id="1034" r:id="rId35"/>
    <p:sldId id="1033" r:id="rId36"/>
    <p:sldId id="1087" r:id="rId37"/>
    <p:sldId id="1032" r:id="rId38"/>
    <p:sldId id="1085" r:id="rId39"/>
    <p:sldId id="1031" r:id="rId40"/>
    <p:sldId id="1038" r:id="rId41"/>
    <p:sldId id="1088" r:id="rId42"/>
    <p:sldId id="1044" r:id="rId43"/>
    <p:sldId id="1091" r:id="rId44"/>
    <p:sldId id="1090" r:id="rId45"/>
    <p:sldId id="1092" r:id="rId46"/>
    <p:sldId id="1089" r:id="rId47"/>
    <p:sldId id="1093" r:id="rId48"/>
    <p:sldId id="1045" r:id="rId49"/>
    <p:sldId id="1095" r:id="rId50"/>
    <p:sldId id="1096" r:id="rId51"/>
    <p:sldId id="1098" r:id="rId52"/>
    <p:sldId id="1097" r:id="rId53"/>
    <p:sldId id="1094" r:id="rId54"/>
    <p:sldId id="1086" r:id="rId55"/>
    <p:sldId id="1046" r:id="rId56"/>
    <p:sldId id="1017" r:id="rId57"/>
    <p:sldId id="1012" r:id="rId58"/>
    <p:sldId id="1047" r:id="rId59"/>
    <p:sldId id="1052" r:id="rId60"/>
    <p:sldId id="1099" r:id="rId61"/>
    <p:sldId id="1100" r:id="rId62"/>
    <p:sldId id="1101" r:id="rId63"/>
    <p:sldId id="1102" r:id="rId64"/>
    <p:sldId id="1080" r:id="rId65"/>
    <p:sldId id="1103" r:id="rId66"/>
    <p:sldId id="1079" r:id="rId67"/>
    <p:sldId id="1081" r:id="rId68"/>
  </p:sldIdLst>
  <p:sldSz cx="12192000" cy="6858000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088" userDrawn="1">
          <p15:clr>
            <a:srgbClr val="A4A3A4"/>
          </p15:clr>
        </p15:guide>
        <p15:guide id="2" pos="6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CCEA"/>
    <a:srgbClr val="203864"/>
    <a:srgbClr val="73B248"/>
    <a:srgbClr val="37958A"/>
    <a:srgbClr val="F9CDA9"/>
    <a:srgbClr val="FFE1B1"/>
    <a:srgbClr val="E76F51"/>
    <a:srgbClr val="F2C12E"/>
    <a:srgbClr val="B8D9A3"/>
    <a:srgbClr val="E36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7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8" y="108"/>
      </p:cViewPr>
      <p:guideLst>
        <p:guide orient="horz" pos="4088"/>
        <p:guide pos="6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</c:v>
                </c:pt>
                <c:pt idx="1">
                  <c:v>1</c:v>
                </c:pt>
                <c:pt idx="2">
                  <c:v>23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C1-453E-99D6-9B7A64F7EA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</c:v>
                </c:pt>
                <c:pt idx="1">
                  <c:v>50</c:v>
                </c:pt>
                <c:pt idx="2">
                  <c:v>30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EC1-453E-99D6-9B7A64F7EA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35</c:v>
                </c:pt>
                <c:pt idx="1">
                  <c:v>50</c:v>
                </c:pt>
                <c:pt idx="2">
                  <c:v>30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EC1-453E-99D6-9B7A64F7EA0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</c:v>
                </c:pt>
                <c:pt idx="1">
                  <c:v>40</c:v>
                </c:pt>
                <c:pt idx="2">
                  <c:v>40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EC1-453E-99D6-9B7A64F7EA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5091128"/>
        <c:axId val="425090344"/>
      </c:lineChart>
      <c:catAx>
        <c:axId val="425091128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5090344"/>
        <c:crosses val="autoZero"/>
        <c:auto val="1"/>
        <c:lblAlgn val="ctr"/>
        <c:lblOffset val="100"/>
        <c:noMultiLvlLbl val="0"/>
      </c:catAx>
      <c:valAx>
        <c:axId val="425090344"/>
        <c:scaling>
          <c:orientation val="maxMin"/>
          <c:max val="50"/>
          <c:min val="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5091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75659514545172"/>
          <c:y val="0.11126264333502134"/>
          <c:w val="0.71368038046260696"/>
          <c:h val="0.83230282786759624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630108112136064E-2"/>
          <c:y val="1.2967643797819387E-3"/>
          <c:w val="0.61032084083226523"/>
          <c:h val="0.6883299086247651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24887C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834-4ED5-A894-4A6264847D6D}"/>
              </c:ext>
            </c:extLst>
          </c:dPt>
          <c:dPt>
            <c:idx val="1"/>
            <c:bubble3D val="0"/>
            <c:spPr>
              <a:solidFill>
                <a:srgbClr val="7FAB71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834-4ED5-A894-4A6264847D6D}"/>
              </c:ext>
            </c:extLst>
          </c:dPt>
          <c:dPt>
            <c:idx val="2"/>
            <c:bubble3D val="0"/>
            <c:spPr>
              <a:solidFill>
                <a:srgbClr val="E76F51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834-4ED5-A894-4A6264847D6D}"/>
              </c:ext>
            </c:extLst>
          </c:dPt>
          <c:dPt>
            <c:idx val="3"/>
            <c:bubble3D val="0"/>
            <c:spPr>
              <a:solidFill>
                <a:srgbClr val="E0AD2C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834-4ED5-A894-4A6264847D6D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83</c:v>
                </c:pt>
                <c:pt idx="1">
                  <c:v>9</c:v>
                </c:pt>
                <c:pt idx="2">
                  <c:v>6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834-4ED5-A894-4A6264847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6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9128604167777"/>
          <c:y val="0"/>
          <c:w val="0.59631480765244738"/>
          <c:h val="0.9483201063978943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г.</c:v>
                </c:pt>
              </c:strCache>
            </c:strRef>
          </c:tx>
          <c:spPr>
            <a:solidFill>
              <a:srgbClr val="73B248"/>
            </a:solidFill>
            <a:ln>
              <a:noFill/>
            </a:ln>
            <a:effectLst>
              <a:softEdge rad="12700"/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Земельный налог</c:v>
                </c:pt>
                <c:pt idx="1">
                  <c:v>Налог на имущество физических лиц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140</c:v>
                </c:pt>
                <c:pt idx="1">
                  <c:v>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A7-4F98-8D18-8434E8BEFD2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г.</c:v>
                </c:pt>
              </c:strCache>
            </c:strRef>
          </c:tx>
          <c:spPr>
            <a:solidFill>
              <a:srgbClr val="B8D9A3"/>
            </a:solidFill>
            <a:ln>
              <a:noFill/>
            </a:ln>
            <a:effectLst>
              <a:softEdge rad="12700"/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Земельный налог</c:v>
                </c:pt>
                <c:pt idx="1">
                  <c:v>Налог на имущество физических лиц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126</c:v>
                </c:pt>
                <c:pt idx="1">
                  <c:v>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A7-4F98-8D18-8434E8BEFD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5"/>
        <c:axId val="1197221808"/>
        <c:axId val="1222604704"/>
      </c:barChart>
      <c:catAx>
        <c:axId val="11972218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22604704"/>
        <c:crosses val="autoZero"/>
        <c:auto val="1"/>
        <c:lblAlgn val="ctr"/>
        <c:lblOffset val="100"/>
        <c:noMultiLvlLbl val="0"/>
      </c:catAx>
      <c:valAx>
        <c:axId val="12226047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97221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bg2">
              <a:lumMod val="10000"/>
            </a:schemeClr>
          </a:solidFill>
        </a:defRPr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90842739812967"/>
          <c:y val="0.2549969955312173"/>
          <c:w val="0.70198936222033459"/>
          <c:h val="0.7158926082150149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Дотация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4">
                      <a:shade val="76000"/>
                      <a:lumMod val="60000"/>
                      <a:lumOff val="40000"/>
                    </a:schemeClr>
                  </a:gs>
                  <a:gs pos="0">
                    <a:schemeClr val="accent4">
                      <a:shade val="76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89-4C65-8ADA-0547AA12E8F3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4">
                      <a:tint val="77000"/>
                      <a:lumMod val="60000"/>
                      <a:lumOff val="40000"/>
                    </a:schemeClr>
                  </a:gs>
                  <a:gs pos="0">
                    <a:schemeClr val="accent4">
                      <a:tint val="77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89-4C65-8ADA-0547AA12E8F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Дотация на выравнивание бюджетной обеспеченности</c:v>
                </c:pt>
                <c:pt idx="1">
                  <c:v>Дотация на поддержку мер по обеспечению сбалансированности бюджета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89-4C65-8ADA-0547AA12E8F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815701101459044E-2"/>
          <c:y val="0.17150463097332111"/>
          <c:w val="0.37643956038142401"/>
          <c:h val="0.7477920996766125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Субсидии 2025</c:v>
                </c:pt>
              </c:strCache>
            </c:strRef>
          </c:tx>
          <c:spPr>
            <a:ln w="9525">
              <a:solidFill>
                <a:schemeClr val="tx2"/>
              </a:solidFill>
            </a:ln>
            <a:effectLst>
              <a:glow>
                <a:schemeClr val="bg1"/>
              </a:glow>
              <a:outerShdw blurRad="50800" dist="50800" dir="5400000" algn="ctr" rotWithShape="0">
                <a:schemeClr val="bg1">
                  <a:lumMod val="95000"/>
                </a:schemeClr>
              </a:outerShdw>
            </a:effectLst>
          </c:spPr>
          <c:dPt>
            <c:idx val="0"/>
            <c:bubble3D val="0"/>
            <c:explosion val="1"/>
            <c:spPr>
              <a:solidFill>
                <a:schemeClr val="accent1"/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B8B-4C3A-B449-8E2ABDA36B58}"/>
              </c:ext>
            </c:extLst>
          </c:dPt>
          <c:dPt>
            <c:idx val="1"/>
            <c:bubble3D val="0"/>
            <c:spPr>
              <a:solidFill>
                <a:srgbClr val="ACCCEA"/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B8B-4C3A-B449-8E2ABDA36B58}"/>
              </c:ext>
            </c:extLst>
          </c:dPt>
          <c:dPt>
            <c:idx val="2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B8B-4C3A-B449-8E2ABDA36B58}"/>
              </c:ext>
            </c:extLst>
          </c:dPt>
          <c:dPt>
            <c:idx val="3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EB8B-4C3A-B449-8E2ABDA36B5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EB8B-4C3A-B449-8E2ABDA36B5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EB8B-4C3A-B449-8E2ABDA36B58}"/>
              </c:ext>
            </c:extLst>
          </c:dPt>
          <c:dPt>
            <c:idx val="6"/>
            <c:bubble3D val="0"/>
            <c:spPr>
              <a:solidFill>
                <a:srgbClr val="203864"/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EB8B-4C3A-B449-8E2ABDA36B58}"/>
              </c:ext>
            </c:extLst>
          </c:dPt>
          <c:dPt>
            <c:idx val="7"/>
            <c:bubble3D val="0"/>
            <c:spPr>
              <a:solidFill>
                <a:srgbClr val="ED7D31"/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EB8B-4C3A-B449-8E2ABDA36B58}"/>
              </c:ext>
            </c:extLst>
          </c:dPt>
          <c:dPt>
            <c:idx val="8"/>
            <c:bubble3D val="0"/>
            <c:spPr>
              <a:solidFill>
                <a:srgbClr val="37958A"/>
              </a:solidFill>
              <a:ln w="9525">
                <a:noFill/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EB8B-4C3A-B449-8E2ABDA36B58}"/>
              </c:ext>
            </c:extLst>
          </c:dPt>
          <c:dPt>
            <c:idx val="9"/>
            <c:bubble3D val="0"/>
            <c:spPr>
              <a:solidFill>
                <a:srgbClr val="F2C12E"/>
              </a:solidFill>
              <a:ln w="9525">
                <a:solidFill>
                  <a:schemeClr val="tx2"/>
                </a:solidFill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EB8B-4C3A-B449-8E2ABDA36B58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tx2"/>
                </a:solidFill>
              </a:ln>
              <a:effectLst>
                <a:glow>
                  <a:schemeClr val="bg1"/>
                </a:glow>
                <a:outerShdw blurRad="50800" dist="50800" dir="5400000" algn="ctr" rotWithShape="0">
                  <a:schemeClr val="bg1">
                    <a:lumMod val="95000"/>
                  </a:scheme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EB8B-4C3A-B449-8E2ABDA36B58}"/>
              </c:ext>
            </c:extLst>
          </c:dPt>
          <c:dLbls>
            <c:dLbl>
              <c:idx val="1"/>
              <c:layout>
                <c:manualLayout>
                  <c:x val="3.3112956752542619E-3"/>
                  <c:y val="-6.31097515703191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8B-4C3A-B449-8E2ABDA36B58}"/>
                </c:ext>
              </c:extLst>
            </c:dLbl>
            <c:dLbl>
              <c:idx val="2"/>
              <c:layout>
                <c:manualLayout>
                  <c:x val="-8.0556870803678182E-2"/>
                  <c:y val="-1.0879125492737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8B-4C3A-B449-8E2ABDA36B58}"/>
                </c:ext>
              </c:extLst>
            </c:dLbl>
            <c:dLbl>
              <c:idx val="3"/>
              <c:layout>
                <c:manualLayout>
                  <c:x val="-8.5177282557021852E-2"/>
                  <c:y val="-7.53409252478197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165581384068778E-2"/>
                      <c:h val="5.207628088860537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B8B-4C3A-B449-8E2ABDA36B58}"/>
                </c:ext>
              </c:extLst>
            </c:dLbl>
            <c:dLbl>
              <c:idx val="4"/>
              <c:layout>
                <c:manualLayout>
                  <c:x val="-8.6384685107638859E-2"/>
                  <c:y val="-0.1461344458952611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028027259690963E-2"/>
                      <c:h val="4.43607555890940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B8B-4C3A-B449-8E2ABDA36B58}"/>
                </c:ext>
              </c:extLst>
            </c:dLbl>
            <c:dLbl>
              <c:idx val="5"/>
              <c:layout>
                <c:manualLayout>
                  <c:x val="1.0360881117031267E-2"/>
                  <c:y val="-2.9428718379314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B8B-4C3A-B449-8E2ABDA36B58}"/>
                </c:ext>
              </c:extLst>
            </c:dLbl>
            <c:dLbl>
              <c:idx val="6"/>
              <c:layout>
                <c:manualLayout>
                  <c:x val="-5.4597644354807059E-2"/>
                  <c:y val="-0.169640938760289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B8B-4C3A-B449-8E2ABDA36B58}"/>
                </c:ext>
              </c:extLst>
            </c:dLbl>
            <c:dLbl>
              <c:idx val="8"/>
              <c:layout>
                <c:manualLayout>
                  <c:x val="1.062510425310619E-3"/>
                  <c:y val="-2.269777333555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B8B-4C3A-B449-8E2ABDA36B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2700" cap="flat" cmpd="sng" algn="ctr">
                  <a:solidFill>
                    <a:schemeClr val="bg2">
                      <a:lumMod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18,7% Субсидии на осуществление дорожной деятельности</c:v>
                </c:pt>
                <c:pt idx="1">
                  <c:v>13,1% Субсидии 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c:v>
                </c:pt>
                <c:pt idx="2">
                  <c:v>0,2% Субсидии  на оснащение предметных кабинетов общеобразовательных организаций средствами обучения и воспитания</c:v>
                </c:pt>
                <c:pt idx="3">
                  <c:v>1,0% Субсидии на реализацию мероприятий по обеспечению жильем молодых семей</c:v>
                </c:pt>
                <c:pt idx="4">
                  <c:v>0,1% Субсидии на поддержку отрасли культуры</c:v>
                </c:pt>
                <c:pt idx="5">
                  <c:v>12,5% Субсидии на софинансирование создания (реконструкции) объектов спортивной инфраструктуры объектов массового спорта</c:v>
                </c:pt>
                <c:pt idx="6">
                  <c:v>0,5% Субсидии на софинансирование отдельных полномочий </c:v>
                </c:pt>
                <c:pt idx="7">
                  <c:v>27,5% Прочие субсидии</c:v>
                </c:pt>
                <c:pt idx="8">
                  <c:v>21,9% Субсидии на реализацию мероприятий по модернизации школьных систем образования</c:v>
                </c:pt>
                <c:pt idx="9">
                  <c:v>4,5 %Субсидии на реализацию программ формирования современной городской среды</c:v>
                </c:pt>
              </c:strCache>
            </c:strRef>
          </c:cat>
          <c:val>
            <c:numRef>
              <c:f>Лист1!$B$2:$B$11</c:f>
              <c:numCache>
                <c:formatCode>0</c:formatCode>
                <c:ptCount val="10"/>
                <c:pt idx="0">
                  <c:v>265</c:v>
                </c:pt>
                <c:pt idx="1">
                  <c:v>186</c:v>
                </c:pt>
                <c:pt idx="2">
                  <c:v>3</c:v>
                </c:pt>
                <c:pt idx="3">
                  <c:v>14</c:v>
                </c:pt>
                <c:pt idx="4">
                  <c:v>1</c:v>
                </c:pt>
                <c:pt idx="5">
                  <c:v>178</c:v>
                </c:pt>
                <c:pt idx="6">
                  <c:v>7</c:v>
                </c:pt>
                <c:pt idx="7">
                  <c:v>388</c:v>
                </c:pt>
                <c:pt idx="8">
                  <c:v>310</c:v>
                </c:pt>
                <c:pt idx="9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EB8B-4C3A-B449-8E2ABDA36B5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84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4397101666693795"/>
          <c:y val="0"/>
          <c:w val="0.55602898333306205"/>
          <c:h val="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50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006174012793755E-2"/>
          <c:y val="0.11045926540283524"/>
          <c:w val="0.42479288830921375"/>
          <c:h val="0.8269301559086027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Субвенции 2025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rgbClr val="37958A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9C0-4377-A6BA-D11F0B04B90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9C0-4377-A6BA-D11F0B04B90B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9C0-4377-A6BA-D11F0B04B90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9C0-4377-A6BA-D11F0B04B90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9C0-4377-A6BA-D11F0B04B90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9C0-4377-A6BA-D11F0B04B90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9C0-4377-A6BA-D11F0B04B90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19C0-4377-A6BA-D11F0B04B90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19C0-4377-A6BA-D11F0B04B90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19C0-4377-A6BA-D11F0B04B90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19C0-4377-A6BA-D11F0B04B90B}"/>
              </c:ext>
            </c:extLst>
          </c:dPt>
          <c:dLbls>
            <c:dLbl>
              <c:idx val="0"/>
              <c:layout>
                <c:manualLayout>
                  <c:x val="7.1130043594422543E-2"/>
                  <c:y val="-7.2210697130116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9C0-4377-A6BA-D11F0B04B90B}"/>
                </c:ext>
              </c:extLst>
            </c:dLbl>
            <c:dLbl>
              <c:idx val="1"/>
              <c:layout>
                <c:manualLayout>
                  <c:x val="-5.4675920155213109E-2"/>
                  <c:y val="-0.166112956810631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9C0-4377-A6BA-D11F0B04B90B}"/>
                </c:ext>
              </c:extLst>
            </c:dLbl>
            <c:dLbl>
              <c:idx val="2"/>
              <c:layout>
                <c:manualLayout>
                  <c:x val="3.1989839882289504E-2"/>
                  <c:y val="-0.171219295262510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9C0-4377-A6BA-D11F0B04B90B}"/>
                </c:ext>
              </c:extLst>
            </c:dLbl>
            <c:dLbl>
              <c:idx val="3"/>
              <c:layout>
                <c:manualLayout>
                  <c:x val="9.3899120463901586E-2"/>
                  <c:y val="-0.106938900079350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9C0-4377-A6BA-D11F0B04B9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2700" cap="flat" cmpd="sng" algn="ctr">
                  <a:solidFill>
                    <a:schemeClr val="bg2">
                      <a:lumMod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97,9% Субвенции бюджетам городских округов на выполнение передаваемых полномочий субъектов Российской Федерации</c:v>
                </c:pt>
                <c:pt idx="1">
                  <c:v>1,6% Субвенции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c:v>
                </c:pt>
                <c:pt idx="2">
                  <c:v>0,5% Субвенции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c:v>
                </c:pt>
              </c:strCache>
            </c:strRef>
          </c:cat>
          <c:val>
            <c:numRef>
              <c:f>Лист1!$B$2:$B$4</c:f>
              <c:numCache>
                <c:formatCode>0</c:formatCode>
                <c:ptCount val="3"/>
                <c:pt idx="0">
                  <c:v>4038</c:v>
                </c:pt>
                <c:pt idx="1">
                  <c:v>66</c:v>
                </c:pt>
                <c:pt idx="2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19C0-4377-A6BA-D11F0B04B9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9046893260708263"/>
          <c:y val="0"/>
          <c:w val="0.50742744717862398"/>
          <c:h val="0.997756992971793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037741027336961E-2"/>
          <c:y val="8.8548451648873039E-2"/>
          <c:w val="0.38817491859967551"/>
          <c:h val="0.8575008068549433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иные</c:v>
                </c:pt>
              </c:strCache>
            </c:strRef>
          </c:tx>
          <c:spPr>
            <a:ln w="3175"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317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D2B-4ABA-8B63-BB3DEB0BF7EA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 w="317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D2B-4ABA-8B63-BB3DEB0BF7EA}"/>
              </c:ext>
            </c:extLst>
          </c:dPt>
          <c:dPt>
            <c:idx val="2"/>
            <c:bubble3D val="0"/>
            <c:spPr>
              <a:solidFill>
                <a:srgbClr val="B8D9A3"/>
              </a:solidFill>
              <a:ln w="317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D2B-4ABA-8B63-BB3DEB0BF7E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3175"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D2B-4ABA-8B63-BB3DEB0BF7E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D2B-4ABA-8B63-BB3DEB0BF7E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D2B-4ABA-8B63-BB3DEB0BF7E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2D2B-4ABA-8B63-BB3DEB0BF7E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2D2B-4ABA-8B63-BB3DEB0BF7E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2D2B-4ABA-8B63-BB3DEB0BF7E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2D2B-4ABA-8B63-BB3DEB0BF7EA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2D2B-4ABA-8B63-BB3DEB0BF7EA}"/>
              </c:ext>
            </c:extLst>
          </c:dPt>
          <c:dLbls>
            <c:dLbl>
              <c:idx val="0"/>
              <c:layout>
                <c:manualLayout>
                  <c:x val="-1.7342575397718524E-2"/>
                  <c:y val="2.3515909994428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2B-4ABA-8B63-BB3DEB0BF7EA}"/>
                </c:ext>
              </c:extLst>
            </c:dLbl>
            <c:dLbl>
              <c:idx val="1"/>
              <c:layout>
                <c:manualLayout>
                  <c:x val="-8.1956596286398592E-2"/>
                  <c:y val="5.0653175077929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565428426064519E-2"/>
                      <c:h val="7.576894605058201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D2B-4ABA-8B63-BB3DEB0BF7EA}"/>
                </c:ext>
              </c:extLst>
            </c:dLbl>
            <c:dLbl>
              <c:idx val="2"/>
              <c:layout>
                <c:manualLayout>
                  <c:x val="-1.4610044655874552E-2"/>
                  <c:y val="4.86594311450896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D2B-4ABA-8B63-BB3DEB0BF7EA}"/>
                </c:ext>
              </c:extLst>
            </c:dLbl>
            <c:dLbl>
              <c:idx val="3"/>
              <c:layout>
                <c:manualLayout>
                  <c:x val="-4.8239222878807657E-3"/>
                  <c:y val="-2.1176912879565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D2B-4ABA-8B63-BB3DEB0BF7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19050" cap="flat" cmpd="sng" algn="ctr">
                  <a:solidFill>
                    <a:schemeClr val="bg2">
                      <a:lumMod val="2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65,8% Межбюджетные трансферты, передаваемые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c:v>
                </c:pt>
                <c:pt idx="1">
                  <c:v>1,6% Межбюджетные трансферты на обеспечение выплат ежемесячного вознаграждения советникам директоров по воспитанию и взаимодействию с детскими общественными объединениями в государственных общеобразовательных организациий и профессиональных образовательных</c:v>
                </c:pt>
                <c:pt idx="2">
                  <c:v>5,7% Межбюджетные трансферты на проведение мерпоприятий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c:v>
                </c:pt>
                <c:pt idx="3">
                  <c:v>26,9% 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127</c:v>
                </c:pt>
                <c:pt idx="1">
                  <c:v>3</c:v>
                </c:pt>
                <c:pt idx="2">
                  <c:v>11</c:v>
                </c:pt>
                <c:pt idx="3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2D2B-4ABA-8B63-BB3DEB0BF7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8127962274003833"/>
          <c:y val="0"/>
          <c:w val="0.50071318796318764"/>
          <c:h val="0.986198323809743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0.13716</cdr:y>
    </cdr:from>
    <cdr:to>
      <cdr:x>1</cdr:x>
      <cdr:y>0.72316</cdr:y>
    </cdr:to>
    <cdr:sp macro="" textlink="">
      <cdr:nvSpPr>
        <cdr:cNvPr id="2" name="TextBox 147">
          <a:extLst xmlns:a="http://schemas.openxmlformats.org/drawingml/2006/main">
            <a:ext uri="{FF2B5EF4-FFF2-40B4-BE49-F238E27FC236}">
              <a16:creationId xmlns:a16="http://schemas.microsoft.com/office/drawing/2014/main" id="{0EFA8A61-48C8-4579-AD7C-C93E60B5E718}"/>
            </a:ext>
          </a:extLst>
        </cdr:cNvPr>
        <cdr:cNvSpPr txBox="1"/>
      </cdr:nvSpPr>
      <cdr:spPr>
        <a:xfrm xmlns:a="http://schemas.openxmlformats.org/drawingml/2006/main">
          <a:off x="0" y="237725"/>
          <a:ext cx="1689988" cy="10156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1pPr>
          <a:lvl2pPr marL="544388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2pPr>
          <a:lvl3pPr marL="1088776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3pPr>
          <a:lvl4pPr marL="1633164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4pPr>
          <a:lvl5pPr marL="2177552" algn="l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5pPr>
          <a:lvl6pPr marL="2721940" algn="l" defTabSz="1088776" rtl="0" eaLnBrk="1" latinLnBrk="0" hangingPunct="1"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6pPr>
          <a:lvl7pPr marL="3266328" algn="l" defTabSz="1088776" rtl="0" eaLnBrk="1" latinLnBrk="0" hangingPunct="1"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7pPr>
          <a:lvl8pPr marL="3810716" algn="l" defTabSz="1088776" rtl="0" eaLnBrk="1" latinLnBrk="0" hangingPunct="1"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8pPr>
          <a:lvl9pPr marL="4355104" algn="l" defTabSz="1088776" rtl="0" eaLnBrk="1" latinLnBrk="0" hangingPunct="1">
            <a:defRPr sz="2400" kern="1200">
              <a:solidFill>
                <a:srgbClr val="FF0000"/>
              </a:solidFill>
              <a:latin typeface="Verdana" pitchFamily="34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2000" b="1" spc="-150" dirty="0">
              <a:solidFill>
                <a:schemeClr val="tx1"/>
              </a:solidFill>
              <a:latin typeface="Times New Roman" panose="02020603050405020304" pitchFamily="18" charset="0"/>
              <a:ea typeface="Open Sans Condensed Light" panose="020B0306030504020204" pitchFamily="34" charset="0"/>
              <a:cs typeface="Times New Roman" panose="02020603050405020304" pitchFamily="18" charset="0"/>
            </a:rPr>
            <a:t>Межбюджетные трансферты</a:t>
          </a:r>
          <a:endParaRPr lang="en-IN" sz="2000" b="1" spc="-150" dirty="0">
            <a:solidFill>
              <a:schemeClr val="tx1"/>
            </a:solidFill>
            <a:latin typeface="Times New Roman" panose="02020603050405020304" pitchFamily="18" charset="0"/>
            <a:ea typeface="Open Sans Condensed Light" panose="020B0306030504020204" pitchFamily="34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0.38396</cdr:x>
      <cdr:y>0.58105</cdr:y>
    </cdr:from>
    <cdr:to>
      <cdr:x>0.55707</cdr:x>
      <cdr:y>0.68519</cdr:y>
    </cdr:to>
    <cdr:sp macro="" textlink="">
      <cdr:nvSpPr>
        <cdr:cNvPr id="2" name="Google Shape;388;p24">
          <a:extLst xmlns:a="http://schemas.openxmlformats.org/drawingml/2006/main">
            <a:ext uri="{FF2B5EF4-FFF2-40B4-BE49-F238E27FC236}">
              <a16:creationId xmlns:a16="http://schemas.microsoft.com/office/drawing/2014/main" id="{B01DAB74-1843-406A-A1ED-4F4D270F0FF7}"/>
            </a:ext>
          </a:extLst>
        </cdr:cNvPr>
        <cdr:cNvSpPr txBox="1"/>
      </cdr:nvSpPr>
      <cdr:spPr>
        <a:xfrm xmlns:a="http://schemas.openxmlformats.org/drawingml/2006/main">
          <a:off x="1801071" y="1961598"/>
          <a:ext cx="812016" cy="3515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91425" rIns="91425" bIns="91425" anchor="ctr" anchorCtr="0"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lvl="0">
            <a:defRPr/>
          </a:pPr>
          <a:r>
            <a:rPr lang="ru-RU" sz="2000" b="1" dirty="0">
              <a:solidFill>
                <a:schemeClr val="tx1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rPr>
            <a:t>+11</a:t>
          </a:r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rPr>
            <a:t>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0.20431</cdr:x>
      <cdr:y>0.49063</cdr:y>
    </cdr:from>
    <cdr:to>
      <cdr:x>0.73206</cdr:x>
      <cdr:y>0.71791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86139" y="1893490"/>
          <a:ext cx="2288978" cy="8771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8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54</a:t>
          </a:r>
          <a:endParaRPr lang="ru-RU" sz="2400" b="1" dirty="0">
            <a:solidFill>
              <a:srgbClr val="20386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20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  <cdr:relSizeAnchor xmlns:cdr="http://schemas.openxmlformats.org/drawingml/2006/chartDrawing">
    <cdr:from>
      <cdr:x>3.81639E-17</cdr:x>
      <cdr:y>0.12381</cdr:y>
    </cdr:from>
    <cdr:to>
      <cdr:x>1</cdr:x>
      <cdr:y>0.28188</cdr:y>
    </cdr:to>
    <cdr:sp macro="" textlink="">
      <cdr:nvSpPr>
        <cdr:cNvPr id="4" name="Google Shape;56;p15">
          <a:extLst xmlns:a="http://schemas.openxmlformats.org/drawingml/2006/main">
            <a:ext uri="{FF2B5EF4-FFF2-40B4-BE49-F238E27FC236}">
              <a16:creationId xmlns:a16="http://schemas.microsoft.com/office/drawing/2014/main" id="{2E5BB519-44BE-476F-BBFC-D28B8E826528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9832" y="477839"/>
          <a:ext cx="4337240" cy="6100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spcFirstLastPara="1" wrap="square" lIns="91425" tIns="91425" rIns="91425" bIns="91425" anchor="t" anchorCtr="0"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 algn="ctr">
            <a:defRPr/>
          </a:pPr>
          <a:r>
            <a:rPr lang="ru-RU" sz="2000" b="1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  <a:sym typeface="Fira Sans Extra Condensed"/>
            </a:rPr>
            <a:t>Дотации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0.14818</cdr:x>
      <cdr:y>0.46845</cdr:y>
    </cdr:from>
    <cdr:to>
      <cdr:x>0.32505</cdr:x>
      <cdr:y>0.64794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51944" y="2655580"/>
          <a:ext cx="1852415" cy="1017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8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1 415 </a:t>
          </a:r>
        </a:p>
        <a:p xmlns:a="http://schemas.openxmlformats.org/drawingml/2006/main">
          <a:pPr algn="ctr"/>
          <a:r>
            <a:rPr lang="ru-RU" sz="20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r>
            <a:rPr lang="ru-RU" sz="18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400" b="1" dirty="0">
            <a:solidFill>
              <a:srgbClr val="20386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0.13761</cdr:x>
      <cdr:y>0.44662</cdr:y>
    </cdr:from>
    <cdr:to>
      <cdr:x>0.32402</cdr:x>
      <cdr:y>0.58764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75295" y="2387357"/>
          <a:ext cx="1998489" cy="7538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8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4 125 </a:t>
          </a:r>
        </a:p>
        <a:p xmlns:a="http://schemas.openxmlformats.org/drawingml/2006/main">
          <a:pPr algn="ctr"/>
          <a:r>
            <a:rPr lang="ru-RU" sz="20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  <a:endParaRPr lang="ru-RU" sz="2800" b="1" dirty="0">
            <a:solidFill>
              <a:srgbClr val="20386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0.1339</cdr:x>
      <cdr:y>0.43616</cdr:y>
    </cdr:from>
    <cdr:to>
      <cdr:x>0.32704</cdr:x>
      <cdr:y>0.57718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98234" y="2570930"/>
          <a:ext cx="2016912" cy="8312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800" b="1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192</a:t>
          </a:r>
          <a:endParaRPr lang="ru-RU" sz="2400" b="1" dirty="0">
            <a:solidFill>
              <a:srgbClr val="20386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2000" b="1" dirty="0">
              <a:solidFill>
                <a:srgbClr val="20386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0014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9126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3147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5757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3591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1065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2103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92585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5619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2576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0235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87511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6963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7546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10664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15776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79868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28487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96603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591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15804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0097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51467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80252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3871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01497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80682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26133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54957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88207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0834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48351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15321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15177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7177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33406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04257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13594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35794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08779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6690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1055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2595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9317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1455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2623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524000" y="140869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8000"/>
              <a:buFont typeface="Calibri"/>
              <a:buNone/>
              <a:defRPr sz="8000" b="1">
                <a:solidFill>
                  <a:srgbClr val="363B3E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524000" y="388836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3B3E"/>
              </a:buClr>
              <a:buSzPts val="2400"/>
              <a:buNone/>
              <a:defRPr sz="2400" b="1">
                <a:solidFill>
                  <a:srgbClr val="363B3E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1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bg>
      <p:bgPr>
        <a:gradFill>
          <a:gsLst>
            <a:gs pos="0">
              <a:srgbClr val="1F2837"/>
            </a:gs>
            <a:gs pos="100000">
              <a:srgbClr val="930416"/>
            </a:gs>
          </a:gsLst>
          <a:lin ang="5400000" scaled="0"/>
        </a:gra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1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1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1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EFEFE">
                  <a:alpha val="0"/>
                </a:srgbClr>
              </a:gs>
              <a:gs pos="55000">
                <a:schemeClr val="lt1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517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363B3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ochkurovo-rm.gosuslugi.ru/netcat_files/189/1665/Uchastie_grazhdan_v_byudzhetnom_protsesse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utget.sterlitamakadm.ru/byudzhet-goroda/otsenka-effektivnosti/efficiency-mark8.php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utget.sterlitamakadm.ru/about-the-budget/chto-takoe-byudzhet.ph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7" Type="http://schemas.openxmlformats.org/officeDocument/2006/relationships/image" Target="../media/image24.jpe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fif"/><Relationship Id="rId5" Type="http://schemas.openxmlformats.org/officeDocument/2006/relationships/image" Target="../media/image22.jfif"/><Relationship Id="rId4" Type="http://schemas.openxmlformats.org/officeDocument/2006/relationships/image" Target="../media/image21.jf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hyperlink" Target="https://vk.com/budgetsterlitamak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utget.sterlitamakadm.ru/byudzhet-goroda/-dlya-grazhdan.php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hyperlink" Target="https://sterlitamakadm.ru/" TargetMode="External"/><Relationship Id="rId7" Type="http://schemas.openxmlformats.org/officeDocument/2006/relationships/image" Target="../media/image75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budgetsterlitamak?from=groups" TargetMode="External"/><Relationship Id="rId11" Type="http://schemas.openxmlformats.org/officeDocument/2006/relationships/image" Target="../media/image78.png"/><Relationship Id="rId5" Type="http://schemas.openxmlformats.org/officeDocument/2006/relationships/hyperlink" Target="https://butget.sterlitamakadm.ru/" TargetMode="External"/><Relationship Id="rId10" Type="http://schemas.openxmlformats.org/officeDocument/2006/relationships/image" Target="../media/image77.png"/><Relationship Id="rId4" Type="http://schemas.openxmlformats.org/officeDocument/2006/relationships/hyperlink" Target="https://t.me/sterlitamakadm" TargetMode="External"/><Relationship Id="rId9" Type="http://schemas.openxmlformats.org/officeDocument/2006/relationships/hyperlink" Target="https://web.max.ru/-68811760601779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erlitamakadm.ru/city/index.php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92C3D3-F5E3-49C2-98F6-359DDB7E6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" y="99"/>
            <a:ext cx="12191647" cy="685780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1AE9514-2258-4247-82D8-66456967E9E5}"/>
              </a:ext>
            </a:extLst>
          </p:cNvPr>
          <p:cNvSpPr/>
          <p:nvPr/>
        </p:nvSpPr>
        <p:spPr>
          <a:xfrm>
            <a:off x="177" y="99"/>
            <a:ext cx="12191647" cy="685780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1E77A5-773A-4F63-9120-980BD642531A}"/>
              </a:ext>
            </a:extLst>
          </p:cNvPr>
          <p:cNvSpPr txBox="1"/>
          <p:nvPr/>
        </p:nvSpPr>
        <p:spPr>
          <a:xfrm>
            <a:off x="5707295" y="0"/>
            <a:ext cx="7365910" cy="70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99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Администрация городского округа </a:t>
            </a:r>
          </a:p>
          <a:p>
            <a:pPr algn="ctr"/>
            <a:r>
              <a:rPr lang="ru-RU" sz="1999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 Стерлитамак Республики Башкортостан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7408BC-436B-4416-A55B-CE83443E29E7}"/>
              </a:ext>
            </a:extLst>
          </p:cNvPr>
          <p:cNvSpPr txBox="1"/>
          <p:nvPr/>
        </p:nvSpPr>
        <p:spPr>
          <a:xfrm>
            <a:off x="4039339" y="1053355"/>
            <a:ext cx="77438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ДЛЯ ГРАЖДАН </a:t>
            </a:r>
          </a:p>
          <a:p>
            <a:pPr algn="ctr"/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 отчету об исполнении бюджета городского округа город Стерлитамак Республики Башкортостан за 2025 год</a:t>
            </a:r>
          </a:p>
        </p:txBody>
      </p:sp>
      <p:pic>
        <p:nvPicPr>
          <p:cNvPr id="4" name="Городской бюджет">
            <a:hlinkClick r:id="" action="ppaction://media"/>
            <a:extLst>
              <a:ext uri="{FF2B5EF4-FFF2-40B4-BE49-F238E27FC236}">
                <a16:creationId xmlns:a16="http://schemas.microsoft.com/office/drawing/2014/main" id="{C8DF6BE6-711B-4426-95EB-2E19BEE72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301" y="5947542"/>
            <a:ext cx="609582" cy="60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7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>
        <p14:ferris dir="l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6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6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5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9C9F9-DEDF-4FB8-AFB0-05F1849E0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842" y="194844"/>
            <a:ext cx="10518338" cy="95724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составления и утверждения отчета об исполнении бюджета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6AA90EB-CA92-42BD-99AB-9B277A8447FF}"/>
              </a:ext>
            </a:extLst>
          </p:cNvPr>
          <p:cNvSpPr/>
          <p:nvPr/>
        </p:nvSpPr>
        <p:spPr>
          <a:xfrm>
            <a:off x="1345059" y="1331950"/>
            <a:ext cx="9217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бюджета составляется финансовым управлением администрации городского округа город Стерлитамак Республики Башкортостан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D28058-DA97-49B1-840A-FBF0DC9823A5}"/>
              </a:ext>
            </a:extLst>
          </p:cNvPr>
          <p:cNvSpPr/>
          <p:nvPr/>
        </p:nvSpPr>
        <p:spPr>
          <a:xfrm>
            <a:off x="1345463" y="2149941"/>
            <a:ext cx="98650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рассмотрения Советом городского округа город Стерлитамак Республики Башкортостан годовой Отчет подлежит внешней проверке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11DA00C-38A6-442D-A760-DE2BF904327C}"/>
              </a:ext>
            </a:extLst>
          </p:cNvPr>
          <p:cNvSpPr/>
          <p:nvPr/>
        </p:nvSpPr>
        <p:spPr>
          <a:xfrm>
            <a:off x="1345059" y="2950031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Внешнюю проверку Отчета осуществляет Контрольно-счетная палата городского округа город Стерлитамак Республики Башкортостан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8C1015-19B8-4F2C-828E-A9FC90B65CC8}"/>
              </a:ext>
            </a:extLst>
          </p:cNvPr>
          <p:cNvSpPr/>
          <p:nvPr/>
        </p:nvSpPr>
        <p:spPr>
          <a:xfrm>
            <a:off x="1345059" y="3732567"/>
            <a:ext cx="9577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бюджета за отчетный финансовый год представляется администрацией в Совет городского округа город Стерлитамак Республики Башкортостан не позднее 1 мая текущего финансового года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FBFE2F6-6241-48FB-A5A6-8C6F3B4F2A27}"/>
              </a:ext>
            </a:extLst>
          </p:cNvPr>
          <p:cNvSpPr/>
          <p:nvPr/>
        </p:nvSpPr>
        <p:spPr>
          <a:xfrm>
            <a:off x="1353582" y="4761325"/>
            <a:ext cx="92085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Отчету об исполнении бюджета в соответствии с действующим законодательством проводятся публичные слушания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DF1E822-9BF0-47F0-B942-4D6E7E69E8C7}"/>
              </a:ext>
            </a:extLst>
          </p:cNvPr>
          <p:cNvSpPr/>
          <p:nvPr/>
        </p:nvSpPr>
        <p:spPr>
          <a:xfrm>
            <a:off x="1353582" y="5633206"/>
            <a:ext cx="10297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бюджета утверждается Решением Совета городского округа город Стерлитамак Республики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1653010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C95FE4-DDC5-4E82-A5D7-82BAF77CFABC}"/>
              </a:ext>
            </a:extLst>
          </p:cNvPr>
          <p:cNvSpPr/>
          <p:nvPr/>
        </p:nvSpPr>
        <p:spPr>
          <a:xfrm>
            <a:off x="2024108" y="2132994"/>
            <a:ext cx="84864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Федеральный закон от 20.03.2025 N 33-ФЗ «Об общих принципах организации местного самоуправления в единой системе публичной власти»</a:t>
            </a:r>
          </a:p>
          <a:p>
            <a:pPr indent="449580" algn="just"/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Статьи 264.4, 264.5, 264.6 Бюджетного кодекса Российской Федерации</a:t>
            </a:r>
          </a:p>
          <a:p>
            <a:pPr indent="449580" algn="just"/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Порядок предоставления, рассмотрения и утверждение годового отчета об исполнении бюджета городского округа город Стерлитамак Республики Башкортостан, утвержденного решением Совета городского округа город Стерлитамак Республики Башкортостан от 31.05.2022 № 5-2/25з</a:t>
            </a:r>
          </a:p>
          <a:p>
            <a:pPr indent="449580" algn="just"/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Устав городского округа город Стерлитамак Республики Башкортостан, Совет городского округа город Стерлитамак Республики Башкортостан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C652B2D-3E23-4710-937A-62443C48C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384" y="297412"/>
            <a:ext cx="9016755" cy="164679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Нормативная база утверждения отчета об исполнении бюджета городского округа город Стерлитамак Республики Башкортостан за 2025 год</a:t>
            </a:r>
          </a:p>
        </p:txBody>
      </p:sp>
    </p:spTree>
    <p:extLst>
      <p:ext uri="{BB962C8B-B14F-4D97-AF65-F5344CB8AC3E}">
        <p14:creationId xmlns:p14="http://schemas.microsoft.com/office/powerpoint/2010/main" val="2952572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6F6CE-2752-449D-86C0-50EDFC949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9" y="387454"/>
            <a:ext cx="9879948" cy="1048360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городского округа в бюджетном процессе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568AF92-E113-493A-AC7F-739EFE06129D}"/>
              </a:ext>
            </a:extLst>
          </p:cNvPr>
          <p:cNvSpPr/>
          <p:nvPr/>
        </p:nvSpPr>
        <p:spPr>
          <a:xfrm>
            <a:off x="1192416" y="1669232"/>
            <a:ext cx="980716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налогоплательщики</a:t>
            </a:r>
            <a:r>
              <a:rPr lang="ru-RU" sz="1800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помогают формировать доходную часть бюджета, уплачивая налог на доходы физических лиц, имущественные налоги и другие платежи и сборы. 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1800" b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получатели социальных гарантий:</a:t>
            </a:r>
            <a:endParaRPr lang="ru-RU" sz="18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расходной части бюджета граждане получают бюджетные услуги, такие как образование, ЖКХ, культура, физическая культура и спорт, социальные льготы и другие направления. 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1800" b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участники публичных слушаний по вопросам бюджета</a:t>
            </a:r>
            <a:r>
              <a:rPr lang="ru-RU" sz="1800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800" b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Такие слушания проводятся ежегодно, носят открытый характер, и принять в них участие может любой желающий гражданин.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1800" b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участники проектов инициативного бюджетирования</a:t>
            </a:r>
            <a:r>
              <a:rPr lang="ru-RU" sz="18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18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форма участия граждан в управлении вопросами развития общественной инфраструктуры и территориального развития на основе определения направлений расходования бюджетных средств. </a:t>
            </a:r>
            <a:br>
              <a:rPr lang="ru-RU" sz="1800" b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282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21FB-14F1-4C90-83B2-6F29281E6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947" y="189430"/>
            <a:ext cx="10312366" cy="49079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Азбука бюджета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3B5792-4E97-49E4-B4FE-565447CBCD63}"/>
              </a:ext>
            </a:extLst>
          </p:cNvPr>
          <p:cNvSpPr txBox="1">
            <a:spLocks/>
          </p:cNvSpPr>
          <p:nvPr/>
        </p:nvSpPr>
        <p:spPr>
          <a:xfrm>
            <a:off x="7958262" y="5965304"/>
            <a:ext cx="3898776" cy="8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16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(-) Дефицит (расходы больше доходов)</a:t>
            </a:r>
          </a:p>
          <a:p>
            <a:pPr marL="0" indent="0">
              <a:buFont typeface="Arial"/>
              <a:buNone/>
            </a:pPr>
            <a:r>
              <a:rPr lang="ru-RU" sz="16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(+) Профицит (доходы больше расходов)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1BA25CE-9FB2-4B9A-AFFB-FFAC17418CA3}"/>
              </a:ext>
            </a:extLst>
          </p:cNvPr>
          <p:cNvSpPr/>
          <p:nvPr/>
        </p:nvSpPr>
        <p:spPr>
          <a:xfrm>
            <a:off x="1487488" y="687679"/>
            <a:ext cx="103695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15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план доходов и расходов на очередной год и плановый период (два предстоящих года), предназначенный для финансового обеспечения задач и функций местного самоуправления. Через бюджет муниципалитет направляет налоговые и другие доходы на выполнение своих функций и обязанностей (поддержание и развитие инфраструктуры, расходы на образование, социальное обеспечение).</a:t>
            </a:r>
          </a:p>
          <a:p>
            <a:pPr algn="just">
              <a:spcBef>
                <a:spcPts val="0"/>
              </a:spcBef>
            </a:pP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ресурсы, которыми распоряжается городской округ, называются </a:t>
            </a:r>
            <a:r>
              <a:rPr lang="ru-RU" sz="15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доходами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Доходы могут быть собственные (налоговые, неналоговые поступления), безвозмездные поступления из вышестоящих бюджетов, а также безвозмездные поступления от юридических и физических лиц. </a:t>
            </a:r>
          </a:p>
          <a:p>
            <a:pPr algn="just">
              <a:spcBef>
                <a:spcPts val="0"/>
              </a:spcBef>
            </a:pP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свою очередь, использование этих ресурсов являются </a:t>
            </a:r>
            <a:r>
              <a:rPr lang="ru-RU" sz="15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расходами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</a:t>
            </a:r>
          </a:p>
          <a:p>
            <a:pPr algn="just">
              <a:spcBef>
                <a:spcPts val="0"/>
              </a:spcBef>
            </a:pP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превышения доходов над расходами бюджет является </a:t>
            </a:r>
            <a:r>
              <a:rPr lang="ru-RU" sz="15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профицитным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обратном случае </a:t>
            </a:r>
            <a:r>
              <a:rPr lang="ru-RU" sz="15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дефицитным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бюджета по доходам и расходам - основополагающее требование, предъявляемое к органам, составляющим и утверждающим бюджет.</a:t>
            </a:r>
          </a:p>
        </p:txBody>
      </p:sp>
      <p:sp>
        <p:nvSpPr>
          <p:cNvPr id="5" name="Цилиндр 4">
            <a:extLst>
              <a:ext uri="{FF2B5EF4-FFF2-40B4-BE49-F238E27FC236}">
                <a16:creationId xmlns:a16="http://schemas.microsoft.com/office/drawing/2014/main" id="{37953151-A48B-4B82-ADE5-FC9B85DF0D4D}"/>
              </a:ext>
            </a:extLst>
          </p:cNvPr>
          <p:cNvSpPr/>
          <p:nvPr/>
        </p:nvSpPr>
        <p:spPr>
          <a:xfrm>
            <a:off x="1849115" y="4132136"/>
            <a:ext cx="1440160" cy="1584176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FD4378D-4B21-497B-9040-184C81B10011}"/>
              </a:ext>
            </a:extLst>
          </p:cNvPr>
          <p:cNvSpPr/>
          <p:nvPr/>
        </p:nvSpPr>
        <p:spPr>
          <a:xfrm>
            <a:off x="3721326" y="4780208"/>
            <a:ext cx="792087" cy="1440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Цилиндр 6">
            <a:extLst>
              <a:ext uri="{FF2B5EF4-FFF2-40B4-BE49-F238E27FC236}">
                <a16:creationId xmlns:a16="http://schemas.microsoft.com/office/drawing/2014/main" id="{1155174C-612B-4E5F-88F7-9E580D2C5327}"/>
              </a:ext>
            </a:extLst>
          </p:cNvPr>
          <p:cNvSpPr/>
          <p:nvPr/>
        </p:nvSpPr>
        <p:spPr>
          <a:xfrm>
            <a:off x="4729435" y="4132136"/>
            <a:ext cx="1440160" cy="1584176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E7E6A81-4588-4536-AB23-9B2113A78B6D}"/>
              </a:ext>
            </a:extLst>
          </p:cNvPr>
          <p:cNvSpPr/>
          <p:nvPr/>
        </p:nvSpPr>
        <p:spPr>
          <a:xfrm>
            <a:off x="6530449" y="4636193"/>
            <a:ext cx="792087" cy="1440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3E2CFAF-9CE5-4382-AA9A-94743AE7922A}"/>
              </a:ext>
            </a:extLst>
          </p:cNvPr>
          <p:cNvSpPr/>
          <p:nvPr/>
        </p:nvSpPr>
        <p:spPr>
          <a:xfrm>
            <a:off x="6530449" y="4957817"/>
            <a:ext cx="792087" cy="1440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Цилиндр 9">
            <a:extLst>
              <a:ext uri="{FF2B5EF4-FFF2-40B4-BE49-F238E27FC236}">
                <a16:creationId xmlns:a16="http://schemas.microsoft.com/office/drawing/2014/main" id="{C7B54AE5-2855-4393-8AD3-27E37CAAA772}"/>
              </a:ext>
            </a:extLst>
          </p:cNvPr>
          <p:cNvSpPr/>
          <p:nvPr/>
        </p:nvSpPr>
        <p:spPr>
          <a:xfrm>
            <a:off x="7609757" y="4060128"/>
            <a:ext cx="2227491" cy="1656184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(-) Дефицит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(+) Профицит</a:t>
            </a:r>
          </a:p>
        </p:txBody>
      </p:sp>
    </p:spTree>
    <p:extLst>
      <p:ext uri="{BB962C8B-B14F-4D97-AF65-F5344CB8AC3E}">
        <p14:creationId xmlns:p14="http://schemas.microsoft.com/office/powerpoint/2010/main" val="326789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6DA99B52-D086-442E-B8DC-A4D261214BE3}"/>
              </a:ext>
            </a:extLst>
          </p:cNvPr>
          <p:cNvSpPr txBox="1">
            <a:spLocks/>
          </p:cNvSpPr>
          <p:nvPr/>
        </p:nvSpPr>
        <p:spPr>
          <a:xfrm>
            <a:off x="1086620" y="1065368"/>
            <a:ext cx="10312366" cy="522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городского округа город Стерлитамак по состоянию на 1 января 2026 года поступили доходы в сумме 9 817,1 млн. рублей, что на 1 113,8 млн. рублей или 12,8% выше поступлений 2024 года. 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общем объеме доходов местного бюджета доля налоговых доходов составила 34,1% (3 343,8 млн. рублей), неналоговых доходов – 7,0% (687,5 млн. рублей), безвозмездных поступлений – 58,9% (5 785,8 млн. рублей).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структуре налоговых и неналоговых доходов местного бюджета наибольший удельный вес заняли: налог на доходы физических лиц – 46,0%, налоги на совокупный доход – 22,4%, доходы от использования имущества, находящегося в государственной и муниципальной собственности – 11,3%, налоги на имущество – 10,1%, доходы от продажи материальных и нематериальных активов – 4,7%, государственная пошлина – 3,9%. 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местного бюджета по состоянию на 1 января 2026 года составили 9 608,2 млн. рублей или 94,9% к годовому уточненному плану. По сравнению с соответствующим периодом 2024 года расходы увеличились на 822,3 млн. рублей или на 9,4%. 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отраслевой структуре расходов наибольший удельный вес занимает социальная составляющая бюджета – 73,6 % всех расходов или 7 075,4 млн. рублей, в том числе расходы на образование – 63,9% всех расходов местного бюджета (6 145,2 млн. руб.), расходы на социальную политику – 4,2% (406,5 млн. руб.), культуру – 1,5% (143,5 млн. руб.), физическую культуру и спорт – 4,0% (380,2 млн. руб.).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муниципальных программ составили 94,3% от всех произведенных расходов или 9 062,9 млн. рублей.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Просроченная кредиторская задолженность по состоянию на 1 января 2026 года отсутствует.  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на 01.01.2026 года составляет 36 400 тыс. рублей.</a:t>
            </a:r>
          </a:p>
          <a:p>
            <a:pPr marL="0" indent="0">
              <a:buFont typeface="Arial"/>
              <a:buNone/>
            </a:pP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F683863-C3C2-4251-B9AE-9CF50D5DCF18}"/>
              </a:ext>
            </a:extLst>
          </p:cNvPr>
          <p:cNvSpPr/>
          <p:nvPr/>
        </p:nvSpPr>
        <p:spPr>
          <a:xfrm>
            <a:off x="1201043" y="372977"/>
            <a:ext cx="108949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об исполнении местного бюджета за 2025 год</a:t>
            </a:r>
            <a:endParaRPr lang="ru-RU" sz="2400" b="1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145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84E8A54-543C-4B85-99F8-99911F1326F7}"/>
              </a:ext>
            </a:extLst>
          </p:cNvPr>
          <p:cNvSpPr/>
          <p:nvPr/>
        </p:nvSpPr>
        <p:spPr>
          <a:xfrm>
            <a:off x="1932562" y="5447543"/>
            <a:ext cx="3528000" cy="732979"/>
          </a:xfrm>
          <a:prstGeom prst="rect">
            <a:avLst/>
          </a:prstGeom>
          <a:gradFill flip="none" rotWithShape="1">
            <a:gsLst>
              <a:gs pos="0">
                <a:srgbClr val="91BEE8">
                  <a:shade val="30000"/>
                  <a:satMod val="115000"/>
                </a:srgbClr>
              </a:gs>
              <a:gs pos="50000">
                <a:srgbClr val="91BEE8">
                  <a:shade val="67500"/>
                  <a:satMod val="115000"/>
                </a:srgbClr>
              </a:gs>
              <a:gs pos="100000">
                <a:srgbClr val="91BE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1EC673-7865-49D1-92B8-179DE87FDD8A}"/>
              </a:ext>
            </a:extLst>
          </p:cNvPr>
          <p:cNvSpPr/>
          <p:nvPr/>
        </p:nvSpPr>
        <p:spPr>
          <a:xfrm>
            <a:off x="7641783" y="5440229"/>
            <a:ext cx="3456000" cy="732979"/>
          </a:xfrm>
          <a:prstGeom prst="rect">
            <a:avLst/>
          </a:prstGeom>
          <a:gradFill flip="none" rotWithShape="1">
            <a:gsLst>
              <a:gs pos="0">
                <a:srgbClr val="91BEE8">
                  <a:shade val="30000"/>
                  <a:satMod val="115000"/>
                </a:srgbClr>
              </a:gs>
              <a:gs pos="50000">
                <a:srgbClr val="91BEE8">
                  <a:shade val="67500"/>
                  <a:satMod val="115000"/>
                </a:srgbClr>
              </a:gs>
              <a:gs pos="100000">
                <a:srgbClr val="91BEE8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1E5ECE1-56E9-4D6F-AADC-2C0247A982D6}"/>
              </a:ext>
            </a:extLst>
          </p:cNvPr>
          <p:cNvSpPr/>
          <p:nvPr/>
        </p:nvSpPr>
        <p:spPr>
          <a:xfrm>
            <a:off x="7640248" y="3933036"/>
            <a:ext cx="3301200" cy="726370"/>
          </a:xfrm>
          <a:prstGeom prst="rect">
            <a:avLst/>
          </a:prstGeom>
          <a:gradFill flip="none" rotWithShape="1">
            <a:gsLst>
              <a:gs pos="0">
                <a:srgbClr val="31B5A5">
                  <a:shade val="30000"/>
                  <a:satMod val="115000"/>
                </a:srgbClr>
              </a:gs>
              <a:gs pos="50000">
                <a:srgbClr val="31B5A5">
                  <a:shade val="67500"/>
                  <a:satMod val="115000"/>
                </a:srgbClr>
              </a:gs>
              <a:gs pos="100000">
                <a:srgbClr val="31B5A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BECCAD-874F-46AF-A83E-5F82EE56EC92}"/>
              </a:ext>
            </a:extLst>
          </p:cNvPr>
          <p:cNvSpPr txBox="1"/>
          <p:nvPr/>
        </p:nvSpPr>
        <p:spPr>
          <a:xfrm>
            <a:off x="3303344" y="1330022"/>
            <a:ext cx="19447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доходы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C6C036-F0E7-4A05-AFE2-3A5F9B27F20D}"/>
              </a:ext>
            </a:extLst>
          </p:cNvPr>
          <p:cNvSpPr txBox="1"/>
          <p:nvPr/>
        </p:nvSpPr>
        <p:spPr>
          <a:xfrm>
            <a:off x="8204427" y="1330022"/>
            <a:ext cx="17187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07F281-0E74-4A51-8018-D0A1E27592D2}"/>
              </a:ext>
            </a:extLst>
          </p:cNvPr>
          <p:cNvSpPr/>
          <p:nvPr/>
        </p:nvSpPr>
        <p:spPr>
          <a:xfrm>
            <a:off x="2290635" y="2389534"/>
            <a:ext cx="3132000" cy="732980"/>
          </a:xfrm>
          <a:prstGeom prst="rect">
            <a:avLst/>
          </a:prstGeom>
          <a:gradFill>
            <a:gsLst>
              <a:gs pos="45000">
                <a:srgbClr val="C55A11"/>
              </a:gs>
              <a:gs pos="100000">
                <a:srgbClr val="F4AD7C"/>
              </a:gs>
            </a:gsLst>
            <a:lin ang="5400000" scaled="1"/>
          </a:gra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7CAF69-9AE7-42C3-92B9-B57BCB07C6EB}"/>
              </a:ext>
            </a:extLst>
          </p:cNvPr>
          <p:cNvSpPr/>
          <p:nvPr/>
        </p:nvSpPr>
        <p:spPr>
          <a:xfrm>
            <a:off x="2179620" y="3920791"/>
            <a:ext cx="3265200" cy="726370"/>
          </a:xfrm>
          <a:prstGeom prst="rect">
            <a:avLst/>
          </a:prstGeom>
          <a:gradFill flip="none" rotWithShape="1">
            <a:gsLst>
              <a:gs pos="0">
                <a:srgbClr val="31B5A5">
                  <a:shade val="30000"/>
                  <a:satMod val="115000"/>
                </a:srgbClr>
              </a:gs>
              <a:gs pos="50000">
                <a:srgbClr val="31B5A5">
                  <a:shade val="67500"/>
                  <a:satMod val="115000"/>
                </a:srgbClr>
              </a:gs>
              <a:gs pos="100000">
                <a:srgbClr val="31B5A5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114300" dist="63500" dir="54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B6E26D-CA16-450A-ABDB-D9BD2FDA9A7A}"/>
              </a:ext>
            </a:extLst>
          </p:cNvPr>
          <p:cNvSpPr txBox="1"/>
          <p:nvPr/>
        </p:nvSpPr>
        <p:spPr>
          <a:xfrm>
            <a:off x="3463586" y="2418221"/>
            <a:ext cx="1810621" cy="677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8 703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073250-9A1D-4B1B-8085-F5B18C2A986C}"/>
              </a:ext>
            </a:extLst>
          </p:cNvPr>
          <p:cNvSpPr txBox="1"/>
          <p:nvPr/>
        </p:nvSpPr>
        <p:spPr>
          <a:xfrm>
            <a:off x="3470642" y="3961790"/>
            <a:ext cx="2772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9 065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7EE94AA-FF9C-4203-9BDC-C16749F73729}"/>
              </a:ext>
            </a:extLst>
          </p:cNvPr>
          <p:cNvSpPr/>
          <p:nvPr/>
        </p:nvSpPr>
        <p:spPr>
          <a:xfrm>
            <a:off x="7623601" y="2388409"/>
            <a:ext cx="3168000" cy="732980"/>
          </a:xfrm>
          <a:prstGeom prst="rect">
            <a:avLst/>
          </a:prstGeom>
          <a:gradFill>
            <a:gsLst>
              <a:gs pos="29000">
                <a:srgbClr val="C55A11"/>
              </a:gs>
              <a:gs pos="100000">
                <a:srgbClr val="F4AD7C"/>
              </a:gs>
            </a:gsLst>
            <a:lin ang="5400000" scaled="1"/>
          </a:gradFill>
          <a:ln>
            <a:noFill/>
          </a:ln>
          <a:effectLst>
            <a:outerShdw blurRad="114300" dist="63500" dir="54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C195EF-EE0D-46C7-ADE5-7B88ADD79507}"/>
              </a:ext>
            </a:extLst>
          </p:cNvPr>
          <p:cNvSpPr txBox="1"/>
          <p:nvPr/>
        </p:nvSpPr>
        <p:spPr>
          <a:xfrm>
            <a:off x="8209009" y="2426981"/>
            <a:ext cx="1941671" cy="677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8 786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33B749-D32C-4627-B784-F6CE46F0D810}"/>
              </a:ext>
            </a:extLst>
          </p:cNvPr>
          <p:cNvSpPr txBox="1"/>
          <p:nvPr/>
        </p:nvSpPr>
        <p:spPr>
          <a:xfrm>
            <a:off x="842017" y="2370024"/>
            <a:ext cx="110334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(факт)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F7071E-992F-42DA-A400-F9DAA7D63958}"/>
              </a:ext>
            </a:extLst>
          </p:cNvPr>
          <p:cNvSpPr txBox="1"/>
          <p:nvPr/>
        </p:nvSpPr>
        <p:spPr>
          <a:xfrm>
            <a:off x="832430" y="3880722"/>
            <a:ext cx="121153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(план)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26DAE6-78BB-40B8-8573-8BA4EF235BFD}"/>
              </a:ext>
            </a:extLst>
          </p:cNvPr>
          <p:cNvSpPr txBox="1"/>
          <p:nvPr/>
        </p:nvSpPr>
        <p:spPr>
          <a:xfrm>
            <a:off x="7826384" y="3942212"/>
            <a:ext cx="1521180" cy="553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02886C-7DCB-4DE3-B9D8-CD137AA7DEE5}"/>
              </a:ext>
            </a:extLst>
          </p:cNvPr>
          <p:cNvSpPr txBox="1"/>
          <p:nvPr/>
        </p:nvSpPr>
        <p:spPr>
          <a:xfrm>
            <a:off x="837680" y="5416877"/>
            <a:ext cx="133152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 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(факт)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20FFC4-1E1F-421E-837A-A6FB9811007F}"/>
              </a:ext>
            </a:extLst>
          </p:cNvPr>
          <p:cNvSpPr txBox="1"/>
          <p:nvPr/>
        </p:nvSpPr>
        <p:spPr>
          <a:xfrm>
            <a:off x="5419768" y="1322111"/>
            <a:ext cx="2171045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дефицит (-), профицит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0541D7-E274-4C81-9574-B6DF05BA9BA9}"/>
              </a:ext>
            </a:extLst>
          </p:cNvPr>
          <p:cNvSpPr txBox="1"/>
          <p:nvPr/>
        </p:nvSpPr>
        <p:spPr>
          <a:xfrm>
            <a:off x="5654759" y="3996581"/>
            <a:ext cx="17063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0778BA-90B0-4257-9386-48848B799F4B}"/>
              </a:ext>
            </a:extLst>
          </p:cNvPr>
          <p:cNvSpPr txBox="1"/>
          <p:nvPr/>
        </p:nvSpPr>
        <p:spPr>
          <a:xfrm>
            <a:off x="3458291" y="5474996"/>
            <a:ext cx="18742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9 817</a:t>
            </a:r>
          </a:p>
        </p:txBody>
      </p:sp>
      <p:sp>
        <p:nvSpPr>
          <p:cNvPr id="22" name="Google Shape;56;p15">
            <a:extLst>
              <a:ext uri="{FF2B5EF4-FFF2-40B4-BE49-F238E27FC236}">
                <a16:creationId xmlns:a16="http://schemas.microsoft.com/office/drawing/2014/main" id="{E8CF524E-0FC7-4A58-80D5-3DCEFB6187C6}"/>
              </a:ext>
            </a:extLst>
          </p:cNvPr>
          <p:cNvSpPr txBox="1">
            <a:spLocks/>
          </p:cNvSpPr>
          <p:nvPr/>
        </p:nvSpPr>
        <p:spPr>
          <a:xfrm>
            <a:off x="149765" y="171878"/>
            <a:ext cx="12185753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Основные параметры </a:t>
            </a:r>
            <a: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местного бюджета за 2025 год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3DFAC8-DED7-4FAC-863C-C0FB37B5A79D}"/>
              </a:ext>
            </a:extLst>
          </p:cNvPr>
          <p:cNvSpPr txBox="1"/>
          <p:nvPr/>
        </p:nvSpPr>
        <p:spPr>
          <a:xfrm>
            <a:off x="10927769" y="1411116"/>
            <a:ext cx="124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A391BD-CEC8-4FB5-882D-A68BB18D3AE5}"/>
              </a:ext>
            </a:extLst>
          </p:cNvPr>
          <p:cNvSpPr txBox="1"/>
          <p:nvPr/>
        </p:nvSpPr>
        <p:spPr>
          <a:xfrm>
            <a:off x="8204427" y="3957667"/>
            <a:ext cx="18035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9 165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6875F2-3B53-4F4E-852E-7DF47CAE7E5F}"/>
              </a:ext>
            </a:extLst>
          </p:cNvPr>
          <p:cNvSpPr txBox="1"/>
          <p:nvPr/>
        </p:nvSpPr>
        <p:spPr>
          <a:xfrm>
            <a:off x="8240715" y="5468520"/>
            <a:ext cx="18035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9 608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815512-1B80-4FA4-AFEA-AF10E052EBB5}"/>
              </a:ext>
            </a:extLst>
          </p:cNvPr>
          <p:cNvSpPr txBox="1"/>
          <p:nvPr/>
        </p:nvSpPr>
        <p:spPr>
          <a:xfrm>
            <a:off x="5729190" y="2446005"/>
            <a:ext cx="17063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- 83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9A1F06-B76A-41B9-8466-ADDC9AE228AD}"/>
              </a:ext>
            </a:extLst>
          </p:cNvPr>
          <p:cNvSpPr txBox="1"/>
          <p:nvPr/>
        </p:nvSpPr>
        <p:spPr>
          <a:xfrm>
            <a:off x="5617387" y="5494696"/>
            <a:ext cx="170635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209</a:t>
            </a:r>
          </a:p>
        </p:txBody>
      </p:sp>
    </p:spTree>
    <p:extLst>
      <p:ext uri="{BB962C8B-B14F-4D97-AF65-F5344CB8AC3E}">
        <p14:creationId xmlns:p14="http://schemas.microsoft.com/office/powerpoint/2010/main" val="1579643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4B07B-7F9E-4294-A13C-D2162C7B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7467" y="304770"/>
            <a:ext cx="2880319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3" name="Объект 1">
            <a:extLst>
              <a:ext uri="{FF2B5EF4-FFF2-40B4-BE49-F238E27FC236}">
                <a16:creationId xmlns:a16="http://schemas.microsoft.com/office/drawing/2014/main" id="{6F295250-7DEB-48CD-A491-71779CF35248}"/>
              </a:ext>
            </a:extLst>
          </p:cNvPr>
          <p:cNvSpPr txBox="1">
            <a:spLocks/>
          </p:cNvSpPr>
          <p:nvPr/>
        </p:nvSpPr>
        <p:spPr>
          <a:xfrm>
            <a:off x="1633091" y="909512"/>
            <a:ext cx="10369152" cy="5688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ru-RU" sz="1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поступающие в бюджет денежные средства, за исключением средств, являющихся в соответствии с бюджетным кодексом источником финансирования дефицита бюджета. Доходы бюджета формируются в соответствии с бюджетным законодательством Российской Федерации, законодательством о налогах и сборах и законодательством об иных платежах. </a:t>
            </a:r>
          </a:p>
          <a:p>
            <a:pPr marL="0" indent="0" algn="just">
              <a:buFont typeface="Arial"/>
              <a:buNone/>
            </a:pPr>
            <a:r>
              <a:rPr lang="ru-RU" sz="1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включают в себя: налоговые и неналоговые доходы, а также безвозмездные поступления. 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9B916D1-97E3-4FD8-87E3-7D0E1F1470A5}"/>
              </a:ext>
            </a:extLst>
          </p:cNvPr>
          <p:cNvSpPr txBox="1">
            <a:spLocks/>
          </p:cNvSpPr>
          <p:nvPr/>
        </p:nvSpPr>
        <p:spPr bwMode="auto">
          <a:xfrm>
            <a:off x="1489076" y="2565697"/>
            <a:ext cx="3024336" cy="4032449"/>
          </a:xfrm>
          <a:prstGeom prst="rect">
            <a:avLst/>
          </a:prstGeom>
          <a:gradFill flip="none" rotWithShape="1">
            <a:gsLst>
              <a:gs pos="36000">
                <a:schemeClr val="accent3">
                  <a:lumMod val="5000"/>
                  <a:lumOff val="95000"/>
                </a:schemeClr>
              </a:gs>
              <a:gs pos="80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108877" tIns="54439" rIns="108877" bIns="54439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408291" indent="-4082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4631" indent="-34024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60970" indent="-2721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5358" indent="-2721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9746" indent="-2721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4134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522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910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298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 на доходы физических лиц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Налог, взимаемый в связи с применением упрощенной системы налогообложения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Единый сельскохозяйственный налог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 на товары (работы, услуги), реализуемые на территории РФ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Налоги, сборы и регулярные платежи за пользование природными ресурсами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Налоги на имущество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Единый налог на вмененный доход для отдельных  видов деятельности (ЕНВД)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 взимаемый в связи с применением патентной системы налогообложения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Земельный налог</a:t>
            </a:r>
          </a:p>
          <a:p>
            <a:pPr>
              <a:buFont typeface="Arial" charset="0"/>
              <a:buBlip>
                <a:blip r:embed="rId3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Госпошлина</a:t>
            </a:r>
          </a:p>
          <a:p>
            <a:pPr>
              <a:buFont typeface="Arial" charset="0"/>
              <a:buBlip>
                <a:blip r:embed="rId3"/>
              </a:buBlip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FDB756E9-7351-4FAE-A5F3-8CA816821ACA}"/>
              </a:ext>
            </a:extLst>
          </p:cNvPr>
          <p:cNvSpPr txBox="1">
            <a:spLocks/>
          </p:cNvSpPr>
          <p:nvPr/>
        </p:nvSpPr>
        <p:spPr>
          <a:xfrm>
            <a:off x="5089477" y="2562789"/>
            <a:ext cx="2880321" cy="3537550"/>
          </a:xfrm>
          <a:prstGeom prst="rect">
            <a:avLst/>
          </a:prstGeom>
          <a:gradFill flip="none" rotWithShape="1">
            <a:gsLst>
              <a:gs pos="36000">
                <a:schemeClr val="accent3">
                  <a:lumMod val="5000"/>
                  <a:lumOff val="95000"/>
                </a:schemeClr>
              </a:gs>
              <a:gs pos="80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Доходы от использования имущества, находящегося в государственной и муниципальной собственности</a:t>
            </a:r>
          </a:p>
          <a:p>
            <a:pPr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Платежи при пользовании природными ресурсами</a:t>
            </a:r>
          </a:p>
          <a:p>
            <a:pPr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Доходы от оказания платных услуг и компенсации затрат государства</a:t>
            </a:r>
          </a:p>
          <a:p>
            <a:pPr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Доходы от продажи материальных и нематериальных активов</a:t>
            </a:r>
          </a:p>
          <a:p>
            <a:pPr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Штрафы, санкции, возмещение ущерба</a:t>
            </a:r>
          </a:p>
          <a:p>
            <a:pPr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Прочие неналоговые доходы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394B2B0F-4523-4CE7-988B-D112A3C2E6DE}"/>
              </a:ext>
            </a:extLst>
          </p:cNvPr>
          <p:cNvSpPr txBox="1">
            <a:spLocks/>
          </p:cNvSpPr>
          <p:nvPr/>
        </p:nvSpPr>
        <p:spPr>
          <a:xfrm>
            <a:off x="8542525" y="2562789"/>
            <a:ext cx="2826180" cy="3537550"/>
          </a:xfrm>
          <a:prstGeom prst="rect">
            <a:avLst/>
          </a:prstGeom>
          <a:gradFill flip="none" rotWithShape="1">
            <a:gsLst>
              <a:gs pos="36000">
                <a:schemeClr val="accent3">
                  <a:lumMod val="5000"/>
                  <a:lumOff val="95000"/>
                </a:schemeClr>
              </a:gs>
              <a:gs pos="80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  <a:p>
            <a:pPr>
              <a:buFont typeface="Arial" pitchFamily="34" charset="0"/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Дотации из бюджетов бюджетной системы Российской Федерации</a:t>
            </a:r>
          </a:p>
          <a:p>
            <a:pPr>
              <a:buFont typeface="Arial" pitchFamily="34" charset="0"/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Субсидии, субвенции, иные межбюджетные трансферты из других бюджетов бюджетной системы Российской Федерации</a:t>
            </a:r>
          </a:p>
          <a:p>
            <a:pPr>
              <a:buFont typeface="Arial" pitchFamily="34" charset="0"/>
              <a:buBlip>
                <a:blip r:embed="rId3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Безвозмездные поступления от юридических и физических лиц, в том числе добровольные пожертвования.</a:t>
            </a:r>
          </a:p>
        </p:txBody>
      </p:sp>
    </p:spTree>
    <p:extLst>
      <p:ext uri="{BB962C8B-B14F-4D97-AF65-F5344CB8AC3E}">
        <p14:creationId xmlns:p14="http://schemas.microsoft.com/office/powerpoint/2010/main" val="3190851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AC8905-A438-483C-8B27-9428DF2AA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308" y="136190"/>
            <a:ext cx="10298732" cy="13258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налоговой политики городского округа город Стерлитамак Республики Башкортостан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AFD5A5-A93E-42DC-A0D0-03266F50E1EA}"/>
              </a:ext>
            </a:extLst>
          </p:cNvPr>
          <p:cNvSpPr/>
          <p:nvPr/>
        </p:nvSpPr>
        <p:spPr>
          <a:xfrm>
            <a:off x="1212280" y="1502688"/>
            <a:ext cx="1037073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Налоговая политика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это совокупность экономических, финансовых и правовых мер, которые государство предпринимает в области налогообложения.</a:t>
            </a:r>
          </a:p>
          <a:p>
            <a:pPr algn="just"/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Приоритетными задачами 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налоговой политики городского округа город Стерлитамак Республики Башкортостан в среднесрочной перспективе являются:</a:t>
            </a:r>
          </a:p>
          <a:p>
            <a:pPr indent="534988" algn="just"/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к изменениям федерального и республиканского законодательства;</a:t>
            </a:r>
          </a:p>
          <a:p>
            <a:pPr indent="534988" algn="just"/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качественного администрирования доходов местного бюджета администраторами доходов  бюджета, усиление работы по погашению дебиторской задолженности, повышение уровня собираемости доходов; </a:t>
            </a:r>
          </a:p>
          <a:p>
            <a:pPr indent="534988" algn="just"/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дисциплины налогоплательщиков, поддержание статуса ответственного налогоплательщика городского округа город Стерлитамак Республики Башкортостан; </a:t>
            </a:r>
          </a:p>
          <a:p>
            <a:pPr indent="534988" algn="just"/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развития экономической системы путем структурных преобразований, направленных на укрепление технологического потенциала и расширение инфраструктурных возможностей в условиях цифровизации и изменения внешнеэкономических приоритетов.</a:t>
            </a:r>
          </a:p>
          <a:p>
            <a:pPr algn="just"/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формирования доходной части местного бюджета за 2025 год обусловлены необходимостью взаимодействия органов местного самоуправления и крупных предприятий города с целью выполнения утвержденного плана по налоговым доходам.</a:t>
            </a:r>
          </a:p>
        </p:txBody>
      </p:sp>
    </p:spTree>
    <p:extLst>
      <p:ext uri="{BB962C8B-B14F-4D97-AF65-F5344CB8AC3E}">
        <p14:creationId xmlns:p14="http://schemas.microsoft.com/office/powerpoint/2010/main" val="316229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DAD801-2142-459B-9F66-FA6473D6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869" y="618595"/>
            <a:ext cx="10020718" cy="73093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факторы формирования доходов бюджета за 2025 год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9EFB4B4-643D-4881-8B3F-59D82C8673B6}"/>
              </a:ext>
            </a:extLst>
          </p:cNvPr>
          <p:cNvGrpSpPr/>
          <p:nvPr/>
        </p:nvGrpSpPr>
        <p:grpSpPr>
          <a:xfrm>
            <a:off x="1580870" y="2231187"/>
            <a:ext cx="10020718" cy="3575407"/>
            <a:chOff x="-1835773" y="1856014"/>
            <a:chExt cx="9455718" cy="2826930"/>
          </a:xfrm>
        </p:grpSpPr>
        <p:sp>
          <p:nvSpPr>
            <p:cNvPr id="4" name="Google Shape;1098;p45">
              <a:extLst>
                <a:ext uri="{FF2B5EF4-FFF2-40B4-BE49-F238E27FC236}">
                  <a16:creationId xmlns:a16="http://schemas.microsoft.com/office/drawing/2014/main" id="{5C2207B8-FF9E-4566-ACE6-8C00CD95E5F3}"/>
                </a:ext>
              </a:extLst>
            </p:cNvPr>
            <p:cNvSpPr/>
            <p:nvPr/>
          </p:nvSpPr>
          <p:spPr>
            <a:xfrm rot="16200000">
              <a:off x="228513" y="2220944"/>
              <a:ext cx="2825328" cy="2098671"/>
            </a:xfrm>
            <a:prstGeom prst="roundRect">
              <a:avLst>
                <a:gd name="adj" fmla="val 16667"/>
              </a:avLst>
            </a:prstGeom>
            <a:gradFill>
              <a:gsLst>
                <a:gs pos="2000">
                  <a:srgbClr val="B9D1B3"/>
                </a:gs>
                <a:gs pos="28000">
                  <a:srgbClr val="7BA86F"/>
                </a:gs>
              </a:gsLst>
              <a:lin ang="10800000" scaled="1"/>
            </a:gradFill>
            <a:ln>
              <a:noFill/>
            </a:ln>
            <a:effectLst>
              <a:outerShdw blurRad="101600" dist="50800" dir="5400000" sx="102000" sy="102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1116;p45">
              <a:extLst>
                <a:ext uri="{FF2B5EF4-FFF2-40B4-BE49-F238E27FC236}">
                  <a16:creationId xmlns:a16="http://schemas.microsoft.com/office/drawing/2014/main" id="{5CE7E984-092F-446F-B7F8-7DA802AB21DD}"/>
                </a:ext>
              </a:extLst>
            </p:cNvPr>
            <p:cNvSpPr/>
            <p:nvPr/>
          </p:nvSpPr>
          <p:spPr>
            <a:xfrm rot="16200000">
              <a:off x="5157946" y="2219342"/>
              <a:ext cx="2825327" cy="2098671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9CDA9"/>
                </a:gs>
                <a:gs pos="35000">
                  <a:srgbClr val="F4A462"/>
                </a:gs>
              </a:gsLst>
              <a:lin ang="10800000" scaled="1"/>
            </a:gradFill>
            <a:ln>
              <a:noFill/>
            </a:ln>
            <a:effectLst>
              <a:outerShdw blurRad="101600" dist="50800" dir="5400000" sx="102000" sy="102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49B06460-19C2-4604-9A04-B125C106F605}"/>
                </a:ext>
              </a:extLst>
            </p:cNvPr>
            <p:cNvGrpSpPr/>
            <p:nvPr/>
          </p:nvGrpSpPr>
          <p:grpSpPr>
            <a:xfrm>
              <a:off x="-1835773" y="1856014"/>
              <a:ext cx="8431507" cy="2826929"/>
              <a:chOff x="-2379427" y="1807058"/>
              <a:chExt cx="9146859" cy="3066775"/>
            </a:xfrm>
          </p:grpSpPr>
          <p:sp>
            <p:nvSpPr>
              <p:cNvPr id="7" name="Google Shape;1088;p45">
                <a:extLst>
                  <a:ext uri="{FF2B5EF4-FFF2-40B4-BE49-F238E27FC236}">
                    <a16:creationId xmlns:a16="http://schemas.microsoft.com/office/drawing/2014/main" id="{1382D0C0-9FF7-440E-8F84-A8847A99F765}"/>
                  </a:ext>
                </a:extLst>
              </p:cNvPr>
              <p:cNvSpPr/>
              <p:nvPr/>
            </p:nvSpPr>
            <p:spPr>
              <a:xfrm rot="16200000">
                <a:off x="-2774451" y="2202082"/>
                <a:ext cx="3066775" cy="2276728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D3DCF1"/>
                  </a:gs>
                  <a:gs pos="21000">
                    <a:srgbClr val="468198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101600" dist="508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cxnSp>
            <p:nvCxnSpPr>
              <p:cNvPr id="8" name="Google Shape;1096;p45">
                <a:extLst>
                  <a:ext uri="{FF2B5EF4-FFF2-40B4-BE49-F238E27FC236}">
                    <a16:creationId xmlns:a16="http://schemas.microsoft.com/office/drawing/2014/main" id="{3842623E-8BE2-45CA-84D4-8160C3C5077B}"/>
                  </a:ext>
                </a:extLst>
              </p:cNvPr>
              <p:cNvCxnSpPr/>
              <p:nvPr/>
            </p:nvCxnSpPr>
            <p:spPr>
              <a:xfrm>
                <a:off x="5842981" y="2505325"/>
                <a:ext cx="4173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07E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" name="Google Shape;1105;p45">
                <a:extLst>
                  <a:ext uri="{FF2B5EF4-FFF2-40B4-BE49-F238E27FC236}">
                    <a16:creationId xmlns:a16="http://schemas.microsoft.com/office/drawing/2014/main" id="{E0715FB0-2EF1-4A6D-AC24-DBADE164B611}"/>
                  </a:ext>
                </a:extLst>
              </p:cNvPr>
              <p:cNvCxnSpPr/>
              <p:nvPr/>
            </p:nvCxnSpPr>
            <p:spPr>
              <a:xfrm>
                <a:off x="481937" y="2505325"/>
                <a:ext cx="4173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52754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0" name="Google Shape;1107;p45">
                <a:extLst>
                  <a:ext uri="{FF2B5EF4-FFF2-40B4-BE49-F238E27FC236}">
                    <a16:creationId xmlns:a16="http://schemas.microsoft.com/office/drawing/2014/main" id="{66C68490-AB64-420D-89E6-19C659027C9B}"/>
                  </a:ext>
                </a:extLst>
              </p:cNvPr>
              <p:cNvSpPr/>
              <p:nvPr/>
            </p:nvSpPr>
            <p:spPr>
              <a:xfrm rot="16200000">
                <a:off x="2548990" y="2203820"/>
                <a:ext cx="3063297" cy="2276728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2000">
                    <a:srgbClr val="F5C4B9"/>
                  </a:gs>
                  <a:gs pos="39000">
                    <a:srgbClr val="E87256"/>
                  </a:gs>
                </a:gsLst>
                <a:lin ang="10800000" scaled="1"/>
              </a:gradFill>
              <a:ln>
                <a:noFill/>
              </a:ln>
              <a:effectLst>
                <a:outerShdw blurRad="101600" dist="508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cxnSp>
            <p:nvCxnSpPr>
              <p:cNvPr id="11" name="Google Shape;1114;p45">
                <a:extLst>
                  <a:ext uri="{FF2B5EF4-FFF2-40B4-BE49-F238E27FC236}">
                    <a16:creationId xmlns:a16="http://schemas.microsoft.com/office/drawing/2014/main" id="{9AEFB170-E25C-4100-B1AA-D8C2B8F11D71}"/>
                  </a:ext>
                </a:extLst>
              </p:cNvPr>
              <p:cNvCxnSpPr/>
              <p:nvPr/>
            </p:nvCxnSpPr>
            <p:spPr>
              <a:xfrm>
                <a:off x="3185431" y="2506627"/>
                <a:ext cx="4173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B0351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2" name="Google Shape;1117;p45">
                <a:extLst>
                  <a:ext uri="{FF2B5EF4-FFF2-40B4-BE49-F238E27FC236}">
                    <a16:creationId xmlns:a16="http://schemas.microsoft.com/office/drawing/2014/main" id="{5ECFB224-A031-431B-9D52-F17D0B2D51D4}"/>
                  </a:ext>
                </a:extLst>
              </p:cNvPr>
              <p:cNvGrpSpPr/>
              <p:nvPr/>
            </p:nvGrpSpPr>
            <p:grpSpPr>
              <a:xfrm>
                <a:off x="-2250706" y="2202453"/>
                <a:ext cx="9018138" cy="302872"/>
                <a:chOff x="-5259743" y="435292"/>
                <a:chExt cx="9018138" cy="302872"/>
              </a:xfrm>
            </p:grpSpPr>
            <p:sp>
              <p:nvSpPr>
                <p:cNvPr id="13" name="Google Shape;1121;p45">
                  <a:extLst>
                    <a:ext uri="{FF2B5EF4-FFF2-40B4-BE49-F238E27FC236}">
                      <a16:creationId xmlns:a16="http://schemas.microsoft.com/office/drawing/2014/main" id="{21C5F0DA-54BD-4DB2-BD72-3231835DF3A3}"/>
                    </a:ext>
                  </a:extLst>
                </p:cNvPr>
                <p:cNvSpPr txBox="1"/>
                <p:nvPr/>
              </p:nvSpPr>
              <p:spPr>
                <a:xfrm>
                  <a:off x="-5259743" y="435292"/>
                  <a:ext cx="1014299" cy="209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64653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1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64653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cxnSp>
              <p:nvCxnSpPr>
                <p:cNvPr id="14" name="Google Shape;1123;p45">
                  <a:extLst>
                    <a:ext uri="{FF2B5EF4-FFF2-40B4-BE49-F238E27FC236}">
                      <a16:creationId xmlns:a16="http://schemas.microsoft.com/office/drawing/2014/main" id="{DCC57854-23A5-4444-8DFB-AC6A591C7D2A}"/>
                    </a:ext>
                  </a:extLst>
                </p:cNvPr>
                <p:cNvCxnSpPr/>
                <p:nvPr/>
              </p:nvCxnSpPr>
              <p:spPr>
                <a:xfrm>
                  <a:off x="-5138017" y="738164"/>
                  <a:ext cx="417300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3C546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15" name="Google Shape;1121;p45">
                  <a:extLst>
                    <a:ext uri="{FF2B5EF4-FFF2-40B4-BE49-F238E27FC236}">
                      <a16:creationId xmlns:a16="http://schemas.microsoft.com/office/drawing/2014/main" id="{3C42AE98-2844-449F-BB6C-20871084B06C}"/>
                    </a:ext>
                  </a:extLst>
                </p:cNvPr>
                <p:cNvSpPr txBox="1"/>
                <p:nvPr/>
              </p:nvSpPr>
              <p:spPr>
                <a:xfrm>
                  <a:off x="-2627590" y="435293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27547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2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27547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16" name="Google Shape;1121;p45">
                  <a:extLst>
                    <a:ext uri="{FF2B5EF4-FFF2-40B4-BE49-F238E27FC236}">
                      <a16:creationId xmlns:a16="http://schemas.microsoft.com/office/drawing/2014/main" id="{2465C251-501A-4728-A75C-59D08C0CBB17}"/>
                    </a:ext>
                  </a:extLst>
                </p:cNvPr>
                <p:cNvSpPr txBox="1"/>
                <p:nvPr/>
              </p:nvSpPr>
              <p:spPr>
                <a:xfrm>
                  <a:off x="57303" y="435826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B03518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3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B03518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17" name="Google Shape;1121;p45">
                  <a:extLst>
                    <a:ext uri="{FF2B5EF4-FFF2-40B4-BE49-F238E27FC236}">
                      <a16:creationId xmlns:a16="http://schemas.microsoft.com/office/drawing/2014/main" id="{C24E89A0-FC89-4205-9E7A-52DDD4467FBA}"/>
                    </a:ext>
                  </a:extLst>
                </p:cNvPr>
                <p:cNvSpPr txBox="1"/>
                <p:nvPr/>
              </p:nvSpPr>
              <p:spPr>
                <a:xfrm>
                  <a:off x="2744096" y="435826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36F0F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4</a:t>
                  </a:r>
                  <a:endParaRPr kumimoji="0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36F0F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</p:grp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9FC9CE-0659-4C30-BCB1-1DC9BF792881}"/>
              </a:ext>
            </a:extLst>
          </p:cNvPr>
          <p:cNvSpPr txBox="1"/>
          <p:nvPr/>
        </p:nvSpPr>
        <p:spPr>
          <a:xfrm>
            <a:off x="1706614" y="3163141"/>
            <a:ext cx="22219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8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Обеспечение исполнения плановых назначений по доходам в условиях применения ЕНС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DF6BC6-0451-4449-8ACC-1A7FDC46B545}"/>
              </a:ext>
            </a:extLst>
          </p:cNvPr>
          <p:cNvSpPr txBox="1"/>
          <p:nvPr/>
        </p:nvSpPr>
        <p:spPr>
          <a:xfrm>
            <a:off x="4266278" y="3153480"/>
            <a:ext cx="2182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Использование всех имеющихся резервов дополнительных поступлений в бюджет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8E0EC-7C9D-4571-B51A-E9AFC72D2436}"/>
              </a:ext>
            </a:extLst>
          </p:cNvPr>
          <p:cNvSpPr txBox="1"/>
          <p:nvPr/>
        </p:nvSpPr>
        <p:spPr>
          <a:xfrm>
            <a:off x="6888542" y="3151174"/>
            <a:ext cx="24058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Усиление мер по погашению и урегулированию задолженности в бюджет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6650C7-5327-4EC4-BC03-8028CC4720E8}"/>
              </a:ext>
            </a:extLst>
          </p:cNvPr>
          <p:cNvSpPr txBox="1"/>
          <p:nvPr/>
        </p:nvSpPr>
        <p:spPr>
          <a:xfrm>
            <a:off x="9449165" y="3151174"/>
            <a:ext cx="22948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Улучшение качества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администрирова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-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ния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 доходов с использованием ГИИС «Электронный бюджет»</a:t>
            </a:r>
          </a:p>
        </p:txBody>
      </p:sp>
    </p:spTree>
    <p:extLst>
      <p:ext uri="{BB962C8B-B14F-4D97-AF65-F5344CB8AC3E}">
        <p14:creationId xmlns:p14="http://schemas.microsoft.com/office/powerpoint/2010/main" val="2983791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BAF52F8-3F8B-445E-8266-AB2119D5C10F}"/>
              </a:ext>
            </a:extLst>
          </p:cNvPr>
          <p:cNvGrpSpPr/>
          <p:nvPr/>
        </p:nvGrpSpPr>
        <p:grpSpPr>
          <a:xfrm rot="9516965">
            <a:off x="7054230" y="2581261"/>
            <a:ext cx="3693229" cy="4040277"/>
            <a:chOff x="4503476" y="2797070"/>
            <a:chExt cx="5263821" cy="5033330"/>
          </a:xfrm>
        </p:grpSpPr>
        <p:sp>
          <p:nvSpPr>
            <p:cNvPr id="3" name="Shape 2">
              <a:extLst>
                <a:ext uri="{FF2B5EF4-FFF2-40B4-BE49-F238E27FC236}">
                  <a16:creationId xmlns:a16="http://schemas.microsoft.com/office/drawing/2014/main" id="{EC74BA50-87C9-46CA-9EF3-59A46561E91D}"/>
                </a:ext>
              </a:extLst>
            </p:cNvPr>
            <p:cNvSpPr/>
            <p:nvPr/>
          </p:nvSpPr>
          <p:spPr>
            <a:xfrm>
              <a:off x="4503476" y="4394270"/>
              <a:ext cx="5263821" cy="3436130"/>
            </a:xfrm>
            <a:prstGeom prst="swooshArrow">
              <a:avLst>
                <a:gd name="adj1" fmla="val 25000"/>
                <a:gd name="adj2" fmla="val 26613"/>
              </a:avLst>
            </a:prstGeom>
            <a:solidFill>
              <a:srgbClr val="A4D86A"/>
            </a:solidFill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EC2AC62C-4595-4D32-A481-63F73F931563}"/>
                </a:ext>
              </a:extLst>
            </p:cNvPr>
            <p:cNvSpPr/>
            <p:nvPr/>
          </p:nvSpPr>
          <p:spPr>
            <a:xfrm>
              <a:off x="6347787" y="2797070"/>
              <a:ext cx="510235" cy="5102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50F066B-11C3-48BB-BB92-74B9C04C1502}"/>
              </a:ext>
            </a:extLst>
          </p:cNvPr>
          <p:cNvGrpSpPr/>
          <p:nvPr/>
        </p:nvGrpSpPr>
        <p:grpSpPr>
          <a:xfrm rot="10800000">
            <a:off x="5292830" y="1869447"/>
            <a:ext cx="1363401" cy="3467949"/>
            <a:chOff x="809522" y="1162354"/>
            <a:chExt cx="1105113" cy="4549678"/>
          </a:xfrm>
          <a:effectLst>
            <a:glow rad="63500">
              <a:schemeClr val="bg1">
                <a:lumMod val="65000"/>
                <a:alpha val="40000"/>
              </a:schemeClr>
            </a:glow>
            <a:outerShdw blurRad="50800" dist="50800" dir="5400000" algn="ctr" rotWithShape="0">
              <a:schemeClr val="bg1">
                <a:lumMod val="85000"/>
              </a:schemeClr>
            </a:outerShdw>
          </a:effectLst>
        </p:grpSpPr>
        <p:sp>
          <p:nvSpPr>
            <p:cNvPr id="6" name="Стрелка вверх 10">
              <a:extLst>
                <a:ext uri="{FF2B5EF4-FFF2-40B4-BE49-F238E27FC236}">
                  <a16:creationId xmlns:a16="http://schemas.microsoft.com/office/drawing/2014/main" id="{77217CE1-33D8-4127-B760-4B0DBA6D4A64}"/>
                </a:ext>
              </a:extLst>
            </p:cNvPr>
            <p:cNvSpPr/>
            <p:nvPr/>
          </p:nvSpPr>
          <p:spPr>
            <a:xfrm>
              <a:off x="809522" y="1162354"/>
              <a:ext cx="1105113" cy="2438869"/>
            </a:xfrm>
            <a:prstGeom prst="upArrow">
              <a:avLst>
                <a:gd name="adj1" fmla="val 6360"/>
                <a:gd name="adj2" fmla="val 50552"/>
              </a:avLst>
            </a:prstGeom>
            <a:solidFill>
              <a:srgbClr val="A4D8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Равнобедренный треугольник 6">
              <a:extLst>
                <a:ext uri="{FF2B5EF4-FFF2-40B4-BE49-F238E27FC236}">
                  <a16:creationId xmlns:a16="http://schemas.microsoft.com/office/drawing/2014/main" id="{C94DA2BC-CA99-4347-9EBF-DF45EF8DFBDB}"/>
                </a:ext>
              </a:extLst>
            </p:cNvPr>
            <p:cNvSpPr/>
            <p:nvPr/>
          </p:nvSpPr>
          <p:spPr>
            <a:xfrm rot="10800000">
              <a:off x="1057513" y="1874337"/>
              <a:ext cx="609345" cy="3837695"/>
            </a:xfrm>
            <a:prstGeom prst="triangle">
              <a:avLst/>
            </a:prstGeom>
            <a:solidFill>
              <a:srgbClr val="A4D8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8" name="Chart 33">
            <a:extLst>
              <a:ext uri="{FF2B5EF4-FFF2-40B4-BE49-F238E27FC236}">
                <a16:creationId xmlns:a16="http://schemas.microsoft.com/office/drawing/2014/main" id="{92CD8127-811F-419B-9481-128B9025F2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3807967"/>
              </p:ext>
            </p:extLst>
          </p:nvPr>
        </p:nvGraphicFramePr>
        <p:xfrm>
          <a:off x="7468598" y="3429000"/>
          <a:ext cx="2244577" cy="1690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288A71E-D3E5-49FA-8727-B25024FD3096}"/>
              </a:ext>
            </a:extLst>
          </p:cNvPr>
          <p:cNvGrpSpPr/>
          <p:nvPr/>
        </p:nvGrpSpPr>
        <p:grpSpPr>
          <a:xfrm>
            <a:off x="1291706" y="2432339"/>
            <a:ext cx="5599359" cy="2794978"/>
            <a:chOff x="3339058" y="2797070"/>
            <a:chExt cx="5556386" cy="3458245"/>
          </a:xfrm>
        </p:grpSpPr>
        <p:sp>
          <p:nvSpPr>
            <p:cNvPr id="10" name="Shape 9">
              <a:extLst>
                <a:ext uri="{FF2B5EF4-FFF2-40B4-BE49-F238E27FC236}">
                  <a16:creationId xmlns:a16="http://schemas.microsoft.com/office/drawing/2014/main" id="{F7B9BBE1-5210-4502-93FE-15FB1FE94D23}"/>
                </a:ext>
              </a:extLst>
            </p:cNvPr>
            <p:cNvSpPr/>
            <p:nvPr/>
          </p:nvSpPr>
          <p:spPr>
            <a:xfrm rot="12235489" flipH="1">
              <a:off x="3339058" y="2887919"/>
              <a:ext cx="3886781" cy="3367396"/>
            </a:xfrm>
            <a:prstGeom prst="swooshArrow">
              <a:avLst>
                <a:gd name="adj1" fmla="val 25000"/>
                <a:gd name="adj2" fmla="val 25000"/>
              </a:avLst>
            </a:prstGeom>
            <a:solidFill>
              <a:srgbClr val="A4D86A"/>
            </a:solidFill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олилиния 60">
              <a:extLst>
                <a:ext uri="{FF2B5EF4-FFF2-40B4-BE49-F238E27FC236}">
                  <a16:creationId xmlns:a16="http://schemas.microsoft.com/office/drawing/2014/main" id="{77F93E88-3B0D-4ED6-B582-CB290F370D2A}"/>
                </a:ext>
              </a:extLst>
            </p:cNvPr>
            <p:cNvSpPr/>
            <p:nvPr/>
          </p:nvSpPr>
          <p:spPr>
            <a:xfrm>
              <a:off x="6891723" y="3727896"/>
              <a:ext cx="2003721" cy="1345361"/>
            </a:xfrm>
            <a:custGeom>
              <a:avLst/>
              <a:gdLst>
                <a:gd name="connsiteX0" fmla="*/ 0 w 1612855"/>
                <a:gd name="connsiteY0" fmla="*/ 0 h 746592"/>
                <a:gd name="connsiteX1" fmla="*/ 1612855 w 1612855"/>
                <a:gd name="connsiteY1" fmla="*/ 0 h 746592"/>
                <a:gd name="connsiteX2" fmla="*/ 1612855 w 1612855"/>
                <a:gd name="connsiteY2" fmla="*/ 746592 h 746592"/>
                <a:gd name="connsiteX3" fmla="*/ 0 w 1612855"/>
                <a:gd name="connsiteY3" fmla="*/ 746592 h 746592"/>
                <a:gd name="connsiteX4" fmla="*/ 0 w 1612855"/>
                <a:gd name="connsiteY4" fmla="*/ 0 h 74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2855" h="746592">
                  <a:moveTo>
                    <a:pt x="0" y="0"/>
                  </a:moveTo>
                  <a:lnTo>
                    <a:pt x="1612855" y="0"/>
                  </a:lnTo>
                  <a:lnTo>
                    <a:pt x="1612855" y="746592"/>
                  </a:lnTo>
                  <a:lnTo>
                    <a:pt x="0" y="746592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7712" tIns="0" rIns="0" bIns="0" numCol="1" spcCol="1270" anchor="t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Налоговые и неналоговые доходы</a:t>
              </a:r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0659C395-C030-4204-AE8A-FD97FA4A3009}"/>
                </a:ext>
              </a:extLst>
            </p:cNvPr>
            <p:cNvSpPr/>
            <p:nvPr/>
          </p:nvSpPr>
          <p:spPr>
            <a:xfrm>
              <a:off x="6347787" y="2797070"/>
              <a:ext cx="510235" cy="5102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CFB3BE-BA75-4219-A65F-D1A6B546E0F2}"/>
              </a:ext>
            </a:extLst>
          </p:cNvPr>
          <p:cNvSpPr/>
          <p:nvPr/>
        </p:nvSpPr>
        <p:spPr>
          <a:xfrm>
            <a:off x="1343851" y="149945"/>
            <a:ext cx="106969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9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доходов местного бюджета за 2025 год</a:t>
            </a:r>
            <a:endParaRPr lang="ru-RU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" name="Скругленный прямоугольник 15">
            <a:extLst>
              <a:ext uri="{FF2B5EF4-FFF2-40B4-BE49-F238E27FC236}">
                <a16:creationId xmlns:a16="http://schemas.microsoft.com/office/drawing/2014/main" id="{5F438209-5CD8-471C-8301-7EC5C14E8C39}"/>
              </a:ext>
            </a:extLst>
          </p:cNvPr>
          <p:cNvSpPr/>
          <p:nvPr/>
        </p:nvSpPr>
        <p:spPr>
          <a:xfrm>
            <a:off x="4749503" y="5382319"/>
            <a:ext cx="2468215" cy="1314450"/>
          </a:xfrm>
          <a:prstGeom prst="roundRect">
            <a:avLst/>
          </a:prstGeom>
          <a:gradFill flip="none" rotWithShape="1">
            <a:gsLst>
              <a:gs pos="100000">
                <a:srgbClr val="4CB050"/>
              </a:gs>
              <a:gs pos="1000">
                <a:srgbClr val="CDDC39"/>
              </a:gs>
            </a:gsLst>
            <a:lin ang="2700000" scaled="1"/>
            <a:tileRect/>
          </a:gradFill>
          <a:ln>
            <a:noFill/>
          </a:ln>
          <a:effectLst>
            <a:glow rad="63500">
              <a:schemeClr val="bg1">
                <a:lumMod val="85000"/>
                <a:alpha val="79000"/>
              </a:schemeClr>
            </a:glow>
            <a:outerShdw blurRad="152400" dist="50800" dir="5400000" algn="ctr" rotWithShape="0">
              <a:schemeClr val="bg1">
                <a:lumMod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32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9 817</a:t>
            </a:r>
          </a:p>
          <a:p>
            <a:pPr algn="ctr"/>
            <a:r>
              <a:rPr lang="ru-RU" sz="18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  <p:grpSp>
        <p:nvGrpSpPr>
          <p:cNvPr id="15" name="Group 109">
            <a:extLst>
              <a:ext uri="{FF2B5EF4-FFF2-40B4-BE49-F238E27FC236}">
                <a16:creationId xmlns:a16="http://schemas.microsoft.com/office/drawing/2014/main" id="{2871CAEA-E31E-49F7-A340-4734F0AF7057}"/>
              </a:ext>
            </a:extLst>
          </p:cNvPr>
          <p:cNvGrpSpPr/>
          <p:nvPr/>
        </p:nvGrpSpPr>
        <p:grpSpPr>
          <a:xfrm>
            <a:off x="8829472" y="1762536"/>
            <a:ext cx="1767406" cy="1770497"/>
            <a:chOff x="1475857" y="1254494"/>
            <a:chExt cx="4446161" cy="4446164"/>
          </a:xfrm>
        </p:grpSpPr>
        <p:sp>
          <p:nvSpPr>
            <p:cNvPr id="16" name="Oval 55">
              <a:extLst>
                <a:ext uri="{FF2B5EF4-FFF2-40B4-BE49-F238E27FC236}">
                  <a16:creationId xmlns:a16="http://schemas.microsoft.com/office/drawing/2014/main" id="{CBF1C3BD-8336-412C-91C3-7B66DEDF480D}"/>
                </a:ext>
              </a:extLst>
            </p:cNvPr>
            <p:cNvSpPr/>
            <p:nvPr/>
          </p:nvSpPr>
          <p:spPr>
            <a:xfrm>
              <a:off x="1475857" y="1254494"/>
              <a:ext cx="4446161" cy="4446164"/>
            </a:xfrm>
            <a:prstGeom prst="ellipse">
              <a:avLst/>
            </a:prstGeom>
            <a:solidFill>
              <a:srgbClr val="00ACBE"/>
            </a:solidFill>
            <a:ln>
              <a:noFill/>
            </a:ln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  <a:innerShdw blurRad="952500">
                <a:schemeClr val="tx1">
                  <a:lumMod val="50000"/>
                  <a:lumOff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>
                <a:solidFill>
                  <a:schemeClr val="tx1"/>
                </a:solidFill>
              </a:endParaRPr>
            </a:p>
          </p:txBody>
        </p:sp>
        <p:sp>
          <p:nvSpPr>
            <p:cNvPr id="17" name="Oval 53">
              <a:extLst>
                <a:ext uri="{FF2B5EF4-FFF2-40B4-BE49-F238E27FC236}">
                  <a16:creationId xmlns:a16="http://schemas.microsoft.com/office/drawing/2014/main" id="{5B7B916B-4B23-4493-AAE4-A921884D8663}"/>
                </a:ext>
              </a:extLst>
            </p:cNvPr>
            <p:cNvSpPr/>
            <p:nvPr/>
          </p:nvSpPr>
          <p:spPr>
            <a:xfrm>
              <a:off x="1877064" y="1626872"/>
              <a:ext cx="3701413" cy="370141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58800">
              <a:noFill/>
            </a:ln>
            <a:effectLst>
              <a:outerShdw blurRad="508000" dist="76200" dir="2700000" sx="102000" sy="102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>
                <a:solidFill>
                  <a:schemeClr val="tx1"/>
                </a:solidFill>
              </a:endParaRPr>
            </a:p>
          </p:txBody>
        </p:sp>
        <p:sp>
          <p:nvSpPr>
            <p:cNvPr id="18" name="Oval 63">
              <a:extLst>
                <a:ext uri="{FF2B5EF4-FFF2-40B4-BE49-F238E27FC236}">
                  <a16:creationId xmlns:a16="http://schemas.microsoft.com/office/drawing/2014/main" id="{B5490920-00B9-47C5-A4ED-0B7AB46C4BCF}"/>
                </a:ext>
              </a:extLst>
            </p:cNvPr>
            <p:cNvSpPr/>
            <p:nvPr/>
          </p:nvSpPr>
          <p:spPr>
            <a:xfrm>
              <a:off x="1964415" y="1740531"/>
              <a:ext cx="3474097" cy="3474098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>
                <a:solidFill>
                  <a:schemeClr val="tx1"/>
                </a:solidFill>
              </a:endParaRPr>
            </a:p>
          </p:txBody>
        </p:sp>
        <p:sp>
          <p:nvSpPr>
            <p:cNvPr id="19" name="Oval 65">
              <a:extLst>
                <a:ext uri="{FF2B5EF4-FFF2-40B4-BE49-F238E27FC236}">
                  <a16:creationId xmlns:a16="http://schemas.microsoft.com/office/drawing/2014/main" id="{A3C4D699-BB41-4239-B1D5-ADC4277C19D1}"/>
                </a:ext>
              </a:extLst>
            </p:cNvPr>
            <p:cNvSpPr/>
            <p:nvPr/>
          </p:nvSpPr>
          <p:spPr>
            <a:xfrm>
              <a:off x="3642887" y="1712814"/>
              <a:ext cx="112102" cy="11210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>
                <a:solidFill>
                  <a:schemeClr val="tx1"/>
                </a:solidFill>
              </a:endParaRPr>
            </a:p>
          </p:txBody>
        </p:sp>
        <p:sp>
          <p:nvSpPr>
            <p:cNvPr id="20" name="Oval 66">
              <a:extLst>
                <a:ext uri="{FF2B5EF4-FFF2-40B4-BE49-F238E27FC236}">
                  <a16:creationId xmlns:a16="http://schemas.microsoft.com/office/drawing/2014/main" id="{3DB06FD0-0838-44F3-B29C-B04C2C2567C6}"/>
                </a:ext>
              </a:extLst>
            </p:cNvPr>
            <p:cNvSpPr/>
            <p:nvPr/>
          </p:nvSpPr>
          <p:spPr>
            <a:xfrm>
              <a:off x="3642887" y="5128127"/>
              <a:ext cx="112102" cy="11210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>
                <a:solidFill>
                  <a:schemeClr val="tx1"/>
                </a:solidFill>
              </a:endParaRPr>
            </a:p>
          </p:txBody>
        </p:sp>
        <p:sp>
          <p:nvSpPr>
            <p:cNvPr id="21" name="Oval 67">
              <a:extLst>
                <a:ext uri="{FF2B5EF4-FFF2-40B4-BE49-F238E27FC236}">
                  <a16:creationId xmlns:a16="http://schemas.microsoft.com/office/drawing/2014/main" id="{4627FFB5-47AC-47A8-946C-BD4A93B905AD}"/>
                </a:ext>
              </a:extLst>
            </p:cNvPr>
            <p:cNvSpPr/>
            <p:nvPr/>
          </p:nvSpPr>
          <p:spPr>
            <a:xfrm>
              <a:off x="5364358" y="3421529"/>
              <a:ext cx="112102" cy="11210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>
                <a:solidFill>
                  <a:schemeClr val="tx1"/>
                </a:solidFill>
              </a:endParaRPr>
            </a:p>
          </p:txBody>
        </p:sp>
        <p:sp>
          <p:nvSpPr>
            <p:cNvPr id="22" name="Oval 68">
              <a:extLst>
                <a:ext uri="{FF2B5EF4-FFF2-40B4-BE49-F238E27FC236}">
                  <a16:creationId xmlns:a16="http://schemas.microsoft.com/office/drawing/2014/main" id="{A42AEB1B-1232-4EC1-8713-95C382A530B9}"/>
                </a:ext>
              </a:extLst>
            </p:cNvPr>
            <p:cNvSpPr/>
            <p:nvPr/>
          </p:nvSpPr>
          <p:spPr>
            <a:xfrm>
              <a:off x="1949728" y="3421529"/>
              <a:ext cx="112102" cy="11210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b="1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327218D-CBF6-47FB-9CDB-87C500762A7C}"/>
              </a:ext>
            </a:extLst>
          </p:cNvPr>
          <p:cNvSpPr txBox="1"/>
          <p:nvPr/>
        </p:nvSpPr>
        <p:spPr>
          <a:xfrm>
            <a:off x="9173867" y="2231309"/>
            <a:ext cx="1089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spc="-150" dirty="0">
                <a:solidFill>
                  <a:schemeClr val="tx1"/>
                </a:solidFill>
                <a:latin typeface="Times New Roman" panose="02020603050405020304" pitchFamily="18" charset="0"/>
                <a:ea typeface="Open Sans Condensed Light" panose="020B0306030504020204" pitchFamily="34" charset="0"/>
                <a:cs typeface="Times New Roman" panose="02020603050405020304" pitchFamily="18" charset="0"/>
              </a:rPr>
              <a:t>5 732</a:t>
            </a:r>
          </a:p>
          <a:p>
            <a:pPr algn="ctr"/>
            <a:r>
              <a:rPr lang="ru-RU" sz="1800" b="1" spc="-150" dirty="0">
                <a:solidFill>
                  <a:schemeClr val="tx1"/>
                </a:solidFill>
                <a:latin typeface="Times New Roman" panose="02020603050405020304" pitchFamily="18" charset="0"/>
                <a:ea typeface="Open Sans Condensed Light" panose="020B0306030504020204" pitchFamily="34" charset="0"/>
                <a:cs typeface="Times New Roman" panose="02020603050405020304" pitchFamily="18" charset="0"/>
              </a:rPr>
              <a:t>млн руб.</a:t>
            </a:r>
            <a:endParaRPr lang="en-IN" sz="1800" b="1" spc="-150" dirty="0">
              <a:solidFill>
                <a:schemeClr val="tx1"/>
              </a:solidFill>
              <a:latin typeface="Times New Roman" panose="02020603050405020304" pitchFamily="18" charset="0"/>
              <a:ea typeface="Open Sans Condensed Light" panose="020B0306030504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109">
            <a:extLst>
              <a:ext uri="{FF2B5EF4-FFF2-40B4-BE49-F238E27FC236}">
                <a16:creationId xmlns:a16="http://schemas.microsoft.com/office/drawing/2014/main" id="{AEC26D39-EB53-457C-8291-E479E65327AA}"/>
              </a:ext>
            </a:extLst>
          </p:cNvPr>
          <p:cNvGrpSpPr/>
          <p:nvPr/>
        </p:nvGrpSpPr>
        <p:grpSpPr>
          <a:xfrm>
            <a:off x="1187097" y="1762536"/>
            <a:ext cx="1896802" cy="1866724"/>
            <a:chOff x="1512075" y="1299161"/>
            <a:chExt cx="4446162" cy="4446163"/>
          </a:xfrm>
        </p:grpSpPr>
        <p:sp>
          <p:nvSpPr>
            <p:cNvPr id="25" name="Oval 55">
              <a:extLst>
                <a:ext uri="{FF2B5EF4-FFF2-40B4-BE49-F238E27FC236}">
                  <a16:creationId xmlns:a16="http://schemas.microsoft.com/office/drawing/2014/main" id="{7FC751CC-0BFE-462D-BFBC-0AB943F6E562}"/>
                </a:ext>
              </a:extLst>
            </p:cNvPr>
            <p:cNvSpPr/>
            <p:nvPr/>
          </p:nvSpPr>
          <p:spPr>
            <a:xfrm>
              <a:off x="1512075" y="1299161"/>
              <a:ext cx="4446162" cy="4446163"/>
            </a:xfrm>
            <a:prstGeom prst="ellipse">
              <a:avLst/>
            </a:prstGeom>
            <a:gradFill flip="none" rotWithShape="1">
              <a:gsLst>
                <a:gs pos="100000">
                  <a:srgbClr val="ED3B03"/>
                </a:gs>
                <a:gs pos="0">
                  <a:srgbClr val="FFC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  <a:innerShdw blurRad="228600">
                <a:schemeClr val="tx1">
                  <a:lumMod val="50000"/>
                  <a:lumOff val="50000"/>
                  <a:alpha val="51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26" name="Oval 53">
              <a:extLst>
                <a:ext uri="{FF2B5EF4-FFF2-40B4-BE49-F238E27FC236}">
                  <a16:creationId xmlns:a16="http://schemas.microsoft.com/office/drawing/2014/main" id="{A87BBDF2-82AE-44E6-A26D-E42D5FF4B8B3}"/>
                </a:ext>
              </a:extLst>
            </p:cNvPr>
            <p:cNvSpPr/>
            <p:nvPr/>
          </p:nvSpPr>
          <p:spPr>
            <a:xfrm>
              <a:off x="1879512" y="1649747"/>
              <a:ext cx="3672660" cy="370141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58800">
              <a:noFill/>
            </a:ln>
            <a:effectLst>
              <a:outerShdw blurRad="508000" dist="76200" dir="2700000" sx="102000" sy="102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27" name="Oval 63">
              <a:extLst>
                <a:ext uri="{FF2B5EF4-FFF2-40B4-BE49-F238E27FC236}">
                  <a16:creationId xmlns:a16="http://schemas.microsoft.com/office/drawing/2014/main" id="{7D197B94-AAB6-4AC8-9105-F1F06015DBC5}"/>
                </a:ext>
              </a:extLst>
            </p:cNvPr>
            <p:cNvSpPr/>
            <p:nvPr/>
          </p:nvSpPr>
          <p:spPr>
            <a:xfrm>
              <a:off x="1964415" y="1740532"/>
              <a:ext cx="3474097" cy="3474097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28" name="Oval 65">
              <a:extLst>
                <a:ext uri="{FF2B5EF4-FFF2-40B4-BE49-F238E27FC236}">
                  <a16:creationId xmlns:a16="http://schemas.microsoft.com/office/drawing/2014/main" id="{B7F1E948-AC52-485D-B82B-27925BC45E89}"/>
                </a:ext>
              </a:extLst>
            </p:cNvPr>
            <p:cNvSpPr/>
            <p:nvPr/>
          </p:nvSpPr>
          <p:spPr>
            <a:xfrm>
              <a:off x="3642887" y="1712814"/>
              <a:ext cx="112102" cy="112102"/>
            </a:xfrm>
            <a:prstGeom prst="ellipse">
              <a:avLst/>
            </a:prstGeom>
            <a:solidFill>
              <a:srgbClr val="ED5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29" name="Oval 66">
              <a:extLst>
                <a:ext uri="{FF2B5EF4-FFF2-40B4-BE49-F238E27FC236}">
                  <a16:creationId xmlns:a16="http://schemas.microsoft.com/office/drawing/2014/main" id="{8398C820-6638-4E32-915B-879B06C20005}"/>
                </a:ext>
              </a:extLst>
            </p:cNvPr>
            <p:cNvSpPr/>
            <p:nvPr/>
          </p:nvSpPr>
          <p:spPr>
            <a:xfrm>
              <a:off x="3642887" y="5128127"/>
              <a:ext cx="112102" cy="112102"/>
            </a:xfrm>
            <a:prstGeom prst="ellipse">
              <a:avLst/>
            </a:prstGeom>
            <a:solidFill>
              <a:srgbClr val="ED5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30" name="Oval 67">
              <a:extLst>
                <a:ext uri="{FF2B5EF4-FFF2-40B4-BE49-F238E27FC236}">
                  <a16:creationId xmlns:a16="http://schemas.microsoft.com/office/drawing/2014/main" id="{5095D9D2-59CA-4469-9BEC-D0C88B855EBA}"/>
                </a:ext>
              </a:extLst>
            </p:cNvPr>
            <p:cNvSpPr/>
            <p:nvPr/>
          </p:nvSpPr>
          <p:spPr>
            <a:xfrm>
              <a:off x="5364358" y="3421529"/>
              <a:ext cx="112102" cy="112102"/>
            </a:xfrm>
            <a:prstGeom prst="ellipse">
              <a:avLst/>
            </a:prstGeom>
            <a:solidFill>
              <a:srgbClr val="ED5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31" name="Oval 68">
              <a:extLst>
                <a:ext uri="{FF2B5EF4-FFF2-40B4-BE49-F238E27FC236}">
                  <a16:creationId xmlns:a16="http://schemas.microsoft.com/office/drawing/2014/main" id="{172D2371-1D2F-4F57-B45E-079459B4405A}"/>
                </a:ext>
              </a:extLst>
            </p:cNvPr>
            <p:cNvSpPr/>
            <p:nvPr/>
          </p:nvSpPr>
          <p:spPr>
            <a:xfrm>
              <a:off x="1949728" y="3421529"/>
              <a:ext cx="112102" cy="112102"/>
            </a:xfrm>
            <a:prstGeom prst="ellipse">
              <a:avLst/>
            </a:prstGeom>
            <a:solidFill>
              <a:srgbClr val="ED5C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8185EC7-ACD8-4E5A-A6D1-23C3564FD311}"/>
              </a:ext>
            </a:extLst>
          </p:cNvPr>
          <p:cNvSpPr txBox="1"/>
          <p:nvPr/>
        </p:nvSpPr>
        <p:spPr>
          <a:xfrm>
            <a:off x="1581735" y="2268173"/>
            <a:ext cx="10897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spc="-150" dirty="0">
                <a:solidFill>
                  <a:schemeClr val="tx1"/>
                </a:solidFill>
                <a:latin typeface="Times New Roman" panose="02020603050405020304" pitchFamily="18" charset="0"/>
                <a:ea typeface="Open Sans Condensed Light" panose="020B0306030504020204" pitchFamily="34" charset="0"/>
                <a:cs typeface="Times New Roman" panose="02020603050405020304" pitchFamily="18" charset="0"/>
              </a:rPr>
              <a:t>54                   </a:t>
            </a:r>
            <a:r>
              <a:rPr lang="ru-RU" sz="1800" b="1" spc="-150" dirty="0">
                <a:solidFill>
                  <a:schemeClr val="tx1"/>
                </a:solidFill>
                <a:latin typeface="Times New Roman" panose="02020603050405020304" pitchFamily="18" charset="0"/>
                <a:ea typeface="Open Sans Condensed Light" panose="020B0306030504020204" pitchFamily="34" charset="0"/>
                <a:cs typeface="Times New Roman" panose="02020603050405020304" pitchFamily="18" charset="0"/>
              </a:rPr>
              <a:t>млн руб.</a:t>
            </a:r>
            <a:endParaRPr lang="en-IN" sz="1800" b="1" spc="-150" dirty="0">
              <a:solidFill>
                <a:schemeClr val="tx1"/>
              </a:solidFill>
              <a:latin typeface="Times New Roman" panose="02020603050405020304" pitchFamily="18" charset="0"/>
              <a:ea typeface="Open Sans Condensed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30F2E3-4018-4ACB-B2E3-16A300A44CE6}"/>
              </a:ext>
            </a:extLst>
          </p:cNvPr>
          <p:cNvSpPr txBox="1"/>
          <p:nvPr/>
        </p:nvSpPr>
        <p:spPr>
          <a:xfrm>
            <a:off x="2110717" y="3707789"/>
            <a:ext cx="1456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Open Sans Condensed Light" panose="020B0306030504020204" pitchFamily="34" charset="0"/>
                <a:cs typeface="Times New Roman" panose="02020603050405020304" pitchFamily="18" charset="0"/>
              </a:rPr>
              <a:t>Дотации</a:t>
            </a:r>
            <a:endParaRPr lang="en-IN" sz="2000" b="1" spc="-150" dirty="0">
              <a:solidFill>
                <a:schemeClr val="tx1"/>
              </a:solidFill>
              <a:latin typeface="Times New Roman" panose="02020603050405020304" pitchFamily="18" charset="0"/>
              <a:ea typeface="Open Sans Condensed Light" panose="020B0306030504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109">
            <a:extLst>
              <a:ext uri="{FF2B5EF4-FFF2-40B4-BE49-F238E27FC236}">
                <a16:creationId xmlns:a16="http://schemas.microsoft.com/office/drawing/2014/main" id="{C58ED433-B365-4D41-861A-66028F6D0979}"/>
              </a:ext>
            </a:extLst>
          </p:cNvPr>
          <p:cNvGrpSpPr/>
          <p:nvPr/>
        </p:nvGrpSpPr>
        <p:grpSpPr>
          <a:xfrm>
            <a:off x="5021455" y="1171134"/>
            <a:ext cx="1900888" cy="1896154"/>
            <a:chOff x="1478383" y="1277371"/>
            <a:chExt cx="4446162" cy="4446163"/>
          </a:xfrm>
        </p:grpSpPr>
        <p:sp>
          <p:nvSpPr>
            <p:cNvPr id="35" name="Oval 55">
              <a:extLst>
                <a:ext uri="{FF2B5EF4-FFF2-40B4-BE49-F238E27FC236}">
                  <a16:creationId xmlns:a16="http://schemas.microsoft.com/office/drawing/2014/main" id="{5E446452-9082-4E9D-9D23-E15FC02700F5}"/>
                </a:ext>
              </a:extLst>
            </p:cNvPr>
            <p:cNvSpPr/>
            <p:nvPr/>
          </p:nvSpPr>
          <p:spPr>
            <a:xfrm>
              <a:off x="1478383" y="1277371"/>
              <a:ext cx="4446162" cy="4446163"/>
            </a:xfrm>
            <a:prstGeom prst="ellipse">
              <a:avLst/>
            </a:prstGeom>
            <a:gradFill flip="none" rotWithShape="1">
              <a:gsLst>
                <a:gs pos="0">
                  <a:srgbClr val="D0268B">
                    <a:shade val="30000"/>
                    <a:satMod val="115000"/>
                  </a:srgbClr>
                </a:gs>
                <a:gs pos="50000">
                  <a:srgbClr val="D0268B">
                    <a:shade val="67500"/>
                    <a:satMod val="115000"/>
                  </a:srgbClr>
                </a:gs>
                <a:gs pos="100000">
                  <a:srgbClr val="D0268B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  <a:innerShdw blurRad="952500">
                <a:schemeClr val="tx1">
                  <a:lumMod val="50000"/>
                  <a:lumOff val="5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36" name="Oval 53">
              <a:extLst>
                <a:ext uri="{FF2B5EF4-FFF2-40B4-BE49-F238E27FC236}">
                  <a16:creationId xmlns:a16="http://schemas.microsoft.com/office/drawing/2014/main" id="{D24801B7-5836-4D50-8398-57FF2D344C48}"/>
                </a:ext>
              </a:extLst>
            </p:cNvPr>
            <p:cNvSpPr/>
            <p:nvPr/>
          </p:nvSpPr>
          <p:spPr>
            <a:xfrm>
              <a:off x="1854240" y="1626872"/>
              <a:ext cx="3701414" cy="370141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558800">
              <a:noFill/>
            </a:ln>
            <a:effectLst>
              <a:outerShdw blurRad="508000" dist="76200" dir="2700000" sx="102000" sy="102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extrusionH="152400" prstMaterial="matte">
              <a:bevelT w="101600" h="12700" prst="softRound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37" name="Oval 63">
              <a:extLst>
                <a:ext uri="{FF2B5EF4-FFF2-40B4-BE49-F238E27FC236}">
                  <a16:creationId xmlns:a16="http://schemas.microsoft.com/office/drawing/2014/main" id="{F5520FDD-CCF7-4C0C-A2A9-801E56A4DEB1}"/>
                </a:ext>
              </a:extLst>
            </p:cNvPr>
            <p:cNvSpPr/>
            <p:nvPr/>
          </p:nvSpPr>
          <p:spPr>
            <a:xfrm>
              <a:off x="1964415" y="1740532"/>
              <a:ext cx="3474097" cy="3474097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38" name="Oval 65">
              <a:extLst>
                <a:ext uri="{FF2B5EF4-FFF2-40B4-BE49-F238E27FC236}">
                  <a16:creationId xmlns:a16="http://schemas.microsoft.com/office/drawing/2014/main" id="{BC2914C1-0D87-4354-AE4E-4B32C2A6F56A}"/>
                </a:ext>
              </a:extLst>
            </p:cNvPr>
            <p:cNvSpPr/>
            <p:nvPr/>
          </p:nvSpPr>
          <p:spPr>
            <a:xfrm>
              <a:off x="3642887" y="1712814"/>
              <a:ext cx="112102" cy="112102"/>
            </a:xfrm>
            <a:prstGeom prst="ellipse">
              <a:avLst/>
            </a:prstGeom>
            <a:solidFill>
              <a:srgbClr val="CF3B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39" name="Oval 66">
              <a:extLst>
                <a:ext uri="{FF2B5EF4-FFF2-40B4-BE49-F238E27FC236}">
                  <a16:creationId xmlns:a16="http://schemas.microsoft.com/office/drawing/2014/main" id="{F8FE1D7C-8EF0-4D95-9DF2-8402EDB5747A}"/>
                </a:ext>
              </a:extLst>
            </p:cNvPr>
            <p:cNvSpPr/>
            <p:nvPr/>
          </p:nvSpPr>
          <p:spPr>
            <a:xfrm>
              <a:off x="3642887" y="5128127"/>
              <a:ext cx="112102" cy="112102"/>
            </a:xfrm>
            <a:prstGeom prst="ellipse">
              <a:avLst/>
            </a:prstGeom>
            <a:solidFill>
              <a:srgbClr val="CF3B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40" name="Oval 67">
              <a:extLst>
                <a:ext uri="{FF2B5EF4-FFF2-40B4-BE49-F238E27FC236}">
                  <a16:creationId xmlns:a16="http://schemas.microsoft.com/office/drawing/2014/main" id="{0D7F7B87-A709-493D-8F79-0F589CF4B45E}"/>
                </a:ext>
              </a:extLst>
            </p:cNvPr>
            <p:cNvSpPr/>
            <p:nvPr/>
          </p:nvSpPr>
          <p:spPr>
            <a:xfrm>
              <a:off x="5364358" y="3421529"/>
              <a:ext cx="112102" cy="112102"/>
            </a:xfrm>
            <a:prstGeom prst="ellipse">
              <a:avLst/>
            </a:prstGeom>
            <a:solidFill>
              <a:srgbClr val="CF3B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sp>
          <p:nvSpPr>
            <p:cNvPr id="41" name="Oval 68">
              <a:extLst>
                <a:ext uri="{FF2B5EF4-FFF2-40B4-BE49-F238E27FC236}">
                  <a16:creationId xmlns:a16="http://schemas.microsoft.com/office/drawing/2014/main" id="{7E50B53B-BE51-418E-B8DA-FBF5501CD19C}"/>
                </a:ext>
              </a:extLst>
            </p:cNvPr>
            <p:cNvSpPr/>
            <p:nvPr/>
          </p:nvSpPr>
          <p:spPr>
            <a:xfrm>
              <a:off x="1949728" y="3421529"/>
              <a:ext cx="112102" cy="112102"/>
            </a:xfrm>
            <a:prstGeom prst="ellipse">
              <a:avLst/>
            </a:prstGeom>
            <a:solidFill>
              <a:srgbClr val="CF3B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1D04C9C8-47E9-4A6F-A693-EFF90B1A4264}"/>
              </a:ext>
            </a:extLst>
          </p:cNvPr>
          <p:cNvSpPr txBox="1"/>
          <p:nvPr/>
        </p:nvSpPr>
        <p:spPr>
          <a:xfrm>
            <a:off x="5270898" y="1734490"/>
            <a:ext cx="13980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spc="-150" dirty="0">
                <a:solidFill>
                  <a:schemeClr val="tx1"/>
                </a:solidFill>
                <a:latin typeface="Times New Roman" panose="02020603050405020304" pitchFamily="18" charset="0"/>
                <a:ea typeface="Open Sans Condensed Light" panose="020B0306030504020204" pitchFamily="34" charset="0"/>
                <a:cs typeface="Times New Roman" panose="02020603050405020304" pitchFamily="18" charset="0"/>
              </a:rPr>
              <a:t>4 031                                                                               </a:t>
            </a:r>
          </a:p>
          <a:p>
            <a:pPr algn="ctr"/>
            <a:r>
              <a:rPr lang="ru-RU" sz="1800" b="1" spc="-150" dirty="0">
                <a:solidFill>
                  <a:schemeClr val="tx1"/>
                </a:solidFill>
                <a:latin typeface="Times New Roman" panose="02020603050405020304" pitchFamily="18" charset="0"/>
                <a:ea typeface="Open Sans Condensed Light" panose="020B0306030504020204" pitchFamily="34" charset="0"/>
                <a:cs typeface="Times New Roman" panose="02020603050405020304" pitchFamily="18" charset="0"/>
              </a:rPr>
              <a:t>млн руб.</a:t>
            </a:r>
            <a:endParaRPr lang="en-IN" sz="1800" b="1" spc="-150" dirty="0">
              <a:solidFill>
                <a:schemeClr val="tx1"/>
              </a:solidFill>
              <a:latin typeface="Times New Roman" panose="02020603050405020304" pitchFamily="18" charset="0"/>
              <a:ea typeface="Open Sans Condensed Light" panose="020B03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7B011DCA-EA37-492E-8A56-419765FAB8AA}"/>
              </a:ext>
            </a:extLst>
          </p:cNvPr>
          <p:cNvSpPr/>
          <p:nvPr/>
        </p:nvSpPr>
        <p:spPr>
          <a:xfrm>
            <a:off x="373626" y="738797"/>
            <a:ext cx="117680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Доходная часть местного бюджета формируется за счет межбюджетных трансфертов, дотаций, налоговых и неналоговых доходов.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9228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C4AAEE8-57AC-49B4-9355-C63FC905DC46}"/>
              </a:ext>
            </a:extLst>
          </p:cNvPr>
          <p:cNvSpPr txBox="1">
            <a:spLocks/>
          </p:cNvSpPr>
          <p:nvPr/>
        </p:nvSpPr>
        <p:spPr>
          <a:xfrm>
            <a:off x="1690302" y="566242"/>
            <a:ext cx="10312366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3B3E"/>
              </a:buClr>
              <a:buSzPts val="8000"/>
              <a:buFont typeface="Calibri"/>
              <a:buNone/>
              <a:defRPr sz="8000" b="1" i="0" u="none" strike="noStrike" cap="none">
                <a:solidFill>
                  <a:srgbClr val="363B3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города Стерлитамак!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1F9F532-F6C0-4F3D-9E55-662FBE1E6DC9}"/>
              </a:ext>
            </a:extLst>
          </p:cNvPr>
          <p:cNvSpPr/>
          <p:nvPr/>
        </p:nvSpPr>
        <p:spPr>
          <a:xfrm>
            <a:off x="1429305" y="1623119"/>
            <a:ext cx="10493405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целях повышения прозрачности бюджета и бюджетного процесса Финансовым управлением администрации городского округа город Стерлитамак Республики Башкортостан разработан информационный ресурс «Бюджет для граждан».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Излагая материал, мы постарались в доступной для граждан форме разъяснить все тонкости сложных механизмов бюджетного процесса.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формируется доходная и расходная часть бюджета города Стерлитамак? 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Сколько тратится из городского бюджета на образование, физкультуру и спорт, культуру и другие отрасли? 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Ответы на эти и ряд других вопросов содержит «Бюджет для граждан». 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с основами формирования и расходования бюджета города. В электронном «Бюджете для граждан» даны определения терминов, рассмотрен механизм бюджетного процесса в городском округе. Ключевые параметры бюджета на 2026 год приведены в основном разделе практически в полном объеме, дают наглядное представление о сложившейся ситуации.</a:t>
            </a:r>
          </a:p>
          <a:p>
            <a:pPr indent="449962" algn="just"/>
            <a:r>
              <a:rPr lang="ru-RU" sz="19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 надеемся, что «Бюджет для граждан» будет интересен для каждого жителя нашего города.</a:t>
            </a:r>
            <a:endParaRPr lang="ru-RU" sz="1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3E57335A-5099-47C6-B03F-865AC3A20650}"/>
              </a:ext>
            </a:extLst>
          </p:cNvPr>
          <p:cNvSpPr txBox="1">
            <a:spLocks/>
          </p:cNvSpPr>
          <p:nvPr/>
        </p:nvSpPr>
        <p:spPr>
          <a:xfrm>
            <a:off x="741327" y="208215"/>
            <a:ext cx="10712519" cy="1011903"/>
          </a:xfrm>
          <a:prstGeom prst="rect">
            <a:avLst/>
          </a:prstGeom>
        </p:spPr>
        <p:txBody>
          <a:bodyPr spcFirstLastPara="1" wrap="square" lIns="91446" tIns="91446" rIns="91446" bIns="9144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583">
              <a:defRPr/>
            </a:pP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Налоговые и неналоговые доходы</a:t>
            </a: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местного бюджета</a:t>
            </a:r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961F676-B3B8-4ADE-9773-A069C18CA4B4}"/>
              </a:ext>
            </a:extLst>
          </p:cNvPr>
          <p:cNvGrpSpPr/>
          <p:nvPr/>
        </p:nvGrpSpPr>
        <p:grpSpPr>
          <a:xfrm>
            <a:off x="1308277" y="2058748"/>
            <a:ext cx="9684041" cy="4035229"/>
            <a:chOff x="958116" y="1515145"/>
            <a:chExt cx="10647066" cy="4436510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621A67E-7D63-4555-936B-05AAD7463F05}"/>
                </a:ext>
              </a:extLst>
            </p:cNvPr>
            <p:cNvGrpSpPr/>
            <p:nvPr/>
          </p:nvGrpSpPr>
          <p:grpSpPr>
            <a:xfrm>
              <a:off x="958116" y="1515145"/>
              <a:ext cx="10647066" cy="4436510"/>
              <a:chOff x="342052" y="1392632"/>
              <a:chExt cx="11838984" cy="4896034"/>
            </a:xfrm>
          </p:grpSpPr>
          <p:sp>
            <p:nvSpPr>
              <p:cNvPr id="4" name="Google Shape;609;p31">
                <a:extLst>
                  <a:ext uri="{FF2B5EF4-FFF2-40B4-BE49-F238E27FC236}">
                    <a16:creationId xmlns:a16="http://schemas.microsoft.com/office/drawing/2014/main" id="{1471267B-A5D3-4143-804B-312870411740}"/>
                  </a:ext>
                </a:extLst>
              </p:cNvPr>
              <p:cNvSpPr txBox="1"/>
              <p:nvPr/>
            </p:nvSpPr>
            <p:spPr>
              <a:xfrm>
                <a:off x="342052" y="1397938"/>
                <a:ext cx="3843344" cy="12913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Налоговые доходы - 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   </a:t>
                </a:r>
                <a:r>
                  <a:rPr kumimoji="0" lang="ru-RU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36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3</a:t>
                </a:r>
                <a:r>
                  <a:rPr kumimoji="0" lang="ru-RU" sz="2400" b="1" i="0" u="none" strike="noStrike" kern="600" cap="none" spc="-80" normalizeH="0" baseline="0" noProof="0" dirty="0">
                    <a:ln>
                      <a:noFill/>
                    </a:ln>
                    <a:solidFill>
                      <a:srgbClr val="E36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  </a:t>
                </a:r>
                <a:r>
                  <a:rPr kumimoji="0" lang="ru-RU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36F0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344</a:t>
                </a:r>
                <a:r>
                  <a:rPr kumimoji="0" lang="ru-RU" sz="2000" b="1" i="0" u="none" strike="noStrike" kern="600" cap="none" spc="-8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   </a:t>
                </a:r>
                <a:r>
                  <a:rPr kumimoji="0" lang="ru-RU" sz="2400" b="1" i="0" u="none" strike="noStrike" kern="600" cap="none" spc="-8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млн руб.</a:t>
                </a:r>
                <a:endParaRPr kumimoji="0" sz="2400" b="1" i="0" u="none" strike="noStrike" kern="600" cap="none" spc="-8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7" name="Google Shape;609;p31">
                <a:extLst>
                  <a:ext uri="{FF2B5EF4-FFF2-40B4-BE49-F238E27FC236}">
                    <a16:creationId xmlns:a16="http://schemas.microsoft.com/office/drawing/2014/main" id="{20C5E329-4EC8-4FC8-BE6A-9BCBB4072B74}"/>
                  </a:ext>
                </a:extLst>
              </p:cNvPr>
              <p:cNvSpPr txBox="1"/>
              <p:nvPr/>
            </p:nvSpPr>
            <p:spPr>
              <a:xfrm>
                <a:off x="7969569" y="1392632"/>
                <a:ext cx="4211467" cy="129135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ru-RU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 </a:t>
                </a:r>
                <a:r>
                  <a:rPr kumimoji="0" lang="ru-RU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Неналоговые доходы -</a:t>
                </a:r>
                <a:endPara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    </a:t>
                </a:r>
                <a:r>
                  <a:rPr kumimoji="0" lang="ru-RU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7958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687</a:t>
                </a:r>
                <a:r>
                  <a:rPr kumimoji="0" lang="ru-RU" sz="3600" b="1" i="0" u="none" strike="noStrike" kern="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 </a:t>
                </a:r>
                <a:r>
                  <a:rPr kumimoji="0" lang="ru-RU" sz="2400" b="1" i="0" u="none" strike="noStrike" kern="600" cap="none" spc="-8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млн руб.</a:t>
                </a:r>
                <a:endParaRPr kumimoji="0" sz="2400" b="1" i="0" u="none" strike="noStrike" kern="600" cap="none" spc="-8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grpSp>
            <p:nvGrpSpPr>
              <p:cNvPr id="15" name="Группа 14">
                <a:extLst>
                  <a:ext uri="{FF2B5EF4-FFF2-40B4-BE49-F238E27FC236}">
                    <a16:creationId xmlns:a16="http://schemas.microsoft.com/office/drawing/2014/main" id="{00B5A810-728D-431F-9203-254068A58282}"/>
                  </a:ext>
                </a:extLst>
              </p:cNvPr>
              <p:cNvGrpSpPr/>
              <p:nvPr/>
            </p:nvGrpSpPr>
            <p:grpSpPr>
              <a:xfrm>
                <a:off x="657227" y="5744091"/>
                <a:ext cx="2566859" cy="537323"/>
                <a:chOff x="457200" y="4502872"/>
                <a:chExt cx="1755009" cy="229466"/>
              </a:xfrm>
            </p:grpSpPr>
            <p:sp>
              <p:nvSpPr>
                <p:cNvPr id="16" name="Google Shape;92;p16">
                  <a:extLst>
                    <a:ext uri="{FF2B5EF4-FFF2-40B4-BE49-F238E27FC236}">
                      <a16:creationId xmlns:a16="http://schemas.microsoft.com/office/drawing/2014/main" id="{9F3000A5-3005-450E-9E14-825FAF0C5B5F}"/>
                    </a:ext>
                  </a:extLst>
                </p:cNvPr>
                <p:cNvSpPr txBox="1"/>
                <p:nvPr/>
              </p:nvSpPr>
              <p:spPr>
                <a:xfrm flipH="1">
                  <a:off x="457200" y="4502872"/>
                  <a:ext cx="836091" cy="2294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2024 г.</a:t>
                  </a:r>
                  <a:r>
                    <a:rPr kumimoji="0" lang="ru-RU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17" name="Google Shape;92;p16">
                  <a:extLst>
                    <a:ext uri="{FF2B5EF4-FFF2-40B4-BE49-F238E27FC236}">
                      <a16:creationId xmlns:a16="http://schemas.microsoft.com/office/drawing/2014/main" id="{BFDDAACA-F3A0-429E-A3E6-9A5675288E89}"/>
                    </a:ext>
                  </a:extLst>
                </p:cNvPr>
                <p:cNvSpPr txBox="1"/>
                <p:nvPr/>
              </p:nvSpPr>
              <p:spPr>
                <a:xfrm flipH="1">
                  <a:off x="1376118" y="4502872"/>
                  <a:ext cx="836091" cy="2294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2025 г.</a:t>
                  </a:r>
                  <a:r>
                    <a:rPr kumimoji="0" lang="ru-RU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</p:grp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09B833E8-B3CC-4786-AE14-691F550CD140}"/>
                  </a:ext>
                </a:extLst>
              </p:cNvPr>
              <p:cNvSpPr/>
              <p:nvPr/>
            </p:nvSpPr>
            <p:spPr>
              <a:xfrm>
                <a:off x="3115873" y="3772488"/>
                <a:ext cx="106952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F8943"/>
                    </a:solidFill>
                    <a:effectLst/>
                    <a:uLnTx/>
                    <a:uFillTx/>
                    <a:latin typeface="Arial" panose="020B0604020202020204"/>
                    <a:ea typeface="Roboto"/>
                    <a:cs typeface="Fira Sans Extra Condensed" panose="020B0604020202020204" charset="0"/>
                    <a:sym typeface="Roboto"/>
                  </a:rPr>
                  <a:t>+38</a:t>
                </a:r>
                <a:r>
                  <a:rPr kumimoji="0" 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F8943"/>
                    </a:solidFill>
                    <a:effectLst/>
                    <a:uLnTx/>
                    <a:uFillTx/>
                    <a:latin typeface="Arial" panose="020B0604020202020204"/>
                    <a:ea typeface="Roboto"/>
                    <a:cs typeface="Fira Sans Extra Condensed" panose="020B0604020202020204" charset="0"/>
                    <a:sym typeface="Roboto"/>
                  </a:rPr>
                  <a:t>%</a:t>
                </a:r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BE3DE218-4A78-44D7-A955-CDC07A67FA8A}"/>
                  </a:ext>
                </a:extLst>
              </p:cNvPr>
              <p:cNvSpPr/>
              <p:nvPr/>
            </p:nvSpPr>
            <p:spPr>
              <a:xfrm>
                <a:off x="10917586" y="4587072"/>
                <a:ext cx="97597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7958A"/>
                    </a:solidFill>
                    <a:effectLst/>
                    <a:uLnTx/>
                    <a:uFillTx/>
                    <a:latin typeface="Arial" panose="020B0604020202020204"/>
                    <a:ea typeface="Roboto"/>
                    <a:cs typeface="Fira Sans Extra Condensed" panose="020B0604020202020204" charset="0"/>
                    <a:sym typeface="Roboto"/>
                  </a:rPr>
                  <a:t>-</a:t>
                </a: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7958A"/>
                    </a:solidFill>
                    <a:effectLst/>
                    <a:uLnTx/>
                    <a:uFillTx/>
                    <a:latin typeface="Arial" panose="020B0604020202020204"/>
                    <a:ea typeface="Roboto"/>
                    <a:cs typeface="Fira Sans Extra Condensed" panose="020B0604020202020204" charset="0"/>
                    <a:sym typeface="Roboto"/>
                  </a:rPr>
                  <a:t>11</a:t>
                </a:r>
                <a:r>
                  <a:rPr kumimoji="0" lang="ru-RU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7958A"/>
                    </a:solidFill>
                    <a:effectLst/>
                    <a:uLnTx/>
                    <a:uFillTx/>
                    <a:latin typeface="Arial" panose="020B0604020202020204"/>
                    <a:ea typeface="Roboto"/>
                    <a:cs typeface="Fira Sans Extra Condensed" panose="020B0604020202020204" charset="0"/>
                    <a:sym typeface="Roboto"/>
                  </a:rPr>
                  <a:t>%</a:t>
                </a:r>
                <a:endPara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7958A"/>
                  </a:solidFill>
                  <a:effectLst/>
                  <a:uLnTx/>
                  <a:uFillTx/>
                  <a:latin typeface="Arial" panose="020B0604020202020204"/>
                  <a:ea typeface="Roboto"/>
                  <a:cs typeface="Fira Sans Extra Condensed" panose="020B0604020202020204" charset="0"/>
                  <a:sym typeface="Roboto"/>
                </a:endParaRPr>
              </a:p>
            </p:txBody>
          </p:sp>
          <p:grpSp>
            <p:nvGrpSpPr>
              <p:cNvPr id="24" name="Группа 23">
                <a:extLst>
                  <a:ext uri="{FF2B5EF4-FFF2-40B4-BE49-F238E27FC236}">
                    <a16:creationId xmlns:a16="http://schemas.microsoft.com/office/drawing/2014/main" id="{BBEAB66C-623A-4C4D-908B-201A51BE9ED2}"/>
                  </a:ext>
                </a:extLst>
              </p:cNvPr>
              <p:cNvGrpSpPr/>
              <p:nvPr/>
            </p:nvGrpSpPr>
            <p:grpSpPr>
              <a:xfrm>
                <a:off x="8519028" y="5751343"/>
                <a:ext cx="2609062" cy="537323"/>
                <a:chOff x="457200" y="4502872"/>
                <a:chExt cx="1783864" cy="229466"/>
              </a:xfrm>
            </p:grpSpPr>
            <p:sp>
              <p:nvSpPr>
                <p:cNvPr id="25" name="Google Shape;92;p16">
                  <a:extLst>
                    <a:ext uri="{FF2B5EF4-FFF2-40B4-BE49-F238E27FC236}">
                      <a16:creationId xmlns:a16="http://schemas.microsoft.com/office/drawing/2014/main" id="{4407AA1E-8549-4033-AC0A-5534AB89705C}"/>
                    </a:ext>
                  </a:extLst>
                </p:cNvPr>
                <p:cNvSpPr txBox="1"/>
                <p:nvPr/>
              </p:nvSpPr>
              <p:spPr>
                <a:xfrm flipH="1">
                  <a:off x="457200" y="4502872"/>
                  <a:ext cx="836091" cy="2294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2024 г.</a:t>
                  </a:r>
                  <a:r>
                    <a:rPr kumimoji="0" lang="ru-RU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6" name="Google Shape;92;p16">
                  <a:extLst>
                    <a:ext uri="{FF2B5EF4-FFF2-40B4-BE49-F238E27FC236}">
                      <a16:creationId xmlns:a16="http://schemas.microsoft.com/office/drawing/2014/main" id="{82241B82-6F65-4B20-8AF1-47327A62CEC0}"/>
                    </a:ext>
                  </a:extLst>
                </p:cNvPr>
                <p:cNvSpPr txBox="1"/>
                <p:nvPr/>
              </p:nvSpPr>
              <p:spPr>
                <a:xfrm flipH="1">
                  <a:off x="1404973" y="4502872"/>
                  <a:ext cx="836091" cy="2294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2025 г.</a:t>
                  </a:r>
                  <a:r>
                    <a:rPr kumimoji="0" lang="ru-RU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2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</p:grpSp>
          <p:sp>
            <p:nvSpPr>
              <p:cNvPr id="27" name="Google Shape;607;p31">
                <a:extLst>
                  <a:ext uri="{FF2B5EF4-FFF2-40B4-BE49-F238E27FC236}">
                    <a16:creationId xmlns:a16="http://schemas.microsoft.com/office/drawing/2014/main" id="{112D0494-975C-4BEC-95CA-206D90CC13C9}"/>
                  </a:ext>
                </a:extLst>
              </p:cNvPr>
              <p:cNvSpPr/>
              <p:nvPr/>
            </p:nvSpPr>
            <p:spPr>
              <a:xfrm rot="10313993">
                <a:off x="4622999" y="2302792"/>
                <a:ext cx="3132920" cy="3254412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24887C"/>
                  </a:gs>
                  <a:gs pos="100000">
                    <a:srgbClr val="B3EBE4"/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610;p31">
                <a:extLst>
                  <a:ext uri="{FF2B5EF4-FFF2-40B4-BE49-F238E27FC236}">
                    <a16:creationId xmlns:a16="http://schemas.microsoft.com/office/drawing/2014/main" id="{F088A0B5-B70A-40C3-B7E7-15AD28890929}"/>
                  </a:ext>
                </a:extLst>
              </p:cNvPr>
              <p:cNvSpPr/>
              <p:nvPr/>
            </p:nvSpPr>
            <p:spPr>
              <a:xfrm>
                <a:off x="4413958" y="2238375"/>
                <a:ext cx="3409200" cy="3409200"/>
              </a:xfrm>
              <a:prstGeom prst="pie">
                <a:avLst>
                  <a:gd name="adj1" fmla="val 1859795"/>
                  <a:gd name="adj2" fmla="val 19672458"/>
                </a:avLst>
              </a:prstGeom>
              <a:gradFill>
                <a:gsLst>
                  <a:gs pos="100000">
                    <a:srgbClr val="EB730F"/>
                  </a:gs>
                  <a:gs pos="3000">
                    <a:srgbClr val="F4A462"/>
                  </a:gs>
                </a:gsLst>
                <a:lin ang="10800000" scaled="1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614;p31">
                <a:extLst>
                  <a:ext uri="{FF2B5EF4-FFF2-40B4-BE49-F238E27FC236}">
                    <a16:creationId xmlns:a16="http://schemas.microsoft.com/office/drawing/2014/main" id="{382FFED1-522D-488D-A32F-4162D6EB4B38}"/>
                  </a:ext>
                </a:extLst>
              </p:cNvPr>
              <p:cNvSpPr txBox="1"/>
              <p:nvPr/>
            </p:nvSpPr>
            <p:spPr>
              <a:xfrm>
                <a:off x="6555949" y="4024998"/>
                <a:ext cx="2169538" cy="334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17</a:t>
                </a:r>
                <a:r>
                  <a:rPr kumimoji="0" lang="e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%</a:t>
                </a:r>
                <a:endParaRPr kumimoji="0" 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endParaRPr>
              </a:p>
            </p:txBody>
          </p:sp>
          <p:sp>
            <p:nvSpPr>
              <p:cNvPr id="32" name="Google Shape;614;p31">
                <a:extLst>
                  <a:ext uri="{FF2B5EF4-FFF2-40B4-BE49-F238E27FC236}">
                    <a16:creationId xmlns:a16="http://schemas.microsoft.com/office/drawing/2014/main" id="{9A68F9A0-8590-41EB-9805-BB7EB90138A9}"/>
                  </a:ext>
                </a:extLst>
              </p:cNvPr>
              <p:cNvSpPr txBox="1"/>
              <p:nvPr/>
            </p:nvSpPr>
            <p:spPr>
              <a:xfrm>
                <a:off x="4855429" y="4063098"/>
                <a:ext cx="1948759" cy="334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83</a:t>
                </a:r>
                <a:r>
                  <a:rPr kumimoji="0" lang="ru-RU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Extra Condensed"/>
                    <a:cs typeface="Times New Roman" panose="02020603050405020304" pitchFamily="18" charset="0"/>
                    <a:sym typeface="Fira Sans Extra Condensed"/>
                  </a:rPr>
                  <a:t>%</a:t>
                </a:r>
                <a:endParaRPr kumimoji="0" 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endParaRPr>
              </a:p>
            </p:txBody>
          </p:sp>
          <p:grpSp>
            <p:nvGrpSpPr>
              <p:cNvPr id="33" name="Group 5">
                <a:extLst>
                  <a:ext uri="{FF2B5EF4-FFF2-40B4-BE49-F238E27FC236}">
                    <a16:creationId xmlns:a16="http://schemas.microsoft.com/office/drawing/2014/main" id="{8A92B4FD-596D-4298-A7E5-F609097AFB6B}"/>
                  </a:ext>
                </a:extLst>
              </p:cNvPr>
              <p:cNvGrpSpPr/>
              <p:nvPr/>
            </p:nvGrpSpPr>
            <p:grpSpPr>
              <a:xfrm flipH="1">
                <a:off x="517911" y="4097114"/>
                <a:ext cx="2679560" cy="1562399"/>
                <a:chOff x="4360565" y="2177760"/>
                <a:chExt cx="4295170" cy="2174816"/>
              </a:xfrm>
              <a:solidFill>
                <a:srgbClr val="F18D3B"/>
              </a:solidFill>
            </p:grpSpPr>
            <p:sp>
              <p:nvSpPr>
                <p:cNvPr id="34" name="Rectangle 15">
                  <a:extLst>
                    <a:ext uri="{FF2B5EF4-FFF2-40B4-BE49-F238E27FC236}">
                      <a16:creationId xmlns:a16="http://schemas.microsoft.com/office/drawing/2014/main" id="{C706B4E5-85BC-4747-A6CC-D0E7B988B153}"/>
                    </a:ext>
                  </a:extLst>
                </p:cNvPr>
                <p:cNvSpPr/>
                <p:nvPr/>
              </p:nvSpPr>
              <p:spPr>
                <a:xfrm>
                  <a:off x="4360565" y="2177760"/>
                  <a:ext cx="2146655" cy="2174816"/>
                </a:xfrm>
                <a:prstGeom prst="rect">
                  <a:avLst/>
                </a:prstGeom>
                <a:gradFill flip="none" rotWithShape="1">
                  <a:gsLst>
                    <a:gs pos="75000">
                      <a:srgbClr val="EB730F"/>
                    </a:gs>
                    <a:gs pos="98000">
                      <a:srgbClr val="F4A462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1" i="0" u="none" strike="noStrike" kern="1200" cap="none" spc="-30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Rectangle 16">
                  <a:extLst>
                    <a:ext uri="{FF2B5EF4-FFF2-40B4-BE49-F238E27FC236}">
                      <a16:creationId xmlns:a16="http://schemas.microsoft.com/office/drawing/2014/main" id="{ECDDEFBF-CE11-42F1-8130-270C4EC29722}"/>
                    </a:ext>
                  </a:extLst>
                </p:cNvPr>
                <p:cNvSpPr/>
                <p:nvPr/>
              </p:nvSpPr>
              <p:spPr>
                <a:xfrm>
                  <a:off x="6509080" y="2628515"/>
                  <a:ext cx="2146655" cy="1713792"/>
                </a:xfrm>
                <a:prstGeom prst="rect">
                  <a:avLst/>
                </a:prstGeom>
                <a:gradFill flip="none" rotWithShape="1">
                  <a:gsLst>
                    <a:gs pos="72000">
                      <a:srgbClr val="EB730F"/>
                    </a:gs>
                    <a:gs pos="97000">
                      <a:srgbClr val="F4A462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7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000" b="1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6" name="Group 5">
                <a:extLst>
                  <a:ext uri="{FF2B5EF4-FFF2-40B4-BE49-F238E27FC236}">
                    <a16:creationId xmlns:a16="http://schemas.microsoft.com/office/drawing/2014/main" id="{CAB7A364-D325-40AF-9954-5AB13043500F}"/>
                  </a:ext>
                </a:extLst>
              </p:cNvPr>
              <p:cNvGrpSpPr/>
              <p:nvPr/>
            </p:nvGrpSpPr>
            <p:grpSpPr>
              <a:xfrm flipH="1">
                <a:off x="8355668" y="5017706"/>
                <a:ext cx="2679240" cy="642471"/>
                <a:chOff x="4623642" y="3455134"/>
                <a:chExt cx="4056371" cy="881671"/>
              </a:xfrm>
              <a:solidFill>
                <a:srgbClr val="24887C"/>
              </a:solidFill>
            </p:grpSpPr>
            <p:sp>
              <p:nvSpPr>
                <p:cNvPr id="37" name="Rectangle 15">
                  <a:extLst>
                    <a:ext uri="{FF2B5EF4-FFF2-40B4-BE49-F238E27FC236}">
                      <a16:creationId xmlns:a16="http://schemas.microsoft.com/office/drawing/2014/main" id="{56DFD080-48DB-4EC9-8499-9F483D8C591D}"/>
                    </a:ext>
                  </a:extLst>
                </p:cNvPr>
                <p:cNvSpPr/>
                <p:nvPr/>
              </p:nvSpPr>
              <p:spPr>
                <a:xfrm>
                  <a:off x="4623642" y="3501890"/>
                  <a:ext cx="2027560" cy="834915"/>
                </a:xfrm>
                <a:prstGeom prst="rect">
                  <a:avLst/>
                </a:prstGeom>
                <a:gradFill>
                  <a:gsLst>
                    <a:gs pos="78000">
                      <a:srgbClr val="24887C"/>
                    </a:gs>
                    <a:gs pos="100000">
                      <a:srgbClr val="B3EBE4"/>
                    </a:gs>
                  </a:gsLst>
                  <a:path path="shape">
                    <a:fillToRect l="50000" t="50000" r="50000" b="50000"/>
                  </a:path>
                </a:gradFill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3200" b="1" i="0" u="none" strike="noStrike" kern="1200" cap="none" spc="-30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8" name="Rectangle 16">
                  <a:extLst>
                    <a:ext uri="{FF2B5EF4-FFF2-40B4-BE49-F238E27FC236}">
                      <a16:creationId xmlns:a16="http://schemas.microsoft.com/office/drawing/2014/main" id="{9DC232F7-EEB3-4A74-AED9-E6F7D3F07E9B}"/>
                    </a:ext>
                  </a:extLst>
                </p:cNvPr>
                <p:cNvSpPr/>
                <p:nvPr/>
              </p:nvSpPr>
              <p:spPr>
                <a:xfrm>
                  <a:off x="6652451" y="3455134"/>
                  <a:ext cx="2027562" cy="874440"/>
                </a:xfrm>
                <a:prstGeom prst="rect">
                  <a:avLst/>
                </a:prstGeom>
                <a:gradFill flip="none" rotWithShape="1">
                  <a:gsLst>
                    <a:gs pos="78000">
                      <a:srgbClr val="24887C"/>
                    </a:gs>
                    <a:gs pos="100000">
                      <a:srgbClr val="B3EBE4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70000"/>
                    </a:lnSpc>
                    <a:spcBef>
                      <a:spcPts val="6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000" b="1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4" name="Google Shape;365;p23">
                <a:extLst>
                  <a:ext uri="{FF2B5EF4-FFF2-40B4-BE49-F238E27FC236}">
                    <a16:creationId xmlns:a16="http://schemas.microsoft.com/office/drawing/2014/main" id="{4FD20EE5-1DA0-43EA-AB1C-2548384CAD0D}"/>
                  </a:ext>
                </a:extLst>
              </p:cNvPr>
              <p:cNvSpPr txBox="1"/>
              <p:nvPr/>
            </p:nvSpPr>
            <p:spPr>
              <a:xfrm>
                <a:off x="8406687" y="5185742"/>
                <a:ext cx="1223597" cy="4413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buSzPts val="1100"/>
                  <a:defRPr/>
                </a:pPr>
                <a:r>
                  <a:rPr lang="ru-RU" sz="2600" b="1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rPr>
                  <a:t>768</a:t>
                </a:r>
              </a:p>
            </p:txBody>
          </p:sp>
          <p:sp>
            <p:nvSpPr>
              <p:cNvPr id="45" name="Google Shape;365;p23">
                <a:extLst>
                  <a:ext uri="{FF2B5EF4-FFF2-40B4-BE49-F238E27FC236}">
                    <a16:creationId xmlns:a16="http://schemas.microsoft.com/office/drawing/2014/main" id="{174E7426-91E9-42C9-B14F-A204539B3881}"/>
                  </a:ext>
                </a:extLst>
              </p:cNvPr>
              <p:cNvSpPr txBox="1"/>
              <p:nvPr/>
            </p:nvSpPr>
            <p:spPr>
              <a:xfrm>
                <a:off x="9683378" y="5191818"/>
                <a:ext cx="1383515" cy="4413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ru-RU" sz="2600" b="1" i="0" u="none" strike="noStrike" kern="1200" cap="none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rPr>
                  <a:t>687</a:t>
                </a:r>
                <a:endParaRPr kumimoji="0" sz="2600" b="1" i="0" u="none" strike="noStrike" kern="1200" cap="none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Condensed"/>
                  <a:cs typeface="Times New Roman" panose="02020603050405020304" pitchFamily="18" charset="0"/>
                  <a:sym typeface="Fira Sans Condensed"/>
                </a:endParaRPr>
              </a:p>
            </p:txBody>
          </p:sp>
          <p:sp>
            <p:nvSpPr>
              <p:cNvPr id="46" name="Google Shape;365;p23">
                <a:extLst>
                  <a:ext uri="{FF2B5EF4-FFF2-40B4-BE49-F238E27FC236}">
                    <a16:creationId xmlns:a16="http://schemas.microsoft.com/office/drawing/2014/main" id="{77BB75B1-AC42-424B-BF9B-E9E4437C852A}"/>
                  </a:ext>
                </a:extLst>
              </p:cNvPr>
              <p:cNvSpPr txBox="1"/>
              <p:nvPr/>
            </p:nvSpPr>
            <p:spPr>
              <a:xfrm>
                <a:off x="1753143" y="5185880"/>
                <a:ext cx="1521572" cy="4413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ru-RU" sz="2600" b="1" i="0" u="none" strike="noStrike" kern="1200" cap="none" spc="-1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rPr>
                  <a:t>3 344</a:t>
                </a:r>
                <a:endParaRPr kumimoji="0" sz="2600" b="1" i="0" u="none" strike="noStrike" kern="1200" cap="none" spc="-12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Condensed"/>
                  <a:cs typeface="Times New Roman" panose="02020603050405020304" pitchFamily="18" charset="0"/>
                  <a:sym typeface="Fira Sans Condensed"/>
                </a:endParaRPr>
              </a:p>
            </p:txBody>
          </p:sp>
          <p:sp>
            <p:nvSpPr>
              <p:cNvPr id="47" name="Google Shape;365;p23">
                <a:extLst>
                  <a:ext uri="{FF2B5EF4-FFF2-40B4-BE49-F238E27FC236}">
                    <a16:creationId xmlns:a16="http://schemas.microsoft.com/office/drawing/2014/main" id="{BF85A036-36B1-47F8-B7AA-F8774EF7EF34}"/>
                  </a:ext>
                </a:extLst>
              </p:cNvPr>
              <p:cNvSpPr txBox="1"/>
              <p:nvPr/>
            </p:nvSpPr>
            <p:spPr>
              <a:xfrm>
                <a:off x="361884" y="5192959"/>
                <a:ext cx="1663939" cy="4413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buSzPts val="1100"/>
                  <a:defRPr/>
                </a:pPr>
                <a:r>
                  <a:rPr lang="ru-RU" sz="2600" b="1" spc="-12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rPr>
                  <a:t>2 416</a:t>
                </a:r>
              </a:p>
            </p:txBody>
          </p:sp>
        </p:grpSp>
        <p:cxnSp>
          <p:nvCxnSpPr>
            <p:cNvPr id="51" name="Google Shape;613;p31">
              <a:extLst>
                <a:ext uri="{FF2B5EF4-FFF2-40B4-BE49-F238E27FC236}">
                  <a16:creationId xmlns:a16="http://schemas.microsoft.com/office/drawing/2014/main" id="{6D006BEE-DA45-4429-B3EB-49610F5F1C0A}"/>
                </a:ext>
              </a:extLst>
            </p:cNvPr>
            <p:cNvCxnSpPr>
              <a:cxnSpLocks/>
            </p:cNvCxnSpPr>
            <p:nvPr/>
          </p:nvCxnSpPr>
          <p:spPr>
            <a:xfrm>
              <a:off x="2202697" y="2533676"/>
              <a:ext cx="2708904" cy="1056584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52" name="Google Shape;615;p31">
              <a:extLst>
                <a:ext uri="{FF2B5EF4-FFF2-40B4-BE49-F238E27FC236}">
                  <a16:creationId xmlns:a16="http://schemas.microsoft.com/office/drawing/2014/main" id="{96595CBE-F80E-41D3-B78A-94C3FC32DE8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405530" y="2521116"/>
              <a:ext cx="2708904" cy="1056584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E681894F-B1B2-4F12-AFCA-2B8E04DE986C}"/>
              </a:ext>
            </a:extLst>
          </p:cNvPr>
          <p:cNvSpPr/>
          <p:nvPr/>
        </p:nvSpPr>
        <p:spPr>
          <a:xfrm>
            <a:off x="776972" y="719770"/>
            <a:ext cx="105696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Основным приоритетом являются налоговые и неналоговые доходы, поступление которых в 2025 году составило 4 млрд. 31 млн. рублей, что на 589 млн. рублей или 17% выше утвержденных плановых показателей и на 848 млн. руб. больше исполнения 2024 года (рост составил 27%).</a:t>
            </a:r>
          </a:p>
          <a:p>
            <a:pPr indent="450215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Сумма налоговых доходов составила 3 млрд. 344 млн. руб., что на 928 млн. руб. больше 2024 года (или 38%), неналоговые доходы поступили в сумме 687 млн.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руб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что на 81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млн.руб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ниже уровня 2024 года (11%).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AE6C57FE-9346-43A1-9069-8392B2089C1F}"/>
              </a:ext>
            </a:extLst>
          </p:cNvPr>
          <p:cNvSpPr/>
          <p:nvPr/>
        </p:nvSpPr>
        <p:spPr>
          <a:xfrm>
            <a:off x="741327" y="6111101"/>
            <a:ext cx="10516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связи со снижением поступлений неналоговых доходов увеличивается доля налоговых в общем объеме налоговых и неналоговых доходах и в 2025 году составляет 83%.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0" name="Rectangle: Rounded Corners 5">
            <a:extLst>
              <a:ext uri="{FF2B5EF4-FFF2-40B4-BE49-F238E27FC236}">
                <a16:creationId xmlns:a16="http://schemas.microsoft.com/office/drawing/2014/main" id="{DAC6B862-7E01-47A3-97EF-E389D1561502}"/>
              </a:ext>
            </a:extLst>
          </p:cNvPr>
          <p:cNvSpPr/>
          <p:nvPr/>
        </p:nvSpPr>
        <p:spPr>
          <a:xfrm rot="5400000">
            <a:off x="4082791" y="-1152755"/>
            <a:ext cx="4011105" cy="10516608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44044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8FA78-12D2-4351-AE62-7FB06F9CA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29171"/>
            <a:ext cx="12192000" cy="63481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источников налоговых доходов в 2025 году к уровню 2024 года </a:t>
            </a: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512382AF-C892-43EB-869B-DE36B5CAA2F3}"/>
              </a:ext>
            </a:extLst>
          </p:cNvPr>
          <p:cNvGrpSpPr/>
          <p:nvPr/>
        </p:nvGrpSpPr>
        <p:grpSpPr>
          <a:xfrm>
            <a:off x="1120877" y="3015552"/>
            <a:ext cx="10137169" cy="3729692"/>
            <a:chOff x="117987" y="2036274"/>
            <a:chExt cx="12901064" cy="4746593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0241A2B1-1DB9-4850-BEEA-400BC148CF8D}"/>
                </a:ext>
              </a:extLst>
            </p:cNvPr>
            <p:cNvGrpSpPr/>
            <p:nvPr/>
          </p:nvGrpSpPr>
          <p:grpSpPr>
            <a:xfrm>
              <a:off x="131604" y="3900664"/>
              <a:ext cx="9091054" cy="2441154"/>
              <a:chOff x="131604" y="3900664"/>
              <a:chExt cx="9091054" cy="2441154"/>
            </a:xfrm>
          </p:grpSpPr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93B461DB-0513-44B0-9314-5C838089AA81}"/>
                  </a:ext>
                </a:extLst>
              </p:cNvPr>
              <p:cNvGrpSpPr/>
              <p:nvPr/>
            </p:nvGrpSpPr>
            <p:grpSpPr>
              <a:xfrm>
                <a:off x="131604" y="3900664"/>
                <a:ext cx="5970222" cy="917535"/>
                <a:chOff x="748403" y="3802058"/>
                <a:chExt cx="5334986" cy="1115299"/>
              </a:xfrm>
            </p:grpSpPr>
            <p:sp>
              <p:nvSpPr>
                <p:cNvPr id="7" name="Google Shape;329;p23">
                  <a:extLst>
                    <a:ext uri="{FF2B5EF4-FFF2-40B4-BE49-F238E27FC236}">
                      <a16:creationId xmlns:a16="http://schemas.microsoft.com/office/drawing/2014/main" id="{B51B1531-6349-4B4C-804A-C9D9315DBA5A}"/>
                    </a:ext>
                  </a:extLst>
                </p:cNvPr>
                <p:cNvSpPr/>
                <p:nvPr/>
              </p:nvSpPr>
              <p:spPr>
                <a:xfrm rot="5400000">
                  <a:off x="3663060" y="2497029"/>
                  <a:ext cx="1115299" cy="3725358"/>
                </a:xfrm>
                <a:prstGeom prst="round2SameRect">
                  <a:avLst>
                    <a:gd name="adj1" fmla="val 47278"/>
                    <a:gd name="adj2" fmla="val 0"/>
                  </a:avLst>
                </a:pr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Google Shape;334;p23">
                  <a:extLst>
                    <a:ext uri="{FF2B5EF4-FFF2-40B4-BE49-F238E27FC236}">
                      <a16:creationId xmlns:a16="http://schemas.microsoft.com/office/drawing/2014/main" id="{BCC7DCA8-A4C8-4080-B198-6A7BD463BBC5}"/>
                    </a:ext>
                  </a:extLst>
                </p:cNvPr>
                <p:cNvSpPr/>
                <p:nvPr/>
              </p:nvSpPr>
              <p:spPr>
                <a:xfrm rot="16200000">
                  <a:off x="964372" y="3586089"/>
                  <a:ext cx="1115297" cy="154723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adFill>
                  <a:gsLst>
                    <a:gs pos="28000">
                      <a:srgbClr val="EB730F"/>
                    </a:gs>
                    <a:gs pos="3000">
                      <a:srgbClr val="F4A462"/>
                    </a:gs>
                  </a:gsLst>
                  <a:lin ang="10800000" scaled="1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Google Shape;362;p23">
                <a:extLst>
                  <a:ext uri="{FF2B5EF4-FFF2-40B4-BE49-F238E27FC236}">
                    <a16:creationId xmlns:a16="http://schemas.microsoft.com/office/drawing/2014/main" id="{D3C69CEF-B57C-4948-A723-55B129B99C26}"/>
                  </a:ext>
                </a:extLst>
              </p:cNvPr>
              <p:cNvSpPr/>
              <p:nvPr/>
            </p:nvSpPr>
            <p:spPr>
              <a:xfrm>
                <a:off x="8314924" y="4641102"/>
                <a:ext cx="907734" cy="170071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7BF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DF016881-81B4-4672-A8AB-69A3B5880685}"/>
                </a:ext>
              </a:extLst>
            </p:cNvPr>
            <p:cNvGrpSpPr/>
            <p:nvPr/>
          </p:nvGrpSpPr>
          <p:grpSpPr>
            <a:xfrm>
              <a:off x="117987" y="2036274"/>
              <a:ext cx="12901064" cy="4746593"/>
              <a:chOff x="185453" y="2072501"/>
              <a:chExt cx="12829658" cy="4710455"/>
            </a:xfrm>
          </p:grpSpPr>
          <p:sp>
            <p:nvSpPr>
              <p:cNvPr id="23" name="Google Shape;364;p23">
                <a:extLst>
                  <a:ext uri="{FF2B5EF4-FFF2-40B4-BE49-F238E27FC236}">
                    <a16:creationId xmlns:a16="http://schemas.microsoft.com/office/drawing/2014/main" id="{59F1E643-752E-4069-9F79-EFE9948D5A20}"/>
                  </a:ext>
                </a:extLst>
              </p:cNvPr>
              <p:cNvSpPr/>
              <p:nvPr/>
            </p:nvSpPr>
            <p:spPr>
              <a:xfrm>
                <a:off x="10778138" y="5792934"/>
                <a:ext cx="891300" cy="54357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9CCA7C"/>
                  </a:gs>
                  <a:gs pos="15000">
                    <a:srgbClr val="6DA945"/>
                  </a:gs>
                </a:gsLst>
                <a:lin ang="10800000" scaled="1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42" name="Группа 41">
                <a:extLst>
                  <a:ext uri="{FF2B5EF4-FFF2-40B4-BE49-F238E27FC236}">
                    <a16:creationId xmlns:a16="http://schemas.microsoft.com/office/drawing/2014/main" id="{DB29FC16-C5DD-4D6B-BE1E-92677D082C94}"/>
                  </a:ext>
                </a:extLst>
              </p:cNvPr>
              <p:cNvGrpSpPr/>
              <p:nvPr/>
            </p:nvGrpSpPr>
            <p:grpSpPr>
              <a:xfrm>
                <a:off x="185453" y="2072501"/>
                <a:ext cx="12829658" cy="4710455"/>
                <a:chOff x="185453" y="2072501"/>
                <a:chExt cx="12829658" cy="4710455"/>
              </a:xfrm>
            </p:grpSpPr>
            <p:grpSp>
              <p:nvGrpSpPr>
                <p:cNvPr id="3" name="Группа 2">
                  <a:extLst>
                    <a:ext uri="{FF2B5EF4-FFF2-40B4-BE49-F238E27FC236}">
                      <a16:creationId xmlns:a16="http://schemas.microsoft.com/office/drawing/2014/main" id="{D32382F6-1D3A-4790-81AC-C3C80D655EA2}"/>
                    </a:ext>
                  </a:extLst>
                </p:cNvPr>
                <p:cNvGrpSpPr/>
                <p:nvPr/>
              </p:nvGrpSpPr>
              <p:grpSpPr>
                <a:xfrm>
                  <a:off x="191402" y="2659221"/>
                  <a:ext cx="5899596" cy="918291"/>
                  <a:chOff x="752407" y="2443690"/>
                  <a:chExt cx="5295027" cy="983611"/>
                </a:xfrm>
              </p:grpSpPr>
              <p:sp>
                <p:nvSpPr>
                  <p:cNvPr id="4" name="Google Shape;330;p23">
                    <a:extLst>
                      <a:ext uri="{FF2B5EF4-FFF2-40B4-BE49-F238E27FC236}">
                        <a16:creationId xmlns:a16="http://schemas.microsoft.com/office/drawing/2014/main" id="{FEB309CD-36E4-4EFC-AAB7-D5365AE93CB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658349" y="1037407"/>
                    <a:ext cx="982802" cy="3795368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EFEF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" name="Google Shape;333;p23">
                    <a:extLst>
                      <a:ext uri="{FF2B5EF4-FFF2-40B4-BE49-F238E27FC236}">
                        <a16:creationId xmlns:a16="http://schemas.microsoft.com/office/drawing/2014/main" id="{185AF237-A987-424F-BF3E-1758C47C70BC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034219" y="2161878"/>
                    <a:ext cx="983611" cy="1547236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gradFill>
                    <a:gsLst>
                      <a:gs pos="55000">
                        <a:srgbClr val="24887C"/>
                      </a:gs>
                      <a:gs pos="100000">
                        <a:srgbClr val="B3EBE4"/>
                      </a:gs>
                    </a:gsLst>
                    <a:lin ang="2700000" scaled="1"/>
                  </a:gra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" name="Группа 8">
                  <a:extLst>
                    <a:ext uri="{FF2B5EF4-FFF2-40B4-BE49-F238E27FC236}">
                      <a16:creationId xmlns:a16="http://schemas.microsoft.com/office/drawing/2014/main" id="{08177A1A-4384-4F7E-ADDD-3DEEEAFF9CDB}"/>
                    </a:ext>
                  </a:extLst>
                </p:cNvPr>
                <p:cNvGrpSpPr/>
                <p:nvPr/>
              </p:nvGrpSpPr>
              <p:grpSpPr>
                <a:xfrm>
                  <a:off x="185453" y="5099505"/>
                  <a:ext cx="5900400" cy="1249373"/>
                  <a:chOff x="810798" y="5294587"/>
                  <a:chExt cx="5259446" cy="983614"/>
                </a:xfrm>
              </p:grpSpPr>
              <p:sp>
                <p:nvSpPr>
                  <p:cNvPr id="10" name="Google Shape;332;p23">
                    <a:extLst>
                      <a:ext uri="{FF2B5EF4-FFF2-40B4-BE49-F238E27FC236}">
                        <a16:creationId xmlns:a16="http://schemas.microsoft.com/office/drawing/2014/main" id="{FD081387-55A5-4185-885D-C98251D9883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679493" y="3887451"/>
                    <a:ext cx="983611" cy="3797890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EFEFE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Google Shape;335;p23">
                    <a:extLst>
                      <a:ext uri="{FF2B5EF4-FFF2-40B4-BE49-F238E27FC236}">
                        <a16:creationId xmlns:a16="http://schemas.microsoft.com/office/drawing/2014/main" id="{66BC0D61-8F38-4830-B3DF-CC24D2D7345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092610" y="5012775"/>
                    <a:ext cx="983611" cy="1547236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gradFill>
                    <a:gsLst>
                      <a:gs pos="100000">
                        <a:srgbClr val="9CCA7C"/>
                      </a:gs>
                      <a:gs pos="85000">
                        <a:srgbClr val="6DA945"/>
                      </a:gs>
                    </a:gsLst>
                    <a:lin ang="5400000" scaled="1"/>
                  </a:gra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" name="Google Shape;358;p23">
                  <a:extLst>
                    <a:ext uri="{FF2B5EF4-FFF2-40B4-BE49-F238E27FC236}">
                      <a16:creationId xmlns:a16="http://schemas.microsoft.com/office/drawing/2014/main" id="{C384F5E7-3CDC-4D65-B69D-FA146C34D80F}"/>
                    </a:ext>
                  </a:extLst>
                </p:cNvPr>
                <p:cNvSpPr txBox="1"/>
                <p:nvPr/>
              </p:nvSpPr>
              <p:spPr>
                <a:xfrm>
                  <a:off x="1955590" y="2831183"/>
                  <a:ext cx="1173915" cy="6014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"/>
                      <a:cs typeface="Times New Roman" panose="02020603050405020304" pitchFamily="18" charset="0"/>
                      <a:sym typeface="Fira Sans"/>
                    </a:rPr>
                    <a:t>НДФЛ</a:t>
                  </a:r>
                  <a:endParaRPr kumimoji="0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"/>
                    <a:cs typeface="Times New Roman" panose="02020603050405020304" pitchFamily="18" charset="0"/>
                    <a:sym typeface="Fira Sans"/>
                  </a:endParaRPr>
                </a:p>
              </p:txBody>
            </p:sp>
            <p:sp>
              <p:nvSpPr>
                <p:cNvPr id="13" name="Google Shape;359;p23">
                  <a:extLst>
                    <a:ext uri="{FF2B5EF4-FFF2-40B4-BE49-F238E27FC236}">
                      <a16:creationId xmlns:a16="http://schemas.microsoft.com/office/drawing/2014/main" id="{B52FB0F0-BF88-4C7D-99AC-2CF5D7E0B3DF}"/>
                    </a:ext>
                  </a:extLst>
                </p:cNvPr>
                <p:cNvSpPr txBox="1"/>
                <p:nvPr/>
              </p:nvSpPr>
              <p:spPr>
                <a:xfrm>
                  <a:off x="1940059" y="4060049"/>
                  <a:ext cx="4468477" cy="60145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-7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"/>
                      <a:cs typeface="Times New Roman" panose="02020603050405020304" pitchFamily="18" charset="0"/>
                      <a:sym typeface="Fira Sans"/>
                    </a:rPr>
                    <a:t>Налоги на совокупный доход</a:t>
                  </a:r>
                  <a:endParaRPr kumimoji="0" sz="1800" b="1" i="0" u="none" strike="noStrike" kern="1200" cap="none" spc="-7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"/>
                    <a:cs typeface="Times New Roman" panose="02020603050405020304" pitchFamily="18" charset="0"/>
                    <a:sym typeface="Fira Sans"/>
                  </a:endParaRPr>
                </a:p>
              </p:txBody>
            </p:sp>
            <p:sp>
              <p:nvSpPr>
                <p:cNvPr id="14" name="Google Shape;359;p23">
                  <a:extLst>
                    <a:ext uri="{FF2B5EF4-FFF2-40B4-BE49-F238E27FC236}">
                      <a16:creationId xmlns:a16="http://schemas.microsoft.com/office/drawing/2014/main" id="{E693A528-5592-4D1E-B289-B5D062C841D9}"/>
                    </a:ext>
                  </a:extLst>
                </p:cNvPr>
                <p:cNvSpPr txBox="1"/>
                <p:nvPr/>
              </p:nvSpPr>
              <p:spPr>
                <a:xfrm>
                  <a:off x="2016177" y="5501375"/>
                  <a:ext cx="4137124" cy="70024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SzPts val="1100"/>
                    <a:defRPr/>
                  </a:pPr>
                  <a:r>
                    <a:rPr kumimoji="0" lang="ru-RU" sz="1600" b="1" i="0" u="none" strike="noStrike" kern="1200" cap="none" spc="-7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"/>
                      <a:cs typeface="Times New Roman" panose="02020603050405020304" pitchFamily="18" charset="0"/>
                      <a:sym typeface="Fira Sans"/>
                    </a:rPr>
                    <a:t>Государственная пошлина </a:t>
                  </a:r>
                </a:p>
                <a:p>
                  <a:pPr>
                    <a:buClr>
                      <a:srgbClr val="000000"/>
                    </a:buClr>
                    <a:buSzPts val="1100"/>
                    <a:defRPr/>
                  </a:pPr>
                  <a:r>
                    <a:rPr lang="ru-RU" sz="1200" b="1" dirty="0">
                      <a:solidFill>
                        <a:srgbClr val="E7E6E6">
                          <a:lumMod val="10000"/>
                        </a:srgbClr>
                      </a:solidFill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по делам, рассматриваемым в судах общей юрисдикции, мировыми судьями</a:t>
                  </a:r>
                  <a:r>
                    <a:rPr lang="ru-RU" sz="1100" b="1" dirty="0">
                      <a:solidFill>
                        <a:srgbClr val="E7E6E6">
                          <a:lumMod val="10000"/>
                        </a:srgbClr>
                      </a:solidFill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</a:p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endParaRPr kumimoji="0" sz="1600" b="1" i="0" u="none" strike="noStrike" kern="1200" cap="none" spc="-7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"/>
                    <a:cs typeface="Times New Roman" panose="02020603050405020304" pitchFamily="18" charset="0"/>
                    <a:sym typeface="Fira Sans"/>
                  </a:endParaRPr>
                </a:p>
              </p:txBody>
            </p:sp>
            <p:sp>
              <p:nvSpPr>
                <p:cNvPr id="15" name="Google Shape;560;p29">
                  <a:extLst>
                    <a:ext uri="{FF2B5EF4-FFF2-40B4-BE49-F238E27FC236}">
                      <a16:creationId xmlns:a16="http://schemas.microsoft.com/office/drawing/2014/main" id="{AAFF963C-E773-4724-8995-EEF49167D630}"/>
                    </a:ext>
                  </a:extLst>
                </p:cNvPr>
                <p:cNvSpPr txBox="1"/>
                <p:nvPr/>
              </p:nvSpPr>
              <p:spPr>
                <a:xfrm>
                  <a:off x="533803" y="2690906"/>
                  <a:ext cx="1766480" cy="85631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+52</a:t>
                  </a: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16" name="Google Shape;560;p29">
                  <a:extLst>
                    <a:ext uri="{FF2B5EF4-FFF2-40B4-BE49-F238E27FC236}">
                      <a16:creationId xmlns:a16="http://schemas.microsoft.com/office/drawing/2014/main" id="{7B095B74-29D5-47C6-98C4-A12E832C5518}"/>
                    </a:ext>
                  </a:extLst>
                </p:cNvPr>
                <p:cNvSpPr txBox="1"/>
                <p:nvPr/>
              </p:nvSpPr>
              <p:spPr>
                <a:xfrm>
                  <a:off x="487392" y="3982171"/>
                  <a:ext cx="1742796" cy="6979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+20</a:t>
                  </a: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17" name="Google Shape;560;p29">
                  <a:extLst>
                    <a:ext uri="{FF2B5EF4-FFF2-40B4-BE49-F238E27FC236}">
                      <a16:creationId xmlns:a16="http://schemas.microsoft.com/office/drawing/2014/main" id="{65B4547A-2803-43B2-8F83-D3A4ACCD3C2F}"/>
                    </a:ext>
                  </a:extLst>
                </p:cNvPr>
                <p:cNvSpPr txBox="1"/>
                <p:nvPr/>
              </p:nvSpPr>
              <p:spPr>
                <a:xfrm>
                  <a:off x="568522" y="5293846"/>
                  <a:ext cx="1626269" cy="8563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+92</a:t>
                  </a:r>
                  <a:r>
                    <a:rPr kumimoji="0" lang="ru-RU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18" name="Google Shape;362;p23">
                  <a:extLst>
                    <a:ext uri="{FF2B5EF4-FFF2-40B4-BE49-F238E27FC236}">
                      <a16:creationId xmlns:a16="http://schemas.microsoft.com/office/drawing/2014/main" id="{8EAF0FFB-E680-41E8-8D89-0402996F7996}"/>
                    </a:ext>
                  </a:extLst>
                </p:cNvPr>
                <p:cNvSpPr/>
                <p:nvPr/>
              </p:nvSpPr>
              <p:spPr>
                <a:xfrm>
                  <a:off x="10002860" y="6035758"/>
                  <a:ext cx="885000" cy="30598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B0D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Google Shape;362;p23">
                  <a:extLst>
                    <a:ext uri="{FF2B5EF4-FFF2-40B4-BE49-F238E27FC236}">
                      <a16:creationId xmlns:a16="http://schemas.microsoft.com/office/drawing/2014/main" id="{03E0FCA5-40BA-48A7-9814-F5560EE1681A}"/>
                    </a:ext>
                  </a:extLst>
                </p:cNvPr>
                <p:cNvSpPr/>
                <p:nvPr/>
              </p:nvSpPr>
              <p:spPr>
                <a:xfrm>
                  <a:off x="6586525" y="3711558"/>
                  <a:ext cx="885000" cy="2643450"/>
                </a:xfrm>
                <a:prstGeom prst="round2SameRect">
                  <a:avLst>
                    <a:gd name="adj1" fmla="val 42376"/>
                    <a:gd name="adj2" fmla="val 0"/>
                  </a:avLst>
                </a:prstGeom>
                <a:solidFill>
                  <a:srgbClr val="83C7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Google Shape;362;p23">
                  <a:extLst>
                    <a:ext uri="{FF2B5EF4-FFF2-40B4-BE49-F238E27FC236}">
                      <a16:creationId xmlns:a16="http://schemas.microsoft.com/office/drawing/2014/main" id="{6DFDBE12-31AF-4276-9935-9D656D516FBA}"/>
                    </a:ext>
                  </a:extLst>
                </p:cNvPr>
                <p:cNvSpPr/>
                <p:nvPr/>
              </p:nvSpPr>
              <p:spPr>
                <a:xfrm>
                  <a:off x="7319991" y="2285605"/>
                  <a:ext cx="885000" cy="4067234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gradFill>
                  <a:gsLst>
                    <a:gs pos="5460">
                      <a:srgbClr val="77C1B8"/>
                    </a:gs>
                    <a:gs pos="13000">
                      <a:srgbClr val="24887C"/>
                    </a:gs>
                    <a:gs pos="0">
                      <a:srgbClr val="B3EBE4"/>
                    </a:gs>
                  </a:gsLst>
                  <a:lin ang="2700000" scaled="1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Google Shape;363;p23">
                  <a:extLst>
                    <a:ext uri="{FF2B5EF4-FFF2-40B4-BE49-F238E27FC236}">
                      <a16:creationId xmlns:a16="http://schemas.microsoft.com/office/drawing/2014/main" id="{1114B76D-4F88-4266-A648-557FC9AEA5A0}"/>
                    </a:ext>
                  </a:extLst>
                </p:cNvPr>
                <p:cNvSpPr/>
                <p:nvPr/>
              </p:nvSpPr>
              <p:spPr>
                <a:xfrm>
                  <a:off x="8992508" y="4283606"/>
                  <a:ext cx="885000" cy="2059401"/>
                </a:xfrm>
                <a:prstGeom prst="round2SameRect">
                  <a:avLst>
                    <a:gd name="adj1" fmla="val 49265"/>
                    <a:gd name="adj2" fmla="val 0"/>
                  </a:avLst>
                </a:prstGeom>
                <a:gradFill>
                  <a:gsLst>
                    <a:gs pos="6556">
                      <a:srgbClr val="F19549"/>
                    </a:gs>
                    <a:gs pos="22000">
                      <a:srgbClr val="EB730F"/>
                    </a:gs>
                    <a:gs pos="0">
                      <a:srgbClr val="F4A462"/>
                    </a:gs>
                  </a:gsLst>
                  <a:lin ang="10800000" scaled="1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Google Shape;365;p23">
                  <a:extLst>
                    <a:ext uri="{FF2B5EF4-FFF2-40B4-BE49-F238E27FC236}">
                      <a16:creationId xmlns:a16="http://schemas.microsoft.com/office/drawing/2014/main" id="{1945AFC6-9C0A-44BC-B29D-452A1F20458F}"/>
                    </a:ext>
                  </a:extLst>
                </p:cNvPr>
                <p:cNvSpPr txBox="1"/>
                <p:nvPr/>
              </p:nvSpPr>
              <p:spPr>
                <a:xfrm>
                  <a:off x="7894430" y="2072501"/>
                  <a:ext cx="1050194" cy="5435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-12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+632</a:t>
                  </a:r>
                  <a:endParaRPr kumimoji="0" sz="2000" b="1" i="0" u="none" strike="noStrike" kern="1200" cap="none" spc="-12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25" name="Google Shape;92;p16">
                  <a:extLst>
                    <a:ext uri="{FF2B5EF4-FFF2-40B4-BE49-F238E27FC236}">
                      <a16:creationId xmlns:a16="http://schemas.microsoft.com/office/drawing/2014/main" id="{CF3E360E-56ED-41F7-822F-3FC0BDB41942}"/>
                    </a:ext>
                  </a:extLst>
                </p:cNvPr>
                <p:cNvSpPr txBox="1"/>
                <p:nvPr/>
              </p:nvSpPr>
              <p:spPr>
                <a:xfrm flipH="1">
                  <a:off x="6496175" y="6511161"/>
                  <a:ext cx="1027695" cy="2590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2024 г.</a:t>
                  </a:r>
                  <a:r>
                    <a:rPr kumimoji="0" lang="ru-RU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6" name="Google Shape;92;p16">
                  <a:extLst>
                    <a:ext uri="{FF2B5EF4-FFF2-40B4-BE49-F238E27FC236}">
                      <a16:creationId xmlns:a16="http://schemas.microsoft.com/office/drawing/2014/main" id="{B4C053FE-6D50-408C-81B6-62E2CC4A4767}"/>
                    </a:ext>
                  </a:extLst>
                </p:cNvPr>
                <p:cNvSpPr txBox="1"/>
                <p:nvPr/>
              </p:nvSpPr>
              <p:spPr>
                <a:xfrm flipH="1">
                  <a:off x="7316780" y="6503070"/>
                  <a:ext cx="1027695" cy="2590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2025 г.</a:t>
                  </a:r>
                  <a:r>
                    <a:rPr kumimoji="0" lang="ru-RU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7" name="Google Shape;92;p16">
                  <a:extLst>
                    <a:ext uri="{FF2B5EF4-FFF2-40B4-BE49-F238E27FC236}">
                      <a16:creationId xmlns:a16="http://schemas.microsoft.com/office/drawing/2014/main" id="{64217B23-B3B4-417A-9E0D-51969CD6DE40}"/>
                    </a:ext>
                  </a:extLst>
                </p:cNvPr>
                <p:cNvSpPr txBox="1"/>
                <p:nvPr/>
              </p:nvSpPr>
              <p:spPr>
                <a:xfrm flipH="1">
                  <a:off x="8225969" y="6523179"/>
                  <a:ext cx="1027695" cy="25904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2024 г.</a:t>
                  </a:r>
                  <a:r>
                    <a:rPr kumimoji="0" lang="ru-RU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8" name="Google Shape;92;p16">
                  <a:extLst>
                    <a:ext uri="{FF2B5EF4-FFF2-40B4-BE49-F238E27FC236}">
                      <a16:creationId xmlns:a16="http://schemas.microsoft.com/office/drawing/2014/main" id="{46632CF5-A7EF-4FEC-86BC-2E1828528CC4}"/>
                    </a:ext>
                  </a:extLst>
                </p:cNvPr>
                <p:cNvSpPr txBox="1"/>
                <p:nvPr/>
              </p:nvSpPr>
              <p:spPr>
                <a:xfrm flipH="1">
                  <a:off x="9001872" y="6505253"/>
                  <a:ext cx="1027695" cy="25904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2025 г.</a:t>
                  </a:r>
                  <a:r>
                    <a:rPr kumimoji="0" lang="ru-RU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9" name="Google Shape;92;p16">
                  <a:extLst>
                    <a:ext uri="{FF2B5EF4-FFF2-40B4-BE49-F238E27FC236}">
                      <a16:creationId xmlns:a16="http://schemas.microsoft.com/office/drawing/2014/main" id="{EF000C41-1D65-4AED-873D-B1BD5EB278EC}"/>
                    </a:ext>
                  </a:extLst>
                </p:cNvPr>
                <p:cNvSpPr txBox="1"/>
                <p:nvPr/>
              </p:nvSpPr>
              <p:spPr>
                <a:xfrm flipH="1">
                  <a:off x="9934603" y="6523906"/>
                  <a:ext cx="1027695" cy="2590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2024 г.</a:t>
                  </a:r>
                  <a:r>
                    <a:rPr kumimoji="0" lang="ru-RU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30" name="Google Shape;92;p16">
                  <a:extLst>
                    <a:ext uri="{FF2B5EF4-FFF2-40B4-BE49-F238E27FC236}">
                      <a16:creationId xmlns:a16="http://schemas.microsoft.com/office/drawing/2014/main" id="{AA9B560F-4D41-4D3C-A0E1-F04054C7AD59}"/>
                    </a:ext>
                  </a:extLst>
                </p:cNvPr>
                <p:cNvSpPr txBox="1"/>
                <p:nvPr/>
              </p:nvSpPr>
              <p:spPr>
                <a:xfrm flipH="1">
                  <a:off x="10769256" y="6501301"/>
                  <a:ext cx="1027695" cy="2590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2025 г.</a:t>
                  </a:r>
                  <a:r>
                    <a:rPr kumimoji="0" lang="ru-RU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endParaRPr kumimoji="0" sz="1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31" name="Google Shape;365;p23">
                  <a:extLst>
                    <a:ext uri="{FF2B5EF4-FFF2-40B4-BE49-F238E27FC236}">
                      <a16:creationId xmlns:a16="http://schemas.microsoft.com/office/drawing/2014/main" id="{B99CEA8F-72BA-4332-8174-C33200BC4469}"/>
                    </a:ext>
                  </a:extLst>
                </p:cNvPr>
                <p:cNvSpPr txBox="1"/>
                <p:nvPr/>
              </p:nvSpPr>
              <p:spPr>
                <a:xfrm>
                  <a:off x="9596994" y="4049698"/>
                  <a:ext cx="1050193" cy="5435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+152</a:t>
                  </a:r>
                  <a:endParaRPr kumimoji="0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2" name="Google Shape;365;p23">
                  <a:extLst>
                    <a:ext uri="{FF2B5EF4-FFF2-40B4-BE49-F238E27FC236}">
                      <a16:creationId xmlns:a16="http://schemas.microsoft.com/office/drawing/2014/main" id="{299C0DDC-E762-422E-9335-A962E2389C04}"/>
                    </a:ext>
                  </a:extLst>
                </p:cNvPr>
                <p:cNvSpPr txBox="1"/>
                <p:nvPr/>
              </p:nvSpPr>
              <p:spPr>
                <a:xfrm>
                  <a:off x="11326367" y="5506929"/>
                  <a:ext cx="1050193" cy="5435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-12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+76</a:t>
                  </a:r>
                  <a:endParaRPr kumimoji="0" sz="2000" b="1" i="0" u="none" strike="noStrike" kern="1200" cap="none" spc="-12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3" name="Google Shape;365;p23">
                  <a:extLst>
                    <a:ext uri="{FF2B5EF4-FFF2-40B4-BE49-F238E27FC236}">
                      <a16:creationId xmlns:a16="http://schemas.microsoft.com/office/drawing/2014/main" id="{E34ACBFC-CE19-43CB-89B1-84ED97FE4711}"/>
                    </a:ext>
                  </a:extLst>
                </p:cNvPr>
                <p:cNvSpPr txBox="1"/>
                <p:nvPr/>
              </p:nvSpPr>
              <p:spPr>
                <a:xfrm>
                  <a:off x="7214943" y="3184336"/>
                  <a:ext cx="1050193" cy="5435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-1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1 853</a:t>
                  </a:r>
                  <a:endParaRPr kumimoji="0" sz="2400" b="1" i="0" u="none" strike="noStrike" kern="1200" cap="none" spc="-1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4" name="Google Shape;365;p23">
                  <a:extLst>
                    <a:ext uri="{FF2B5EF4-FFF2-40B4-BE49-F238E27FC236}">
                      <a16:creationId xmlns:a16="http://schemas.microsoft.com/office/drawing/2014/main" id="{7C1BD280-D956-41D6-A057-8FDC006BE7F9}"/>
                    </a:ext>
                  </a:extLst>
                </p:cNvPr>
                <p:cNvSpPr txBox="1"/>
                <p:nvPr/>
              </p:nvSpPr>
              <p:spPr>
                <a:xfrm>
                  <a:off x="8913448" y="5059234"/>
                  <a:ext cx="1050193" cy="5435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-1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904</a:t>
                  </a:r>
                  <a:endParaRPr kumimoji="0" sz="2400" b="1" i="0" u="none" strike="noStrike" kern="1200" cap="none" spc="-1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5" name="Google Shape;365;p23">
                  <a:extLst>
                    <a:ext uri="{FF2B5EF4-FFF2-40B4-BE49-F238E27FC236}">
                      <a16:creationId xmlns:a16="http://schemas.microsoft.com/office/drawing/2014/main" id="{0A3EADCE-0D71-465A-86D1-B3FC7788F79C}"/>
                    </a:ext>
                  </a:extLst>
                </p:cNvPr>
                <p:cNvSpPr txBox="1"/>
                <p:nvPr/>
              </p:nvSpPr>
              <p:spPr>
                <a:xfrm>
                  <a:off x="10672975" y="5849470"/>
                  <a:ext cx="1050193" cy="5098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-12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158</a:t>
                  </a:r>
                  <a:endParaRPr kumimoji="0" sz="2400" b="1" i="0" u="none" strike="noStrike" kern="1200" cap="none" spc="-12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6" name="Google Shape;365;p23">
                  <a:extLst>
                    <a:ext uri="{FF2B5EF4-FFF2-40B4-BE49-F238E27FC236}">
                      <a16:creationId xmlns:a16="http://schemas.microsoft.com/office/drawing/2014/main" id="{C4240F84-97EF-4562-9DC5-695C2A7B5EC4}"/>
                    </a:ext>
                  </a:extLst>
                </p:cNvPr>
                <p:cNvSpPr txBox="1"/>
                <p:nvPr/>
              </p:nvSpPr>
              <p:spPr>
                <a:xfrm>
                  <a:off x="6440816" y="4426505"/>
                  <a:ext cx="1050193" cy="49416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-12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1 221</a:t>
                  </a:r>
                  <a:endParaRPr kumimoji="0" sz="2400" b="1" i="0" u="none" strike="noStrike" kern="1200" cap="none" spc="-12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7" name="Google Shape;365;p23">
                  <a:extLst>
                    <a:ext uri="{FF2B5EF4-FFF2-40B4-BE49-F238E27FC236}">
                      <a16:creationId xmlns:a16="http://schemas.microsoft.com/office/drawing/2014/main" id="{69FB8762-F0F5-4840-9DA4-707B52540A6F}"/>
                    </a:ext>
                  </a:extLst>
                </p:cNvPr>
                <p:cNvSpPr txBox="1"/>
                <p:nvPr/>
              </p:nvSpPr>
              <p:spPr>
                <a:xfrm>
                  <a:off x="8137699" y="5410474"/>
                  <a:ext cx="1050193" cy="5435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-12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752</a:t>
                  </a:r>
                  <a:endParaRPr kumimoji="0" sz="2400" b="1" i="0" u="none" strike="noStrike" kern="1200" cap="none" spc="-12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8" name="Google Shape;365;p23">
                  <a:extLst>
                    <a:ext uri="{FF2B5EF4-FFF2-40B4-BE49-F238E27FC236}">
                      <a16:creationId xmlns:a16="http://schemas.microsoft.com/office/drawing/2014/main" id="{B4674DA5-7BC4-4629-8435-9D65290DC605}"/>
                    </a:ext>
                  </a:extLst>
                </p:cNvPr>
                <p:cNvSpPr txBox="1"/>
                <p:nvPr/>
              </p:nvSpPr>
              <p:spPr>
                <a:xfrm>
                  <a:off x="10101665" y="5967909"/>
                  <a:ext cx="630040" cy="43282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-15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Fira Sans Condensed"/>
                      <a:cs typeface="Times New Roman" panose="02020603050405020304" pitchFamily="18" charset="0"/>
                      <a:sym typeface="Fira Sans Condensed"/>
                    </a:rPr>
                    <a:t>82</a:t>
                  </a:r>
                  <a:endParaRPr kumimoji="0" sz="2400" b="1" i="0" u="none" strike="noStrike" kern="1200" cap="none" spc="-12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Fira Sans Condensed"/>
                    <a:cs typeface="Times New Roman" panose="02020603050405020304" pitchFamily="18" charset="0"/>
                    <a:sym typeface="Fira Sans Condensed"/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A4F10F5E-09DB-4830-B5E2-349FBCBF4534}"/>
                    </a:ext>
                  </a:extLst>
                </p:cNvPr>
                <p:cNvSpPr txBox="1"/>
                <p:nvPr/>
              </p:nvSpPr>
              <p:spPr>
                <a:xfrm>
                  <a:off x="11526374" y="2127036"/>
                  <a:ext cx="1488737" cy="4275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rPr>
                    <a:t>млн руб.</a:t>
                  </a:r>
                </a:p>
              </p:txBody>
            </p:sp>
          </p:grpSp>
        </p:grpSp>
      </p:grp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D8698A75-6AED-428A-A9DF-42A446765CE1}"/>
              </a:ext>
            </a:extLst>
          </p:cNvPr>
          <p:cNvSpPr/>
          <p:nvPr/>
        </p:nvSpPr>
        <p:spPr>
          <a:xfrm>
            <a:off x="301752" y="393473"/>
            <a:ext cx="11612880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         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налоговых доходов обеспечен увеличением на 632 млн. рублей или 52% налога на доходы физических лиц за счет повышения минимального размера оплаты труда в 2025 году, увеличением дополнительного норматива отчислений с 21% в 2024 до 27% в 2025 году, применения дифференцированных ставок налога на доходы физических лиц.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Поступление налогов на совокупный доход также увеличилось на 152 млн. рублей или 20%, что связано с ростом поступлений налога, взимаемого в связи с применением упрощенной системы налогообложения, в результате увеличения норматива отчислений в местный бюджет на 5% (стало 62,5%) и роста налоговой базы по отдельным плательщикам. Также увеличились поступления по налогу, взимаемому в связи с применением патентной системы налогообложения, на 47 млн. рублей (или 67%), в связи с внесением изменений в налоговое законодательство  в части срока уплаты налога.</a:t>
            </a:r>
          </a:p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Рост поступлений на 76 млн. рублей или 92% по государственной пошлине по делам, рассматриваемым в судах общей юрисдикции, мировыми судьями обеспечен принятием Федерального закона №259-ФЗ, предусматривающего значительное увеличение размера государственной пошлины.</a:t>
            </a:r>
          </a:p>
        </p:txBody>
      </p:sp>
      <p:sp>
        <p:nvSpPr>
          <p:cNvPr id="47" name="Rectangle: Rounded Corners 5">
            <a:extLst>
              <a:ext uri="{FF2B5EF4-FFF2-40B4-BE49-F238E27FC236}">
                <a16:creationId xmlns:a16="http://schemas.microsoft.com/office/drawing/2014/main" id="{9F91C972-05EE-47D2-BBA0-7C0BE5D90DD0}"/>
              </a:ext>
            </a:extLst>
          </p:cNvPr>
          <p:cNvSpPr/>
          <p:nvPr/>
        </p:nvSpPr>
        <p:spPr>
          <a:xfrm rot="5400000">
            <a:off x="4184353" y="-367242"/>
            <a:ext cx="3707210" cy="10516608"/>
          </a:xfrm>
          <a:prstGeom prst="round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80000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8FA78-12D2-4351-AE62-7FB06F9CA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645"/>
            <a:ext cx="12192000" cy="63481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источников неналоговых доходов в 2025 году к уровню 2024 года 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8D9E089D-B7FE-46B1-8895-8937E1B2991E}"/>
              </a:ext>
            </a:extLst>
          </p:cNvPr>
          <p:cNvGrpSpPr/>
          <p:nvPr/>
        </p:nvGrpSpPr>
        <p:grpSpPr>
          <a:xfrm>
            <a:off x="1769806" y="2713702"/>
            <a:ext cx="8998832" cy="3955849"/>
            <a:chOff x="-541253" y="1362182"/>
            <a:chExt cx="10670794" cy="5154428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64E67376-6FF2-477F-A172-63E4BE69BDE6}"/>
                </a:ext>
              </a:extLst>
            </p:cNvPr>
            <p:cNvGrpSpPr/>
            <p:nvPr/>
          </p:nvGrpSpPr>
          <p:grpSpPr>
            <a:xfrm>
              <a:off x="-174539" y="1362182"/>
              <a:ext cx="10304080" cy="5154428"/>
              <a:chOff x="-31502" y="1944589"/>
              <a:chExt cx="8687187" cy="4168001"/>
            </a:xfrm>
          </p:grpSpPr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78CBFF7D-E663-4A2A-B027-46A8AD126369}"/>
                  </a:ext>
                </a:extLst>
              </p:cNvPr>
              <p:cNvGrpSpPr/>
              <p:nvPr/>
            </p:nvGrpSpPr>
            <p:grpSpPr>
              <a:xfrm>
                <a:off x="2568807" y="1944589"/>
                <a:ext cx="6086878" cy="4154248"/>
                <a:chOff x="110399" y="1177509"/>
                <a:chExt cx="5451657" cy="3401342"/>
              </a:xfrm>
            </p:grpSpPr>
            <p:grpSp>
              <p:nvGrpSpPr>
                <p:cNvPr id="19" name="Группа 18">
                  <a:extLst>
                    <a:ext uri="{FF2B5EF4-FFF2-40B4-BE49-F238E27FC236}">
                      <a16:creationId xmlns:a16="http://schemas.microsoft.com/office/drawing/2014/main" id="{F4842670-0F75-4B29-9FE0-4FF07C81A1C6}"/>
                    </a:ext>
                  </a:extLst>
                </p:cNvPr>
                <p:cNvGrpSpPr/>
                <p:nvPr/>
              </p:nvGrpSpPr>
              <p:grpSpPr>
                <a:xfrm>
                  <a:off x="110399" y="1177509"/>
                  <a:ext cx="5451657" cy="3401342"/>
                  <a:chOff x="2066958" y="1177344"/>
                  <a:chExt cx="4322339" cy="3401340"/>
                </a:xfrm>
              </p:grpSpPr>
              <p:grpSp>
                <p:nvGrpSpPr>
                  <p:cNvPr id="35" name="Google Shape;383;p24">
                    <a:extLst>
                      <a:ext uri="{FF2B5EF4-FFF2-40B4-BE49-F238E27FC236}">
                        <a16:creationId xmlns:a16="http://schemas.microsoft.com/office/drawing/2014/main" id="{84E19EF8-A3C4-400D-8F18-3E2CF06D7622}"/>
                      </a:ext>
                    </a:extLst>
                  </p:cNvPr>
                  <p:cNvGrpSpPr/>
                  <p:nvPr/>
                </p:nvGrpSpPr>
                <p:grpSpPr>
                  <a:xfrm>
                    <a:off x="2066958" y="1201323"/>
                    <a:ext cx="2048059" cy="3377361"/>
                    <a:chOff x="2066954" y="1208046"/>
                    <a:chExt cx="2048055" cy="3377360"/>
                  </a:xfrm>
                </p:grpSpPr>
                <p:sp>
                  <p:nvSpPr>
                    <p:cNvPr id="43" name="Google Shape;384;p24">
                      <a:extLst>
                        <a:ext uri="{FF2B5EF4-FFF2-40B4-BE49-F238E27FC236}">
                          <a16:creationId xmlns:a16="http://schemas.microsoft.com/office/drawing/2014/main" id="{A74989F2-9808-4FFE-A5BC-712FEE289C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6931" y="1208046"/>
                      <a:ext cx="1659530" cy="3377360"/>
                    </a:xfrm>
                    <a:prstGeom prst="round2DiagRect">
                      <a:avLst>
                        <a:gd name="adj1" fmla="val 16667"/>
                        <a:gd name="adj2" fmla="val 0"/>
                      </a:avLst>
                    </a:prstGeom>
                    <a:gradFill>
                      <a:gsLst>
                        <a:gs pos="96000">
                          <a:srgbClr val="86AB7A"/>
                        </a:gs>
                        <a:gs pos="0">
                          <a:srgbClr val="649056"/>
                        </a:gs>
                        <a:gs pos="100000">
                          <a:srgbClr val="A8C69E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Google Shape;385;p24">
                      <a:extLst>
                        <a:ext uri="{FF2B5EF4-FFF2-40B4-BE49-F238E27FC236}">
                          <a16:creationId xmlns:a16="http://schemas.microsoft.com/office/drawing/2014/main" id="{9CE81DEC-0B05-476D-B79A-79A8140E159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735105" y="3631225"/>
                      <a:ext cx="653174" cy="953383"/>
                    </a:xfrm>
                    <a:prstGeom prst="flowChartOffpageConnector">
                      <a:avLst/>
                    </a:prstGeom>
                    <a:solidFill>
                      <a:srgbClr val="1D6D6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5" name="Google Shape;386;p24">
                      <a:extLst>
                        <a:ext uri="{FF2B5EF4-FFF2-40B4-BE49-F238E27FC236}">
                          <a16:creationId xmlns:a16="http://schemas.microsoft.com/office/drawing/2014/main" id="{92102C76-BAE6-4B73-8495-81935A4D784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066954" y="1373629"/>
                      <a:ext cx="2048055" cy="3279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182875" tIns="0" rIns="182875" bIns="0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Fira Sans Extra Condensed"/>
                          <a:cs typeface="Times New Roman" panose="02020603050405020304" pitchFamily="18" charset="0"/>
                          <a:sym typeface="Fira Sans Extra Condensed"/>
                        </a:rPr>
                        <a:t>Доходы</a:t>
                      </a:r>
                      <a:endParaRPr kumimoji="0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Fira Sans Extra Condensed"/>
                        <a:cs typeface="Times New Roman" panose="02020603050405020304" pitchFamily="18" charset="0"/>
                        <a:sym typeface="Fira Sans Extra Condensed"/>
                      </a:endParaRPr>
                    </a:p>
                  </p:txBody>
                </p:sp>
                <p:sp>
                  <p:nvSpPr>
                    <p:cNvPr id="46" name="Google Shape;387;p24">
                      <a:extLst>
                        <a:ext uri="{FF2B5EF4-FFF2-40B4-BE49-F238E27FC236}">
                          <a16:creationId xmlns:a16="http://schemas.microsoft.com/office/drawing/2014/main" id="{6FBB1503-40CB-409E-A13B-EDD9E91AAA0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66814" y="1590462"/>
                      <a:ext cx="1659447" cy="7521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182875" tIns="0" rIns="182875" bIns="0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от реализации муниципального имущества</a:t>
                      </a:r>
                      <a:endParaRPr kumimoji="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endParaRPr>
                    </a:p>
                  </p:txBody>
                </p:sp>
                <p:sp>
                  <p:nvSpPr>
                    <p:cNvPr id="47" name="Google Shape;388;p24">
                      <a:extLst>
                        <a:ext uri="{FF2B5EF4-FFF2-40B4-BE49-F238E27FC236}">
                          <a16:creationId xmlns:a16="http://schemas.microsoft.com/office/drawing/2014/main" id="{E0C41B01-E2A2-4FF9-9689-A05B700701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92829" y="3800792"/>
                      <a:ext cx="665148" cy="30328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lvl="0">
                        <a:defRPr/>
                      </a:pPr>
                      <a:r>
                        <a:rPr lang="ru-RU" sz="20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+33</a:t>
                      </a:r>
                      <a:r>
                        <a:rPr lang="ru-RU"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Roboto"/>
                          <a:cs typeface="Times New Roman" panose="02020603050405020304" pitchFamily="18" charset="0"/>
                          <a:sym typeface="Roboto"/>
                        </a:rPr>
                        <a:t>%</a:t>
                      </a:r>
                    </a:p>
                  </p:txBody>
                </p:sp>
              </p:grpSp>
              <p:grpSp>
                <p:nvGrpSpPr>
                  <p:cNvPr id="36" name="Google Shape;392;p24">
                    <a:extLst>
                      <a:ext uri="{FF2B5EF4-FFF2-40B4-BE49-F238E27FC236}">
                        <a16:creationId xmlns:a16="http://schemas.microsoft.com/office/drawing/2014/main" id="{74F62861-2E23-4CEB-AAB8-AA384002E356}"/>
                      </a:ext>
                    </a:extLst>
                  </p:cNvPr>
                  <p:cNvGrpSpPr/>
                  <p:nvPr/>
                </p:nvGrpSpPr>
                <p:grpSpPr>
                  <a:xfrm>
                    <a:off x="3891637" y="1177344"/>
                    <a:ext cx="2497660" cy="3400544"/>
                    <a:chOff x="3891633" y="1177344"/>
                    <a:chExt cx="2497657" cy="3400544"/>
                  </a:xfrm>
                </p:grpSpPr>
                <p:sp>
                  <p:nvSpPr>
                    <p:cNvPr id="40" name="Google Shape;393;p24">
                      <a:extLst>
                        <a:ext uri="{FF2B5EF4-FFF2-40B4-BE49-F238E27FC236}">
                          <a16:creationId xmlns:a16="http://schemas.microsoft.com/office/drawing/2014/main" id="{C5F5B171-3A5F-40AA-B656-1B62FC5A6A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3753" y="1178213"/>
                      <a:ext cx="1659531" cy="3399675"/>
                    </a:xfrm>
                    <a:prstGeom prst="round2DiagRect">
                      <a:avLst>
                        <a:gd name="adj1" fmla="val 16667"/>
                        <a:gd name="adj2" fmla="val 0"/>
                      </a:avLst>
                    </a:prstGeom>
                    <a:gradFill>
                      <a:gsLst>
                        <a:gs pos="52000">
                          <a:srgbClr val="E9962D"/>
                        </a:gs>
                        <a:gs pos="10000">
                          <a:srgbClr val="EE7410"/>
                        </a:gs>
                        <a:gs pos="95000">
                          <a:srgbClr val="E4B84A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1" name="Google Shape;394;p24">
                      <a:extLst>
                        <a:ext uri="{FF2B5EF4-FFF2-40B4-BE49-F238E27FC236}">
                          <a16:creationId xmlns:a16="http://schemas.microsoft.com/office/drawing/2014/main" id="{8284637D-46A0-40ED-B393-FD866843D9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50905" y="1177344"/>
                      <a:ext cx="653175" cy="953383"/>
                    </a:xfrm>
                    <a:prstGeom prst="flowChartOffpageConnector">
                      <a:avLst/>
                    </a:prstGeom>
                    <a:solidFill>
                      <a:srgbClr val="EDD087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2" name="Google Shape;395;p24">
                      <a:extLst>
                        <a:ext uri="{FF2B5EF4-FFF2-40B4-BE49-F238E27FC236}">
                          <a16:creationId xmlns:a16="http://schemas.microsoft.com/office/drawing/2014/main" id="{C2B87CDD-C1A8-40B3-87E8-8226316406F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91633" y="3296514"/>
                      <a:ext cx="2497657" cy="3279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182875" tIns="0" rIns="182875" bIns="0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ea typeface="Fira Sans Extra Condensed"/>
                          <a:cs typeface="Times New Roman" panose="02020603050405020304" pitchFamily="18" charset="0"/>
                          <a:sym typeface="Fira Sans Extra Condensed"/>
                        </a:rPr>
                        <a:t>Доходы</a:t>
                      </a:r>
                      <a:endParaRPr kumimoji="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Fira Sans Extra Condensed"/>
                        <a:cs typeface="Times New Roman" panose="02020603050405020304" pitchFamily="18" charset="0"/>
                        <a:sym typeface="Fira Sans Extra Condensed"/>
                      </a:endParaRPr>
                    </a:p>
                  </p:txBody>
                </p:sp>
              </p:grpSp>
              <p:sp>
                <p:nvSpPr>
                  <p:cNvPr id="37" name="Google Shape;405;p24">
                    <a:extLst>
                      <a:ext uri="{FF2B5EF4-FFF2-40B4-BE49-F238E27FC236}">
                        <a16:creationId xmlns:a16="http://schemas.microsoft.com/office/drawing/2014/main" id="{586C4772-139F-4958-9EE3-754D5CE72DB4}"/>
                      </a:ext>
                    </a:extLst>
                  </p:cNvPr>
                  <p:cNvSpPr txBox="1"/>
                  <p:nvPr/>
                </p:nvSpPr>
                <p:spPr>
                  <a:xfrm>
                    <a:off x="4085522" y="3616599"/>
                    <a:ext cx="2070400" cy="752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182875" tIns="0" rIns="182875" bIns="0" anchor="ctr" anchorCtr="0">
                    <a:noAutofit/>
                  </a:bodyPr>
                  <a:lstStyle/>
                  <a:p>
                    <a:pPr lvl="0" algn="ctr">
                      <a:lnSpc>
                        <a:spcPct val="115000"/>
                      </a:lnSpc>
                      <a:defRPr/>
                    </a:pPr>
                    <a:r>
                      <a: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rPr>
                      <a:t>от продажи земельных участков, </a:t>
                    </a:r>
                  </a:p>
                  <a:p>
                    <a:pPr lvl="0" algn="ctr">
                      <a:lnSpc>
                        <a:spcPct val="115000"/>
                      </a:lnSpc>
                      <a:defRPr/>
                    </a:pPr>
                    <a:r>
                      <a: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rPr>
                      <a:t>гос. собственность на </a:t>
                    </a:r>
                  </a:p>
                  <a:p>
                    <a:pPr lvl="0" algn="ctr">
                      <a:lnSpc>
                        <a:spcPct val="115000"/>
                      </a:lnSpc>
                      <a:defRPr/>
                    </a:pPr>
                    <a:r>
                      <a: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Roboto"/>
                        <a:cs typeface="Times New Roman" panose="02020603050405020304" pitchFamily="18" charset="0"/>
                        <a:sym typeface="Roboto"/>
                      </a:rPr>
                      <a:t>которые не разграничена</a:t>
                    </a:r>
                  </a:p>
                </p:txBody>
              </p:sp>
              <p:sp>
                <p:nvSpPr>
                  <p:cNvPr id="38" name="Google Shape;561;p29">
                    <a:extLst>
                      <a:ext uri="{FF2B5EF4-FFF2-40B4-BE49-F238E27FC236}">
                        <a16:creationId xmlns:a16="http://schemas.microsoft.com/office/drawing/2014/main" id="{3DB59162-CB0A-4BB4-88D0-8A84EE477B5D}"/>
                      </a:ext>
                    </a:extLst>
                  </p:cNvPr>
                  <p:cNvSpPr/>
                  <p:nvPr/>
                </p:nvSpPr>
                <p:spPr>
                  <a:xfrm flipH="1">
                    <a:off x="3083271" y="2767796"/>
                    <a:ext cx="340831" cy="610165"/>
                  </a:xfrm>
                  <a:prstGeom prst="round1Rect">
                    <a:avLst>
                      <a:gd name="adj" fmla="val 50000"/>
                    </a:avLst>
                  </a:prstGeom>
                  <a:solidFill>
                    <a:srgbClr val="1D6D6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561;p29">
                    <a:extLst>
                      <a:ext uri="{FF2B5EF4-FFF2-40B4-BE49-F238E27FC236}">
                        <a16:creationId xmlns:a16="http://schemas.microsoft.com/office/drawing/2014/main" id="{63F15AE9-F90A-4B01-9D15-4969AB7CEC8B}"/>
                      </a:ext>
                    </a:extLst>
                  </p:cNvPr>
                  <p:cNvSpPr/>
                  <p:nvPr/>
                </p:nvSpPr>
                <p:spPr>
                  <a:xfrm flipH="1">
                    <a:off x="2706495" y="2922023"/>
                    <a:ext cx="348002" cy="457624"/>
                  </a:xfrm>
                  <a:prstGeom prst="round1Rect">
                    <a:avLst>
                      <a:gd name="adj" fmla="val 50000"/>
                    </a:avLst>
                  </a:prstGeom>
                  <a:solidFill>
                    <a:srgbClr val="26465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0" name="Freeform 45">
                  <a:extLst>
                    <a:ext uri="{FF2B5EF4-FFF2-40B4-BE49-F238E27FC236}">
                      <a16:creationId xmlns:a16="http://schemas.microsoft.com/office/drawing/2014/main" id="{6951899F-8496-42EE-AEC8-1B9520F48B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3647917">
                  <a:off x="1207245" y="2534289"/>
                  <a:ext cx="195001" cy="453847"/>
                </a:xfrm>
                <a:custGeom>
                  <a:avLst/>
                  <a:gdLst>
                    <a:gd name="T0" fmla="*/ 90 w 155"/>
                    <a:gd name="T1" fmla="*/ 9 h 162"/>
                    <a:gd name="T2" fmla="*/ 64 w 155"/>
                    <a:gd name="T3" fmla="*/ 9 h 162"/>
                    <a:gd name="T4" fmla="*/ 7 w 155"/>
                    <a:gd name="T5" fmla="*/ 81 h 162"/>
                    <a:gd name="T6" fmla="*/ 14 w 155"/>
                    <a:gd name="T7" fmla="*/ 98 h 162"/>
                    <a:gd name="T8" fmla="*/ 45 w 155"/>
                    <a:gd name="T9" fmla="*/ 98 h 162"/>
                    <a:gd name="T10" fmla="*/ 45 w 155"/>
                    <a:gd name="T11" fmla="*/ 146 h 162"/>
                    <a:gd name="T12" fmla="*/ 61 w 155"/>
                    <a:gd name="T13" fmla="*/ 162 h 162"/>
                    <a:gd name="T14" fmla="*/ 93 w 155"/>
                    <a:gd name="T15" fmla="*/ 162 h 162"/>
                    <a:gd name="T16" fmla="*/ 109 w 155"/>
                    <a:gd name="T17" fmla="*/ 146 h 162"/>
                    <a:gd name="T18" fmla="*/ 109 w 155"/>
                    <a:gd name="T19" fmla="*/ 98 h 162"/>
                    <a:gd name="T20" fmla="*/ 141 w 155"/>
                    <a:gd name="T21" fmla="*/ 98 h 162"/>
                    <a:gd name="T22" fmla="*/ 147 w 155"/>
                    <a:gd name="T23" fmla="*/ 81 h 162"/>
                    <a:gd name="T24" fmla="*/ 90 w 155"/>
                    <a:gd name="T25" fmla="*/ 9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5" h="162">
                      <a:moveTo>
                        <a:pt x="90" y="9"/>
                      </a:moveTo>
                      <a:cubicBezTo>
                        <a:pt x="83" y="0"/>
                        <a:pt x="72" y="0"/>
                        <a:pt x="64" y="9"/>
                      </a:cubicBezTo>
                      <a:cubicBezTo>
                        <a:pt x="7" y="81"/>
                        <a:pt x="7" y="81"/>
                        <a:pt x="7" y="81"/>
                      </a:cubicBezTo>
                      <a:cubicBezTo>
                        <a:pt x="0" y="90"/>
                        <a:pt x="3" y="98"/>
                        <a:pt x="14" y="98"/>
                      </a:cubicBezTo>
                      <a:cubicBezTo>
                        <a:pt x="45" y="98"/>
                        <a:pt x="45" y="98"/>
                        <a:pt x="45" y="98"/>
                      </a:cubicBezTo>
                      <a:cubicBezTo>
                        <a:pt x="45" y="146"/>
                        <a:pt x="45" y="146"/>
                        <a:pt x="45" y="146"/>
                      </a:cubicBezTo>
                      <a:cubicBezTo>
                        <a:pt x="45" y="155"/>
                        <a:pt x="53" y="162"/>
                        <a:pt x="61" y="162"/>
                      </a:cubicBezTo>
                      <a:cubicBezTo>
                        <a:pt x="93" y="162"/>
                        <a:pt x="93" y="162"/>
                        <a:pt x="93" y="162"/>
                      </a:cubicBezTo>
                      <a:cubicBezTo>
                        <a:pt x="102" y="162"/>
                        <a:pt x="109" y="155"/>
                        <a:pt x="109" y="146"/>
                      </a:cubicBezTo>
                      <a:cubicBezTo>
                        <a:pt x="109" y="98"/>
                        <a:pt x="109" y="98"/>
                        <a:pt x="109" y="98"/>
                      </a:cubicBezTo>
                      <a:cubicBezTo>
                        <a:pt x="141" y="98"/>
                        <a:pt x="141" y="98"/>
                        <a:pt x="141" y="98"/>
                      </a:cubicBezTo>
                      <a:cubicBezTo>
                        <a:pt x="152" y="98"/>
                        <a:pt x="155" y="90"/>
                        <a:pt x="147" y="81"/>
                      </a:cubicBezTo>
                      <a:lnTo>
                        <a:pt x="90" y="9"/>
                      </a:lnTo>
                      <a:close/>
                    </a:path>
                  </a:pathLst>
                </a:custGeom>
                <a:solidFill>
                  <a:srgbClr val="1D6D6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1pPr>
                  <a:lvl2pPr marL="54438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2pPr>
                  <a:lvl3pPr marL="1088776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3pPr>
                  <a:lvl4pPr marL="1633164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4pPr>
                  <a:lvl5pPr marL="21775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5pPr>
                  <a:lvl6pPr marL="2721940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6pPr>
                  <a:lvl7pPr marL="3266328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7pPr>
                  <a:lvl8pPr marL="3810716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8pPr>
                  <a:lvl9pPr marL="4355104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1" name="Google Shape;388;p24">
                  <a:extLst>
                    <a:ext uri="{FF2B5EF4-FFF2-40B4-BE49-F238E27FC236}">
                      <a16:creationId xmlns:a16="http://schemas.microsoft.com/office/drawing/2014/main" id="{C969A74A-4AFF-466B-AF6F-FC9D791C5486}"/>
                    </a:ext>
                  </a:extLst>
                </p:cNvPr>
                <p:cNvSpPr txBox="1"/>
                <p:nvPr/>
              </p:nvSpPr>
              <p:spPr>
                <a:xfrm>
                  <a:off x="1707798" y="2534995"/>
                  <a:ext cx="1044811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+32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</a:t>
                  </a:r>
                  <a:r>
                    <a:rPr kumimoji="0" lang="ru-RU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млн руб.</a:t>
                  </a:r>
                </a:p>
              </p:txBody>
            </p:sp>
            <p:sp>
              <p:nvSpPr>
                <p:cNvPr id="22" name="Google Shape;388;p24">
                  <a:extLst>
                    <a:ext uri="{FF2B5EF4-FFF2-40B4-BE49-F238E27FC236}">
                      <a16:creationId xmlns:a16="http://schemas.microsoft.com/office/drawing/2014/main" id="{E8160F1F-B9CD-4112-982F-590710E2F222}"/>
                    </a:ext>
                  </a:extLst>
                </p:cNvPr>
                <p:cNvSpPr txBox="1"/>
                <p:nvPr/>
              </p:nvSpPr>
              <p:spPr>
                <a:xfrm>
                  <a:off x="1784154" y="3159220"/>
                  <a:ext cx="667838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2025 г.</a:t>
                  </a:r>
                  <a:endParaRPr kumimoji="0" lang="ru-R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3" name="Google Shape;388;p24">
                  <a:extLst>
                    <a:ext uri="{FF2B5EF4-FFF2-40B4-BE49-F238E27FC236}">
                      <a16:creationId xmlns:a16="http://schemas.microsoft.com/office/drawing/2014/main" id="{9274FAA0-5120-4696-94A7-30B6DD6E97DB}"/>
                    </a:ext>
                  </a:extLst>
                </p:cNvPr>
                <p:cNvSpPr txBox="1"/>
                <p:nvPr/>
              </p:nvSpPr>
              <p:spPr>
                <a:xfrm>
                  <a:off x="341160" y="3158299"/>
                  <a:ext cx="668444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2024 г.</a:t>
                  </a:r>
                  <a:endParaRPr kumimoji="0" lang="ru-R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24" name="Google Shape;388;p24">
                  <a:extLst>
                    <a:ext uri="{FF2B5EF4-FFF2-40B4-BE49-F238E27FC236}">
                      <a16:creationId xmlns:a16="http://schemas.microsoft.com/office/drawing/2014/main" id="{708C41FD-6567-4C77-81FC-8DDDBA3EB601}"/>
                    </a:ext>
                  </a:extLst>
                </p:cNvPr>
                <p:cNvSpPr txBox="1"/>
                <p:nvPr/>
              </p:nvSpPr>
              <p:spPr>
                <a:xfrm>
                  <a:off x="964833" y="3048425"/>
                  <a:ext cx="400881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96</a:t>
                  </a:r>
                </a:p>
              </p:txBody>
            </p:sp>
            <p:sp>
              <p:nvSpPr>
                <p:cNvPr id="25" name="Google Shape;388;p24">
                  <a:extLst>
                    <a:ext uri="{FF2B5EF4-FFF2-40B4-BE49-F238E27FC236}">
                      <a16:creationId xmlns:a16="http://schemas.microsoft.com/office/drawing/2014/main" id="{A2E1B494-A5CA-4E31-8C02-FA7A62335E73}"/>
                    </a:ext>
                  </a:extLst>
                </p:cNvPr>
                <p:cNvSpPr txBox="1"/>
                <p:nvPr/>
              </p:nvSpPr>
              <p:spPr>
                <a:xfrm>
                  <a:off x="1373138" y="2882162"/>
                  <a:ext cx="484596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128</a:t>
                  </a:r>
                </a:p>
              </p:txBody>
            </p:sp>
            <p:sp>
              <p:nvSpPr>
                <p:cNvPr id="26" name="Google Shape;561;p29">
                  <a:extLst>
                    <a:ext uri="{FF2B5EF4-FFF2-40B4-BE49-F238E27FC236}">
                      <a16:creationId xmlns:a16="http://schemas.microsoft.com/office/drawing/2014/main" id="{CA80E161-79F6-409B-9ECC-B2F3F5BE78E4}"/>
                    </a:ext>
                  </a:extLst>
                </p:cNvPr>
                <p:cNvSpPr/>
                <p:nvPr/>
              </p:nvSpPr>
              <p:spPr>
                <a:xfrm flipH="1">
                  <a:off x="3982182" y="2856232"/>
                  <a:ext cx="441729" cy="257414"/>
                </a:xfrm>
                <a:prstGeom prst="round1Rect">
                  <a:avLst>
                    <a:gd name="adj" fmla="val 50000"/>
                  </a:avLst>
                </a:prstGeom>
                <a:solidFill>
                  <a:srgbClr val="E8C26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561;p29">
                  <a:extLst>
                    <a:ext uri="{FF2B5EF4-FFF2-40B4-BE49-F238E27FC236}">
                      <a16:creationId xmlns:a16="http://schemas.microsoft.com/office/drawing/2014/main" id="{1F8689AE-B1CE-48B3-9C0F-2D5F42BE60D2}"/>
                    </a:ext>
                  </a:extLst>
                </p:cNvPr>
                <p:cNvSpPr/>
                <p:nvPr/>
              </p:nvSpPr>
              <p:spPr>
                <a:xfrm flipH="1">
                  <a:off x="3505389" y="2682909"/>
                  <a:ext cx="441729" cy="433790"/>
                </a:xfrm>
                <a:prstGeom prst="round1Rect">
                  <a:avLst>
                    <a:gd name="adj" fmla="val 46055"/>
                  </a:avLst>
                </a:prstGeom>
                <a:solidFill>
                  <a:srgbClr val="E0452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Freeform 45">
                  <a:extLst>
                    <a:ext uri="{FF2B5EF4-FFF2-40B4-BE49-F238E27FC236}">
                      <a16:creationId xmlns:a16="http://schemas.microsoft.com/office/drawing/2014/main" id="{14456D63-22D0-4B23-8E1A-67DE31F4DE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7643726">
                  <a:off x="3999061" y="2436885"/>
                  <a:ext cx="195003" cy="453846"/>
                </a:xfrm>
                <a:custGeom>
                  <a:avLst/>
                  <a:gdLst>
                    <a:gd name="T0" fmla="*/ 90 w 155"/>
                    <a:gd name="T1" fmla="*/ 9 h 162"/>
                    <a:gd name="T2" fmla="*/ 64 w 155"/>
                    <a:gd name="T3" fmla="*/ 9 h 162"/>
                    <a:gd name="T4" fmla="*/ 7 w 155"/>
                    <a:gd name="T5" fmla="*/ 81 h 162"/>
                    <a:gd name="T6" fmla="*/ 14 w 155"/>
                    <a:gd name="T7" fmla="*/ 98 h 162"/>
                    <a:gd name="T8" fmla="*/ 45 w 155"/>
                    <a:gd name="T9" fmla="*/ 98 h 162"/>
                    <a:gd name="T10" fmla="*/ 45 w 155"/>
                    <a:gd name="T11" fmla="*/ 146 h 162"/>
                    <a:gd name="T12" fmla="*/ 61 w 155"/>
                    <a:gd name="T13" fmla="*/ 162 h 162"/>
                    <a:gd name="T14" fmla="*/ 93 w 155"/>
                    <a:gd name="T15" fmla="*/ 162 h 162"/>
                    <a:gd name="T16" fmla="*/ 109 w 155"/>
                    <a:gd name="T17" fmla="*/ 146 h 162"/>
                    <a:gd name="T18" fmla="*/ 109 w 155"/>
                    <a:gd name="T19" fmla="*/ 98 h 162"/>
                    <a:gd name="T20" fmla="*/ 141 w 155"/>
                    <a:gd name="T21" fmla="*/ 98 h 162"/>
                    <a:gd name="T22" fmla="*/ 147 w 155"/>
                    <a:gd name="T23" fmla="*/ 81 h 162"/>
                    <a:gd name="T24" fmla="*/ 90 w 155"/>
                    <a:gd name="T25" fmla="*/ 9 h 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5" h="162">
                      <a:moveTo>
                        <a:pt x="90" y="9"/>
                      </a:moveTo>
                      <a:cubicBezTo>
                        <a:pt x="83" y="0"/>
                        <a:pt x="72" y="0"/>
                        <a:pt x="64" y="9"/>
                      </a:cubicBezTo>
                      <a:cubicBezTo>
                        <a:pt x="7" y="81"/>
                        <a:pt x="7" y="81"/>
                        <a:pt x="7" y="81"/>
                      </a:cubicBezTo>
                      <a:cubicBezTo>
                        <a:pt x="0" y="90"/>
                        <a:pt x="3" y="98"/>
                        <a:pt x="14" y="98"/>
                      </a:cubicBezTo>
                      <a:cubicBezTo>
                        <a:pt x="45" y="98"/>
                        <a:pt x="45" y="98"/>
                        <a:pt x="45" y="98"/>
                      </a:cubicBezTo>
                      <a:cubicBezTo>
                        <a:pt x="45" y="146"/>
                        <a:pt x="45" y="146"/>
                        <a:pt x="45" y="146"/>
                      </a:cubicBezTo>
                      <a:cubicBezTo>
                        <a:pt x="45" y="155"/>
                        <a:pt x="53" y="162"/>
                        <a:pt x="61" y="162"/>
                      </a:cubicBezTo>
                      <a:cubicBezTo>
                        <a:pt x="93" y="162"/>
                        <a:pt x="93" y="162"/>
                        <a:pt x="93" y="162"/>
                      </a:cubicBezTo>
                      <a:cubicBezTo>
                        <a:pt x="102" y="162"/>
                        <a:pt x="109" y="155"/>
                        <a:pt x="109" y="146"/>
                      </a:cubicBezTo>
                      <a:cubicBezTo>
                        <a:pt x="109" y="98"/>
                        <a:pt x="109" y="98"/>
                        <a:pt x="109" y="98"/>
                      </a:cubicBezTo>
                      <a:cubicBezTo>
                        <a:pt x="141" y="98"/>
                        <a:pt x="141" y="98"/>
                        <a:pt x="141" y="98"/>
                      </a:cubicBezTo>
                      <a:cubicBezTo>
                        <a:pt x="152" y="98"/>
                        <a:pt x="155" y="90"/>
                        <a:pt x="147" y="81"/>
                      </a:cubicBezTo>
                      <a:lnTo>
                        <a:pt x="90" y="9"/>
                      </a:lnTo>
                      <a:close/>
                    </a:path>
                  </a:pathLst>
                </a:custGeom>
                <a:solidFill>
                  <a:srgbClr val="E9C46A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ru-RU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1pPr>
                  <a:lvl2pPr marL="544388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2pPr>
                  <a:lvl3pPr marL="1088776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3pPr>
                  <a:lvl4pPr marL="1633164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4pPr>
                  <a:lvl5pPr marL="21775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5pPr>
                  <a:lvl6pPr marL="2721940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6pPr>
                  <a:lvl7pPr marL="3266328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7pPr>
                  <a:lvl8pPr marL="3810716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8pPr>
                  <a:lvl9pPr marL="4355104" algn="l" defTabSz="1088776" rtl="0" eaLnBrk="1" latinLnBrk="0" hangingPunct="1">
                    <a:defRPr sz="2400" kern="1200">
                      <a:solidFill>
                        <a:srgbClr val="FF0000"/>
                      </a:solidFill>
                      <a:latin typeface="Verdana" pitchFamily="34" charset="0"/>
                      <a:ea typeface="+mn-ea"/>
                      <a:cs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9" name="Google Shape;388;p24">
                  <a:extLst>
                    <a:ext uri="{FF2B5EF4-FFF2-40B4-BE49-F238E27FC236}">
                      <a16:creationId xmlns:a16="http://schemas.microsoft.com/office/drawing/2014/main" id="{052BE634-332E-421D-BB6B-E38242ECE840}"/>
                    </a:ext>
                  </a:extLst>
                </p:cNvPr>
                <p:cNvSpPr txBox="1"/>
                <p:nvPr/>
              </p:nvSpPr>
              <p:spPr>
                <a:xfrm>
                  <a:off x="3716324" y="1681067"/>
                  <a:ext cx="1119015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-41</a:t>
                  </a: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%</a:t>
                  </a:r>
                  <a:endPara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30" name="Google Shape;388;p24">
                  <a:extLst>
                    <a:ext uri="{FF2B5EF4-FFF2-40B4-BE49-F238E27FC236}">
                      <a16:creationId xmlns:a16="http://schemas.microsoft.com/office/drawing/2014/main" id="{30F1C3A7-3E4D-4C31-80A3-DA157ACF3467}"/>
                    </a:ext>
                  </a:extLst>
                </p:cNvPr>
                <p:cNvSpPr txBox="1"/>
                <p:nvPr/>
              </p:nvSpPr>
              <p:spPr>
                <a:xfrm>
                  <a:off x="4310230" y="2428078"/>
                  <a:ext cx="795041" cy="50455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-37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6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ru-RU" sz="1100" b="1" dirty="0">
                      <a:solidFill>
                        <a:srgbClr val="000D26"/>
                      </a:solidFill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  </a:t>
                  </a:r>
                  <a:r>
                    <a:rPr kumimoji="0" lang="ru-RU" sz="11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млн руб.</a:t>
                  </a:r>
                </a:p>
              </p:txBody>
            </p:sp>
            <p:sp>
              <p:nvSpPr>
                <p:cNvPr id="31" name="Google Shape;388;p24">
                  <a:extLst>
                    <a:ext uri="{FF2B5EF4-FFF2-40B4-BE49-F238E27FC236}">
                      <a16:creationId xmlns:a16="http://schemas.microsoft.com/office/drawing/2014/main" id="{C5C88FAD-030F-4E45-B795-73BF84FBDB3D}"/>
                    </a:ext>
                  </a:extLst>
                </p:cNvPr>
                <p:cNvSpPr txBox="1"/>
                <p:nvPr/>
              </p:nvSpPr>
              <p:spPr>
                <a:xfrm>
                  <a:off x="2950254" y="2886273"/>
                  <a:ext cx="682585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2024 г.</a:t>
                  </a:r>
                  <a:endParaRPr kumimoji="0" lang="ru-R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32" name="Google Shape;388;p24">
                  <a:extLst>
                    <a:ext uri="{FF2B5EF4-FFF2-40B4-BE49-F238E27FC236}">
                      <a16:creationId xmlns:a16="http://schemas.microsoft.com/office/drawing/2014/main" id="{403976ED-E7EC-4BC4-887B-284C579225D7}"/>
                    </a:ext>
                  </a:extLst>
                </p:cNvPr>
                <p:cNvSpPr txBox="1"/>
                <p:nvPr/>
              </p:nvSpPr>
              <p:spPr>
                <a:xfrm>
                  <a:off x="4384469" y="2881741"/>
                  <a:ext cx="1076500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2025 г.</a:t>
                  </a:r>
                  <a:endParaRPr kumimoji="0" lang="ru-RU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endParaRPr>
                </a:p>
              </p:txBody>
            </p:sp>
            <p:sp>
              <p:nvSpPr>
                <p:cNvPr id="33" name="Google Shape;388;p24">
                  <a:extLst>
                    <a:ext uri="{FF2B5EF4-FFF2-40B4-BE49-F238E27FC236}">
                      <a16:creationId xmlns:a16="http://schemas.microsoft.com/office/drawing/2014/main" id="{B2BA638A-BA84-412E-A29D-B9FF0538B658}"/>
                    </a:ext>
                  </a:extLst>
                </p:cNvPr>
                <p:cNvSpPr txBox="1"/>
                <p:nvPr/>
              </p:nvSpPr>
              <p:spPr>
                <a:xfrm>
                  <a:off x="3569519" y="2791480"/>
                  <a:ext cx="377602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91</a:t>
                  </a:r>
                </a:p>
              </p:txBody>
            </p:sp>
            <p:sp>
              <p:nvSpPr>
                <p:cNvPr id="34" name="Google Shape;388;p24">
                  <a:extLst>
                    <a:ext uri="{FF2B5EF4-FFF2-40B4-BE49-F238E27FC236}">
                      <a16:creationId xmlns:a16="http://schemas.microsoft.com/office/drawing/2014/main" id="{4480AA13-EB67-4A88-9F69-90404A044FCB}"/>
                    </a:ext>
                  </a:extLst>
                </p:cNvPr>
                <p:cNvSpPr txBox="1"/>
                <p:nvPr/>
              </p:nvSpPr>
              <p:spPr>
                <a:xfrm>
                  <a:off x="4053492" y="2845999"/>
                  <a:ext cx="478029" cy="347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D26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Roboto"/>
                      <a:cs typeface="Times New Roman" panose="02020603050405020304" pitchFamily="18" charset="0"/>
                      <a:sym typeface="Roboto"/>
                    </a:rPr>
                    <a:t>54</a:t>
                  </a:r>
                </a:p>
              </p:txBody>
            </p:sp>
          </p:grpSp>
          <p:sp>
            <p:nvSpPr>
              <p:cNvPr id="8" name="Google Shape;393;p24">
                <a:extLst>
                  <a:ext uri="{FF2B5EF4-FFF2-40B4-BE49-F238E27FC236}">
                    <a16:creationId xmlns:a16="http://schemas.microsoft.com/office/drawing/2014/main" id="{60F7D62F-6C17-4E78-9ECD-008C7596AE58}"/>
                  </a:ext>
                </a:extLst>
              </p:cNvPr>
              <p:cNvSpPr/>
              <p:nvPr/>
            </p:nvSpPr>
            <p:spPr>
              <a:xfrm>
                <a:off x="-31502" y="1988780"/>
                <a:ext cx="2336900" cy="412381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gradFill>
                <a:gsLst>
                  <a:gs pos="99000">
                    <a:srgbClr val="46B8AB"/>
                  </a:gs>
                  <a:gs pos="30000">
                    <a:srgbClr val="389F93"/>
                  </a:gs>
                  <a:gs pos="99000">
                    <a:srgbClr val="47CDBD"/>
                  </a:gs>
                  <a:gs pos="4000">
                    <a:srgbClr val="228075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" name="Google Shape;394;p24">
                <a:extLst>
                  <a:ext uri="{FF2B5EF4-FFF2-40B4-BE49-F238E27FC236}">
                    <a16:creationId xmlns:a16="http://schemas.microsoft.com/office/drawing/2014/main" id="{F093302A-43E8-411C-BEF9-F49DDA7F11EF}"/>
                  </a:ext>
                </a:extLst>
              </p:cNvPr>
              <p:cNvSpPr/>
              <p:nvPr/>
            </p:nvSpPr>
            <p:spPr>
              <a:xfrm>
                <a:off x="738796" y="1986317"/>
                <a:ext cx="919829" cy="640431"/>
              </a:xfrm>
              <a:prstGeom prst="flowChartOffpageConnector">
                <a:avLst/>
              </a:prstGeom>
              <a:solidFill>
                <a:srgbClr val="5D8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" name="Freeform 45">
                <a:extLst>
                  <a:ext uri="{FF2B5EF4-FFF2-40B4-BE49-F238E27FC236}">
                    <a16:creationId xmlns:a16="http://schemas.microsoft.com/office/drawing/2014/main" id="{3B50AC70-1859-4D8E-AEFC-9BE5E7DA320C}"/>
                  </a:ext>
                </a:extLst>
              </p:cNvPr>
              <p:cNvSpPr>
                <a:spLocks/>
              </p:cNvSpPr>
              <p:nvPr/>
            </p:nvSpPr>
            <p:spPr bwMode="auto">
              <a:xfrm rot="6999533">
                <a:off x="1195698" y="2605525"/>
                <a:ext cx="238167" cy="506729"/>
              </a:xfrm>
              <a:custGeom>
                <a:avLst/>
                <a:gdLst>
                  <a:gd name="T0" fmla="*/ 90 w 155"/>
                  <a:gd name="T1" fmla="*/ 9 h 162"/>
                  <a:gd name="T2" fmla="*/ 64 w 155"/>
                  <a:gd name="T3" fmla="*/ 9 h 162"/>
                  <a:gd name="T4" fmla="*/ 7 w 155"/>
                  <a:gd name="T5" fmla="*/ 81 h 162"/>
                  <a:gd name="T6" fmla="*/ 14 w 155"/>
                  <a:gd name="T7" fmla="*/ 98 h 162"/>
                  <a:gd name="T8" fmla="*/ 45 w 155"/>
                  <a:gd name="T9" fmla="*/ 98 h 162"/>
                  <a:gd name="T10" fmla="*/ 45 w 155"/>
                  <a:gd name="T11" fmla="*/ 146 h 162"/>
                  <a:gd name="T12" fmla="*/ 61 w 155"/>
                  <a:gd name="T13" fmla="*/ 162 h 162"/>
                  <a:gd name="T14" fmla="*/ 93 w 155"/>
                  <a:gd name="T15" fmla="*/ 162 h 162"/>
                  <a:gd name="T16" fmla="*/ 109 w 155"/>
                  <a:gd name="T17" fmla="*/ 146 h 162"/>
                  <a:gd name="T18" fmla="*/ 109 w 155"/>
                  <a:gd name="T19" fmla="*/ 98 h 162"/>
                  <a:gd name="T20" fmla="*/ 141 w 155"/>
                  <a:gd name="T21" fmla="*/ 98 h 162"/>
                  <a:gd name="T22" fmla="*/ 147 w 155"/>
                  <a:gd name="T23" fmla="*/ 81 h 162"/>
                  <a:gd name="T24" fmla="*/ 90 w 155"/>
                  <a:gd name="T25" fmla="*/ 9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5" h="162">
                    <a:moveTo>
                      <a:pt x="90" y="9"/>
                    </a:moveTo>
                    <a:cubicBezTo>
                      <a:pt x="83" y="0"/>
                      <a:pt x="72" y="0"/>
                      <a:pt x="64" y="9"/>
                    </a:cubicBezTo>
                    <a:cubicBezTo>
                      <a:pt x="7" y="81"/>
                      <a:pt x="7" y="81"/>
                      <a:pt x="7" y="81"/>
                    </a:cubicBezTo>
                    <a:cubicBezTo>
                      <a:pt x="0" y="90"/>
                      <a:pt x="3" y="98"/>
                      <a:pt x="14" y="98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45" y="146"/>
                      <a:pt x="45" y="146"/>
                      <a:pt x="45" y="146"/>
                    </a:cubicBezTo>
                    <a:cubicBezTo>
                      <a:pt x="45" y="155"/>
                      <a:pt x="53" y="162"/>
                      <a:pt x="61" y="162"/>
                    </a:cubicBezTo>
                    <a:cubicBezTo>
                      <a:pt x="93" y="162"/>
                      <a:pt x="93" y="162"/>
                      <a:pt x="93" y="162"/>
                    </a:cubicBezTo>
                    <a:cubicBezTo>
                      <a:pt x="102" y="162"/>
                      <a:pt x="109" y="155"/>
                      <a:pt x="109" y="146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41" y="98"/>
                      <a:pt x="141" y="98"/>
                      <a:pt x="141" y="98"/>
                    </a:cubicBezTo>
                    <a:cubicBezTo>
                      <a:pt x="152" y="98"/>
                      <a:pt x="155" y="90"/>
                      <a:pt x="147" y="81"/>
                    </a:cubicBezTo>
                    <a:lnTo>
                      <a:pt x="90" y="9"/>
                    </a:lnTo>
                    <a:close/>
                  </a:path>
                </a:pathLst>
              </a:custGeom>
              <a:solidFill>
                <a:srgbClr val="5D865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ru-RU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1pPr>
                <a:lvl2pPr marL="544388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2pPr>
                <a:lvl3pPr marL="1088776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3pPr>
                <a:lvl4pPr marL="1633164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4pPr>
                <a:lvl5pPr marL="2177552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5pPr>
                <a:lvl6pPr marL="2721940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6pPr>
                <a:lvl7pPr marL="3266328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7pPr>
                <a:lvl8pPr marL="3810716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8pPr>
                <a:lvl9pPr marL="4355104" algn="l" defTabSz="1088776" rtl="0" eaLnBrk="1" latinLnBrk="0" hangingPunct="1">
                  <a:defRPr sz="2400" kern="1200">
                    <a:solidFill>
                      <a:srgbClr val="FF0000"/>
                    </a:solidFill>
                    <a:latin typeface="Verdana" pitchFamily="34" charset="0"/>
                    <a:ea typeface="+mn-ea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endParaRPr>
              </a:p>
            </p:txBody>
          </p:sp>
          <p:sp>
            <p:nvSpPr>
              <p:cNvPr id="11" name="Google Shape;388;p24">
                <a:extLst>
                  <a:ext uri="{FF2B5EF4-FFF2-40B4-BE49-F238E27FC236}">
                    <a16:creationId xmlns:a16="http://schemas.microsoft.com/office/drawing/2014/main" id="{0A04D500-903B-43D6-9202-B7C20AF2D417}"/>
                  </a:ext>
                </a:extLst>
              </p:cNvPr>
              <p:cNvSpPr txBox="1"/>
              <p:nvPr/>
            </p:nvSpPr>
            <p:spPr>
              <a:xfrm>
                <a:off x="935286" y="2189556"/>
                <a:ext cx="597799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-6</a:t>
                </a:r>
                <a:r>
                  <a:rPr kumimoji="0" lang="ru-RU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%</a:t>
                </a:r>
                <a:endPara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12" name="Google Shape;561;p29">
                <a:extLst>
                  <a:ext uri="{FF2B5EF4-FFF2-40B4-BE49-F238E27FC236}">
                    <a16:creationId xmlns:a16="http://schemas.microsoft.com/office/drawing/2014/main" id="{08EEC36F-2137-48FA-9C7C-74D77179F39D}"/>
                  </a:ext>
                </a:extLst>
              </p:cNvPr>
              <p:cNvSpPr/>
              <p:nvPr/>
            </p:nvSpPr>
            <p:spPr>
              <a:xfrm flipH="1">
                <a:off x="1187383" y="3015629"/>
                <a:ext cx="479972" cy="1804852"/>
              </a:xfrm>
              <a:prstGeom prst="round1Rect">
                <a:avLst>
                  <a:gd name="adj" fmla="val 48273"/>
                </a:avLst>
              </a:prstGeom>
              <a:solidFill>
                <a:srgbClr val="5D8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561;p29">
                <a:extLst>
                  <a:ext uri="{FF2B5EF4-FFF2-40B4-BE49-F238E27FC236}">
                    <a16:creationId xmlns:a16="http://schemas.microsoft.com/office/drawing/2014/main" id="{AECC9809-0843-44A2-BA2C-0F11C516BC40}"/>
                  </a:ext>
                </a:extLst>
              </p:cNvPr>
              <p:cNvSpPr/>
              <p:nvPr/>
            </p:nvSpPr>
            <p:spPr>
              <a:xfrm flipH="1">
                <a:off x="658362" y="2891387"/>
                <a:ext cx="490072" cy="1927116"/>
              </a:xfrm>
              <a:prstGeom prst="round1Rect">
                <a:avLst>
                  <a:gd name="adj" fmla="val 50000"/>
                </a:avLst>
              </a:prstGeom>
              <a:solidFill>
                <a:srgbClr val="203B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388;p24">
                <a:extLst>
                  <a:ext uri="{FF2B5EF4-FFF2-40B4-BE49-F238E27FC236}">
                    <a16:creationId xmlns:a16="http://schemas.microsoft.com/office/drawing/2014/main" id="{3C719AA1-2275-4668-95B7-4A98ECEC225F}"/>
                  </a:ext>
                </a:extLst>
              </p:cNvPr>
              <p:cNvSpPr txBox="1"/>
              <p:nvPr/>
            </p:nvSpPr>
            <p:spPr>
              <a:xfrm>
                <a:off x="1528340" y="2759066"/>
                <a:ext cx="1166554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-21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  </a:t>
                </a:r>
                <a:r>
                  <a:rPr kumimoji="0" lang="ru-RU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млн руб.</a:t>
                </a:r>
                <a:endParaRPr kumimoji="0" lang="ru-RU" b="1" i="0" u="none" strike="noStrike" kern="1200" cap="none" spc="0" normalizeH="0" baseline="0" noProof="0" dirty="0">
                  <a:ln>
                    <a:noFill/>
                  </a:ln>
                  <a:solidFill>
                    <a:srgbClr val="000D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15" name="Google Shape;388;p24">
                <a:extLst>
                  <a:ext uri="{FF2B5EF4-FFF2-40B4-BE49-F238E27FC236}">
                    <a16:creationId xmlns:a16="http://schemas.microsoft.com/office/drawing/2014/main" id="{1B94EB03-F683-43CC-BF90-F1930DC224DC}"/>
                  </a:ext>
                </a:extLst>
              </p:cNvPr>
              <p:cNvSpPr txBox="1"/>
              <p:nvPr/>
            </p:nvSpPr>
            <p:spPr>
              <a:xfrm>
                <a:off x="1612665" y="4539905"/>
                <a:ext cx="743581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2025 г.</a:t>
                </a:r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D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16" name="Google Shape;388;p24">
                <a:extLst>
                  <a:ext uri="{FF2B5EF4-FFF2-40B4-BE49-F238E27FC236}">
                    <a16:creationId xmlns:a16="http://schemas.microsoft.com/office/drawing/2014/main" id="{4230A4D4-7CD2-4DBB-A21F-66C1C7B56E6E}"/>
                  </a:ext>
                </a:extLst>
              </p:cNvPr>
              <p:cNvSpPr txBox="1"/>
              <p:nvPr/>
            </p:nvSpPr>
            <p:spPr>
              <a:xfrm>
                <a:off x="11824" y="4539905"/>
                <a:ext cx="785513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D2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2024 г.</a:t>
                </a:r>
                <a:endParaRPr kumimoji="0" lang="ru-RU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D2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17" name="Google Shape;388;p24">
                <a:extLst>
                  <a:ext uri="{FF2B5EF4-FFF2-40B4-BE49-F238E27FC236}">
                    <a16:creationId xmlns:a16="http://schemas.microsoft.com/office/drawing/2014/main" id="{D5352A31-A1CD-42C6-97DB-E6CD5526A420}"/>
                  </a:ext>
                </a:extLst>
              </p:cNvPr>
              <p:cNvSpPr txBox="1"/>
              <p:nvPr/>
            </p:nvSpPr>
            <p:spPr>
              <a:xfrm>
                <a:off x="654724" y="3173941"/>
                <a:ext cx="760586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331</a:t>
                </a:r>
              </a:p>
            </p:txBody>
          </p:sp>
          <p:sp>
            <p:nvSpPr>
              <p:cNvPr id="18" name="Google Shape;388;p24">
                <a:extLst>
                  <a:ext uri="{FF2B5EF4-FFF2-40B4-BE49-F238E27FC236}">
                    <a16:creationId xmlns:a16="http://schemas.microsoft.com/office/drawing/2014/main" id="{B99ACD34-FFE6-49E7-AFFB-3F41A3744E2C}"/>
                  </a:ext>
                </a:extLst>
              </p:cNvPr>
              <p:cNvSpPr txBox="1"/>
              <p:nvPr/>
            </p:nvSpPr>
            <p:spPr>
              <a:xfrm>
                <a:off x="1172473" y="3233417"/>
                <a:ext cx="521036" cy="4239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  <a:sym typeface="Roboto"/>
                  </a:rPr>
                  <a:t>310</a:t>
                </a:r>
              </a:p>
            </p:txBody>
          </p:sp>
        </p:grpSp>
        <p:sp>
          <p:nvSpPr>
            <p:cNvPr id="5" name="Google Shape;386;p24">
              <a:extLst>
                <a:ext uri="{FF2B5EF4-FFF2-40B4-BE49-F238E27FC236}">
                  <a16:creationId xmlns:a16="http://schemas.microsoft.com/office/drawing/2014/main" id="{13FFF37A-2AD0-4ED0-8156-6191AC6027EA}"/>
                </a:ext>
              </a:extLst>
            </p:cNvPr>
            <p:cNvSpPr txBox="1"/>
            <p:nvPr/>
          </p:nvSpPr>
          <p:spPr>
            <a:xfrm>
              <a:off x="-541253" y="4931510"/>
              <a:ext cx="3420977" cy="4952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0" rIns="182875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Арендная</a:t>
              </a:r>
              <a:r>
                <a:rPr kumimoji="0" lang="ru-RU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 </a:t>
              </a: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Extra Condensed"/>
                  <a:cs typeface="Times New Roman" panose="02020603050405020304" pitchFamily="18" charset="0"/>
                  <a:sym typeface="Fira Sans Extra Condensed"/>
                </a:rPr>
                <a:t>плата</a:t>
              </a:r>
              <a:endParaRPr kumimoji="0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"/>
                <a:cs typeface="Times New Roman" panose="02020603050405020304" pitchFamily="18" charset="0"/>
                <a:sym typeface="Fira Sans Extra Condensed"/>
              </a:endParaRPr>
            </a:p>
          </p:txBody>
        </p:sp>
        <p:sp>
          <p:nvSpPr>
            <p:cNvPr id="6" name="Google Shape;387;p24">
              <a:extLst>
                <a:ext uri="{FF2B5EF4-FFF2-40B4-BE49-F238E27FC236}">
                  <a16:creationId xmlns:a16="http://schemas.microsoft.com/office/drawing/2014/main" id="{9277EADA-0EB5-4CBF-AC1F-6048A6E8E001}"/>
                </a:ext>
              </a:extLst>
            </p:cNvPr>
            <p:cNvSpPr txBox="1"/>
            <p:nvPr/>
          </p:nvSpPr>
          <p:spPr>
            <a:xfrm>
              <a:off x="-514350" y="5263064"/>
              <a:ext cx="3420977" cy="11359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75" tIns="0" rIns="182875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за земельные участки,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гос. собственность на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  <a:sym typeface="Roboto"/>
                </a:rPr>
                <a:t>которые не разграничена</a:t>
              </a:r>
              <a:endParaRPr kumimoji="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endParaRPr>
            </a:p>
          </p:txBody>
        </p:sp>
      </p:grp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70CF6F3-3960-47B4-8E9C-A744643204B7}"/>
              </a:ext>
            </a:extLst>
          </p:cNvPr>
          <p:cNvSpPr/>
          <p:nvPr/>
        </p:nvSpPr>
        <p:spPr>
          <a:xfrm>
            <a:off x="137651" y="520844"/>
            <a:ext cx="1191669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Неналоговые доходы бюджета составляют 17% от суммы налоговых и неналоговых доходов бюджета.</a:t>
            </a:r>
          </a:p>
          <a:p>
            <a:pPr indent="450215" algn="just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2025 году значительную долю неналоговых доходов составили доходы от использования имущества, находящегося в муниципальной и государственной собственности. Существенную долю составляют доходы от арендной платы за земельные участки, государственная собственность на которые не разграничена, но по сравнению с 2024 годом поступления снизились на 21 млн руб. или на 6%, за счет выкупа арендаторами арендуемых участков. </a:t>
            </a:r>
          </a:p>
          <a:p>
            <a:pPr indent="450215" algn="just"/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связи с реализацией арендаторами права выкупа арендуемого муниципального имущества, доходы от его продажи возросли в отчетном периоде на 33% и достигли 128 млн рублей.</a:t>
            </a:r>
          </a:p>
          <a:p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Доходы от продажи земельных участков сократились на 41% в связи с уменьшением количества объектов, предназначенных для реализации, и составили 54 млн рублей.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652998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00;p17">
            <a:extLst>
              <a:ext uri="{FF2B5EF4-FFF2-40B4-BE49-F238E27FC236}">
                <a16:creationId xmlns:a16="http://schemas.microsoft.com/office/drawing/2014/main" id="{29D9914F-52FC-4A64-9D8C-4AF35FA35589}"/>
              </a:ext>
            </a:extLst>
          </p:cNvPr>
          <p:cNvSpPr/>
          <p:nvPr/>
        </p:nvSpPr>
        <p:spPr>
          <a:xfrm>
            <a:off x="6850075" y="2630386"/>
            <a:ext cx="4176000" cy="1146075"/>
          </a:xfrm>
          <a:custGeom>
            <a:avLst/>
            <a:gdLst/>
            <a:ahLst/>
            <a:cxnLst/>
            <a:rect l="l" t="t" r="r" b="b"/>
            <a:pathLst>
              <a:path w="108332" h="45843" extrusionOk="0">
                <a:moveTo>
                  <a:pt x="0" y="0"/>
                </a:moveTo>
                <a:lnTo>
                  <a:pt x="0" y="45842"/>
                </a:lnTo>
                <a:lnTo>
                  <a:pt x="85410" y="45842"/>
                </a:lnTo>
                <a:cubicBezTo>
                  <a:pt x="98008" y="45842"/>
                  <a:pt x="108331" y="35519"/>
                  <a:pt x="108331" y="22921"/>
                </a:cubicBezTo>
                <a:cubicBezTo>
                  <a:pt x="108331" y="10224"/>
                  <a:pt x="98008" y="0"/>
                  <a:pt x="8541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Google Shape;99;p17">
            <a:extLst>
              <a:ext uri="{FF2B5EF4-FFF2-40B4-BE49-F238E27FC236}">
                <a16:creationId xmlns:a16="http://schemas.microsoft.com/office/drawing/2014/main" id="{8412D699-756A-4AA0-8C6A-3EE58B8A3DC7}"/>
              </a:ext>
            </a:extLst>
          </p:cNvPr>
          <p:cNvSpPr/>
          <p:nvPr/>
        </p:nvSpPr>
        <p:spPr>
          <a:xfrm>
            <a:off x="1250660" y="2630386"/>
            <a:ext cx="4175965" cy="1146075"/>
          </a:xfrm>
          <a:custGeom>
            <a:avLst/>
            <a:gdLst/>
            <a:ahLst/>
            <a:cxnLst/>
            <a:rect l="l" t="t" r="r" b="b"/>
            <a:pathLst>
              <a:path w="108307" h="45843" extrusionOk="0">
                <a:moveTo>
                  <a:pt x="22921" y="0"/>
                </a:moveTo>
                <a:cubicBezTo>
                  <a:pt x="10298" y="0"/>
                  <a:pt x="0" y="10224"/>
                  <a:pt x="0" y="22921"/>
                </a:cubicBezTo>
                <a:cubicBezTo>
                  <a:pt x="0" y="35519"/>
                  <a:pt x="10298" y="45842"/>
                  <a:pt x="22921" y="45842"/>
                </a:cubicBezTo>
                <a:lnTo>
                  <a:pt x="108306" y="45842"/>
                </a:lnTo>
                <a:lnTo>
                  <a:pt x="108306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Google Shape;101;p17">
            <a:extLst>
              <a:ext uri="{FF2B5EF4-FFF2-40B4-BE49-F238E27FC236}">
                <a16:creationId xmlns:a16="http://schemas.microsoft.com/office/drawing/2014/main" id="{371E1D61-1AAB-4FB8-B9AB-FC28F4583A08}"/>
              </a:ext>
            </a:extLst>
          </p:cNvPr>
          <p:cNvSpPr/>
          <p:nvPr/>
        </p:nvSpPr>
        <p:spPr>
          <a:xfrm>
            <a:off x="1291856" y="5186121"/>
            <a:ext cx="4175866" cy="1145450"/>
          </a:xfrm>
          <a:custGeom>
            <a:avLst/>
            <a:gdLst/>
            <a:ahLst/>
            <a:cxnLst/>
            <a:rect l="l" t="t" r="r" b="b"/>
            <a:pathLst>
              <a:path w="108307" h="45818" extrusionOk="0">
                <a:moveTo>
                  <a:pt x="22921" y="1"/>
                </a:moveTo>
                <a:cubicBezTo>
                  <a:pt x="10298" y="1"/>
                  <a:pt x="0" y="10199"/>
                  <a:pt x="0" y="22896"/>
                </a:cubicBezTo>
                <a:cubicBezTo>
                  <a:pt x="0" y="35494"/>
                  <a:pt x="10298" y="45817"/>
                  <a:pt x="22921" y="45817"/>
                </a:cubicBezTo>
                <a:lnTo>
                  <a:pt x="108306" y="45817"/>
                </a:lnTo>
                <a:lnTo>
                  <a:pt x="108306" y="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Google Shape;102;p17">
            <a:extLst>
              <a:ext uri="{FF2B5EF4-FFF2-40B4-BE49-F238E27FC236}">
                <a16:creationId xmlns:a16="http://schemas.microsoft.com/office/drawing/2014/main" id="{5E2E4B42-20C0-4DE3-9B2C-7C8952969C1E}"/>
              </a:ext>
            </a:extLst>
          </p:cNvPr>
          <p:cNvSpPr/>
          <p:nvPr/>
        </p:nvSpPr>
        <p:spPr>
          <a:xfrm>
            <a:off x="6850075" y="5155298"/>
            <a:ext cx="4176000" cy="1145450"/>
          </a:xfrm>
          <a:custGeom>
            <a:avLst/>
            <a:gdLst/>
            <a:ahLst/>
            <a:cxnLst/>
            <a:rect l="l" t="t" r="r" b="b"/>
            <a:pathLst>
              <a:path w="108332" h="45818" extrusionOk="0">
                <a:moveTo>
                  <a:pt x="0" y="1"/>
                </a:moveTo>
                <a:lnTo>
                  <a:pt x="0" y="45817"/>
                </a:lnTo>
                <a:lnTo>
                  <a:pt x="85410" y="45817"/>
                </a:lnTo>
                <a:cubicBezTo>
                  <a:pt x="98008" y="45817"/>
                  <a:pt x="108331" y="35494"/>
                  <a:pt x="108331" y="22896"/>
                </a:cubicBezTo>
                <a:cubicBezTo>
                  <a:pt x="108331" y="10199"/>
                  <a:pt x="98008" y="1"/>
                  <a:pt x="85410" y="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875265A4-36D5-40A3-A42A-B9A6744EFDA5}"/>
              </a:ext>
            </a:extLst>
          </p:cNvPr>
          <p:cNvSpPr/>
          <p:nvPr/>
        </p:nvSpPr>
        <p:spPr>
          <a:xfrm>
            <a:off x="4077254" y="2322415"/>
            <a:ext cx="4251205" cy="425120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Google Shape;109;p17">
            <a:extLst>
              <a:ext uri="{FF2B5EF4-FFF2-40B4-BE49-F238E27FC236}">
                <a16:creationId xmlns:a16="http://schemas.microsoft.com/office/drawing/2014/main" id="{1AFE2A61-DFDD-4B3A-851B-FB0B65004542}"/>
              </a:ext>
            </a:extLst>
          </p:cNvPr>
          <p:cNvSpPr/>
          <p:nvPr/>
        </p:nvSpPr>
        <p:spPr>
          <a:xfrm>
            <a:off x="1074388" y="2619536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50"/>
                  <a:pt x="1" y="13448"/>
                </a:cubicBezTo>
                <a:cubicBezTo>
                  <a:pt x="1" y="20847"/>
                  <a:pt x="5950" y="26771"/>
                  <a:pt x="13349" y="26771"/>
                </a:cubicBezTo>
                <a:cubicBezTo>
                  <a:pt x="20722" y="26771"/>
                  <a:pt x="26771" y="20847"/>
                  <a:pt x="26771" y="13448"/>
                </a:cubicBezTo>
                <a:cubicBezTo>
                  <a:pt x="26771" y="6050"/>
                  <a:pt x="20722" y="1"/>
                  <a:pt x="13349" y="1"/>
                </a:cubicBezTo>
                <a:close/>
              </a:path>
            </a:pathLst>
          </a:custGeom>
          <a:solidFill>
            <a:srgbClr val="2A9D8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Google Shape;110;p17">
            <a:extLst>
              <a:ext uri="{FF2B5EF4-FFF2-40B4-BE49-F238E27FC236}">
                <a16:creationId xmlns:a16="http://schemas.microsoft.com/office/drawing/2014/main" id="{6E0C6A6C-3F2F-4A8D-B00E-09A956DB5766}"/>
              </a:ext>
            </a:extLst>
          </p:cNvPr>
          <p:cNvSpPr/>
          <p:nvPr/>
        </p:nvSpPr>
        <p:spPr>
          <a:xfrm>
            <a:off x="10212548" y="2629754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872" h="26771" extrusionOk="0">
                <a:moveTo>
                  <a:pt x="13424" y="1"/>
                </a:moveTo>
                <a:cubicBezTo>
                  <a:pt x="6050" y="1"/>
                  <a:pt x="1" y="6050"/>
                  <a:pt x="1" y="13448"/>
                </a:cubicBezTo>
                <a:cubicBezTo>
                  <a:pt x="1" y="20847"/>
                  <a:pt x="6050" y="26771"/>
                  <a:pt x="13424" y="26771"/>
                </a:cubicBezTo>
                <a:cubicBezTo>
                  <a:pt x="20822" y="26771"/>
                  <a:pt x="26871" y="20847"/>
                  <a:pt x="26871" y="13448"/>
                </a:cubicBezTo>
                <a:cubicBezTo>
                  <a:pt x="26871" y="6050"/>
                  <a:pt x="20822" y="1"/>
                  <a:pt x="13424" y="1"/>
                </a:cubicBezTo>
                <a:close/>
              </a:path>
            </a:pathLst>
          </a:custGeom>
          <a:solidFill>
            <a:srgbClr val="7FAB7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Google Shape;112;p17">
            <a:extLst>
              <a:ext uri="{FF2B5EF4-FFF2-40B4-BE49-F238E27FC236}">
                <a16:creationId xmlns:a16="http://schemas.microsoft.com/office/drawing/2014/main" id="{9F4C528F-9829-4267-8DF6-8F86D641658D}"/>
              </a:ext>
            </a:extLst>
          </p:cNvPr>
          <p:cNvSpPr/>
          <p:nvPr/>
        </p:nvSpPr>
        <p:spPr>
          <a:xfrm>
            <a:off x="1045921" y="5196283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25"/>
                  <a:pt x="1" y="13423"/>
                </a:cubicBezTo>
                <a:cubicBezTo>
                  <a:pt x="1" y="20822"/>
                  <a:pt x="5950" y="26771"/>
                  <a:pt x="13349" y="26771"/>
                </a:cubicBezTo>
                <a:cubicBezTo>
                  <a:pt x="20722" y="26771"/>
                  <a:pt x="26771" y="20822"/>
                  <a:pt x="26771" y="13423"/>
                </a:cubicBezTo>
                <a:cubicBezTo>
                  <a:pt x="26771" y="6025"/>
                  <a:pt x="20722" y="1"/>
                  <a:pt x="13349" y="1"/>
                </a:cubicBezTo>
                <a:close/>
              </a:path>
            </a:pathLst>
          </a:custGeom>
          <a:solidFill>
            <a:srgbClr val="E76F5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Google Shape;113;p17">
            <a:extLst>
              <a:ext uri="{FF2B5EF4-FFF2-40B4-BE49-F238E27FC236}">
                <a16:creationId xmlns:a16="http://schemas.microsoft.com/office/drawing/2014/main" id="{0158237D-1241-4A2E-9CA7-F0B95C00A24B}"/>
              </a:ext>
            </a:extLst>
          </p:cNvPr>
          <p:cNvSpPr/>
          <p:nvPr/>
        </p:nvSpPr>
        <p:spPr>
          <a:xfrm>
            <a:off x="10185165" y="5153345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872" h="26771" extrusionOk="0">
                <a:moveTo>
                  <a:pt x="13424" y="1"/>
                </a:moveTo>
                <a:cubicBezTo>
                  <a:pt x="6050" y="1"/>
                  <a:pt x="1" y="6025"/>
                  <a:pt x="1" y="13423"/>
                </a:cubicBezTo>
                <a:cubicBezTo>
                  <a:pt x="1" y="20822"/>
                  <a:pt x="6050" y="26771"/>
                  <a:pt x="13424" y="26771"/>
                </a:cubicBezTo>
                <a:cubicBezTo>
                  <a:pt x="20822" y="26771"/>
                  <a:pt x="26871" y="20822"/>
                  <a:pt x="26871" y="13423"/>
                </a:cubicBezTo>
                <a:cubicBezTo>
                  <a:pt x="26871" y="6025"/>
                  <a:pt x="20822" y="1"/>
                  <a:pt x="13424" y="1"/>
                </a:cubicBezTo>
                <a:close/>
              </a:path>
            </a:pathLst>
          </a:custGeom>
          <a:solidFill>
            <a:srgbClr val="E0AD2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Google Shape;114;p17">
            <a:extLst>
              <a:ext uri="{FF2B5EF4-FFF2-40B4-BE49-F238E27FC236}">
                <a16:creationId xmlns:a16="http://schemas.microsoft.com/office/drawing/2014/main" id="{D51D1DDF-DC7A-4436-B2FF-C3892E71E303}"/>
              </a:ext>
            </a:extLst>
          </p:cNvPr>
          <p:cNvSpPr txBox="1"/>
          <p:nvPr/>
        </p:nvSpPr>
        <p:spPr>
          <a:xfrm>
            <a:off x="10205713" y="2945083"/>
            <a:ext cx="1124251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9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%</a:t>
            </a:r>
            <a:endParaRPr kumimoji="0" lang="en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ira Sans Extra Condensed Medium"/>
              <a:cs typeface="Times New Roman" panose="02020603050405020304" pitchFamily="18" charset="0"/>
              <a:sym typeface="Fira Sans Extra Condensed Medium"/>
            </a:endParaRPr>
          </a:p>
        </p:txBody>
      </p:sp>
      <p:sp>
        <p:nvSpPr>
          <p:cNvPr id="35" name="Google Shape;116;p17">
            <a:extLst>
              <a:ext uri="{FF2B5EF4-FFF2-40B4-BE49-F238E27FC236}">
                <a16:creationId xmlns:a16="http://schemas.microsoft.com/office/drawing/2014/main" id="{0BB37CBD-6097-4E5C-9055-E321A42ADB4E}"/>
              </a:ext>
            </a:extLst>
          </p:cNvPr>
          <p:cNvSpPr txBox="1"/>
          <p:nvPr/>
        </p:nvSpPr>
        <p:spPr>
          <a:xfrm>
            <a:off x="7685976" y="2839483"/>
            <a:ext cx="2504198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Минземимущество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 Республики Башкортостан</a:t>
            </a:r>
          </a:p>
        </p:txBody>
      </p:sp>
      <p:sp>
        <p:nvSpPr>
          <p:cNvPr id="36" name="Google Shape;119;p17">
            <a:extLst>
              <a:ext uri="{FF2B5EF4-FFF2-40B4-BE49-F238E27FC236}">
                <a16:creationId xmlns:a16="http://schemas.microsoft.com/office/drawing/2014/main" id="{91EB1CD2-DDA6-458C-A490-ED2DB18CF9C4}"/>
              </a:ext>
            </a:extLst>
          </p:cNvPr>
          <p:cNvSpPr txBox="1"/>
          <p:nvPr/>
        </p:nvSpPr>
        <p:spPr>
          <a:xfrm>
            <a:off x="2221535" y="2702563"/>
            <a:ext cx="2273217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УФНС по Республике Башкортостан</a:t>
            </a:r>
          </a:p>
        </p:txBody>
      </p:sp>
      <p:sp>
        <p:nvSpPr>
          <p:cNvPr id="37" name="Google Shape;123;p17">
            <a:extLst>
              <a:ext uri="{FF2B5EF4-FFF2-40B4-BE49-F238E27FC236}">
                <a16:creationId xmlns:a16="http://schemas.microsoft.com/office/drawing/2014/main" id="{AE253AEB-B061-4B50-AB86-726327E189AD}"/>
              </a:ext>
            </a:extLst>
          </p:cNvPr>
          <p:cNvSpPr txBox="1"/>
          <p:nvPr/>
        </p:nvSpPr>
        <p:spPr>
          <a:xfrm>
            <a:off x="1074388" y="2969263"/>
            <a:ext cx="11448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83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%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ira Sans Extra Condensed Medium"/>
              <a:cs typeface="Times New Roman" panose="02020603050405020304" pitchFamily="18" charset="0"/>
              <a:sym typeface="Fira Sans Extra Condensed Medium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E1D90DD-6A3C-4EC8-9E91-271B296A1308}"/>
              </a:ext>
            </a:extLst>
          </p:cNvPr>
          <p:cNvSpPr/>
          <p:nvPr/>
        </p:nvSpPr>
        <p:spPr>
          <a:xfrm>
            <a:off x="2213233" y="5326574"/>
            <a:ext cx="2261413" cy="88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МКУ «Городская казна»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г. Стерлитамак</a:t>
            </a:r>
          </a:p>
        </p:txBody>
      </p:sp>
      <p:sp>
        <p:nvSpPr>
          <p:cNvPr id="39" name="Google Shape;710;p35">
            <a:extLst>
              <a:ext uri="{FF2B5EF4-FFF2-40B4-BE49-F238E27FC236}">
                <a16:creationId xmlns:a16="http://schemas.microsoft.com/office/drawing/2014/main" id="{3994A81C-56C9-462F-97CA-3D8151A06CC9}"/>
              </a:ext>
            </a:extLst>
          </p:cNvPr>
          <p:cNvSpPr txBox="1"/>
          <p:nvPr/>
        </p:nvSpPr>
        <p:spPr>
          <a:xfrm rot="10800000" flipV="1">
            <a:off x="7767256" y="5350888"/>
            <a:ext cx="2394246" cy="81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Fira Sans Condensed SemiBold"/>
              </a:rPr>
              <a:t>Прочие администраторы доходов</a:t>
            </a:r>
            <a:endParaRPr kumimoji="0" sz="19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Fira Sans Condensed SemiBold"/>
            </a:endParaRPr>
          </a:p>
        </p:txBody>
      </p:sp>
      <p:sp>
        <p:nvSpPr>
          <p:cNvPr id="40" name="Google Shape;111;p17">
            <a:extLst>
              <a:ext uri="{FF2B5EF4-FFF2-40B4-BE49-F238E27FC236}">
                <a16:creationId xmlns:a16="http://schemas.microsoft.com/office/drawing/2014/main" id="{4251587C-26A2-4927-9437-774588F9E865}"/>
              </a:ext>
            </a:extLst>
          </p:cNvPr>
          <p:cNvSpPr txBox="1"/>
          <p:nvPr/>
        </p:nvSpPr>
        <p:spPr>
          <a:xfrm>
            <a:off x="1195842" y="5524445"/>
            <a:ext cx="901892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6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%</a:t>
            </a:r>
          </a:p>
        </p:txBody>
      </p:sp>
      <p:sp>
        <p:nvSpPr>
          <p:cNvPr id="41" name="Google Shape;111;p17">
            <a:extLst>
              <a:ext uri="{FF2B5EF4-FFF2-40B4-BE49-F238E27FC236}">
                <a16:creationId xmlns:a16="http://schemas.microsoft.com/office/drawing/2014/main" id="{37CF1E01-3F83-41B0-AC60-4B881E22D2C4}"/>
              </a:ext>
            </a:extLst>
          </p:cNvPr>
          <p:cNvSpPr txBox="1"/>
          <p:nvPr/>
        </p:nvSpPr>
        <p:spPr>
          <a:xfrm>
            <a:off x="10323133" y="5517211"/>
            <a:ext cx="934913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2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Medium"/>
                <a:cs typeface="Times New Roman" panose="02020603050405020304" pitchFamily="18" charset="0"/>
                <a:sym typeface="Fira Sans Extra Condensed Medium"/>
              </a:rPr>
              <a:t>%</a:t>
            </a: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015C4AB-DAED-42CD-8357-2CE0D3040A95}"/>
              </a:ext>
            </a:extLst>
          </p:cNvPr>
          <p:cNvGrpSpPr/>
          <p:nvPr/>
        </p:nvGrpSpPr>
        <p:grpSpPr>
          <a:xfrm>
            <a:off x="1101773" y="1104506"/>
            <a:ext cx="10255575" cy="944794"/>
            <a:chOff x="907750" y="759882"/>
            <a:chExt cx="10357644" cy="944794"/>
          </a:xfrm>
          <a:solidFill>
            <a:srgbClr val="D9D9D9"/>
          </a:solidFill>
        </p:grpSpPr>
        <p:sp>
          <p:nvSpPr>
            <p:cNvPr id="43" name="Google Shape;1088;p45">
              <a:extLst>
                <a:ext uri="{FF2B5EF4-FFF2-40B4-BE49-F238E27FC236}">
                  <a16:creationId xmlns:a16="http://schemas.microsoft.com/office/drawing/2014/main" id="{E38A2E0E-E34E-4B03-90C9-44EC7488C2C2}"/>
                </a:ext>
              </a:extLst>
            </p:cNvPr>
            <p:cNvSpPr/>
            <p:nvPr/>
          </p:nvSpPr>
          <p:spPr>
            <a:xfrm>
              <a:off x="907750" y="759882"/>
              <a:ext cx="10357644" cy="94479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DCC8A36-E1BA-4FBD-B20D-1CEAECCF0E00}"/>
                </a:ext>
              </a:extLst>
            </p:cNvPr>
            <p:cNvSpPr txBox="1"/>
            <p:nvPr/>
          </p:nvSpPr>
          <p:spPr>
            <a:xfrm>
              <a:off x="1033014" y="870796"/>
              <a:ext cx="10124424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 формировании доходной части местного бюджета участвуют </a:t>
              </a:r>
            </a:p>
            <a:p>
              <a:pPr algn="ctr"/>
              <a:r>
                <a:rPr lang="ru-RU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14 администраторов доходов</a:t>
              </a:r>
              <a:endPara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D6FCCC4-6782-4970-AA50-192F36B65B3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63199" y="3808972"/>
            <a:ext cx="1374420" cy="1257772"/>
          </a:xfrm>
          <a:prstGeom prst="rect">
            <a:avLst/>
          </a:prstGeom>
          <a:solidFill>
            <a:srgbClr val="7FAB71"/>
          </a:solidFill>
        </p:spPr>
      </p:pic>
      <p:sp>
        <p:nvSpPr>
          <p:cNvPr id="46" name="Google Shape;56;p15">
            <a:extLst>
              <a:ext uri="{FF2B5EF4-FFF2-40B4-BE49-F238E27FC236}">
                <a16:creationId xmlns:a16="http://schemas.microsoft.com/office/drawing/2014/main" id="{17EACB9F-71F6-4A31-8E44-0D85D931B710}"/>
              </a:ext>
            </a:extLst>
          </p:cNvPr>
          <p:cNvSpPr txBox="1">
            <a:spLocks/>
          </p:cNvSpPr>
          <p:nvPr/>
        </p:nvSpPr>
        <p:spPr>
          <a:xfrm>
            <a:off x="1222018" y="171240"/>
            <a:ext cx="10369550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Администраторы доходов местного бюджета</a:t>
            </a:r>
          </a:p>
        </p:txBody>
      </p:sp>
      <p:graphicFrame>
        <p:nvGraphicFramePr>
          <p:cNvPr id="47" name="Диаграмма 46">
            <a:extLst>
              <a:ext uri="{FF2B5EF4-FFF2-40B4-BE49-F238E27FC236}">
                <a16:creationId xmlns:a16="http://schemas.microsoft.com/office/drawing/2014/main" id="{F2CC92DF-491B-4F5C-A39E-244F772FC5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1626346"/>
              </p:ext>
            </p:extLst>
          </p:nvPr>
        </p:nvGraphicFramePr>
        <p:xfrm>
          <a:off x="3441062" y="2481137"/>
          <a:ext cx="8652387" cy="5690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8825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6;p15">
            <a:extLst>
              <a:ext uri="{FF2B5EF4-FFF2-40B4-BE49-F238E27FC236}">
                <a16:creationId xmlns:a16="http://schemas.microsoft.com/office/drawing/2014/main" id="{6BF78FD1-F66E-49B1-ABF7-B81C396FA818}"/>
              </a:ext>
            </a:extLst>
          </p:cNvPr>
          <p:cNvSpPr txBox="1">
            <a:spLocks/>
          </p:cNvSpPr>
          <p:nvPr/>
        </p:nvSpPr>
        <p:spPr>
          <a:xfrm>
            <a:off x="1487488" y="310910"/>
            <a:ext cx="9433048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Лидеры по сумме поступлений налоговых и неналоговых доходов в местный бюджет за 2025 год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uLnTx/>
              <a:uFillTx/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  <a:sym typeface="Fira Sans Extra Condensed"/>
            </a:endParaRPr>
          </a:p>
        </p:txBody>
      </p:sp>
      <p:sp>
        <p:nvSpPr>
          <p:cNvPr id="56" name="五边形 37">
            <a:extLst>
              <a:ext uri="{FF2B5EF4-FFF2-40B4-BE49-F238E27FC236}">
                <a16:creationId xmlns:a16="http://schemas.microsoft.com/office/drawing/2014/main" id="{4162FAFB-B5B1-4EB5-B285-F2C2493F4E76}"/>
              </a:ext>
            </a:extLst>
          </p:cNvPr>
          <p:cNvSpPr/>
          <p:nvPr/>
        </p:nvSpPr>
        <p:spPr>
          <a:xfrm flipH="1">
            <a:off x="3835851" y="1903970"/>
            <a:ext cx="4880680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7" name="五边形 38">
            <a:extLst>
              <a:ext uri="{FF2B5EF4-FFF2-40B4-BE49-F238E27FC236}">
                <a16:creationId xmlns:a16="http://schemas.microsoft.com/office/drawing/2014/main" id="{485BABDD-6C23-426C-B2B2-7929A96DB755}"/>
              </a:ext>
            </a:extLst>
          </p:cNvPr>
          <p:cNvSpPr/>
          <p:nvPr/>
        </p:nvSpPr>
        <p:spPr>
          <a:xfrm flipH="1">
            <a:off x="3835851" y="2856627"/>
            <a:ext cx="4880679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8" name="五边形 41">
            <a:extLst>
              <a:ext uri="{FF2B5EF4-FFF2-40B4-BE49-F238E27FC236}">
                <a16:creationId xmlns:a16="http://schemas.microsoft.com/office/drawing/2014/main" id="{C41904E5-4275-49A4-BD8C-68C9353DD382}"/>
              </a:ext>
            </a:extLst>
          </p:cNvPr>
          <p:cNvSpPr/>
          <p:nvPr/>
        </p:nvSpPr>
        <p:spPr>
          <a:xfrm flipH="1">
            <a:off x="3835853" y="3809945"/>
            <a:ext cx="4880678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9" name="五边形 42">
            <a:extLst>
              <a:ext uri="{FF2B5EF4-FFF2-40B4-BE49-F238E27FC236}">
                <a16:creationId xmlns:a16="http://schemas.microsoft.com/office/drawing/2014/main" id="{FCDA2E9A-3F2C-490F-9C81-E116EF7ABF77}"/>
              </a:ext>
            </a:extLst>
          </p:cNvPr>
          <p:cNvSpPr/>
          <p:nvPr/>
        </p:nvSpPr>
        <p:spPr>
          <a:xfrm flipH="1">
            <a:off x="3835853" y="4761949"/>
            <a:ext cx="4893262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0" name="五边形 43">
            <a:extLst>
              <a:ext uri="{FF2B5EF4-FFF2-40B4-BE49-F238E27FC236}">
                <a16:creationId xmlns:a16="http://schemas.microsoft.com/office/drawing/2014/main" id="{22B5997A-F8F8-4E51-BAAB-FD21B1AF3539}"/>
              </a:ext>
            </a:extLst>
          </p:cNvPr>
          <p:cNvSpPr/>
          <p:nvPr/>
        </p:nvSpPr>
        <p:spPr>
          <a:xfrm flipH="1">
            <a:off x="3835853" y="5724439"/>
            <a:ext cx="4880678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1" name="文本框 9">
            <a:extLst>
              <a:ext uri="{FF2B5EF4-FFF2-40B4-BE49-F238E27FC236}">
                <a16:creationId xmlns:a16="http://schemas.microsoft.com/office/drawing/2014/main" id="{8D6B1E61-DECF-4366-A4EF-2618D0C4E95D}"/>
              </a:ext>
            </a:extLst>
          </p:cNvPr>
          <p:cNvSpPr txBox="1"/>
          <p:nvPr/>
        </p:nvSpPr>
        <p:spPr>
          <a:xfrm>
            <a:off x="4387135" y="2051144"/>
            <a:ext cx="421833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АО «БСК»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62" name="文本框 9">
            <a:extLst>
              <a:ext uri="{FF2B5EF4-FFF2-40B4-BE49-F238E27FC236}">
                <a16:creationId xmlns:a16="http://schemas.microsoft.com/office/drawing/2014/main" id="{1B1711D7-43C1-4CB2-9659-FBCC82FAEF61}"/>
              </a:ext>
            </a:extLst>
          </p:cNvPr>
          <p:cNvSpPr txBox="1"/>
          <p:nvPr/>
        </p:nvSpPr>
        <p:spPr>
          <a:xfrm>
            <a:off x="4406800" y="3021637"/>
            <a:ext cx="421833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ОАО «СНХЗ»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63" name="文本框 9">
            <a:extLst>
              <a:ext uri="{FF2B5EF4-FFF2-40B4-BE49-F238E27FC236}">
                <a16:creationId xmlns:a16="http://schemas.microsoft.com/office/drawing/2014/main" id="{3009E1A4-7844-4E5E-8F7A-EA5C2B468D6C}"/>
              </a:ext>
            </a:extLst>
          </p:cNvPr>
          <p:cNvSpPr txBox="1"/>
          <p:nvPr/>
        </p:nvSpPr>
        <p:spPr>
          <a:xfrm>
            <a:off x="4406800" y="4897336"/>
            <a:ext cx="436940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>
              <a:buClrTx/>
              <a:defRPr/>
            </a:pPr>
            <a:r>
              <a:rPr lang="ru-RU" altLang="zh-CN" sz="2200" b="1" kern="1200" dirty="0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ГБУЗ РБ ГКБ № 1 </a:t>
            </a:r>
            <a:r>
              <a:rPr lang="ru-RU" altLang="zh-CN" sz="2200" b="1" kern="1200" dirty="0" err="1">
                <a:solidFill>
                  <a:srgbClr val="E7E6E6">
                    <a:lumMod val="10000"/>
                  </a:srgb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г.Стерлитамак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64" name="文本框 9">
            <a:extLst>
              <a:ext uri="{FF2B5EF4-FFF2-40B4-BE49-F238E27FC236}">
                <a16:creationId xmlns:a16="http://schemas.microsoft.com/office/drawing/2014/main" id="{BDC12E75-CC5C-40FD-825A-FE9796A25D41}"/>
              </a:ext>
            </a:extLst>
          </p:cNvPr>
          <p:cNvSpPr txBox="1"/>
          <p:nvPr/>
        </p:nvSpPr>
        <p:spPr>
          <a:xfrm>
            <a:off x="4406800" y="3960175"/>
            <a:ext cx="421833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ФКП «Авангард»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F3B928B-0C9A-4BD8-9E32-235DB8427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1848066"/>
            <a:ext cx="1059220" cy="70495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E660BF84-23EA-4B85-9165-1B1D579FC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4189" y="2834221"/>
            <a:ext cx="1059220" cy="664169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958A4B1-255A-40BE-AE30-112537D4C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759" y="4645016"/>
            <a:ext cx="1072944" cy="8775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09836B8-BB8F-435D-9F23-05764D3E4D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3753" y="3688791"/>
            <a:ext cx="972955" cy="877508"/>
          </a:xfrm>
          <a:prstGeom prst="rect">
            <a:avLst/>
          </a:prstGeom>
        </p:spPr>
      </p:pic>
      <p:sp>
        <p:nvSpPr>
          <p:cNvPr id="69" name="Frame 7">
            <a:extLst>
              <a:ext uri="{FF2B5EF4-FFF2-40B4-BE49-F238E27FC236}">
                <a16:creationId xmlns:a16="http://schemas.microsoft.com/office/drawing/2014/main" id="{986A588E-301F-49A9-B9B4-BFE581EFE748}"/>
              </a:ext>
            </a:extLst>
          </p:cNvPr>
          <p:cNvSpPr/>
          <p:nvPr/>
        </p:nvSpPr>
        <p:spPr>
          <a:xfrm>
            <a:off x="8713710" y="5603029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0" name="Frame 7">
            <a:extLst>
              <a:ext uri="{FF2B5EF4-FFF2-40B4-BE49-F238E27FC236}">
                <a16:creationId xmlns:a16="http://schemas.microsoft.com/office/drawing/2014/main" id="{A9CB1E52-8CC5-494C-842E-9E5E125C1180}"/>
              </a:ext>
            </a:extLst>
          </p:cNvPr>
          <p:cNvSpPr/>
          <p:nvPr/>
        </p:nvSpPr>
        <p:spPr>
          <a:xfrm>
            <a:off x="8718621" y="3690648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1" name="Frame 7">
            <a:extLst>
              <a:ext uri="{FF2B5EF4-FFF2-40B4-BE49-F238E27FC236}">
                <a16:creationId xmlns:a16="http://schemas.microsoft.com/office/drawing/2014/main" id="{B2C6E915-05C9-47DA-960D-0F23FA1DAC45}"/>
              </a:ext>
            </a:extLst>
          </p:cNvPr>
          <p:cNvSpPr/>
          <p:nvPr/>
        </p:nvSpPr>
        <p:spPr>
          <a:xfrm>
            <a:off x="8723537" y="1794825"/>
            <a:ext cx="1236229" cy="882124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2" name="Frame 7">
            <a:extLst>
              <a:ext uri="{FF2B5EF4-FFF2-40B4-BE49-F238E27FC236}">
                <a16:creationId xmlns:a16="http://schemas.microsoft.com/office/drawing/2014/main" id="{71687BAA-E85C-46D3-8E44-C824096027B2}"/>
              </a:ext>
            </a:extLst>
          </p:cNvPr>
          <p:cNvSpPr/>
          <p:nvPr/>
        </p:nvSpPr>
        <p:spPr>
          <a:xfrm>
            <a:off x="8718624" y="4639036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3" name="Frame 7">
            <a:extLst>
              <a:ext uri="{FF2B5EF4-FFF2-40B4-BE49-F238E27FC236}">
                <a16:creationId xmlns:a16="http://schemas.microsoft.com/office/drawing/2014/main" id="{B0340006-F4A8-43D4-AF57-B7710BEEFE33}"/>
              </a:ext>
            </a:extLst>
          </p:cNvPr>
          <p:cNvSpPr/>
          <p:nvPr/>
        </p:nvSpPr>
        <p:spPr>
          <a:xfrm>
            <a:off x="8713709" y="2740135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74" name="Rectangle 34">
            <a:extLst>
              <a:ext uri="{FF2B5EF4-FFF2-40B4-BE49-F238E27FC236}">
                <a16:creationId xmlns:a16="http://schemas.microsoft.com/office/drawing/2014/main" id="{70CA776B-1458-45FD-8BC2-41F4504F88F5}"/>
              </a:ext>
            </a:extLst>
          </p:cNvPr>
          <p:cNvSpPr/>
          <p:nvPr/>
        </p:nvSpPr>
        <p:spPr>
          <a:xfrm>
            <a:off x="8868148" y="2079377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9,1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5" name="Rectangle 34">
            <a:extLst>
              <a:ext uri="{FF2B5EF4-FFF2-40B4-BE49-F238E27FC236}">
                <a16:creationId xmlns:a16="http://schemas.microsoft.com/office/drawing/2014/main" id="{0DED7CAD-83DF-447B-84FA-D24578F50181}"/>
              </a:ext>
            </a:extLst>
          </p:cNvPr>
          <p:cNvSpPr/>
          <p:nvPr/>
        </p:nvSpPr>
        <p:spPr>
          <a:xfrm>
            <a:off x="8905639" y="3032713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2,7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6" name="Rectangle 34">
            <a:extLst>
              <a:ext uri="{FF2B5EF4-FFF2-40B4-BE49-F238E27FC236}">
                <a16:creationId xmlns:a16="http://schemas.microsoft.com/office/drawing/2014/main" id="{74F7B44F-DD39-4487-BF5C-23C8BD2B6FB3}"/>
              </a:ext>
            </a:extLst>
          </p:cNvPr>
          <p:cNvSpPr/>
          <p:nvPr/>
        </p:nvSpPr>
        <p:spPr>
          <a:xfrm>
            <a:off x="8901342" y="3990313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2,0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7" name="Rectangle 34">
            <a:extLst>
              <a:ext uri="{FF2B5EF4-FFF2-40B4-BE49-F238E27FC236}">
                <a16:creationId xmlns:a16="http://schemas.microsoft.com/office/drawing/2014/main" id="{A53FBA80-5CFC-4EF5-9AE6-8D40D655AF39}"/>
              </a:ext>
            </a:extLst>
          </p:cNvPr>
          <p:cNvSpPr/>
          <p:nvPr/>
        </p:nvSpPr>
        <p:spPr>
          <a:xfrm>
            <a:off x="8906260" y="4908321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1,9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8" name="Rectangle 34">
            <a:extLst>
              <a:ext uri="{FF2B5EF4-FFF2-40B4-BE49-F238E27FC236}">
                <a16:creationId xmlns:a16="http://schemas.microsoft.com/office/drawing/2014/main" id="{9AFAB71E-80FA-4407-8DD6-AAB5B141D9C5}"/>
              </a:ext>
            </a:extLst>
          </p:cNvPr>
          <p:cNvSpPr/>
          <p:nvPr/>
        </p:nvSpPr>
        <p:spPr>
          <a:xfrm>
            <a:off x="8906260" y="5871884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1,2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B0604020202020204" charset="0"/>
                <a:cs typeface="Times New Roman" panose="02020603050405020304" pitchFamily="18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Roboto" panose="020B060402020202020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9" name="文本框 9">
            <a:extLst>
              <a:ext uri="{FF2B5EF4-FFF2-40B4-BE49-F238E27FC236}">
                <a16:creationId xmlns:a16="http://schemas.microsoft.com/office/drawing/2014/main" id="{49124448-CFA8-4A88-806E-24DC5C5B0B66}"/>
              </a:ext>
            </a:extLst>
          </p:cNvPr>
          <p:cNvSpPr txBox="1"/>
          <p:nvPr/>
        </p:nvSpPr>
        <p:spPr>
          <a:xfrm>
            <a:off x="4411720" y="5868076"/>
            <a:ext cx="421833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АО «Тандер»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80" name="Speech Bubble: Rectangle with Corners Rounded 9">
            <a:extLst>
              <a:ext uri="{FF2B5EF4-FFF2-40B4-BE49-F238E27FC236}">
                <a16:creationId xmlns:a16="http://schemas.microsoft.com/office/drawing/2014/main" id="{0BC4CDEE-012E-496B-A060-0393BAB51B7C}"/>
              </a:ext>
            </a:extLst>
          </p:cNvPr>
          <p:cNvSpPr/>
          <p:nvPr/>
        </p:nvSpPr>
        <p:spPr>
          <a:xfrm rot="5400000">
            <a:off x="9914328" y="1991151"/>
            <a:ext cx="2402512" cy="1791805"/>
          </a:xfrm>
          <a:prstGeom prst="wedgeRoundRectCallout">
            <a:avLst>
              <a:gd name="adj1" fmla="val -31559"/>
              <a:gd name="adj2" fmla="val 60505"/>
              <a:gd name="adj3" fmla="val 16667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C8F2B87-CB56-43B4-AFAA-E31BFB3D6231}"/>
              </a:ext>
            </a:extLst>
          </p:cNvPr>
          <p:cNvSpPr txBox="1"/>
          <p:nvPr/>
        </p:nvSpPr>
        <p:spPr>
          <a:xfrm>
            <a:off x="10262193" y="1877076"/>
            <a:ext cx="17067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поступлений в местный бюджет от организации в общем объеме поступлений налоговых и неналоговых доходов местного бюджета</a:t>
            </a: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719ADFE1-1A4D-4795-8F3D-CBDB84A23F57}"/>
              </a:ext>
            </a:extLst>
          </p:cNvPr>
          <p:cNvGrpSpPr/>
          <p:nvPr/>
        </p:nvGrpSpPr>
        <p:grpSpPr>
          <a:xfrm>
            <a:off x="2865154" y="1778711"/>
            <a:ext cx="888853" cy="888853"/>
            <a:chOff x="1700163" y="2095052"/>
            <a:chExt cx="888853" cy="888853"/>
          </a:xfrm>
        </p:grpSpPr>
        <p:sp>
          <p:nvSpPr>
            <p:cNvPr id="83" name="Rectangle 6">
              <a:extLst>
                <a:ext uri="{FF2B5EF4-FFF2-40B4-BE49-F238E27FC236}">
                  <a16:creationId xmlns:a16="http://schemas.microsoft.com/office/drawing/2014/main" id="{617F1CBA-20BC-46BB-8C3E-D53BE682A78D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Rectangle 38">
              <a:extLst>
                <a:ext uri="{FF2B5EF4-FFF2-40B4-BE49-F238E27FC236}">
                  <a16:creationId xmlns:a16="http://schemas.microsoft.com/office/drawing/2014/main" id="{B7119686-C778-42E9-96B4-FEB02C6C43EB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Frame 7">
              <a:extLst>
                <a:ext uri="{FF2B5EF4-FFF2-40B4-BE49-F238E27FC236}">
                  <a16:creationId xmlns:a16="http://schemas.microsoft.com/office/drawing/2014/main" id="{F7348EAE-8048-491C-8A67-95BD55B918E3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6DDEB05-0AC6-49C2-BC85-2D50FCB7D4BF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982B7F35-C52C-47AD-871F-98123DC042D2}"/>
              </a:ext>
            </a:extLst>
          </p:cNvPr>
          <p:cNvGrpSpPr/>
          <p:nvPr/>
        </p:nvGrpSpPr>
        <p:grpSpPr>
          <a:xfrm>
            <a:off x="2865149" y="2733751"/>
            <a:ext cx="888853" cy="888853"/>
            <a:chOff x="1700163" y="2095052"/>
            <a:chExt cx="888853" cy="888853"/>
          </a:xfrm>
        </p:grpSpPr>
        <p:sp>
          <p:nvSpPr>
            <p:cNvPr id="88" name="Rectangle 6">
              <a:extLst>
                <a:ext uri="{FF2B5EF4-FFF2-40B4-BE49-F238E27FC236}">
                  <a16:creationId xmlns:a16="http://schemas.microsoft.com/office/drawing/2014/main" id="{A2D6018E-DC5F-4C16-B0D6-3EC09DD0E1D1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Rectangle 38">
              <a:extLst>
                <a:ext uri="{FF2B5EF4-FFF2-40B4-BE49-F238E27FC236}">
                  <a16:creationId xmlns:a16="http://schemas.microsoft.com/office/drawing/2014/main" id="{28FBBC79-268A-47F6-A5D4-D29E1B2B89DF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Frame 7">
              <a:extLst>
                <a:ext uri="{FF2B5EF4-FFF2-40B4-BE49-F238E27FC236}">
                  <a16:creationId xmlns:a16="http://schemas.microsoft.com/office/drawing/2014/main" id="{C3C6FA1E-DADE-4A3E-8021-3544856C247D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14715B8-8F52-4ED0-AAD7-CCE87502117A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6E4C477E-7DF7-4BEC-A382-5FAF7EAE6013}"/>
              </a:ext>
            </a:extLst>
          </p:cNvPr>
          <p:cNvGrpSpPr/>
          <p:nvPr/>
        </p:nvGrpSpPr>
        <p:grpSpPr>
          <a:xfrm>
            <a:off x="2865154" y="3688791"/>
            <a:ext cx="888853" cy="888853"/>
            <a:chOff x="1700163" y="2095052"/>
            <a:chExt cx="888853" cy="888853"/>
          </a:xfrm>
        </p:grpSpPr>
        <p:sp>
          <p:nvSpPr>
            <p:cNvPr id="93" name="Rectangle 6">
              <a:extLst>
                <a:ext uri="{FF2B5EF4-FFF2-40B4-BE49-F238E27FC236}">
                  <a16:creationId xmlns:a16="http://schemas.microsoft.com/office/drawing/2014/main" id="{241274C9-BF76-4CF5-BF55-E57235531DB6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Rectangle 38">
              <a:extLst>
                <a:ext uri="{FF2B5EF4-FFF2-40B4-BE49-F238E27FC236}">
                  <a16:creationId xmlns:a16="http://schemas.microsoft.com/office/drawing/2014/main" id="{C0382AB0-C819-45C0-AB2D-3F7DD1A68DCF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Frame 7">
              <a:extLst>
                <a:ext uri="{FF2B5EF4-FFF2-40B4-BE49-F238E27FC236}">
                  <a16:creationId xmlns:a16="http://schemas.microsoft.com/office/drawing/2014/main" id="{225F2D7C-AFBE-4F01-BD49-E88AE742B559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B417AC7-523C-4103-B2CD-24A23F1533E6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5CE975AB-A8C9-4D30-84BC-B5BEEE7BAF76}"/>
              </a:ext>
            </a:extLst>
          </p:cNvPr>
          <p:cNvGrpSpPr/>
          <p:nvPr/>
        </p:nvGrpSpPr>
        <p:grpSpPr>
          <a:xfrm>
            <a:off x="2865154" y="4633671"/>
            <a:ext cx="888853" cy="888853"/>
            <a:chOff x="1700163" y="2095052"/>
            <a:chExt cx="888853" cy="888853"/>
          </a:xfrm>
        </p:grpSpPr>
        <p:sp>
          <p:nvSpPr>
            <p:cNvPr id="98" name="Rectangle 6">
              <a:extLst>
                <a:ext uri="{FF2B5EF4-FFF2-40B4-BE49-F238E27FC236}">
                  <a16:creationId xmlns:a16="http://schemas.microsoft.com/office/drawing/2014/main" id="{066EFB9A-DA3F-4F31-A066-42C9FC0F5422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Rectangle 38">
              <a:extLst>
                <a:ext uri="{FF2B5EF4-FFF2-40B4-BE49-F238E27FC236}">
                  <a16:creationId xmlns:a16="http://schemas.microsoft.com/office/drawing/2014/main" id="{10A83580-0916-4698-88CC-2168B105A393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Frame 7">
              <a:extLst>
                <a:ext uri="{FF2B5EF4-FFF2-40B4-BE49-F238E27FC236}">
                  <a16:creationId xmlns:a16="http://schemas.microsoft.com/office/drawing/2014/main" id="{A2F2D3BC-51FE-4019-B3E8-A7305374701D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E1FC9EFD-F2E7-49F9-90BE-6F1995B43D1C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925072A-FD50-43EE-A489-E0120CD31753}"/>
              </a:ext>
            </a:extLst>
          </p:cNvPr>
          <p:cNvGrpSpPr/>
          <p:nvPr/>
        </p:nvGrpSpPr>
        <p:grpSpPr>
          <a:xfrm>
            <a:off x="2865154" y="5588711"/>
            <a:ext cx="888853" cy="888853"/>
            <a:chOff x="1700163" y="2095052"/>
            <a:chExt cx="888853" cy="888853"/>
          </a:xfrm>
        </p:grpSpPr>
        <p:sp>
          <p:nvSpPr>
            <p:cNvPr id="103" name="Rectangle 6">
              <a:extLst>
                <a:ext uri="{FF2B5EF4-FFF2-40B4-BE49-F238E27FC236}">
                  <a16:creationId xmlns:a16="http://schemas.microsoft.com/office/drawing/2014/main" id="{2EAF6E0A-B768-4BCF-9D94-FD361A0FD155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Rectangle 38">
              <a:extLst>
                <a:ext uri="{FF2B5EF4-FFF2-40B4-BE49-F238E27FC236}">
                  <a16:creationId xmlns:a16="http://schemas.microsoft.com/office/drawing/2014/main" id="{12D19AB0-DEB4-4E54-9007-39F3490B8ACE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Frame 7">
              <a:extLst>
                <a:ext uri="{FF2B5EF4-FFF2-40B4-BE49-F238E27FC236}">
                  <a16:creationId xmlns:a16="http://schemas.microsoft.com/office/drawing/2014/main" id="{35B2AFF1-2C77-4DE7-AD95-5604B72A5991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64051A34-DF3F-4F8C-A3BC-F382E74D14A3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465E94AF-C5AB-480B-8841-528D19889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3759" y="5567935"/>
            <a:ext cx="1022950" cy="90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24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E2BD8B5-6E87-4A52-8DD5-DB4A1F4D4609}"/>
              </a:ext>
            </a:extLst>
          </p:cNvPr>
          <p:cNvGrpSpPr/>
          <p:nvPr/>
        </p:nvGrpSpPr>
        <p:grpSpPr>
          <a:xfrm>
            <a:off x="227966" y="458437"/>
            <a:ext cx="11793920" cy="6215007"/>
            <a:chOff x="768549" y="234404"/>
            <a:chExt cx="11648122" cy="6623596"/>
          </a:xfrm>
        </p:grpSpPr>
        <p:sp>
          <p:nvSpPr>
            <p:cNvPr id="16" name="Заголовок 1">
              <a:extLst>
                <a:ext uri="{FF2B5EF4-FFF2-40B4-BE49-F238E27FC236}">
                  <a16:creationId xmlns:a16="http://schemas.microsoft.com/office/drawing/2014/main" id="{C9BD0711-BB44-44AB-ABF4-2E384676F0F3}"/>
                </a:ext>
              </a:extLst>
            </p:cNvPr>
            <p:cNvSpPr txBox="1">
              <a:spLocks/>
            </p:cNvSpPr>
            <p:nvPr/>
          </p:nvSpPr>
          <p:spPr>
            <a:xfrm>
              <a:off x="4705633" y="234404"/>
              <a:ext cx="4187183" cy="49079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58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Местные налоги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6DAD4A4-577D-44B8-9764-550B6EF38BC7}"/>
                </a:ext>
              </a:extLst>
            </p:cNvPr>
            <p:cNvSpPr/>
            <p:nvPr/>
          </p:nvSpPr>
          <p:spPr>
            <a:xfrm>
              <a:off x="823361" y="2216116"/>
              <a:ext cx="4049369" cy="157647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DD872546-7C55-4A14-B1DF-3A6215B0CC06}"/>
                </a:ext>
              </a:extLst>
            </p:cNvPr>
            <p:cNvSpPr/>
            <p:nvPr/>
          </p:nvSpPr>
          <p:spPr>
            <a:xfrm>
              <a:off x="800864" y="3892908"/>
              <a:ext cx="4071865" cy="244064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бъект 2">
              <a:extLst>
                <a:ext uri="{FF2B5EF4-FFF2-40B4-BE49-F238E27FC236}">
                  <a16:creationId xmlns:a16="http://schemas.microsoft.com/office/drawing/2014/main" id="{9048FCB6-34AF-44F6-A444-444D08288F70}"/>
                </a:ext>
              </a:extLst>
            </p:cNvPr>
            <p:cNvSpPr txBox="1">
              <a:spLocks/>
            </p:cNvSpPr>
            <p:nvPr/>
          </p:nvSpPr>
          <p:spPr>
            <a:xfrm>
              <a:off x="977699" y="3925160"/>
              <a:ext cx="3980851" cy="2932840"/>
            </a:xfrm>
            <a:prstGeom prst="rect">
              <a:avLst/>
            </a:prstGeom>
            <a:noFill/>
            <a:effectLst/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Земельный налог:</a:t>
              </a:r>
            </a:p>
            <a:p>
              <a:pPr marL="268288" indent="0">
                <a:buNone/>
              </a:pPr>
              <a:r>
                <a:rPr lang="ru-RU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земельный налог с организаций;</a:t>
              </a:r>
            </a:p>
            <a:p>
              <a:pPr marL="268288" indent="0">
                <a:buNone/>
              </a:pPr>
              <a:r>
                <a:rPr lang="ru-RU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земельный налог с физических лиц</a:t>
              </a:r>
            </a:p>
            <a:p>
              <a:pPr marL="0" indent="0">
                <a:buNone/>
              </a:pP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Платят простые граждане и организации,   у которых есть земля в собственности, бессрочном пользовании или пожизненном наследуемом владении</a:t>
              </a:r>
            </a:p>
            <a:p>
              <a:pPr marL="360363" indent="0">
                <a:buNone/>
              </a:pP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Объект 2">
              <a:extLst>
                <a:ext uri="{FF2B5EF4-FFF2-40B4-BE49-F238E27FC236}">
                  <a16:creationId xmlns:a16="http://schemas.microsoft.com/office/drawing/2014/main" id="{12449378-616B-4CAA-8E07-7AA81485B169}"/>
                </a:ext>
              </a:extLst>
            </p:cNvPr>
            <p:cNvSpPr txBox="1">
              <a:spLocks/>
            </p:cNvSpPr>
            <p:nvPr/>
          </p:nvSpPr>
          <p:spPr>
            <a:xfrm>
              <a:off x="935357" y="2344465"/>
              <a:ext cx="3836801" cy="2007407"/>
            </a:xfrm>
            <a:prstGeom prst="rect">
              <a:avLst/>
            </a:prstGeom>
            <a:noFill/>
            <a:effectLst/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Налог на имущество физических лиц</a:t>
              </a:r>
            </a:p>
            <a:p>
              <a:pPr marL="0" indent="0">
                <a:buNone/>
              </a:pPr>
              <a:r>
                <a:rPr lang="ru-RU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Платят физические лица с любой недвижимостью в собственности</a:t>
              </a:r>
              <a:endPara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FE692E8C-ECBE-4F2D-A39B-2CA29D9F2E87}"/>
                </a:ext>
              </a:extLst>
            </p:cNvPr>
            <p:cNvSpPr/>
            <p:nvPr/>
          </p:nvSpPr>
          <p:spPr>
            <a:xfrm>
              <a:off x="768549" y="679919"/>
              <a:ext cx="11648122" cy="1377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Местные налоги в Российской Федерации - это налоги и сборы, которые устанавливаются Налоговым кодексом Российской Федерации и нормативно-правовыми актами муниципальных образований и обязательны к уплате на этих территориях.                               В соответствии со ст.15 НК РФ к местным налогам и сборам относятся земельный налог, налог на имущество физических лиц, торговый сбор, туристический налог. На территории городского округа город Стерлитамак Республики Башкортостан установлены:</a:t>
              </a:r>
            </a:p>
            <a:p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: Rounded Corners 5">
              <a:extLst>
                <a:ext uri="{FF2B5EF4-FFF2-40B4-BE49-F238E27FC236}">
                  <a16:creationId xmlns:a16="http://schemas.microsoft.com/office/drawing/2014/main" id="{7ED77BB2-B99B-4281-B642-2EA466A5634B}"/>
                </a:ext>
              </a:extLst>
            </p:cNvPr>
            <p:cNvSpPr/>
            <p:nvPr/>
          </p:nvSpPr>
          <p:spPr>
            <a:xfrm rot="5400000">
              <a:off x="6351400" y="3263051"/>
              <a:ext cx="1576477" cy="2900695"/>
            </a:xfrm>
            <a:prstGeom prst="roundRect">
              <a:avLst/>
            </a:prstGeom>
            <a:noFill/>
            <a:ln w="38100">
              <a:solidFill>
                <a:srgbClr val="C5E0B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CF976F0-9C40-455D-891A-6EFBBBADFBA8}"/>
                </a:ext>
              </a:extLst>
            </p:cNvPr>
            <p:cNvSpPr/>
            <p:nvPr/>
          </p:nvSpPr>
          <p:spPr>
            <a:xfrm>
              <a:off x="5749903" y="3863247"/>
              <a:ext cx="3016919" cy="19024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Решение Совета городского округа г. Стерлитамак РБ от 21.11.2017 № 4-1/12з (ред. от 29.10.2024) «Об установлении земельного налога» Предоставлены льготы</a:t>
              </a:r>
            </a:p>
            <a:p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: Rounded Corners 5">
              <a:extLst>
                <a:ext uri="{FF2B5EF4-FFF2-40B4-BE49-F238E27FC236}">
                  <a16:creationId xmlns:a16="http://schemas.microsoft.com/office/drawing/2014/main" id="{37A9AC8D-8F29-48F0-BBD2-CDC53B5898C2}"/>
                </a:ext>
              </a:extLst>
            </p:cNvPr>
            <p:cNvSpPr/>
            <p:nvPr/>
          </p:nvSpPr>
          <p:spPr>
            <a:xfrm rot="5400000">
              <a:off x="6323303" y="1554009"/>
              <a:ext cx="1576478" cy="2900694"/>
            </a:xfrm>
            <a:prstGeom prst="roundRect">
              <a:avLst/>
            </a:prstGeom>
            <a:noFill/>
            <a:ln w="38100">
              <a:solidFill>
                <a:srgbClr val="73B24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BD470CAB-6D30-42DF-B3A4-DD2AD02C53EF}"/>
                </a:ext>
              </a:extLst>
            </p:cNvPr>
            <p:cNvSpPr/>
            <p:nvPr/>
          </p:nvSpPr>
          <p:spPr>
            <a:xfrm>
              <a:off x="5725478" y="2166189"/>
              <a:ext cx="304134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Решение Совета городского округа г. Стерлитамак РБ от 21.11.2017 № 4-2/12з (ред. от 29.10.2024) «Об установлении налога на имущество физических лиц»</a:t>
              </a:r>
            </a:p>
          </p:txBody>
        </p:sp>
        <p:sp>
          <p:nvSpPr>
            <p:cNvPr id="28" name="五边形 37">
              <a:extLst>
                <a:ext uri="{FF2B5EF4-FFF2-40B4-BE49-F238E27FC236}">
                  <a16:creationId xmlns:a16="http://schemas.microsoft.com/office/drawing/2014/main" id="{5D91E977-DD7B-4F1B-9BBB-9416C6E49C9B}"/>
                </a:ext>
              </a:extLst>
            </p:cNvPr>
            <p:cNvSpPr/>
            <p:nvPr/>
          </p:nvSpPr>
          <p:spPr>
            <a:xfrm rot="10800000" flipH="1">
              <a:off x="4911054" y="2551672"/>
              <a:ext cx="706793" cy="864096"/>
            </a:xfrm>
            <a:prstGeom prst="homePlate">
              <a:avLst/>
            </a:prstGeom>
            <a:solidFill>
              <a:srgbClr val="73B2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五边形 37">
              <a:extLst>
                <a:ext uri="{FF2B5EF4-FFF2-40B4-BE49-F238E27FC236}">
                  <a16:creationId xmlns:a16="http://schemas.microsoft.com/office/drawing/2014/main" id="{D6831EE5-E8D2-410E-9E75-72E6F5A43529}"/>
                </a:ext>
              </a:extLst>
            </p:cNvPr>
            <p:cNvSpPr/>
            <p:nvPr/>
          </p:nvSpPr>
          <p:spPr>
            <a:xfrm rot="10800000" flipH="1">
              <a:off x="4918019" y="4249769"/>
              <a:ext cx="706793" cy="864096"/>
            </a:xfrm>
            <a:prstGeom prst="homePlate">
              <a:avLst/>
            </a:prstGeom>
            <a:solidFill>
              <a:srgbClr val="B8D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E67B8BF0-D983-4533-A385-D38EEB94A4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0243265"/>
              </p:ext>
            </p:extLst>
          </p:nvPr>
        </p:nvGraphicFramePr>
        <p:xfrm>
          <a:off x="8858742" y="2234580"/>
          <a:ext cx="4690750" cy="3375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五边形 37">
            <a:extLst>
              <a:ext uri="{FF2B5EF4-FFF2-40B4-BE49-F238E27FC236}">
                <a16:creationId xmlns:a16="http://schemas.microsoft.com/office/drawing/2014/main" id="{D4F40BFD-CF40-47DA-8812-BF8D9BDFC22B}"/>
              </a:ext>
            </a:extLst>
          </p:cNvPr>
          <p:cNvSpPr/>
          <p:nvPr/>
        </p:nvSpPr>
        <p:spPr>
          <a:xfrm rot="10800000" flipH="1">
            <a:off x="8168313" y="2638856"/>
            <a:ext cx="715640" cy="810793"/>
          </a:xfrm>
          <a:prstGeom prst="homePlate">
            <a:avLst/>
          </a:prstGeom>
          <a:solidFill>
            <a:srgbClr val="73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五边形 37">
            <a:extLst>
              <a:ext uri="{FF2B5EF4-FFF2-40B4-BE49-F238E27FC236}">
                <a16:creationId xmlns:a16="http://schemas.microsoft.com/office/drawing/2014/main" id="{680B1140-12D6-4900-894D-66AB451276EA}"/>
              </a:ext>
            </a:extLst>
          </p:cNvPr>
          <p:cNvSpPr/>
          <p:nvPr/>
        </p:nvSpPr>
        <p:spPr>
          <a:xfrm rot="10800000" flipH="1">
            <a:off x="8214006" y="4242035"/>
            <a:ext cx="715640" cy="810793"/>
          </a:xfrm>
          <a:prstGeom prst="homePlate">
            <a:avLst/>
          </a:prstGeom>
          <a:solidFill>
            <a:srgbClr val="B8D9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1" name="Google Shape;92;p16">
            <a:extLst>
              <a:ext uri="{FF2B5EF4-FFF2-40B4-BE49-F238E27FC236}">
                <a16:creationId xmlns:a16="http://schemas.microsoft.com/office/drawing/2014/main" id="{468A7171-60EF-42E1-8CC1-1895A1AE79FD}"/>
              </a:ext>
            </a:extLst>
          </p:cNvPr>
          <p:cNvSpPr txBox="1"/>
          <p:nvPr/>
        </p:nvSpPr>
        <p:spPr>
          <a:xfrm flipH="1">
            <a:off x="8782591" y="2635900"/>
            <a:ext cx="812018" cy="20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2024 г.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32" name="Google Shape;92;p16">
            <a:extLst>
              <a:ext uri="{FF2B5EF4-FFF2-40B4-BE49-F238E27FC236}">
                <a16:creationId xmlns:a16="http://schemas.microsoft.com/office/drawing/2014/main" id="{27B89AB8-E0AC-4DA4-84E7-60707C8CFBFE}"/>
              </a:ext>
            </a:extLst>
          </p:cNvPr>
          <p:cNvSpPr txBox="1"/>
          <p:nvPr/>
        </p:nvSpPr>
        <p:spPr>
          <a:xfrm flipH="1">
            <a:off x="8751869" y="4238101"/>
            <a:ext cx="812018" cy="20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2024 г.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33" name="Google Shape;92;p16">
            <a:extLst>
              <a:ext uri="{FF2B5EF4-FFF2-40B4-BE49-F238E27FC236}">
                <a16:creationId xmlns:a16="http://schemas.microsoft.com/office/drawing/2014/main" id="{E74092CC-B6BD-48BE-9C65-03745C9C7EE0}"/>
              </a:ext>
            </a:extLst>
          </p:cNvPr>
          <p:cNvSpPr txBox="1"/>
          <p:nvPr/>
        </p:nvSpPr>
        <p:spPr>
          <a:xfrm flipH="1">
            <a:off x="8782591" y="3181109"/>
            <a:ext cx="812018" cy="20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2025 г.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34" name="Google Shape;92;p16">
            <a:extLst>
              <a:ext uri="{FF2B5EF4-FFF2-40B4-BE49-F238E27FC236}">
                <a16:creationId xmlns:a16="http://schemas.microsoft.com/office/drawing/2014/main" id="{81DCB696-C739-48DD-81F8-C973F2F571FF}"/>
              </a:ext>
            </a:extLst>
          </p:cNvPr>
          <p:cNvSpPr txBox="1"/>
          <p:nvPr/>
        </p:nvSpPr>
        <p:spPr>
          <a:xfrm flipH="1">
            <a:off x="8751869" y="4772661"/>
            <a:ext cx="812018" cy="20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2025 г.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35" name="Стрелка вверх 3">
            <a:extLst>
              <a:ext uri="{FF2B5EF4-FFF2-40B4-BE49-F238E27FC236}">
                <a16:creationId xmlns:a16="http://schemas.microsoft.com/office/drawing/2014/main" id="{6984D4A7-7D45-4A77-90E2-65E0675DA8A1}"/>
              </a:ext>
            </a:extLst>
          </p:cNvPr>
          <p:cNvSpPr/>
          <p:nvPr/>
        </p:nvSpPr>
        <p:spPr>
          <a:xfrm>
            <a:off x="11188319" y="2811285"/>
            <a:ext cx="368121" cy="338554"/>
          </a:xfrm>
          <a:prstGeom prst="upArrow">
            <a:avLst/>
          </a:prstGeom>
          <a:solidFill>
            <a:srgbClr val="78B832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6" name="Стрелка вверх 3">
            <a:extLst>
              <a:ext uri="{FF2B5EF4-FFF2-40B4-BE49-F238E27FC236}">
                <a16:creationId xmlns:a16="http://schemas.microsoft.com/office/drawing/2014/main" id="{F686CD9E-9B41-449C-99EA-562E060B631D}"/>
              </a:ext>
            </a:extLst>
          </p:cNvPr>
          <p:cNvSpPr/>
          <p:nvPr/>
        </p:nvSpPr>
        <p:spPr>
          <a:xfrm>
            <a:off x="10509303" y="4426725"/>
            <a:ext cx="368121" cy="338554"/>
          </a:xfrm>
          <a:prstGeom prst="upArrow">
            <a:avLst/>
          </a:prstGeom>
          <a:solidFill>
            <a:srgbClr val="78B832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7" name="Google Shape;388;p24">
            <a:extLst>
              <a:ext uri="{FF2B5EF4-FFF2-40B4-BE49-F238E27FC236}">
                <a16:creationId xmlns:a16="http://schemas.microsoft.com/office/drawing/2014/main" id="{B01DAB74-1843-406A-A1ED-4F4D270F0FF7}"/>
              </a:ext>
            </a:extLst>
          </p:cNvPr>
          <p:cNvSpPr txBox="1"/>
          <p:nvPr/>
        </p:nvSpPr>
        <p:spPr>
          <a:xfrm>
            <a:off x="11318020" y="2541835"/>
            <a:ext cx="812018" cy="351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+26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BEAB55C-7741-478C-AB2B-25C8F3D18B52}"/>
              </a:ext>
            </a:extLst>
          </p:cNvPr>
          <p:cNvSpPr txBox="1"/>
          <p:nvPr/>
        </p:nvSpPr>
        <p:spPr>
          <a:xfrm>
            <a:off x="8811175" y="2175339"/>
            <a:ext cx="21867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Поступило, млн </a:t>
            </a:r>
            <a:r>
              <a:rPr lang="ru-RU" sz="16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руб.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955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B83AD-9A35-4024-A837-7DDFD476C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719" y="0"/>
            <a:ext cx="10447678" cy="13258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налоговых льгот (налоговых расходов) городского округа города Стерлитамак Республики Башкортостан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83DC145-C6D8-47AA-BBA5-3A3BC774C616}"/>
              </a:ext>
            </a:extLst>
          </p:cNvPr>
          <p:cNvSpPr/>
          <p:nvPr/>
        </p:nvSpPr>
        <p:spPr>
          <a:xfrm>
            <a:off x="897551" y="1053530"/>
            <a:ext cx="1044767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Порядок проведения оценки эффективности планируемых к предоставлению налоговых льгот и ставок налогов, установленных решениями Совета городского округа город Стерлитамак Республики Башкортостан утвержден постановлением администрации городского округа город Стерлитамак Республики Башкортостан  от 26.01.2021 № 130.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Результаты оценки эффективности установленных (планируемых к установлению) налоговых льгот (налоговых расходов) и ставок по местным налогам ежегодно выносятся на рассмотрение и принятие соответствующих на заседание Межведомственной комиссии по вопросам увеличения поступлений налоговых и неналоговых доходов бюджета городского округа город Стерлитамак Республики Башкортостан в соответствии 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3.5. п. 3. Положения о Межведомственной комиссии по вопросам увеличения поступлений налоговых и неналоговых доходов бюджета городского округа город Стерлитамак Республики Башкортостан, утвержденного постановлением администрации городского округа город Стерлитамак Республики Башкортостан от 04.09.2025 № 2273,. 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Перечень налоговых расходов городского округа город Стерлитамак Республики Башкортостан, характеристика бюджетного, социально-экономического эффекта льгот по налогам доступны к просмотру по ссылке: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https://butget.sterlitamakadm.ru/byudzhet-goroda/otsenka-effektivnosti/efficiency-mark8.php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8DB6B6-5A08-47C1-8FA8-9072C9BE615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599" y="5149627"/>
            <a:ext cx="1550643" cy="1526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928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00EAC-8382-43FB-92A1-CF402559F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682" y="170301"/>
            <a:ext cx="4845318" cy="49079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A090593-4E4F-40F9-95CF-5638370AEDE1}"/>
              </a:ext>
            </a:extLst>
          </p:cNvPr>
          <p:cNvGrpSpPr/>
          <p:nvPr/>
        </p:nvGrpSpPr>
        <p:grpSpPr>
          <a:xfrm>
            <a:off x="749331" y="661098"/>
            <a:ext cx="10646016" cy="6064533"/>
            <a:chOff x="996187" y="793467"/>
            <a:chExt cx="10646016" cy="60645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6BA4AA-5236-4F1D-A4E5-401CF964505E}"/>
                </a:ext>
              </a:extLst>
            </p:cNvPr>
            <p:cNvSpPr txBox="1"/>
            <p:nvPr/>
          </p:nvSpPr>
          <p:spPr>
            <a:xfrm>
              <a:off x="1203403" y="793467"/>
              <a:ext cx="10438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 algn="just"/>
              <a:r>
                <a:rPr lang="ru-RU" sz="1600" b="1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Безвозмездные поступления от других бюджетов бюджетной системы Российской Федерации – межбюджетные трансферты (МБТ) или средства, предоставляемые одним бюджетом другому. Межбюджетные трансферты формируют значительную часть бюджетов всех уровней.</a:t>
              </a:r>
            </a:p>
          </p:txBody>
        </p:sp>
        <p:grpSp>
          <p:nvGrpSpPr>
            <p:cNvPr id="5" name="Group 49">
              <a:extLst>
                <a:ext uri="{FF2B5EF4-FFF2-40B4-BE49-F238E27FC236}">
                  <a16:creationId xmlns:a16="http://schemas.microsoft.com/office/drawing/2014/main" id="{181630E0-A088-45F0-9081-59C619CEAEDE}"/>
                </a:ext>
              </a:extLst>
            </p:cNvPr>
            <p:cNvGrpSpPr/>
            <p:nvPr/>
          </p:nvGrpSpPr>
          <p:grpSpPr>
            <a:xfrm>
              <a:off x="1025423" y="1772898"/>
              <a:ext cx="4457763" cy="2137855"/>
              <a:chOff x="868665" y="1419634"/>
              <a:chExt cx="3868057" cy="1855044"/>
            </a:xfrm>
          </p:grpSpPr>
          <p:grpSp>
            <p:nvGrpSpPr>
              <p:cNvPr id="39" name="Group 41">
                <a:extLst>
                  <a:ext uri="{FF2B5EF4-FFF2-40B4-BE49-F238E27FC236}">
                    <a16:creationId xmlns:a16="http://schemas.microsoft.com/office/drawing/2014/main" id="{F157CB43-53B4-4306-92EA-41148E11F8E7}"/>
                  </a:ext>
                </a:extLst>
              </p:cNvPr>
              <p:cNvGrpSpPr/>
              <p:nvPr/>
            </p:nvGrpSpPr>
            <p:grpSpPr>
              <a:xfrm>
                <a:off x="868665" y="1729695"/>
                <a:ext cx="2631796" cy="610758"/>
                <a:chOff x="868665" y="1729695"/>
                <a:chExt cx="2631796" cy="610758"/>
              </a:xfrm>
            </p:grpSpPr>
            <p:sp>
              <p:nvSpPr>
                <p:cNvPr id="44" name="Rectangle 6">
                  <a:extLst>
                    <a:ext uri="{FF2B5EF4-FFF2-40B4-BE49-F238E27FC236}">
                      <a16:creationId xmlns:a16="http://schemas.microsoft.com/office/drawing/2014/main" id="{F61EB263-4F4D-4E6C-BC09-5EB87159CE05}"/>
                    </a:ext>
                  </a:extLst>
                </p:cNvPr>
                <p:cNvSpPr/>
                <p:nvPr/>
              </p:nvSpPr>
              <p:spPr>
                <a:xfrm>
                  <a:off x="868665" y="1729695"/>
                  <a:ext cx="1034488" cy="468139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5" name="Rectangle: Rounded Corners 7">
                  <a:extLst>
                    <a:ext uri="{FF2B5EF4-FFF2-40B4-BE49-F238E27FC236}">
                      <a16:creationId xmlns:a16="http://schemas.microsoft.com/office/drawing/2014/main" id="{F3EE4A62-FA21-4DF9-B81E-2455DF3F89C9}"/>
                    </a:ext>
                  </a:extLst>
                </p:cNvPr>
                <p:cNvSpPr/>
                <p:nvPr/>
              </p:nvSpPr>
              <p:spPr>
                <a:xfrm>
                  <a:off x="868666" y="2032480"/>
                  <a:ext cx="2631795" cy="30797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sp>
            <p:nvSpPr>
              <p:cNvPr id="40" name="Rectangle 8">
                <a:extLst>
                  <a:ext uri="{FF2B5EF4-FFF2-40B4-BE49-F238E27FC236}">
                    <a16:creationId xmlns:a16="http://schemas.microsoft.com/office/drawing/2014/main" id="{E507B257-4576-49A0-B5F5-73FF368AFC36}"/>
                  </a:ext>
                </a:extLst>
              </p:cNvPr>
              <p:cNvSpPr/>
              <p:nvPr/>
            </p:nvSpPr>
            <p:spPr>
              <a:xfrm>
                <a:off x="1135549" y="1700955"/>
                <a:ext cx="3601173" cy="1573723"/>
              </a:xfrm>
              <a:prstGeom prst="rect">
                <a:avLst/>
              </a:prstGeom>
              <a:solidFill>
                <a:srgbClr val="D9D9D9"/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68580" rIns="137160" rtlCol="0" anchor="t"/>
              <a:lstStyle/>
              <a:p>
                <a:pPr algn="r"/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01</a:t>
                </a: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37D3464-30FD-4952-9BCC-C199A7CC8416}"/>
                  </a:ext>
                </a:extLst>
              </p:cNvPr>
              <p:cNvGrpSpPr/>
              <p:nvPr/>
            </p:nvGrpSpPr>
            <p:grpSpPr>
              <a:xfrm>
                <a:off x="868666" y="1419634"/>
                <a:ext cx="2631795" cy="617584"/>
                <a:chOff x="868666" y="1419634"/>
                <a:chExt cx="2631795" cy="617584"/>
              </a:xfrm>
            </p:grpSpPr>
            <p:sp>
              <p:nvSpPr>
                <p:cNvPr id="42" name="Rectangle: Rounded Corners 9">
                  <a:extLst>
                    <a:ext uri="{FF2B5EF4-FFF2-40B4-BE49-F238E27FC236}">
                      <a16:creationId xmlns:a16="http://schemas.microsoft.com/office/drawing/2014/main" id="{8C868B93-B159-4BF4-9A47-EB0AA587BBB9}"/>
                    </a:ext>
                  </a:extLst>
                </p:cNvPr>
                <p:cNvSpPr/>
                <p:nvPr/>
              </p:nvSpPr>
              <p:spPr>
                <a:xfrm>
                  <a:off x="868666" y="1419634"/>
                  <a:ext cx="2631795" cy="61284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43" name="Rectangle 10">
                  <a:extLst>
                    <a:ext uri="{FF2B5EF4-FFF2-40B4-BE49-F238E27FC236}">
                      <a16:creationId xmlns:a16="http://schemas.microsoft.com/office/drawing/2014/main" id="{9AA58358-76F1-49C3-8F13-52301B37F34C}"/>
                    </a:ext>
                  </a:extLst>
                </p:cNvPr>
                <p:cNvSpPr/>
                <p:nvPr/>
              </p:nvSpPr>
              <p:spPr>
                <a:xfrm>
                  <a:off x="920789" y="1726057"/>
                  <a:ext cx="313636" cy="311161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grpSp>
          <p:nvGrpSpPr>
            <p:cNvPr id="6" name="Group 52">
              <a:extLst>
                <a:ext uri="{FF2B5EF4-FFF2-40B4-BE49-F238E27FC236}">
                  <a16:creationId xmlns:a16="http://schemas.microsoft.com/office/drawing/2014/main" id="{A6E48E8F-3EE9-4783-AC00-58E546036DA1}"/>
                </a:ext>
              </a:extLst>
            </p:cNvPr>
            <p:cNvGrpSpPr/>
            <p:nvPr/>
          </p:nvGrpSpPr>
          <p:grpSpPr>
            <a:xfrm>
              <a:off x="996187" y="4293461"/>
              <a:ext cx="4415313" cy="2555014"/>
              <a:chOff x="91180" y="3716583"/>
              <a:chExt cx="3831225" cy="1803770"/>
            </a:xfrm>
          </p:grpSpPr>
          <p:grpSp>
            <p:nvGrpSpPr>
              <p:cNvPr id="32" name="Group 45">
                <a:extLst>
                  <a:ext uri="{FF2B5EF4-FFF2-40B4-BE49-F238E27FC236}">
                    <a16:creationId xmlns:a16="http://schemas.microsoft.com/office/drawing/2014/main" id="{15E5755E-DCE6-4770-B30C-ECC73753B08C}"/>
                  </a:ext>
                </a:extLst>
              </p:cNvPr>
              <p:cNvGrpSpPr/>
              <p:nvPr/>
            </p:nvGrpSpPr>
            <p:grpSpPr>
              <a:xfrm>
                <a:off x="91180" y="3946541"/>
                <a:ext cx="2631797" cy="569273"/>
                <a:chOff x="91180" y="3946541"/>
                <a:chExt cx="2631797" cy="569273"/>
              </a:xfrm>
            </p:grpSpPr>
            <p:sp>
              <p:nvSpPr>
                <p:cNvPr id="37" name="Rectangle 15">
                  <a:extLst>
                    <a:ext uri="{FF2B5EF4-FFF2-40B4-BE49-F238E27FC236}">
                      <a16:creationId xmlns:a16="http://schemas.microsoft.com/office/drawing/2014/main" id="{40F63F52-754E-47B3-9CBB-41BF66933FAF}"/>
                    </a:ext>
                  </a:extLst>
                </p:cNvPr>
                <p:cNvSpPr/>
                <p:nvPr/>
              </p:nvSpPr>
              <p:spPr>
                <a:xfrm>
                  <a:off x="91180" y="3946541"/>
                  <a:ext cx="1034488" cy="468139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38" name="Rectangle: Rounded Corners 16">
                  <a:extLst>
                    <a:ext uri="{FF2B5EF4-FFF2-40B4-BE49-F238E27FC236}">
                      <a16:creationId xmlns:a16="http://schemas.microsoft.com/office/drawing/2014/main" id="{20A7DFFC-8662-447D-A67F-87F7A786CC16}"/>
                    </a:ext>
                  </a:extLst>
                </p:cNvPr>
                <p:cNvSpPr/>
                <p:nvPr/>
              </p:nvSpPr>
              <p:spPr>
                <a:xfrm>
                  <a:off x="91182" y="4235835"/>
                  <a:ext cx="2631795" cy="27997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sp>
            <p:nvSpPr>
              <p:cNvPr id="33" name="Rectangle 17">
                <a:extLst>
                  <a:ext uri="{FF2B5EF4-FFF2-40B4-BE49-F238E27FC236}">
                    <a16:creationId xmlns:a16="http://schemas.microsoft.com/office/drawing/2014/main" id="{0815FBC1-CA22-4BE9-97FE-166EF2DA9C32}"/>
                  </a:ext>
                </a:extLst>
              </p:cNvPr>
              <p:cNvSpPr/>
              <p:nvPr/>
            </p:nvSpPr>
            <p:spPr>
              <a:xfrm>
                <a:off x="321232" y="3946630"/>
                <a:ext cx="3601173" cy="157372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68580" rIns="137160" rtlCol="0" anchor="t"/>
              <a:lstStyle/>
              <a:p>
                <a:pPr algn="r"/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03</a:t>
                </a:r>
              </a:p>
            </p:txBody>
          </p:sp>
          <p:grpSp>
            <p:nvGrpSpPr>
              <p:cNvPr id="34" name="Group 46">
                <a:extLst>
                  <a:ext uri="{FF2B5EF4-FFF2-40B4-BE49-F238E27FC236}">
                    <a16:creationId xmlns:a16="http://schemas.microsoft.com/office/drawing/2014/main" id="{A4F40D18-AFBC-43D4-9B08-8A743D271513}"/>
                  </a:ext>
                </a:extLst>
              </p:cNvPr>
              <p:cNvGrpSpPr/>
              <p:nvPr/>
            </p:nvGrpSpPr>
            <p:grpSpPr>
              <a:xfrm>
                <a:off x="91184" y="3716583"/>
                <a:ext cx="2631795" cy="505255"/>
                <a:chOff x="91184" y="3716583"/>
                <a:chExt cx="2631795" cy="505255"/>
              </a:xfrm>
            </p:grpSpPr>
            <p:sp>
              <p:nvSpPr>
                <p:cNvPr id="35" name="Rectangle: Rounded Corners 18">
                  <a:extLst>
                    <a:ext uri="{FF2B5EF4-FFF2-40B4-BE49-F238E27FC236}">
                      <a16:creationId xmlns:a16="http://schemas.microsoft.com/office/drawing/2014/main" id="{18A941A0-B072-4377-94EE-E57951CBB486}"/>
                    </a:ext>
                  </a:extLst>
                </p:cNvPr>
                <p:cNvSpPr/>
                <p:nvPr/>
              </p:nvSpPr>
              <p:spPr>
                <a:xfrm>
                  <a:off x="91184" y="3716583"/>
                  <a:ext cx="2631795" cy="5014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36" name="Rectangle 19">
                  <a:extLst>
                    <a:ext uri="{FF2B5EF4-FFF2-40B4-BE49-F238E27FC236}">
                      <a16:creationId xmlns:a16="http://schemas.microsoft.com/office/drawing/2014/main" id="{51BE1EE8-A4FF-476E-8010-2B87F821A64A}"/>
                    </a:ext>
                  </a:extLst>
                </p:cNvPr>
                <p:cNvSpPr/>
                <p:nvPr/>
              </p:nvSpPr>
              <p:spPr>
                <a:xfrm>
                  <a:off x="710441" y="3910677"/>
                  <a:ext cx="313636" cy="311161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grpSp>
          <p:nvGrpSpPr>
            <p:cNvPr id="7" name="Group 50">
              <a:extLst>
                <a:ext uri="{FF2B5EF4-FFF2-40B4-BE49-F238E27FC236}">
                  <a16:creationId xmlns:a16="http://schemas.microsoft.com/office/drawing/2014/main" id="{6C6DC023-3F19-4E7B-8573-54DD7291FA6B}"/>
                </a:ext>
              </a:extLst>
            </p:cNvPr>
            <p:cNvGrpSpPr/>
            <p:nvPr/>
          </p:nvGrpSpPr>
          <p:grpSpPr>
            <a:xfrm>
              <a:off x="7166030" y="1807214"/>
              <a:ext cx="4415312" cy="2078764"/>
              <a:chOff x="4886325" y="1449411"/>
              <a:chExt cx="3831221" cy="1803770"/>
            </a:xfrm>
          </p:grpSpPr>
          <p:grpSp>
            <p:nvGrpSpPr>
              <p:cNvPr id="25" name="Group 43">
                <a:extLst>
                  <a:ext uri="{FF2B5EF4-FFF2-40B4-BE49-F238E27FC236}">
                    <a16:creationId xmlns:a16="http://schemas.microsoft.com/office/drawing/2014/main" id="{86061E18-4548-487A-AC91-48615A02FB74}"/>
                  </a:ext>
                </a:extLst>
              </p:cNvPr>
              <p:cNvGrpSpPr/>
              <p:nvPr/>
            </p:nvGrpSpPr>
            <p:grpSpPr>
              <a:xfrm>
                <a:off x="4886325" y="1751097"/>
                <a:ext cx="2631795" cy="605141"/>
                <a:chOff x="4886325" y="1751097"/>
                <a:chExt cx="2631795" cy="605141"/>
              </a:xfrm>
            </p:grpSpPr>
            <p:sp>
              <p:nvSpPr>
                <p:cNvPr id="30" name="Rectangle 24">
                  <a:extLst>
                    <a:ext uri="{FF2B5EF4-FFF2-40B4-BE49-F238E27FC236}">
                      <a16:creationId xmlns:a16="http://schemas.microsoft.com/office/drawing/2014/main" id="{5381CD54-52D1-4023-AA8F-C557560CF922}"/>
                    </a:ext>
                  </a:extLst>
                </p:cNvPr>
                <p:cNvSpPr/>
                <p:nvPr/>
              </p:nvSpPr>
              <p:spPr>
                <a:xfrm>
                  <a:off x="4886325" y="1751097"/>
                  <a:ext cx="1034488" cy="468139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31" name="Rectangle: Rounded Corners 25">
                  <a:extLst>
                    <a:ext uri="{FF2B5EF4-FFF2-40B4-BE49-F238E27FC236}">
                      <a16:creationId xmlns:a16="http://schemas.microsoft.com/office/drawing/2014/main" id="{96FDE18C-0BB1-44E6-AEC4-62B93727621D}"/>
                    </a:ext>
                  </a:extLst>
                </p:cNvPr>
                <p:cNvSpPr/>
                <p:nvPr/>
              </p:nvSpPr>
              <p:spPr>
                <a:xfrm>
                  <a:off x="4886325" y="2076252"/>
                  <a:ext cx="2631795" cy="27998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sp>
            <p:nvSpPr>
              <p:cNvPr id="26" name="Rectangle 26">
                <a:extLst>
                  <a:ext uri="{FF2B5EF4-FFF2-40B4-BE49-F238E27FC236}">
                    <a16:creationId xmlns:a16="http://schemas.microsoft.com/office/drawing/2014/main" id="{1ACC835C-47F5-48DC-99CF-16D3CD4E4061}"/>
                  </a:ext>
                </a:extLst>
              </p:cNvPr>
              <p:cNvSpPr/>
              <p:nvPr/>
            </p:nvSpPr>
            <p:spPr>
              <a:xfrm>
                <a:off x="5116373" y="1679458"/>
                <a:ext cx="3601173" cy="157372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68580" rIns="137160" rtlCol="0" anchor="t"/>
              <a:lstStyle/>
              <a:p>
                <a:pPr algn="r"/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02</a:t>
                </a:r>
              </a:p>
            </p:txBody>
          </p:sp>
          <p:grpSp>
            <p:nvGrpSpPr>
              <p:cNvPr id="27" name="Group 42">
                <a:extLst>
                  <a:ext uri="{FF2B5EF4-FFF2-40B4-BE49-F238E27FC236}">
                    <a16:creationId xmlns:a16="http://schemas.microsoft.com/office/drawing/2014/main" id="{A11AF71F-A9FD-4363-8326-8E5E1858FDEE}"/>
                  </a:ext>
                </a:extLst>
              </p:cNvPr>
              <p:cNvGrpSpPr/>
              <p:nvPr/>
            </p:nvGrpSpPr>
            <p:grpSpPr>
              <a:xfrm>
                <a:off x="4886325" y="1449411"/>
                <a:ext cx="2631795" cy="612847"/>
                <a:chOff x="4886325" y="1449411"/>
                <a:chExt cx="2631795" cy="612847"/>
              </a:xfrm>
            </p:grpSpPr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EFD8A896-BF96-4087-9D2E-FB8A17B942C0}"/>
                    </a:ext>
                  </a:extLst>
                </p:cNvPr>
                <p:cNvSpPr/>
                <p:nvPr/>
              </p:nvSpPr>
              <p:spPr>
                <a:xfrm>
                  <a:off x="4886325" y="1449411"/>
                  <a:ext cx="2631795" cy="61284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333720A-CFEE-47F5-ADBD-2C7DF072A286}"/>
                    </a:ext>
                  </a:extLst>
                </p:cNvPr>
                <p:cNvSpPr/>
                <p:nvPr/>
              </p:nvSpPr>
              <p:spPr>
                <a:xfrm>
                  <a:off x="4886325" y="1751097"/>
                  <a:ext cx="313636" cy="311161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grpSp>
          <p:nvGrpSpPr>
            <p:cNvPr id="8" name="Group 51">
              <a:extLst>
                <a:ext uri="{FF2B5EF4-FFF2-40B4-BE49-F238E27FC236}">
                  <a16:creationId xmlns:a16="http://schemas.microsoft.com/office/drawing/2014/main" id="{64CAE6BA-122C-4516-9355-C75C9D88EF32}"/>
                </a:ext>
              </a:extLst>
            </p:cNvPr>
            <p:cNvGrpSpPr/>
            <p:nvPr/>
          </p:nvGrpSpPr>
          <p:grpSpPr>
            <a:xfrm>
              <a:off x="7173248" y="4293461"/>
              <a:ext cx="4417787" cy="2078764"/>
              <a:chOff x="5677618" y="3716583"/>
              <a:chExt cx="3833370" cy="1803770"/>
            </a:xfrm>
          </p:grpSpPr>
          <p:grpSp>
            <p:nvGrpSpPr>
              <p:cNvPr id="18" name="Group 47">
                <a:extLst>
                  <a:ext uri="{FF2B5EF4-FFF2-40B4-BE49-F238E27FC236}">
                    <a16:creationId xmlns:a16="http://schemas.microsoft.com/office/drawing/2014/main" id="{22A5661B-C69F-43DB-9F02-029EB40C595F}"/>
                  </a:ext>
                </a:extLst>
              </p:cNvPr>
              <p:cNvGrpSpPr/>
              <p:nvPr/>
            </p:nvGrpSpPr>
            <p:grpSpPr>
              <a:xfrm>
                <a:off x="5679761" y="4018269"/>
                <a:ext cx="2631795" cy="619133"/>
                <a:chOff x="5679761" y="4018269"/>
                <a:chExt cx="2631795" cy="619133"/>
              </a:xfrm>
            </p:grpSpPr>
            <p:sp>
              <p:nvSpPr>
                <p:cNvPr id="23" name="Rectangle 33">
                  <a:extLst>
                    <a:ext uri="{FF2B5EF4-FFF2-40B4-BE49-F238E27FC236}">
                      <a16:creationId xmlns:a16="http://schemas.microsoft.com/office/drawing/2014/main" id="{FBF938C8-6361-4E24-960C-3AAD59A57EB3}"/>
                    </a:ext>
                  </a:extLst>
                </p:cNvPr>
                <p:cNvSpPr/>
                <p:nvPr/>
              </p:nvSpPr>
              <p:spPr>
                <a:xfrm>
                  <a:off x="5688294" y="4018269"/>
                  <a:ext cx="1034488" cy="468139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4" name="Rectangle: Rounded Corners 34">
                  <a:extLst>
                    <a:ext uri="{FF2B5EF4-FFF2-40B4-BE49-F238E27FC236}">
                      <a16:creationId xmlns:a16="http://schemas.microsoft.com/office/drawing/2014/main" id="{EA09315F-AF18-4E9C-8C4E-61B1CD7A938D}"/>
                    </a:ext>
                  </a:extLst>
                </p:cNvPr>
                <p:cNvSpPr/>
                <p:nvPr/>
              </p:nvSpPr>
              <p:spPr>
                <a:xfrm>
                  <a:off x="5679761" y="4329428"/>
                  <a:ext cx="2631795" cy="307974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sp>
            <p:nvSpPr>
              <p:cNvPr id="19" name="Rectangle 35">
                <a:extLst>
                  <a:ext uri="{FF2B5EF4-FFF2-40B4-BE49-F238E27FC236}">
                    <a16:creationId xmlns:a16="http://schemas.microsoft.com/office/drawing/2014/main" id="{E967F886-17CB-4E03-AF44-61FEDA4FABB3}"/>
                  </a:ext>
                </a:extLst>
              </p:cNvPr>
              <p:cNvSpPr/>
              <p:nvPr/>
            </p:nvSpPr>
            <p:spPr>
              <a:xfrm>
                <a:off x="5909815" y="3946630"/>
                <a:ext cx="3601173" cy="157372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68580" rIns="137160" rtlCol="0" anchor="t"/>
              <a:lstStyle/>
              <a:p>
                <a:pPr algn="r"/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04</a:t>
                </a:r>
              </a:p>
            </p:txBody>
          </p:sp>
          <p:grpSp>
            <p:nvGrpSpPr>
              <p:cNvPr id="20" name="Group 48">
                <a:extLst>
                  <a:ext uri="{FF2B5EF4-FFF2-40B4-BE49-F238E27FC236}">
                    <a16:creationId xmlns:a16="http://schemas.microsoft.com/office/drawing/2014/main" id="{3A6E3BD3-1F1B-4417-975A-33D00E101D7B}"/>
                  </a:ext>
                </a:extLst>
              </p:cNvPr>
              <p:cNvGrpSpPr/>
              <p:nvPr/>
            </p:nvGrpSpPr>
            <p:grpSpPr>
              <a:xfrm>
                <a:off x="5677618" y="3716583"/>
                <a:ext cx="2631795" cy="612847"/>
                <a:chOff x="5677618" y="3716583"/>
                <a:chExt cx="2631795" cy="612847"/>
              </a:xfrm>
            </p:grpSpPr>
            <p:sp>
              <p:nvSpPr>
                <p:cNvPr id="21" name="Rectangle: Rounded Corners 36">
                  <a:extLst>
                    <a:ext uri="{FF2B5EF4-FFF2-40B4-BE49-F238E27FC236}">
                      <a16:creationId xmlns:a16="http://schemas.microsoft.com/office/drawing/2014/main" id="{E2CC52EB-C4DC-4F3C-89D3-84F8043ABE8D}"/>
                    </a:ext>
                  </a:extLst>
                </p:cNvPr>
                <p:cNvSpPr/>
                <p:nvPr/>
              </p:nvSpPr>
              <p:spPr>
                <a:xfrm>
                  <a:off x="5677618" y="3716583"/>
                  <a:ext cx="2631795" cy="61284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Rectangle 37">
                  <a:extLst>
                    <a:ext uri="{FF2B5EF4-FFF2-40B4-BE49-F238E27FC236}">
                      <a16:creationId xmlns:a16="http://schemas.microsoft.com/office/drawing/2014/main" id="{16F216AA-DE97-4DFE-B63E-12F8535B83A1}"/>
                    </a:ext>
                  </a:extLst>
                </p:cNvPr>
                <p:cNvSpPr/>
                <p:nvPr/>
              </p:nvSpPr>
              <p:spPr>
                <a:xfrm>
                  <a:off x="5679757" y="4018269"/>
                  <a:ext cx="313636" cy="311161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pic>
          <p:nvPicPr>
            <p:cNvPr id="9" name="Рисунок 8" descr="Монеты">
              <a:extLst>
                <a:ext uri="{FF2B5EF4-FFF2-40B4-BE49-F238E27FC236}">
                  <a16:creationId xmlns:a16="http://schemas.microsoft.com/office/drawing/2014/main" id="{E7942D6C-CDCD-407A-B296-A3DC8949C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14930" y="3293450"/>
              <a:ext cx="1609798" cy="160979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3EC4BD-D566-44FD-8C14-F8B4652DFEA2}"/>
                </a:ext>
              </a:extLst>
            </p:cNvPr>
            <p:cNvSpPr txBox="1"/>
            <p:nvPr/>
          </p:nvSpPr>
          <p:spPr>
            <a:xfrm>
              <a:off x="7852424" y="1948004"/>
              <a:ext cx="21038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Субсидии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8E4828-FFED-46AE-B65C-77A8E8D01B0F}"/>
                </a:ext>
              </a:extLst>
            </p:cNvPr>
            <p:cNvSpPr txBox="1"/>
            <p:nvPr/>
          </p:nvSpPr>
          <p:spPr>
            <a:xfrm>
              <a:off x="1922471" y="4443890"/>
              <a:ext cx="21038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Субвенции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23EFDB-1C2E-407C-A7AE-439A1F23CC6C}"/>
                </a:ext>
              </a:extLst>
            </p:cNvPr>
            <p:cNvSpPr txBox="1"/>
            <p:nvPr/>
          </p:nvSpPr>
          <p:spPr>
            <a:xfrm>
              <a:off x="1623755" y="1905226"/>
              <a:ext cx="21038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Дотации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437E35-BC33-473D-9A1E-991FF8D6AA84}"/>
                </a:ext>
              </a:extLst>
            </p:cNvPr>
            <p:cNvSpPr txBox="1"/>
            <p:nvPr/>
          </p:nvSpPr>
          <p:spPr>
            <a:xfrm>
              <a:off x="7267839" y="4415644"/>
              <a:ext cx="2926466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Иные межбюджетные трансферты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CA79C45-F01B-4C80-A986-2CB8C72035CD}"/>
                </a:ext>
              </a:extLst>
            </p:cNvPr>
            <p:cNvSpPr txBox="1"/>
            <p:nvPr/>
          </p:nvSpPr>
          <p:spPr>
            <a:xfrm>
              <a:off x="7582246" y="2559951"/>
              <a:ext cx="3699017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914583">
                <a:lnSpc>
                  <a:spcPct val="90000"/>
                </a:lnSpc>
                <a:spcBef>
                  <a:spcPts val="1000"/>
                </a:spcBef>
              </a:pPr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 лат. </a:t>
              </a:r>
              <a:r>
                <a:rPr lang="en-US" sz="1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subsidium</a:t>
              </a: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помощь, поддержка. </a:t>
              </a:r>
            </a:p>
            <a:p>
              <a:pPr lvl="0" algn="ctr" defTabSz="914583">
                <a:lnSpc>
                  <a:spcPct val="90000"/>
                </a:lnSpc>
                <a:spcBef>
                  <a:spcPts val="1000"/>
                </a:spcBef>
              </a:pPr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Межбюджетные трансферты, предоставляемые в целях </a:t>
              </a:r>
              <a:r>
                <a:rPr lang="ru-RU" sz="1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софинансирования</a:t>
              </a:r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расходных обязательств нижестоящего бюджета.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D16F6A-BD44-4AD2-9905-807C0D2CCE26}"/>
                </a:ext>
              </a:extLst>
            </p:cNvPr>
            <p:cNvSpPr txBox="1"/>
            <p:nvPr/>
          </p:nvSpPr>
          <p:spPr>
            <a:xfrm>
              <a:off x="1348221" y="5042118"/>
              <a:ext cx="405386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 лат. </a:t>
              </a:r>
              <a:r>
                <a:rPr lang="en-US" sz="1400" i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subvenre</a:t>
              </a:r>
              <a:r>
                <a:rPr lang="en-US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приходить на помощь.</a:t>
              </a:r>
            </a:p>
            <a:p>
              <a:pPr lvl="0" algn="ctr"/>
              <a:r>
                <a:rPr lang="ru-RU" sz="1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Межбюджетные трансферты, предоставляемые в целях финансового обеспечения расходных обязательств муниципальных образований, возникающих при выполнении государственных полномочий, переданных для осуществления органам местного самоуправления в установленном порядке.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5793B9-0139-466C-A772-D4E9A7D24C21}"/>
                </a:ext>
              </a:extLst>
            </p:cNvPr>
            <p:cNvSpPr txBox="1"/>
            <p:nvPr/>
          </p:nvSpPr>
          <p:spPr>
            <a:xfrm>
              <a:off x="1477422" y="2565081"/>
              <a:ext cx="384116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 лат. </a:t>
              </a:r>
              <a:r>
                <a:rPr lang="en-US" sz="1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dotatio</a:t>
              </a:r>
              <a:r>
                <a:rPr 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дар, пожертвование.</a:t>
              </a:r>
            </a:p>
            <a:p>
              <a:pPr lvl="0" algn="ctr"/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Межбюджетные трансферты, предоставляемые на безвозмездной и безвозвратной основе без определения конкретной цели их использования.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780BE0-C826-4CC3-B415-3141FEBDAA9B}"/>
                </a:ext>
              </a:extLst>
            </p:cNvPr>
            <p:cNvSpPr txBox="1"/>
            <p:nvPr/>
          </p:nvSpPr>
          <p:spPr>
            <a:xfrm>
              <a:off x="7892405" y="5173889"/>
              <a:ext cx="34269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Предоставляются на конкретные цели без условий долевого финансирования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9815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393;p24">
            <a:extLst>
              <a:ext uri="{FF2B5EF4-FFF2-40B4-BE49-F238E27FC236}">
                <a16:creationId xmlns:a16="http://schemas.microsoft.com/office/drawing/2014/main" id="{8BE54A9B-587C-4CDC-A171-E223C459D1F6}"/>
              </a:ext>
            </a:extLst>
          </p:cNvPr>
          <p:cNvSpPr/>
          <p:nvPr/>
        </p:nvSpPr>
        <p:spPr>
          <a:xfrm>
            <a:off x="418348" y="1265331"/>
            <a:ext cx="7046077" cy="1151324"/>
          </a:xfrm>
          <a:prstGeom prst="round2DiagRect">
            <a:avLst>
              <a:gd name="adj1" fmla="val 16667"/>
              <a:gd name="adj2" fmla="val 0"/>
            </a:avLst>
          </a:prstGeom>
          <a:gradFill>
            <a:gsLst>
              <a:gs pos="0">
                <a:schemeClr val="tx2">
                  <a:lumMod val="90000"/>
                </a:schemeClr>
              </a:gs>
              <a:gs pos="100000">
                <a:schemeClr val="tx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Заголовок 1">
            <a:extLst>
              <a:ext uri="{FF2B5EF4-FFF2-40B4-BE49-F238E27FC236}">
                <a16:creationId xmlns:a16="http://schemas.microsoft.com/office/drawing/2014/main" id="{3475E940-D121-40BE-9B15-6D8B4CC5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011" y="333450"/>
            <a:ext cx="10312366" cy="49079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 городского округа 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 за 2025 год</a:t>
            </a:r>
          </a:p>
        </p:txBody>
      </p:sp>
      <p:sp>
        <p:nvSpPr>
          <p:cNvPr id="7" name="平行四边形 8">
            <a:extLst>
              <a:ext uri="{FF2B5EF4-FFF2-40B4-BE49-F238E27FC236}">
                <a16:creationId xmlns:a16="http://schemas.microsoft.com/office/drawing/2014/main" id="{C92D7E15-F028-445E-93C8-7405EA68E2B4}"/>
              </a:ext>
            </a:extLst>
          </p:cNvPr>
          <p:cNvSpPr/>
          <p:nvPr/>
        </p:nvSpPr>
        <p:spPr>
          <a:xfrm rot="16200000" flipH="1">
            <a:off x="7065923" y="3727928"/>
            <a:ext cx="4165200" cy="533340"/>
          </a:xfrm>
          <a:custGeom>
            <a:avLst/>
            <a:gdLst>
              <a:gd name="connsiteX0" fmla="*/ 0 w 931548"/>
              <a:gd name="connsiteY0" fmla="*/ 937261 h 937261"/>
              <a:gd name="connsiteX1" fmla="*/ 42348 w 931548"/>
              <a:gd name="connsiteY1" fmla="*/ 0 h 937261"/>
              <a:gd name="connsiteX2" fmla="*/ 931548 w 931548"/>
              <a:gd name="connsiteY2" fmla="*/ 0 h 937261"/>
              <a:gd name="connsiteX3" fmla="*/ 889200 w 931548"/>
              <a:gd name="connsiteY3" fmla="*/ 937261 h 937261"/>
              <a:gd name="connsiteX4" fmla="*/ 0 w 931548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91851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54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60107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60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2 h 937262"/>
              <a:gd name="connsiteX1" fmla="*/ 32826 w 889200"/>
              <a:gd name="connsiteY1" fmla="*/ 0 h 937262"/>
              <a:gd name="connsiteX2" fmla="*/ 804560 w 889200"/>
              <a:gd name="connsiteY2" fmla="*/ 6351 h 937262"/>
              <a:gd name="connsiteX3" fmla="*/ 889200 w 889200"/>
              <a:gd name="connsiteY3" fmla="*/ 937262 h 937262"/>
              <a:gd name="connsiteX4" fmla="*/ 0 w 889200"/>
              <a:gd name="connsiteY4" fmla="*/ 937262 h 937262"/>
              <a:gd name="connsiteX0" fmla="*/ 0 w 889200"/>
              <a:gd name="connsiteY0" fmla="*/ 940436 h 940436"/>
              <a:gd name="connsiteX1" fmla="*/ 32826 w 889200"/>
              <a:gd name="connsiteY1" fmla="*/ 3174 h 940436"/>
              <a:gd name="connsiteX2" fmla="*/ 807735 w 889200"/>
              <a:gd name="connsiteY2" fmla="*/ 0 h 940436"/>
              <a:gd name="connsiteX3" fmla="*/ 889200 w 889200"/>
              <a:gd name="connsiteY3" fmla="*/ 940436 h 940436"/>
              <a:gd name="connsiteX4" fmla="*/ 0 w 889200"/>
              <a:gd name="connsiteY4" fmla="*/ 940436 h 94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00" h="940436">
                <a:moveTo>
                  <a:pt x="0" y="940436"/>
                </a:moveTo>
                <a:lnTo>
                  <a:pt x="32826" y="3174"/>
                </a:lnTo>
                <a:lnTo>
                  <a:pt x="807735" y="0"/>
                </a:lnTo>
                <a:lnTo>
                  <a:pt x="889200" y="940436"/>
                </a:lnTo>
                <a:lnTo>
                  <a:pt x="0" y="940436"/>
                </a:lnTo>
                <a:close/>
              </a:path>
            </a:pathLst>
          </a:custGeom>
          <a:solidFill>
            <a:srgbClr val="E0AD2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8" name="平行四边形 8">
            <a:extLst>
              <a:ext uri="{FF2B5EF4-FFF2-40B4-BE49-F238E27FC236}">
                <a16:creationId xmlns:a16="http://schemas.microsoft.com/office/drawing/2014/main" id="{C4AE9FD6-F231-4A0E-8E66-B43528C8C86A}"/>
              </a:ext>
            </a:extLst>
          </p:cNvPr>
          <p:cNvSpPr/>
          <p:nvPr/>
        </p:nvSpPr>
        <p:spPr>
          <a:xfrm rot="5400000">
            <a:off x="7589889" y="3737306"/>
            <a:ext cx="4165198" cy="514021"/>
          </a:xfrm>
          <a:custGeom>
            <a:avLst/>
            <a:gdLst>
              <a:gd name="connsiteX0" fmla="*/ 0 w 931548"/>
              <a:gd name="connsiteY0" fmla="*/ 937261 h 937261"/>
              <a:gd name="connsiteX1" fmla="*/ 42348 w 931548"/>
              <a:gd name="connsiteY1" fmla="*/ 0 h 937261"/>
              <a:gd name="connsiteX2" fmla="*/ 931548 w 931548"/>
              <a:gd name="connsiteY2" fmla="*/ 0 h 937261"/>
              <a:gd name="connsiteX3" fmla="*/ 889200 w 931548"/>
              <a:gd name="connsiteY3" fmla="*/ 937261 h 937261"/>
              <a:gd name="connsiteX4" fmla="*/ 0 w 931548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91851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54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60107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60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2 h 937262"/>
              <a:gd name="connsiteX1" fmla="*/ 32826 w 889200"/>
              <a:gd name="connsiteY1" fmla="*/ 0 h 937262"/>
              <a:gd name="connsiteX2" fmla="*/ 804560 w 889200"/>
              <a:gd name="connsiteY2" fmla="*/ 6351 h 937262"/>
              <a:gd name="connsiteX3" fmla="*/ 889200 w 889200"/>
              <a:gd name="connsiteY3" fmla="*/ 937262 h 937262"/>
              <a:gd name="connsiteX4" fmla="*/ 0 w 889200"/>
              <a:gd name="connsiteY4" fmla="*/ 937262 h 937262"/>
              <a:gd name="connsiteX0" fmla="*/ 0 w 889200"/>
              <a:gd name="connsiteY0" fmla="*/ 940436 h 940436"/>
              <a:gd name="connsiteX1" fmla="*/ 32826 w 889200"/>
              <a:gd name="connsiteY1" fmla="*/ 3174 h 940436"/>
              <a:gd name="connsiteX2" fmla="*/ 807735 w 889200"/>
              <a:gd name="connsiteY2" fmla="*/ 0 h 940436"/>
              <a:gd name="connsiteX3" fmla="*/ 889200 w 889200"/>
              <a:gd name="connsiteY3" fmla="*/ 940436 h 940436"/>
              <a:gd name="connsiteX4" fmla="*/ 0 w 889200"/>
              <a:gd name="connsiteY4" fmla="*/ 940436 h 94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00" h="940436">
                <a:moveTo>
                  <a:pt x="0" y="940436"/>
                </a:moveTo>
                <a:lnTo>
                  <a:pt x="32826" y="3174"/>
                </a:lnTo>
                <a:lnTo>
                  <a:pt x="807735" y="0"/>
                </a:lnTo>
                <a:lnTo>
                  <a:pt x="889200" y="940436"/>
                </a:lnTo>
                <a:lnTo>
                  <a:pt x="0" y="940436"/>
                </a:lnTo>
                <a:close/>
              </a:path>
            </a:pathLst>
          </a:custGeom>
          <a:solidFill>
            <a:srgbClr val="B28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9B422BB1-CB7C-4F4B-A11D-3D1887FAB6DD}"/>
              </a:ext>
            </a:extLst>
          </p:cNvPr>
          <p:cNvSpPr/>
          <p:nvPr/>
        </p:nvSpPr>
        <p:spPr>
          <a:xfrm rot="16200000" flipH="1">
            <a:off x="6086535" y="3776471"/>
            <a:ext cx="3974407" cy="533339"/>
          </a:xfrm>
          <a:custGeom>
            <a:avLst/>
            <a:gdLst>
              <a:gd name="connsiteX0" fmla="*/ 0 w 931548"/>
              <a:gd name="connsiteY0" fmla="*/ 937261 h 937261"/>
              <a:gd name="connsiteX1" fmla="*/ 42348 w 931548"/>
              <a:gd name="connsiteY1" fmla="*/ 0 h 937261"/>
              <a:gd name="connsiteX2" fmla="*/ 931548 w 931548"/>
              <a:gd name="connsiteY2" fmla="*/ 0 h 937261"/>
              <a:gd name="connsiteX3" fmla="*/ 889200 w 931548"/>
              <a:gd name="connsiteY3" fmla="*/ 937261 h 937261"/>
              <a:gd name="connsiteX4" fmla="*/ 0 w 931548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91851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54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60107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60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2 h 937262"/>
              <a:gd name="connsiteX1" fmla="*/ 32826 w 889200"/>
              <a:gd name="connsiteY1" fmla="*/ 0 h 937262"/>
              <a:gd name="connsiteX2" fmla="*/ 804560 w 889200"/>
              <a:gd name="connsiteY2" fmla="*/ 6351 h 937262"/>
              <a:gd name="connsiteX3" fmla="*/ 889200 w 889200"/>
              <a:gd name="connsiteY3" fmla="*/ 937262 h 937262"/>
              <a:gd name="connsiteX4" fmla="*/ 0 w 889200"/>
              <a:gd name="connsiteY4" fmla="*/ 937262 h 937262"/>
              <a:gd name="connsiteX0" fmla="*/ 0 w 889200"/>
              <a:gd name="connsiteY0" fmla="*/ 940436 h 940436"/>
              <a:gd name="connsiteX1" fmla="*/ 32826 w 889200"/>
              <a:gd name="connsiteY1" fmla="*/ 3174 h 940436"/>
              <a:gd name="connsiteX2" fmla="*/ 807735 w 889200"/>
              <a:gd name="connsiteY2" fmla="*/ 0 h 940436"/>
              <a:gd name="connsiteX3" fmla="*/ 889200 w 889200"/>
              <a:gd name="connsiteY3" fmla="*/ 940436 h 940436"/>
              <a:gd name="connsiteX4" fmla="*/ 0 w 889200"/>
              <a:gd name="connsiteY4" fmla="*/ 940436 h 94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00" h="940436">
                <a:moveTo>
                  <a:pt x="0" y="940436"/>
                </a:moveTo>
                <a:lnTo>
                  <a:pt x="32826" y="3174"/>
                </a:lnTo>
                <a:lnTo>
                  <a:pt x="807735" y="0"/>
                </a:lnTo>
                <a:lnTo>
                  <a:pt x="889200" y="940436"/>
                </a:lnTo>
                <a:lnTo>
                  <a:pt x="0" y="940436"/>
                </a:lnTo>
                <a:close/>
              </a:path>
            </a:pathLst>
          </a:custGeom>
          <a:solidFill>
            <a:srgbClr val="A0CC8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0" name="平行四边形 8">
            <a:extLst>
              <a:ext uri="{FF2B5EF4-FFF2-40B4-BE49-F238E27FC236}">
                <a16:creationId xmlns:a16="http://schemas.microsoft.com/office/drawing/2014/main" id="{0512F490-2ABC-4F2B-AD94-3E35E88FFC79}"/>
              </a:ext>
            </a:extLst>
          </p:cNvPr>
          <p:cNvSpPr/>
          <p:nvPr/>
        </p:nvSpPr>
        <p:spPr>
          <a:xfrm rot="5400000">
            <a:off x="6618353" y="3776470"/>
            <a:ext cx="3974405" cy="533340"/>
          </a:xfrm>
          <a:custGeom>
            <a:avLst/>
            <a:gdLst>
              <a:gd name="connsiteX0" fmla="*/ 0 w 931548"/>
              <a:gd name="connsiteY0" fmla="*/ 937261 h 937261"/>
              <a:gd name="connsiteX1" fmla="*/ 42348 w 931548"/>
              <a:gd name="connsiteY1" fmla="*/ 0 h 937261"/>
              <a:gd name="connsiteX2" fmla="*/ 931548 w 931548"/>
              <a:gd name="connsiteY2" fmla="*/ 0 h 937261"/>
              <a:gd name="connsiteX3" fmla="*/ 889200 w 931548"/>
              <a:gd name="connsiteY3" fmla="*/ 937261 h 937261"/>
              <a:gd name="connsiteX4" fmla="*/ 0 w 931548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91851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54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760107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1 h 937261"/>
              <a:gd name="connsiteX1" fmla="*/ 42348 w 889200"/>
              <a:gd name="connsiteY1" fmla="*/ 0 h 937261"/>
              <a:gd name="connsiteX2" fmla="*/ 804560 w 889200"/>
              <a:gd name="connsiteY2" fmla="*/ 6350 h 937261"/>
              <a:gd name="connsiteX3" fmla="*/ 889200 w 889200"/>
              <a:gd name="connsiteY3" fmla="*/ 937261 h 937261"/>
              <a:gd name="connsiteX4" fmla="*/ 0 w 889200"/>
              <a:gd name="connsiteY4" fmla="*/ 937261 h 937261"/>
              <a:gd name="connsiteX0" fmla="*/ 0 w 889200"/>
              <a:gd name="connsiteY0" fmla="*/ 937262 h 937262"/>
              <a:gd name="connsiteX1" fmla="*/ 32826 w 889200"/>
              <a:gd name="connsiteY1" fmla="*/ 0 h 937262"/>
              <a:gd name="connsiteX2" fmla="*/ 804560 w 889200"/>
              <a:gd name="connsiteY2" fmla="*/ 6351 h 937262"/>
              <a:gd name="connsiteX3" fmla="*/ 889200 w 889200"/>
              <a:gd name="connsiteY3" fmla="*/ 937262 h 937262"/>
              <a:gd name="connsiteX4" fmla="*/ 0 w 889200"/>
              <a:gd name="connsiteY4" fmla="*/ 937262 h 937262"/>
              <a:gd name="connsiteX0" fmla="*/ 0 w 889200"/>
              <a:gd name="connsiteY0" fmla="*/ 940436 h 940436"/>
              <a:gd name="connsiteX1" fmla="*/ 32826 w 889200"/>
              <a:gd name="connsiteY1" fmla="*/ 3174 h 940436"/>
              <a:gd name="connsiteX2" fmla="*/ 807735 w 889200"/>
              <a:gd name="connsiteY2" fmla="*/ 0 h 940436"/>
              <a:gd name="connsiteX3" fmla="*/ 889200 w 889200"/>
              <a:gd name="connsiteY3" fmla="*/ 940436 h 940436"/>
              <a:gd name="connsiteX4" fmla="*/ 0 w 889200"/>
              <a:gd name="connsiteY4" fmla="*/ 940436 h 94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200" h="940436">
                <a:moveTo>
                  <a:pt x="0" y="940436"/>
                </a:moveTo>
                <a:lnTo>
                  <a:pt x="32826" y="3174"/>
                </a:lnTo>
                <a:lnTo>
                  <a:pt x="807735" y="0"/>
                </a:lnTo>
                <a:lnTo>
                  <a:pt x="889200" y="940436"/>
                </a:lnTo>
                <a:lnTo>
                  <a:pt x="0" y="940436"/>
                </a:lnTo>
                <a:close/>
              </a:path>
            </a:pathLst>
          </a:cu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1" name="Google Shape;92;p16">
            <a:extLst>
              <a:ext uri="{FF2B5EF4-FFF2-40B4-BE49-F238E27FC236}">
                <a16:creationId xmlns:a16="http://schemas.microsoft.com/office/drawing/2014/main" id="{3169588D-EE9E-4298-9945-9B6171200797}"/>
              </a:ext>
            </a:extLst>
          </p:cNvPr>
          <p:cNvSpPr txBox="1"/>
          <p:nvPr/>
        </p:nvSpPr>
        <p:spPr>
          <a:xfrm flipH="1">
            <a:off x="7703732" y="3701678"/>
            <a:ext cx="1293776" cy="355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ru-RU" sz="2800" b="1" kern="0" dirty="0">
                <a:solidFill>
                  <a:schemeClr val="tx1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5 520</a:t>
            </a:r>
          </a:p>
        </p:txBody>
      </p:sp>
      <p:sp>
        <p:nvSpPr>
          <p:cNvPr id="12" name="Google Shape;92;p16">
            <a:extLst>
              <a:ext uri="{FF2B5EF4-FFF2-40B4-BE49-F238E27FC236}">
                <a16:creationId xmlns:a16="http://schemas.microsoft.com/office/drawing/2014/main" id="{76CB4BD1-7481-4373-9097-1A4F69C1D623}"/>
              </a:ext>
            </a:extLst>
          </p:cNvPr>
          <p:cNvSpPr txBox="1"/>
          <p:nvPr/>
        </p:nvSpPr>
        <p:spPr>
          <a:xfrm flipH="1">
            <a:off x="8770160" y="3078543"/>
            <a:ext cx="1265590" cy="374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5</a:t>
            </a:r>
            <a: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786</a:t>
            </a: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59ABFD-05FD-43B8-814B-7F119E714382}"/>
              </a:ext>
            </a:extLst>
          </p:cNvPr>
          <p:cNvSpPr txBox="1"/>
          <p:nvPr/>
        </p:nvSpPr>
        <p:spPr>
          <a:xfrm>
            <a:off x="9012462" y="6158591"/>
            <a:ext cx="913968" cy="429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20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25 г.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BE3E34-EC12-48B6-8EEA-277701AC92B5}"/>
              </a:ext>
            </a:extLst>
          </p:cNvPr>
          <p:cNvSpPr txBox="1"/>
          <p:nvPr/>
        </p:nvSpPr>
        <p:spPr>
          <a:xfrm>
            <a:off x="7942997" y="6160507"/>
            <a:ext cx="913968" cy="429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20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24 г.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6F53A60-163E-4DF2-8513-E972CFCE14F3}"/>
              </a:ext>
            </a:extLst>
          </p:cNvPr>
          <p:cNvSpPr/>
          <p:nvPr/>
        </p:nvSpPr>
        <p:spPr>
          <a:xfrm>
            <a:off x="9958523" y="1807611"/>
            <a:ext cx="20052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+266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млн руб.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(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или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5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%)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A9717C2-3202-41D5-A206-3B638392D7C7}"/>
              </a:ext>
            </a:extLst>
          </p:cNvPr>
          <p:cNvGrpSpPr/>
          <p:nvPr/>
        </p:nvGrpSpPr>
        <p:grpSpPr>
          <a:xfrm>
            <a:off x="2527967" y="3120244"/>
            <a:ext cx="2702794" cy="3426762"/>
            <a:chOff x="2079428" y="2867506"/>
            <a:chExt cx="3048234" cy="3864730"/>
          </a:xfrm>
        </p:grpSpPr>
        <p:sp>
          <p:nvSpPr>
            <p:cNvPr id="3" name="Google Shape;801;p37">
              <a:extLst>
                <a:ext uri="{FF2B5EF4-FFF2-40B4-BE49-F238E27FC236}">
                  <a16:creationId xmlns:a16="http://schemas.microsoft.com/office/drawing/2014/main" id="{4212E729-DE3E-412A-811E-218DFF31D91A}"/>
                </a:ext>
              </a:extLst>
            </p:cNvPr>
            <p:cNvSpPr/>
            <p:nvPr/>
          </p:nvSpPr>
          <p:spPr>
            <a:xfrm>
              <a:off x="2092732" y="2868288"/>
              <a:ext cx="3034930" cy="3039641"/>
            </a:xfrm>
            <a:prstGeom prst="arc">
              <a:avLst>
                <a:gd name="adj1" fmla="val 16200000"/>
                <a:gd name="adj2" fmla="val 16193819"/>
              </a:avLst>
            </a:prstGeom>
            <a:noFill/>
            <a:ln w="114300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" name="Google Shape;802;p37">
              <a:extLst>
                <a:ext uri="{FF2B5EF4-FFF2-40B4-BE49-F238E27FC236}">
                  <a16:creationId xmlns:a16="http://schemas.microsoft.com/office/drawing/2014/main" id="{0CB519B5-F324-42C0-B1EA-78EF5BAF492F}"/>
                </a:ext>
              </a:extLst>
            </p:cNvPr>
            <p:cNvSpPr/>
            <p:nvPr/>
          </p:nvSpPr>
          <p:spPr>
            <a:xfrm rot="10298924">
              <a:off x="2079428" y="2867506"/>
              <a:ext cx="3034930" cy="3039641"/>
            </a:xfrm>
            <a:prstGeom prst="arc">
              <a:avLst>
                <a:gd name="adj1" fmla="val 16637171"/>
                <a:gd name="adj2" fmla="val 8376062"/>
              </a:avLst>
            </a:prstGeom>
            <a:noFill/>
            <a:ln w="2286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Google Shape;803;p37">
              <a:extLst>
                <a:ext uri="{FF2B5EF4-FFF2-40B4-BE49-F238E27FC236}">
                  <a16:creationId xmlns:a16="http://schemas.microsoft.com/office/drawing/2014/main" id="{236287BC-2FCB-46A4-A8A1-1D7B3CEBCC68}"/>
                </a:ext>
              </a:extLst>
            </p:cNvPr>
            <p:cNvSpPr txBox="1"/>
            <p:nvPr/>
          </p:nvSpPr>
          <p:spPr>
            <a:xfrm>
              <a:off x="2582055" y="3959181"/>
              <a:ext cx="2130313" cy="750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Condensed"/>
                  <a:cs typeface="Times New Roman" panose="02020603050405020304" pitchFamily="18" charset="0"/>
                  <a:sym typeface="Fira Sans Condensed"/>
                </a:rPr>
                <a:t>59</a:t>
              </a:r>
              <a:r>
                <a:rPr kumimoji="0" 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Condensed"/>
                  <a:cs typeface="Times New Roman" panose="02020603050405020304" pitchFamily="18" charset="0"/>
                  <a:sym typeface="Fira Sans Condensed"/>
                </a:rPr>
                <a:t>%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Fira Sans Condensed"/>
                <a:cs typeface="Times New Roman" panose="02020603050405020304" pitchFamily="18" charset="0"/>
                <a:sym typeface="Fira Sans Condensed"/>
              </a:endParaRPr>
            </a:p>
          </p:txBody>
        </p:sp>
        <p:sp>
          <p:nvSpPr>
            <p:cNvPr id="6" name="Google Shape;807;p37">
              <a:extLst>
                <a:ext uri="{FF2B5EF4-FFF2-40B4-BE49-F238E27FC236}">
                  <a16:creationId xmlns:a16="http://schemas.microsoft.com/office/drawing/2014/main" id="{5C165E09-48B0-47FF-B512-3549C4D18E5A}"/>
                </a:ext>
              </a:extLst>
            </p:cNvPr>
            <p:cNvSpPr txBox="1"/>
            <p:nvPr/>
          </p:nvSpPr>
          <p:spPr>
            <a:xfrm>
              <a:off x="2307134" y="6369752"/>
              <a:ext cx="2468031" cy="3624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Condensed SemiBold"/>
                  <a:cs typeface="Times New Roman" panose="02020603050405020304" pitchFamily="18" charset="0"/>
                  <a:sym typeface="Fira Sans Condensed SemiBold"/>
                </a:rPr>
                <a:t>2025 г.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Fira Sans Condensed SemiBold"/>
                <a:cs typeface="Times New Roman" panose="02020603050405020304" pitchFamily="18" charset="0"/>
                <a:sym typeface="Fira Sans Condensed SemiBold"/>
              </a:endParaRPr>
            </a:p>
          </p:txBody>
        </p:sp>
        <p:sp>
          <p:nvSpPr>
            <p:cNvPr id="16" name="Google Shape;803;p37">
              <a:extLst>
                <a:ext uri="{FF2B5EF4-FFF2-40B4-BE49-F238E27FC236}">
                  <a16:creationId xmlns:a16="http://schemas.microsoft.com/office/drawing/2014/main" id="{C079EA92-BD7C-4BA5-8EE3-7F2B3B54C37F}"/>
                </a:ext>
              </a:extLst>
            </p:cNvPr>
            <p:cNvSpPr txBox="1"/>
            <p:nvPr/>
          </p:nvSpPr>
          <p:spPr>
            <a:xfrm>
              <a:off x="2454803" y="4699672"/>
              <a:ext cx="2363004" cy="750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Condensed"/>
                  <a:cs typeface="Times New Roman" panose="02020603050405020304" pitchFamily="18" charset="0"/>
                  <a:sym typeface="Fira Sans Condensed"/>
                </a:rPr>
                <a:t>в</a:t>
              </a:r>
              <a:r>
                <a:rPr kumimoji="0" lang="ru-RU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Fira Sans Condensed"/>
                  <a:cs typeface="Times New Roman" panose="02020603050405020304" pitchFamily="18" charset="0"/>
                  <a:sym typeface="Fira Sans Condensed"/>
                </a:rPr>
                <a:t> общем объеме доходов местного бюджета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Fira Sans Condensed"/>
                <a:cs typeface="Times New Roman" panose="02020603050405020304" pitchFamily="18" charset="0"/>
                <a:sym typeface="Fira Sans Condensed"/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2A6386-6927-425E-9B9D-8765F98C9BA9}"/>
              </a:ext>
            </a:extLst>
          </p:cNvPr>
          <p:cNvSpPr/>
          <p:nvPr/>
        </p:nvSpPr>
        <p:spPr>
          <a:xfrm>
            <a:off x="541182" y="1309830"/>
            <a:ext cx="67537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Финансовая поддержка из бюджета республики поступила в сумме              5 млрд. 786 </a:t>
            </a:r>
            <a:r>
              <a:rPr lang="ru-RU" sz="1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млн.рублей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что составило больше половины от общего объема поступлений (59%). По сравнению с 2024 годом объем безвозмездных поступлений увеличился на 266 млн. рублей (или 5%).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268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DDD7E-1581-483C-B4FF-5A0E23798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7" y="165513"/>
            <a:ext cx="10369551" cy="490797"/>
          </a:xfrm>
        </p:spPr>
        <p:txBody>
          <a:bodyPr/>
          <a:lstStyle/>
          <a:p>
            <a:pPr algn="ctr"/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за 2025 год, млн. рублей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55A576-994A-43D1-B854-E73A652EC6AA}"/>
              </a:ext>
            </a:extLst>
          </p:cNvPr>
          <p:cNvSpPr/>
          <p:nvPr/>
        </p:nvSpPr>
        <p:spPr>
          <a:xfrm>
            <a:off x="576262" y="656310"/>
            <a:ext cx="111737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Министерством финансов Республики Башкортостан ежегодно распределяется дотация на выравнивание бюджетной обеспеченности с выделением дополнительного норматива по налогу на доходы физических лиц. На 2025 год для города Стерлитамака он составляет 5%. Часть дотации было решено заменить увеличением дополнительного норматива от НДФЛ на 7%, что по прогнозу составлял 383 млн. рублей, таким образом, в проекте бюджета дотации на выравнивание бюджетной обеспеченности из бюджета республики были учтены в объеме 22 млн. рублей, а дополнительный норматив отчислений от НДФЛ - 12% или 658 млн. рублей.  По факту поступления налога на доходы физических лиц в местный бюджет по дополнительному нормативу составили 802 млн. рублей.  На обеспечение сбалансированности бюджета дотация в 2025 году выделена в объеме 32 млн. рублей.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543E350D-2271-4A30-8D30-1A5B16D634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5873073"/>
              </p:ext>
            </p:extLst>
          </p:nvPr>
        </p:nvGraphicFramePr>
        <p:xfrm>
          <a:off x="1410354" y="2209935"/>
          <a:ext cx="4337240" cy="3859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: Rounded Corners 36">
            <a:extLst>
              <a:ext uri="{FF2B5EF4-FFF2-40B4-BE49-F238E27FC236}">
                <a16:creationId xmlns:a16="http://schemas.microsoft.com/office/drawing/2014/main" id="{674BD0D5-E169-405B-9C15-0BBCF440618F}"/>
              </a:ext>
            </a:extLst>
          </p:cNvPr>
          <p:cNvSpPr/>
          <p:nvPr/>
        </p:nvSpPr>
        <p:spPr>
          <a:xfrm>
            <a:off x="576262" y="5966751"/>
            <a:ext cx="3033026" cy="706279"/>
          </a:xfrm>
          <a:prstGeom prst="roundRect">
            <a:avLst>
              <a:gd name="adj" fmla="val 50000"/>
            </a:avLst>
          </a:prstGeom>
          <a:solidFill>
            <a:srgbClr val="FFE1B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6669BE-DAAF-4D85-9AA3-6E261F80D6D0}"/>
              </a:ext>
            </a:extLst>
          </p:cNvPr>
          <p:cNvSpPr txBox="1"/>
          <p:nvPr/>
        </p:nvSpPr>
        <p:spPr>
          <a:xfrm>
            <a:off x="482051" y="5916309"/>
            <a:ext cx="3221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поддержку мер по обеспечению сбалансированности бюджета</a:t>
            </a:r>
          </a:p>
        </p:txBody>
      </p:sp>
      <p:sp>
        <p:nvSpPr>
          <p:cNvPr id="8" name="Rectangle: Rounded Corners 36">
            <a:extLst>
              <a:ext uri="{FF2B5EF4-FFF2-40B4-BE49-F238E27FC236}">
                <a16:creationId xmlns:a16="http://schemas.microsoft.com/office/drawing/2014/main" id="{2BFC582C-B3E8-4DE8-B7F1-94C8E67DCD1E}"/>
              </a:ext>
            </a:extLst>
          </p:cNvPr>
          <p:cNvSpPr/>
          <p:nvPr/>
        </p:nvSpPr>
        <p:spPr>
          <a:xfrm>
            <a:off x="4385262" y="3033713"/>
            <a:ext cx="3033026" cy="706279"/>
          </a:xfrm>
          <a:prstGeom prst="roundRect">
            <a:avLst>
              <a:gd name="adj" fmla="val 50000"/>
            </a:avLst>
          </a:prstGeom>
          <a:solidFill>
            <a:srgbClr val="F2C1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CFCA24-C029-4990-907F-BE57CCC0F2A3}"/>
              </a:ext>
            </a:extLst>
          </p:cNvPr>
          <p:cNvSpPr txBox="1"/>
          <p:nvPr/>
        </p:nvSpPr>
        <p:spPr>
          <a:xfrm>
            <a:off x="4291051" y="3041755"/>
            <a:ext cx="3221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выравнивание бюджетной обеспеченности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807;p37">
            <a:extLst>
              <a:ext uri="{FF2B5EF4-FFF2-40B4-BE49-F238E27FC236}">
                <a16:creationId xmlns:a16="http://schemas.microsoft.com/office/drawing/2014/main" id="{31FFDF8D-E4E5-4BA7-A0D6-86B3FEFBED13}"/>
              </a:ext>
            </a:extLst>
          </p:cNvPr>
          <p:cNvSpPr txBox="1"/>
          <p:nvPr/>
        </p:nvSpPr>
        <p:spPr>
          <a:xfrm>
            <a:off x="7806739" y="2920251"/>
            <a:ext cx="3607987" cy="70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defRPr/>
            </a:pP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Дополнительные нормативы отчислений от НДФЛ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Fira Sans Condensed SemiBold"/>
                <a:cs typeface="Times New Roman" panose="02020603050405020304" pitchFamily="18" charset="0"/>
                <a:sym typeface="Fira Sans Condensed SemiBold"/>
              </a:rPr>
              <a:t>+12%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Fira Sans Condensed SemiBold"/>
              <a:cs typeface="Times New Roman" panose="02020603050405020304" pitchFamily="18" charset="0"/>
              <a:sym typeface="Fira Sans Condensed SemiBold"/>
            </a:endParaRPr>
          </a:p>
        </p:txBody>
      </p:sp>
      <p:sp>
        <p:nvSpPr>
          <p:cNvPr id="12" name="Google Shape;762;p36">
            <a:extLst>
              <a:ext uri="{FF2B5EF4-FFF2-40B4-BE49-F238E27FC236}">
                <a16:creationId xmlns:a16="http://schemas.microsoft.com/office/drawing/2014/main" id="{7C2329EA-5649-4A78-BBE6-43FF5E2B6151}"/>
              </a:ext>
            </a:extLst>
          </p:cNvPr>
          <p:cNvSpPr txBox="1"/>
          <p:nvPr/>
        </p:nvSpPr>
        <p:spPr>
          <a:xfrm>
            <a:off x="8246710" y="4554756"/>
            <a:ext cx="2767521" cy="27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5% - выделение по Закону РБ</a:t>
            </a:r>
            <a:endParaRPr kumimoji="0" sz="160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3" name="Google Shape;762;p36">
            <a:extLst>
              <a:ext uri="{FF2B5EF4-FFF2-40B4-BE49-F238E27FC236}">
                <a16:creationId xmlns:a16="http://schemas.microsoft.com/office/drawing/2014/main" id="{73703F83-598A-4F42-A695-8FC0884AB531}"/>
              </a:ext>
            </a:extLst>
          </p:cNvPr>
          <p:cNvSpPr txBox="1"/>
          <p:nvPr/>
        </p:nvSpPr>
        <p:spPr>
          <a:xfrm>
            <a:off x="7776320" y="4852740"/>
            <a:ext cx="2607050" cy="27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 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7% - замена дотации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9EF9E6D9-B7A0-4309-B1ED-D49C8E72CE06}"/>
              </a:ext>
            </a:extLst>
          </p:cNvPr>
          <p:cNvSpPr/>
          <p:nvPr/>
        </p:nvSpPr>
        <p:spPr>
          <a:xfrm rot="5400000">
            <a:off x="9389650" y="3826832"/>
            <a:ext cx="481642" cy="501120"/>
          </a:xfrm>
          <a:prstGeom prst="rightArrow">
            <a:avLst>
              <a:gd name="adj1" fmla="val 50000"/>
              <a:gd name="adj2" fmla="val 68132"/>
            </a:avLst>
          </a:prstGeom>
          <a:solidFill>
            <a:srgbClr val="73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圆角矩形 19">
            <a:extLst>
              <a:ext uri="{FF2B5EF4-FFF2-40B4-BE49-F238E27FC236}">
                <a16:creationId xmlns:a16="http://schemas.microsoft.com/office/drawing/2014/main" id="{DC476900-0FF4-448C-8A02-07B64A31B602}"/>
              </a:ext>
            </a:extLst>
          </p:cNvPr>
          <p:cNvSpPr/>
          <p:nvPr/>
        </p:nvSpPr>
        <p:spPr>
          <a:xfrm>
            <a:off x="8072284" y="4499601"/>
            <a:ext cx="3077592" cy="706279"/>
          </a:xfrm>
          <a:prstGeom prst="roundRect">
            <a:avLst/>
          </a:prstGeom>
          <a:noFill/>
          <a:ln w="28575">
            <a:solidFill>
              <a:srgbClr val="73B2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31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>
            <a:extLst>
              <a:ext uri="{FF2B5EF4-FFF2-40B4-BE49-F238E27FC236}">
                <a16:creationId xmlns:a16="http://schemas.microsoft.com/office/drawing/2014/main" id="{56B99235-8120-4F6D-AA40-ED0FC38EAF29}"/>
              </a:ext>
            </a:extLst>
          </p:cNvPr>
          <p:cNvSpPr txBox="1">
            <a:spLocks/>
          </p:cNvSpPr>
          <p:nvPr/>
        </p:nvSpPr>
        <p:spPr>
          <a:xfrm>
            <a:off x="1129035" y="1053530"/>
            <a:ext cx="10873208" cy="5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повышения прозрачности бюджета и бюджетного процесса Финансовым управлением администрации города Стерлитамак РБ разработан информационный ресурс «Бюджет для граждан», который в доступной форме знакомит граждан с задачами и приоритетными направлениями бюджетной политики, основными условиями формирования бюджетов, источниками доходов бюджетов, обоснованиями бюджетных расходов, с основными характеристиками бюджета и результатами его исполнения.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формируется доходная и расходная часть бюджета города Стерлитамак? Сколько тратится из городского бюджета на образование, физкультуру и спорт, культуру и другие отрасли? Ответы на эти и ряд других вопросов содержит «Бюджет для граждан».  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же такое бюджет и для чего он нужен?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план доходов и расходов на очередной год и плановый период (два предстоящих года), предназначенный для финансового обеспечения задач и функций местного самоуправления. Через бюджет муниципалитет направляет налоговые и другие доходы на выполнение своих функций и обязанностей (поддержание и развитие инфраструктуры, расходы на образование, социальное обеспечение).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ресурсы, которыми распоряжается городской округ, называются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Доходы могут быть собственные (налоговые, неналоговые поступления), безвозмездные поступления из вышестоящих бюджетов, а также безвозмездные поступления от юридических и физических лиц. 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свою очередь, использование этих ресурсов являются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расходами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превышения доходов над расходами бюджет является профицитным, в обратном случае дефицитным. 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бюджета по доходам и расходам - основополагающее требование, предъявляемое к органам, составляющим и утверждающим бюджет.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городского округа город Стерлитамак Республики Башкортостан (далее – местный бюджет) формируется из налоговых отчислений, доходов от использования муниципального имущества, от оказания платных услуг казенными учреждениями, продажи материальных и нематериальных активов, административных платежей, штрафов и других неналоговых доходов, безвозмездных поступлений. 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 расходов местного бюджета – образование, коммунальное хозяйство, включая благоустройство города, программы социальной поддержки населения, физкультура и спорт, культура и другие.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68845E5-707C-45B3-B27F-C44C0CA84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9" y="274701"/>
            <a:ext cx="10975658" cy="490797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«Бюджет для граждан»?</a:t>
            </a:r>
          </a:p>
        </p:txBody>
      </p:sp>
    </p:spTree>
    <p:extLst>
      <p:ext uri="{BB962C8B-B14F-4D97-AF65-F5344CB8AC3E}">
        <p14:creationId xmlns:p14="http://schemas.microsoft.com/office/powerpoint/2010/main" val="1198816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A177DF-4F7D-4093-B5EF-66EECB088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9434"/>
            <a:ext cx="12195175" cy="490797"/>
          </a:xfrm>
        </p:spPr>
        <p:txBody>
          <a:bodyPr/>
          <a:lstStyle/>
          <a:p>
            <a:pPr algn="ctr"/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за 2025 год, млн. рублей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5136EA5C-20FD-4C74-AB0B-E804166684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9426780"/>
              </p:ext>
            </p:extLst>
          </p:nvPr>
        </p:nvGraphicFramePr>
        <p:xfrm>
          <a:off x="716323" y="999728"/>
          <a:ext cx="10473309" cy="5668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42712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9ED48-2D00-4407-AB43-2C4B4471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051" y="274704"/>
            <a:ext cx="10312366" cy="490797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</a:t>
            </a:r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2025 год, млн. рублей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CB9D3AA8-7566-46D8-A635-EAAEEB791A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6125425"/>
              </p:ext>
            </p:extLst>
          </p:nvPr>
        </p:nvGraphicFramePr>
        <p:xfrm>
          <a:off x="898525" y="1371600"/>
          <a:ext cx="10197356" cy="4865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45372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B4245-B59C-46F4-BED1-685AB5AEE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067" y="333450"/>
            <a:ext cx="10312366" cy="490797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</a:t>
            </a:r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трансферты за 2025 год, млн. рублей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9468EC2D-4133-4CD8-B394-E7B63CB124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4804542"/>
              </p:ext>
            </p:extLst>
          </p:nvPr>
        </p:nvGraphicFramePr>
        <p:xfrm>
          <a:off x="874626" y="1032388"/>
          <a:ext cx="10442747" cy="5894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846636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2DCFF8-1475-479C-89E3-37A8301C8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7" y="274704"/>
            <a:ext cx="10097929" cy="490797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r>
              <a:rPr lang="ru-RU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5AB7E7-F081-490C-8D98-7AE77084CCCB}"/>
              </a:ext>
            </a:extLst>
          </p:cNvPr>
          <p:cNvSpPr txBox="1"/>
          <p:nvPr/>
        </p:nvSpPr>
        <p:spPr>
          <a:xfrm>
            <a:off x="3829822" y="1171004"/>
            <a:ext cx="5256261" cy="11387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 из бюджета денежные средства, за исключением средств являющихся источниками финансирования </a:t>
            </a:r>
            <a:r>
              <a:rPr lang="ru-RU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дефи,цита</a:t>
            </a:r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E54561-0A71-4A6C-8E23-9B2F739AA6EF}"/>
              </a:ext>
            </a:extLst>
          </p:cNvPr>
          <p:cNvSpPr txBox="1"/>
          <p:nvPr/>
        </p:nvSpPr>
        <p:spPr>
          <a:xfrm>
            <a:off x="1642369" y="2734685"/>
            <a:ext cx="9971764" cy="17081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 (Статья 65 Бюджетного кодекса Российской Федерации).</a:t>
            </a:r>
          </a:p>
        </p:txBody>
      </p:sp>
      <p:sp>
        <p:nvSpPr>
          <p:cNvPr id="5" name="Стрелка вниз 5">
            <a:extLst>
              <a:ext uri="{FF2B5EF4-FFF2-40B4-BE49-F238E27FC236}">
                <a16:creationId xmlns:a16="http://schemas.microsoft.com/office/drawing/2014/main" id="{9F487AAA-E78D-4802-BA38-427F61926963}"/>
              </a:ext>
            </a:extLst>
          </p:cNvPr>
          <p:cNvSpPr/>
          <p:nvPr/>
        </p:nvSpPr>
        <p:spPr>
          <a:xfrm>
            <a:off x="6191728" y="2318916"/>
            <a:ext cx="532449" cy="438879"/>
          </a:xfrm>
          <a:prstGeom prst="downArrow">
            <a:avLst/>
          </a:prstGeom>
          <a:solidFill>
            <a:schemeClr val="accent6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2A3336-89FA-49C3-9971-8A81D8F40B5B}"/>
              </a:ext>
            </a:extLst>
          </p:cNvPr>
          <p:cNvSpPr txBox="1"/>
          <p:nvPr/>
        </p:nvSpPr>
        <p:spPr>
          <a:xfrm>
            <a:off x="1921445" y="4835511"/>
            <a:ext cx="9073009" cy="16619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 городского округа </a:t>
            </a:r>
          </a:p>
          <a:p>
            <a:pPr algn="ctr"/>
            <a:r>
              <a:rPr lang="ru-RU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Башкортостан: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7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разделам, подразделам, целевым статьям, группам видов расходов классификации расходов бюджетов;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7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и непрограммным направлениям деятельности;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7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ведомствам. </a:t>
            </a:r>
          </a:p>
        </p:txBody>
      </p:sp>
      <p:sp>
        <p:nvSpPr>
          <p:cNvPr id="7" name="Стрелка вниз 8">
            <a:extLst>
              <a:ext uri="{FF2B5EF4-FFF2-40B4-BE49-F238E27FC236}">
                <a16:creationId xmlns:a16="http://schemas.microsoft.com/office/drawing/2014/main" id="{D06BF85B-352E-4636-BB9D-7A41A398157D}"/>
              </a:ext>
            </a:extLst>
          </p:cNvPr>
          <p:cNvSpPr/>
          <p:nvPr/>
        </p:nvSpPr>
        <p:spPr>
          <a:xfrm>
            <a:off x="6191725" y="4442847"/>
            <a:ext cx="532449" cy="438879"/>
          </a:xfrm>
          <a:prstGeom prst="downArrow">
            <a:avLst/>
          </a:prstGeom>
          <a:solidFill>
            <a:schemeClr val="accent6">
              <a:alpha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507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D9054AD1-BDDB-411E-8F96-CA51005C71A6}"/>
              </a:ext>
            </a:extLst>
          </p:cNvPr>
          <p:cNvSpPr txBox="1">
            <a:spLocks/>
          </p:cNvSpPr>
          <p:nvPr/>
        </p:nvSpPr>
        <p:spPr>
          <a:xfrm>
            <a:off x="1657726" y="108236"/>
            <a:ext cx="8911771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Расходы</a:t>
            </a: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местного бюджета за 2025 год (отчет), на 2026 год и</a:t>
            </a:r>
          </a:p>
          <a:p>
            <a:pPr algn="ctr"/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плановый период 2027 и 2028 годов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6B95C77-1E3A-4DD3-8D9C-04DCBF494256}"/>
              </a:ext>
            </a:extLst>
          </p:cNvPr>
          <p:cNvGrpSpPr/>
          <p:nvPr/>
        </p:nvGrpSpPr>
        <p:grpSpPr>
          <a:xfrm>
            <a:off x="1813681" y="2113623"/>
            <a:ext cx="1912521" cy="3315755"/>
            <a:chOff x="705707" y="2252867"/>
            <a:chExt cx="2156764" cy="3606097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BE53626A-2B8A-4FF7-B93F-5F89FA388359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42192156-B84F-4F4A-B054-542675C88142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" name="Freeform 9">
                <a:extLst>
                  <a:ext uri="{FF2B5EF4-FFF2-40B4-BE49-F238E27FC236}">
                    <a16:creationId xmlns:a16="http://schemas.microsoft.com/office/drawing/2014/main" id="{0087B436-1872-45DA-AF9A-D511DD7F529E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B3C554DA-294B-4CFC-8343-EA3F8C71C1F0}"/>
                </a:ext>
              </a:extLst>
            </p:cNvPr>
            <p:cNvGrpSpPr/>
            <p:nvPr/>
          </p:nvGrpSpPr>
          <p:grpSpPr>
            <a:xfrm>
              <a:off x="705707" y="4108174"/>
              <a:ext cx="2156764" cy="1750790"/>
              <a:chOff x="2632034" y="2436079"/>
              <a:chExt cx="857748" cy="3291366"/>
            </a:xfrm>
          </p:grpSpPr>
          <p:sp>
            <p:nvSpPr>
              <p:cNvPr id="6" name="Freeform 8">
                <a:extLst>
                  <a:ext uri="{FF2B5EF4-FFF2-40B4-BE49-F238E27FC236}">
                    <a16:creationId xmlns:a16="http://schemas.microsoft.com/office/drawing/2014/main" id="{44DCEE15-9E3D-474C-9EB8-0A512BC001CD}"/>
                  </a:ext>
                </a:extLst>
              </p:cNvPr>
              <p:cNvSpPr/>
              <p:nvPr/>
            </p:nvSpPr>
            <p:spPr bwMode="auto">
              <a:xfrm>
                <a:off x="2632034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" name="Freeform 9">
                <a:extLst>
                  <a:ext uri="{FF2B5EF4-FFF2-40B4-BE49-F238E27FC236}">
                    <a16:creationId xmlns:a16="http://schemas.microsoft.com/office/drawing/2014/main" id="{96B3433F-E054-402B-BBB2-138605230B57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68B21D6-7087-4E2A-8920-6315BC4D7539}"/>
              </a:ext>
            </a:extLst>
          </p:cNvPr>
          <p:cNvGrpSpPr/>
          <p:nvPr/>
        </p:nvGrpSpPr>
        <p:grpSpPr>
          <a:xfrm>
            <a:off x="4452984" y="2113623"/>
            <a:ext cx="2017133" cy="3315755"/>
            <a:chOff x="705707" y="2252867"/>
            <a:chExt cx="2156764" cy="3606097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D15ADD31-9CE9-4C44-8331-28F0490C6A0A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A37D40F5-B328-4DDD-BEF5-8EB7540FF366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E983F843-11E0-4902-8FC6-A02D4507A545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900BCC6C-5B6B-4D75-B029-314F705131F9}"/>
                </a:ext>
              </a:extLst>
            </p:cNvPr>
            <p:cNvGrpSpPr/>
            <p:nvPr/>
          </p:nvGrpSpPr>
          <p:grpSpPr>
            <a:xfrm>
              <a:off x="705707" y="4108174"/>
              <a:ext cx="2156764" cy="1750790"/>
              <a:chOff x="2632034" y="2436079"/>
              <a:chExt cx="857748" cy="3291366"/>
            </a:xfrm>
          </p:grpSpPr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94E41C6B-3FE0-4DED-879C-4C6E6D606DC7}"/>
                  </a:ext>
                </a:extLst>
              </p:cNvPr>
              <p:cNvSpPr/>
              <p:nvPr/>
            </p:nvSpPr>
            <p:spPr bwMode="auto">
              <a:xfrm>
                <a:off x="2632034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50F3823D-5BBD-4F8D-9F6B-C20192913C50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05DA393-F537-4694-B4E3-61B873A60F6E}"/>
              </a:ext>
            </a:extLst>
          </p:cNvPr>
          <p:cNvGrpSpPr/>
          <p:nvPr/>
        </p:nvGrpSpPr>
        <p:grpSpPr>
          <a:xfrm>
            <a:off x="7106021" y="2135054"/>
            <a:ext cx="2019484" cy="3315755"/>
            <a:chOff x="705707" y="2252867"/>
            <a:chExt cx="2156764" cy="3606097"/>
          </a:xfrm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667E23A5-092C-40E8-8814-38350B1BD45F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80A5D297-D350-4F2E-A1C4-08545034A10E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A1EEFF1B-1A4B-427C-AB94-E19817C7918E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06C6410F-1CF9-402B-ACCD-5D5423F8BD95}"/>
                </a:ext>
              </a:extLst>
            </p:cNvPr>
            <p:cNvGrpSpPr/>
            <p:nvPr/>
          </p:nvGrpSpPr>
          <p:grpSpPr>
            <a:xfrm>
              <a:off x="705707" y="4108174"/>
              <a:ext cx="2156764" cy="1750790"/>
              <a:chOff x="2632034" y="2436079"/>
              <a:chExt cx="857748" cy="3291366"/>
            </a:xfrm>
          </p:grpSpPr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8AA506C3-156F-45F0-AE6E-667A4236C412}"/>
                  </a:ext>
                </a:extLst>
              </p:cNvPr>
              <p:cNvSpPr/>
              <p:nvPr/>
            </p:nvSpPr>
            <p:spPr bwMode="auto">
              <a:xfrm>
                <a:off x="2632034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64FB8658-4CAF-437E-8711-7F8374E93C6E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EF5D7B4-66D8-4A7B-9AF4-E29A808778D5}"/>
              </a:ext>
            </a:extLst>
          </p:cNvPr>
          <p:cNvGrpSpPr/>
          <p:nvPr/>
        </p:nvGrpSpPr>
        <p:grpSpPr>
          <a:xfrm>
            <a:off x="9784906" y="2135054"/>
            <a:ext cx="2035619" cy="3315755"/>
            <a:chOff x="708368" y="2252867"/>
            <a:chExt cx="2154103" cy="3606097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A8136024-1408-45CA-910E-FD67AEA94F8F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670B8281-6150-40CC-BD7A-D99FCCF0513A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074B7316-BCCC-466C-AD1E-D263F95DE482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B789D147-74CD-4ED3-AF92-6A93A219E988}"/>
                </a:ext>
              </a:extLst>
            </p:cNvPr>
            <p:cNvGrpSpPr/>
            <p:nvPr/>
          </p:nvGrpSpPr>
          <p:grpSpPr>
            <a:xfrm>
              <a:off x="713615" y="4108174"/>
              <a:ext cx="2148856" cy="1750790"/>
              <a:chOff x="2635179" y="2436079"/>
              <a:chExt cx="854603" cy="3291366"/>
            </a:xfrm>
          </p:grpSpPr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0BA0062D-0BF3-4EB0-917D-D8AA5F2A90E5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65D568A9-C614-4A9C-A4C0-211837B96AB8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18FE031-BEA4-4EAD-9F5D-80066F143F88}"/>
              </a:ext>
            </a:extLst>
          </p:cNvPr>
          <p:cNvSpPr txBox="1"/>
          <p:nvPr/>
        </p:nvSpPr>
        <p:spPr>
          <a:xfrm>
            <a:off x="2145750" y="5625678"/>
            <a:ext cx="14179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2025</a:t>
            </a: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г. (отчет)</a:t>
            </a:r>
            <a:endParaRPr lang="ru-RU" sz="1000" b="1" kern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4BE29F-0F8C-4CE4-AF4E-D318C9D14EA9}"/>
              </a:ext>
            </a:extLst>
          </p:cNvPr>
          <p:cNvSpPr txBox="1"/>
          <p:nvPr/>
        </p:nvSpPr>
        <p:spPr>
          <a:xfrm>
            <a:off x="4699661" y="5632110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2026</a:t>
            </a: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г.</a:t>
            </a:r>
            <a:endParaRPr lang="ru-RU" sz="1000" b="1" kern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15ED9A-4B28-4DEB-8DA4-C9F6FBBB1EB6}"/>
              </a:ext>
            </a:extLst>
          </p:cNvPr>
          <p:cNvSpPr txBox="1"/>
          <p:nvPr/>
        </p:nvSpPr>
        <p:spPr>
          <a:xfrm>
            <a:off x="7498222" y="5604524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2027</a:t>
            </a: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г.</a:t>
            </a:r>
            <a:endParaRPr lang="ru-RU" sz="1000" b="1" kern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AA6005-7478-44E2-BD1E-744BB720E525}"/>
              </a:ext>
            </a:extLst>
          </p:cNvPr>
          <p:cNvSpPr txBox="1"/>
          <p:nvPr/>
        </p:nvSpPr>
        <p:spPr>
          <a:xfrm>
            <a:off x="10212666" y="5604524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2028</a:t>
            </a: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г.</a:t>
            </a:r>
            <a:endParaRPr lang="ru-RU" sz="1000" b="1" kern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7841B50-44B8-488E-B7C6-643D5350B515}"/>
              </a:ext>
            </a:extLst>
          </p:cNvPr>
          <p:cNvSpPr txBox="1"/>
          <p:nvPr/>
        </p:nvSpPr>
        <p:spPr>
          <a:xfrm>
            <a:off x="1702474" y="2798054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5 730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668F1A-590E-4B27-8E7B-F6F112721B56}"/>
              </a:ext>
            </a:extLst>
          </p:cNvPr>
          <p:cNvSpPr txBox="1"/>
          <p:nvPr/>
        </p:nvSpPr>
        <p:spPr>
          <a:xfrm>
            <a:off x="4372322" y="2746878"/>
            <a:ext cx="1432066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6 596</a:t>
            </a:r>
          </a:p>
          <a:p>
            <a:pPr>
              <a:lnSpc>
                <a:spcPct val="90000"/>
              </a:lnSpc>
            </a:pPr>
            <a:endParaRPr lang="ru-RU" sz="3800" b="1" kern="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9C3F37-0426-432D-AEAC-6B145038BB50}"/>
              </a:ext>
            </a:extLst>
          </p:cNvPr>
          <p:cNvSpPr txBox="1"/>
          <p:nvPr/>
        </p:nvSpPr>
        <p:spPr>
          <a:xfrm>
            <a:off x="7037280" y="2692424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5 969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025BC7-E75F-4DCD-B251-D76B62E65E9A}"/>
              </a:ext>
            </a:extLst>
          </p:cNvPr>
          <p:cNvSpPr txBox="1"/>
          <p:nvPr/>
        </p:nvSpPr>
        <p:spPr>
          <a:xfrm>
            <a:off x="9734349" y="2727579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5 142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BFA5CA3-C3F3-42B6-9005-B0C537C176B2}"/>
              </a:ext>
            </a:extLst>
          </p:cNvPr>
          <p:cNvSpPr txBox="1"/>
          <p:nvPr/>
        </p:nvSpPr>
        <p:spPr>
          <a:xfrm>
            <a:off x="1787306" y="1363101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9 608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094AA0E-9CE9-436E-882A-65A37F4CB3D3}"/>
              </a:ext>
            </a:extLst>
          </p:cNvPr>
          <p:cNvSpPr txBox="1"/>
          <p:nvPr/>
        </p:nvSpPr>
        <p:spPr>
          <a:xfrm>
            <a:off x="4503660" y="1380521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10 676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BF1C791-3657-4F7F-8C42-38F3CA1E5EA5}"/>
              </a:ext>
            </a:extLst>
          </p:cNvPr>
          <p:cNvSpPr txBox="1"/>
          <p:nvPr/>
        </p:nvSpPr>
        <p:spPr>
          <a:xfrm>
            <a:off x="6784558" y="1381001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9 787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FD6C90D-FA21-4A29-9A32-7491C6DC443D}"/>
              </a:ext>
            </a:extLst>
          </p:cNvPr>
          <p:cNvSpPr txBox="1"/>
          <p:nvPr/>
        </p:nvSpPr>
        <p:spPr>
          <a:xfrm>
            <a:off x="9784906" y="1407191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9 101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FC1A5B-C486-4998-A4FE-19F3E49F722E}"/>
              </a:ext>
            </a:extLst>
          </p:cNvPr>
          <p:cNvSpPr txBox="1"/>
          <p:nvPr/>
        </p:nvSpPr>
        <p:spPr>
          <a:xfrm>
            <a:off x="1669795" y="4264847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3 878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CEBA29-7EDD-45B5-B554-A523417B0672}"/>
              </a:ext>
            </a:extLst>
          </p:cNvPr>
          <p:cNvSpPr txBox="1"/>
          <p:nvPr/>
        </p:nvSpPr>
        <p:spPr>
          <a:xfrm>
            <a:off x="4362106" y="4212760"/>
            <a:ext cx="1432066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4 080</a:t>
            </a:r>
          </a:p>
          <a:p>
            <a:pPr>
              <a:lnSpc>
                <a:spcPct val="90000"/>
              </a:lnSpc>
            </a:pPr>
            <a:endParaRPr lang="ru-RU" sz="3800" b="1" kern="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B28364-71A7-4D5B-A589-0DCA1BDB4D3F}"/>
              </a:ext>
            </a:extLst>
          </p:cNvPr>
          <p:cNvSpPr txBox="1"/>
          <p:nvPr/>
        </p:nvSpPr>
        <p:spPr>
          <a:xfrm>
            <a:off x="7033393" y="4282119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3 818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55F90CA-ED20-438B-BECE-030045B40325}"/>
              </a:ext>
            </a:extLst>
          </p:cNvPr>
          <p:cNvSpPr txBox="1"/>
          <p:nvPr/>
        </p:nvSpPr>
        <p:spPr>
          <a:xfrm>
            <a:off x="9688781" y="4274978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3 959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FE17DCE8-6B6E-4CE2-96CE-EEBB4B2E208D}"/>
              </a:ext>
            </a:extLst>
          </p:cNvPr>
          <p:cNvSpPr/>
          <p:nvPr/>
        </p:nvSpPr>
        <p:spPr>
          <a:xfrm>
            <a:off x="7018291" y="6302931"/>
            <a:ext cx="470564" cy="417343"/>
          </a:xfrm>
          <a:prstGeom prst="rect">
            <a:avLst/>
          </a:prstGeom>
          <a:solidFill>
            <a:srgbClr val="8FA4B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61EA3448-BD77-471B-91A3-3190847CB7F1}"/>
              </a:ext>
            </a:extLst>
          </p:cNvPr>
          <p:cNvSpPr/>
          <p:nvPr/>
        </p:nvSpPr>
        <p:spPr>
          <a:xfrm>
            <a:off x="2259373" y="6313756"/>
            <a:ext cx="470564" cy="417344"/>
          </a:xfrm>
          <a:prstGeom prst="rect">
            <a:avLst/>
          </a:prstGeom>
          <a:solidFill>
            <a:srgbClr val="AAD88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E010BF-CC9D-47D4-BA15-67E87FA60FE8}"/>
              </a:ext>
            </a:extLst>
          </p:cNvPr>
          <p:cNvSpPr txBox="1"/>
          <p:nvPr/>
        </p:nvSpPr>
        <p:spPr>
          <a:xfrm>
            <a:off x="2753786" y="6302714"/>
            <a:ext cx="425513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межбюджетные поступления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B5B303-96A0-4750-AE8D-B9596096C1AB}"/>
              </a:ext>
            </a:extLst>
          </p:cNvPr>
          <p:cNvSpPr txBox="1"/>
          <p:nvPr/>
        </p:nvSpPr>
        <p:spPr>
          <a:xfrm>
            <a:off x="7498222" y="6308086"/>
            <a:ext cx="27694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местный бюджет</a:t>
            </a:r>
          </a:p>
        </p:txBody>
      </p:sp>
      <p:sp>
        <p:nvSpPr>
          <p:cNvPr id="51" name="Стрелка вверх 3">
            <a:extLst>
              <a:ext uri="{FF2B5EF4-FFF2-40B4-BE49-F238E27FC236}">
                <a16:creationId xmlns:a16="http://schemas.microsoft.com/office/drawing/2014/main" id="{11C58115-EA95-4237-9C83-FF4FC12C9E86}"/>
              </a:ext>
            </a:extLst>
          </p:cNvPr>
          <p:cNvSpPr/>
          <p:nvPr/>
        </p:nvSpPr>
        <p:spPr>
          <a:xfrm rot="1931677">
            <a:off x="3857867" y="3208876"/>
            <a:ext cx="520065" cy="628073"/>
          </a:xfrm>
          <a:prstGeom prst="upArrow">
            <a:avLst>
              <a:gd name="adj1" fmla="val 45698"/>
              <a:gd name="adj2" fmla="val 5932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Стрелка вверх 3">
            <a:extLst>
              <a:ext uri="{FF2B5EF4-FFF2-40B4-BE49-F238E27FC236}">
                <a16:creationId xmlns:a16="http://schemas.microsoft.com/office/drawing/2014/main" id="{77E106A4-7188-470F-96D9-AD903A2990DD}"/>
              </a:ext>
            </a:extLst>
          </p:cNvPr>
          <p:cNvSpPr/>
          <p:nvPr/>
        </p:nvSpPr>
        <p:spPr>
          <a:xfrm rot="9217830">
            <a:off x="6527282" y="3245800"/>
            <a:ext cx="520065" cy="628073"/>
          </a:xfrm>
          <a:prstGeom prst="upArrow">
            <a:avLst>
              <a:gd name="adj1" fmla="val 45698"/>
              <a:gd name="adj2" fmla="val 5932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Стрелка вверх 3">
            <a:extLst>
              <a:ext uri="{FF2B5EF4-FFF2-40B4-BE49-F238E27FC236}">
                <a16:creationId xmlns:a16="http://schemas.microsoft.com/office/drawing/2014/main" id="{575CB8D7-8759-407F-BD81-0F8C27B604A3}"/>
              </a:ext>
            </a:extLst>
          </p:cNvPr>
          <p:cNvSpPr/>
          <p:nvPr/>
        </p:nvSpPr>
        <p:spPr>
          <a:xfrm rot="9217830">
            <a:off x="9197622" y="3137009"/>
            <a:ext cx="520065" cy="628073"/>
          </a:xfrm>
          <a:prstGeom prst="upArrow">
            <a:avLst>
              <a:gd name="adj1" fmla="val 45698"/>
              <a:gd name="adj2" fmla="val 5932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6941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ECB4F3-7C31-48E7-898E-25AB5072531C}"/>
              </a:ext>
            </a:extLst>
          </p:cNvPr>
          <p:cNvSpPr txBox="1"/>
          <p:nvPr/>
        </p:nvSpPr>
        <p:spPr>
          <a:xfrm>
            <a:off x="2725790" y="750075"/>
            <a:ext cx="7373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Минимальный размер оплаты труда: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75E9EC-045D-47C6-9E09-56D7724EE1B1}"/>
              </a:ext>
            </a:extLst>
          </p:cNvPr>
          <p:cNvSpPr txBox="1"/>
          <p:nvPr/>
        </p:nvSpPr>
        <p:spPr>
          <a:xfrm>
            <a:off x="1956867" y="2953453"/>
            <a:ext cx="3631782" cy="6001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22 440,00 руб.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444E51-9130-436F-9631-B2E36882BAF3}"/>
              </a:ext>
            </a:extLst>
          </p:cNvPr>
          <p:cNvSpPr txBox="1"/>
          <p:nvPr/>
        </p:nvSpPr>
        <p:spPr>
          <a:xfrm>
            <a:off x="7245487" y="2944601"/>
            <a:ext cx="3631781" cy="6001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27 093,00 руб.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D60B57-D4DA-43A7-825B-5F14A1A19F6B}"/>
              </a:ext>
            </a:extLst>
          </p:cNvPr>
          <p:cNvSpPr txBox="1"/>
          <p:nvPr/>
        </p:nvSpPr>
        <p:spPr>
          <a:xfrm>
            <a:off x="1956867" y="5016157"/>
            <a:ext cx="3631782" cy="6001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25 806,00 руб.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78257B-D017-4D00-A83F-6EFEBDD0F085}"/>
              </a:ext>
            </a:extLst>
          </p:cNvPr>
          <p:cNvSpPr txBox="1"/>
          <p:nvPr/>
        </p:nvSpPr>
        <p:spPr>
          <a:xfrm>
            <a:off x="3468216" y="4160012"/>
            <a:ext cx="58890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районным коэффициентом: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FC879D-601B-49BA-82CD-8FD3F263FA2A}"/>
              </a:ext>
            </a:extLst>
          </p:cNvPr>
          <p:cNvSpPr txBox="1"/>
          <p:nvPr/>
        </p:nvSpPr>
        <p:spPr>
          <a:xfrm>
            <a:off x="7298054" y="4967620"/>
            <a:ext cx="3631782" cy="60016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31 156,95 руб.</a:t>
            </a:r>
          </a:p>
        </p:txBody>
      </p:sp>
      <p:sp>
        <p:nvSpPr>
          <p:cNvPr id="8" name="Freeform 14">
            <a:extLst>
              <a:ext uri="{FF2B5EF4-FFF2-40B4-BE49-F238E27FC236}">
                <a16:creationId xmlns:a16="http://schemas.microsoft.com/office/drawing/2014/main" id="{B7975EF1-43C2-4D33-94B6-AEB7AA14B651}"/>
              </a:ext>
            </a:extLst>
          </p:cNvPr>
          <p:cNvSpPr>
            <a:spLocks/>
          </p:cNvSpPr>
          <p:nvPr/>
        </p:nvSpPr>
        <p:spPr bwMode="auto">
          <a:xfrm>
            <a:off x="2724990" y="1681536"/>
            <a:ext cx="1931520" cy="961349"/>
          </a:xfrm>
          <a:custGeom>
            <a:avLst/>
            <a:gdLst>
              <a:gd name="T0" fmla="*/ 40 w 142"/>
              <a:gd name="T1" fmla="*/ 0 h 141"/>
              <a:gd name="T2" fmla="*/ 102 w 142"/>
              <a:gd name="T3" fmla="*/ 0 h 141"/>
              <a:gd name="T4" fmla="*/ 142 w 142"/>
              <a:gd name="T5" fmla="*/ 40 h 141"/>
              <a:gd name="T6" fmla="*/ 142 w 142"/>
              <a:gd name="T7" fmla="*/ 101 h 141"/>
              <a:gd name="T8" fmla="*/ 102 w 142"/>
              <a:gd name="T9" fmla="*/ 141 h 141"/>
              <a:gd name="T10" fmla="*/ 40 w 142"/>
              <a:gd name="T11" fmla="*/ 141 h 141"/>
              <a:gd name="T12" fmla="*/ 0 w 142"/>
              <a:gd name="T13" fmla="*/ 101 h 141"/>
              <a:gd name="T14" fmla="*/ 0 w 142"/>
              <a:gd name="T15" fmla="*/ 40 h 141"/>
              <a:gd name="T16" fmla="*/ 40 w 142"/>
              <a:gd name="T17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2" h="141">
                <a:moveTo>
                  <a:pt x="40" y="0"/>
                </a:moveTo>
                <a:cubicBezTo>
                  <a:pt x="102" y="0"/>
                  <a:pt x="102" y="0"/>
                  <a:pt x="102" y="0"/>
                </a:cubicBezTo>
                <a:cubicBezTo>
                  <a:pt x="124" y="0"/>
                  <a:pt x="142" y="18"/>
                  <a:pt x="142" y="40"/>
                </a:cubicBezTo>
                <a:cubicBezTo>
                  <a:pt x="142" y="101"/>
                  <a:pt x="142" y="101"/>
                  <a:pt x="142" y="101"/>
                </a:cubicBezTo>
                <a:cubicBezTo>
                  <a:pt x="142" y="123"/>
                  <a:pt x="124" y="141"/>
                  <a:pt x="102" y="141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18" y="141"/>
                  <a:pt x="0" y="123"/>
                  <a:pt x="0" y="101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8"/>
                  <a:pt x="18" y="0"/>
                  <a:pt x="40" y="0"/>
                </a:cubicBezTo>
                <a:close/>
              </a:path>
            </a:pathLst>
          </a:custGeom>
          <a:gradFill>
            <a:gsLst>
              <a:gs pos="0">
                <a:srgbClr val="7EB0C4"/>
              </a:gs>
              <a:gs pos="100000">
                <a:srgbClr val="468198"/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4F3FCF69-D58C-4C21-A105-298797C4EBB0}"/>
              </a:ext>
            </a:extLst>
          </p:cNvPr>
          <p:cNvSpPr>
            <a:spLocks/>
          </p:cNvSpPr>
          <p:nvPr/>
        </p:nvSpPr>
        <p:spPr bwMode="auto">
          <a:xfrm>
            <a:off x="8016673" y="1674745"/>
            <a:ext cx="1931520" cy="961349"/>
          </a:xfrm>
          <a:custGeom>
            <a:avLst/>
            <a:gdLst>
              <a:gd name="T0" fmla="*/ 40 w 142"/>
              <a:gd name="T1" fmla="*/ 0 h 141"/>
              <a:gd name="T2" fmla="*/ 102 w 142"/>
              <a:gd name="T3" fmla="*/ 0 h 141"/>
              <a:gd name="T4" fmla="*/ 142 w 142"/>
              <a:gd name="T5" fmla="*/ 40 h 141"/>
              <a:gd name="T6" fmla="*/ 142 w 142"/>
              <a:gd name="T7" fmla="*/ 101 h 141"/>
              <a:gd name="T8" fmla="*/ 102 w 142"/>
              <a:gd name="T9" fmla="*/ 141 h 141"/>
              <a:gd name="T10" fmla="*/ 40 w 142"/>
              <a:gd name="T11" fmla="*/ 141 h 141"/>
              <a:gd name="T12" fmla="*/ 0 w 142"/>
              <a:gd name="T13" fmla="*/ 101 h 141"/>
              <a:gd name="T14" fmla="*/ 0 w 142"/>
              <a:gd name="T15" fmla="*/ 40 h 141"/>
              <a:gd name="T16" fmla="*/ 40 w 142"/>
              <a:gd name="T17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2" h="141">
                <a:moveTo>
                  <a:pt x="40" y="0"/>
                </a:moveTo>
                <a:cubicBezTo>
                  <a:pt x="102" y="0"/>
                  <a:pt x="102" y="0"/>
                  <a:pt x="102" y="0"/>
                </a:cubicBezTo>
                <a:cubicBezTo>
                  <a:pt x="124" y="0"/>
                  <a:pt x="142" y="18"/>
                  <a:pt x="142" y="40"/>
                </a:cubicBezTo>
                <a:cubicBezTo>
                  <a:pt x="142" y="101"/>
                  <a:pt x="142" y="101"/>
                  <a:pt x="142" y="101"/>
                </a:cubicBezTo>
                <a:cubicBezTo>
                  <a:pt x="142" y="123"/>
                  <a:pt x="124" y="141"/>
                  <a:pt x="102" y="141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18" y="141"/>
                  <a:pt x="0" y="123"/>
                  <a:pt x="0" y="101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8"/>
                  <a:pt x="18" y="0"/>
                  <a:pt x="40" y="0"/>
                </a:cubicBezTo>
                <a:close/>
              </a:path>
            </a:pathLst>
          </a:custGeom>
          <a:gradFill>
            <a:gsLst>
              <a:gs pos="0">
                <a:srgbClr val="7EB0C4"/>
              </a:gs>
              <a:gs pos="100000">
                <a:srgbClr val="468198"/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endParaRPr lang="zh-CN" altLang="en-US" sz="105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3A7958-3105-4374-B99B-7F579EB21D2D}"/>
              </a:ext>
            </a:extLst>
          </p:cNvPr>
          <p:cNvSpPr txBox="1"/>
          <p:nvPr/>
        </p:nvSpPr>
        <p:spPr>
          <a:xfrm>
            <a:off x="2848002" y="1846362"/>
            <a:ext cx="1849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A22E1E-7608-4C00-AE0F-E24A1F70A80B}"/>
              </a:ext>
            </a:extLst>
          </p:cNvPr>
          <p:cNvSpPr txBox="1"/>
          <p:nvPr/>
        </p:nvSpPr>
        <p:spPr>
          <a:xfrm>
            <a:off x="8165340" y="1834156"/>
            <a:ext cx="17920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</a:t>
            </a:r>
          </a:p>
        </p:txBody>
      </p:sp>
    </p:spTree>
    <p:extLst>
      <p:ext uri="{BB962C8B-B14F-4D97-AF65-F5344CB8AC3E}">
        <p14:creationId xmlns:p14="http://schemas.microsoft.com/office/powerpoint/2010/main" val="2292120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5ED0C031-8A6A-4EC1-B9FB-467D819296FD}"/>
              </a:ext>
            </a:extLst>
          </p:cNvPr>
          <p:cNvSpPr txBox="1">
            <a:spLocks/>
          </p:cNvSpPr>
          <p:nvPr/>
        </p:nvSpPr>
        <p:spPr>
          <a:xfrm>
            <a:off x="0" y="25561"/>
            <a:ext cx="12192000" cy="93166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2133"/>
              </a:spcAft>
            </a:pPr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"/>
              </a:rPr>
              <a:t>Оплата труда работников учреждений бюджетной  сферы</a:t>
            </a:r>
            <a:endPara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1F57137-8F48-49FA-A3D2-5A28598443A2}"/>
              </a:ext>
            </a:extLst>
          </p:cNvPr>
          <p:cNvGrpSpPr/>
          <p:nvPr/>
        </p:nvGrpSpPr>
        <p:grpSpPr>
          <a:xfrm>
            <a:off x="569866" y="3868730"/>
            <a:ext cx="5713266" cy="1181948"/>
            <a:chOff x="1837180" y="3043612"/>
            <a:chExt cx="4284947" cy="886461"/>
          </a:xfrm>
        </p:grpSpPr>
        <p:grpSp>
          <p:nvGrpSpPr>
            <p:cNvPr id="6" name="Group 82">
              <a:extLst>
                <a:ext uri="{FF2B5EF4-FFF2-40B4-BE49-F238E27FC236}">
                  <a16:creationId xmlns:a16="http://schemas.microsoft.com/office/drawing/2014/main" id="{5BD57086-2747-4625-91BB-62CA40058287}"/>
                </a:ext>
              </a:extLst>
            </p:cNvPr>
            <p:cNvGrpSpPr/>
            <p:nvPr/>
          </p:nvGrpSpPr>
          <p:grpSpPr>
            <a:xfrm rot="5400000">
              <a:off x="3384039" y="1498769"/>
              <a:ext cx="886461" cy="3976147"/>
              <a:chOff x="2906569" y="1369740"/>
              <a:chExt cx="1177200" cy="447073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9000" dir="5400000" sy="-100000" algn="bl" rotWithShape="0"/>
            </a:effectLst>
          </p:grpSpPr>
          <p:sp>
            <p:nvSpPr>
              <p:cNvPr id="9" name="Rectangle: Rounded Corners 47">
                <a:extLst>
                  <a:ext uri="{FF2B5EF4-FFF2-40B4-BE49-F238E27FC236}">
                    <a16:creationId xmlns:a16="http://schemas.microsoft.com/office/drawing/2014/main" id="{9E5F0B31-ED99-4D93-BE6A-0EFFA404E342}"/>
                  </a:ext>
                </a:extLst>
              </p:cNvPr>
              <p:cNvSpPr/>
              <p:nvPr/>
            </p:nvSpPr>
            <p:spPr>
              <a:xfrm>
                <a:off x="2906569" y="1369740"/>
                <a:ext cx="1177200" cy="3382372"/>
              </a:xfrm>
              <a:prstGeom prst="roundRect">
                <a:avLst>
                  <a:gd name="adj" fmla="val 9544"/>
                </a:avLst>
              </a:prstGeom>
              <a:pattFill prst="dkDnDiag">
                <a:fgClr>
                  <a:srgbClr val="D8DBDE"/>
                </a:fgClr>
                <a:bgClr>
                  <a:srgbClr val="C6CBCF"/>
                </a:bgClr>
              </a:pattFill>
              <a:ln w="12700" cap="flat" cmpd="sng" algn="ctr">
                <a:noFill/>
                <a:prstDash val="solid"/>
                <a:miter lim="800000"/>
              </a:ln>
              <a:effectLst>
                <a:innerShdw blurRad="190500" dist="50800" dir="18900000">
                  <a:sysClr val="windowText" lastClr="000000">
                    <a:lumMod val="65000"/>
                    <a:lumOff val="35000"/>
                    <a:alpha val="50000"/>
                  </a:sysClr>
                </a:innerShdw>
              </a:effectLst>
            </p:spPr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IN" sz="1867" ker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0" name="Rectangle 37">
                <a:extLst>
                  <a:ext uri="{FF2B5EF4-FFF2-40B4-BE49-F238E27FC236}">
                    <a16:creationId xmlns:a16="http://schemas.microsoft.com/office/drawing/2014/main" id="{26102571-A365-4FAA-8F2F-F46A4E6BCACC}"/>
                  </a:ext>
                </a:extLst>
              </p:cNvPr>
              <p:cNvSpPr/>
              <p:nvPr/>
            </p:nvSpPr>
            <p:spPr>
              <a:xfrm>
                <a:off x="2907342" y="1515795"/>
                <a:ext cx="1175656" cy="3309200"/>
              </a:xfrm>
              <a:prstGeom prst="rect">
                <a:avLst/>
              </a:prstGeom>
              <a:solidFill>
                <a:srgbClr val="F4A261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165100" dist="38100" dir="16200000" sx="98000" sy="98000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IN" sz="1867" ker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" name="Freeform: Shape 60">
                <a:extLst>
                  <a:ext uri="{FF2B5EF4-FFF2-40B4-BE49-F238E27FC236}">
                    <a16:creationId xmlns:a16="http://schemas.microsoft.com/office/drawing/2014/main" id="{20FA7538-BC4D-45F5-9130-D7FBADFDD746}"/>
                  </a:ext>
                </a:extLst>
              </p:cNvPr>
              <p:cNvSpPr/>
              <p:nvPr/>
            </p:nvSpPr>
            <p:spPr>
              <a:xfrm>
                <a:off x="2907342" y="4156540"/>
                <a:ext cx="1175657" cy="1683930"/>
              </a:xfrm>
              <a:custGeom>
                <a:avLst/>
                <a:gdLst>
                  <a:gd name="connsiteX0" fmla="*/ 587828 w 1175657"/>
                  <a:gd name="connsiteY0" fmla="*/ 0 h 1835700"/>
                  <a:gd name="connsiteX1" fmla="*/ 796833 w 1175657"/>
                  <a:gd name="connsiteY1" fmla="*/ 344773 h 1835700"/>
                  <a:gd name="connsiteX2" fmla="*/ 1121553 w 1175657"/>
                  <a:gd name="connsiteY2" fmla="*/ 344773 h 1835700"/>
                  <a:gd name="connsiteX3" fmla="*/ 1175657 w 1175657"/>
                  <a:gd name="connsiteY3" fmla="*/ 398877 h 1835700"/>
                  <a:gd name="connsiteX4" fmla="*/ 1175657 w 1175657"/>
                  <a:gd name="connsiteY4" fmla="*/ 1781596 h 1835700"/>
                  <a:gd name="connsiteX5" fmla="*/ 1121553 w 1175657"/>
                  <a:gd name="connsiteY5" fmla="*/ 1835700 h 1835700"/>
                  <a:gd name="connsiteX6" fmla="*/ 54104 w 1175657"/>
                  <a:gd name="connsiteY6" fmla="*/ 1835700 h 1835700"/>
                  <a:gd name="connsiteX7" fmla="*/ 0 w 1175657"/>
                  <a:gd name="connsiteY7" fmla="*/ 1781596 h 1835700"/>
                  <a:gd name="connsiteX8" fmla="*/ 0 w 1175657"/>
                  <a:gd name="connsiteY8" fmla="*/ 398877 h 1835700"/>
                  <a:gd name="connsiteX9" fmla="*/ 54104 w 1175657"/>
                  <a:gd name="connsiteY9" fmla="*/ 344773 h 1835700"/>
                  <a:gd name="connsiteX10" fmla="*/ 378822 w 1175657"/>
                  <a:gd name="connsiteY10" fmla="*/ 344773 h 1835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657" h="1835700">
                    <a:moveTo>
                      <a:pt x="587828" y="0"/>
                    </a:moveTo>
                    <a:lnTo>
                      <a:pt x="796833" y="344773"/>
                    </a:lnTo>
                    <a:lnTo>
                      <a:pt x="1121553" y="344773"/>
                    </a:lnTo>
                    <a:cubicBezTo>
                      <a:pt x="1151434" y="344773"/>
                      <a:pt x="1175657" y="368996"/>
                      <a:pt x="1175657" y="398877"/>
                    </a:cubicBezTo>
                    <a:lnTo>
                      <a:pt x="1175657" y="1781596"/>
                    </a:lnTo>
                    <a:cubicBezTo>
                      <a:pt x="1175657" y="1811477"/>
                      <a:pt x="1151434" y="1835700"/>
                      <a:pt x="1121553" y="1835700"/>
                    </a:cubicBezTo>
                    <a:lnTo>
                      <a:pt x="54104" y="1835700"/>
                    </a:lnTo>
                    <a:cubicBezTo>
                      <a:pt x="24223" y="1835700"/>
                      <a:pt x="0" y="1811477"/>
                      <a:pt x="0" y="1781596"/>
                    </a:cubicBezTo>
                    <a:lnTo>
                      <a:pt x="0" y="398877"/>
                    </a:lnTo>
                    <a:cubicBezTo>
                      <a:pt x="0" y="368996"/>
                      <a:pt x="24223" y="344773"/>
                      <a:pt x="54104" y="344773"/>
                    </a:cubicBezTo>
                    <a:lnTo>
                      <a:pt x="378822" y="344773"/>
                    </a:lnTo>
                    <a:close/>
                  </a:path>
                </a:pathLst>
              </a:custGeom>
              <a:gradFill>
                <a:gsLst>
                  <a:gs pos="0">
                    <a:srgbClr val="BFC4C8"/>
                  </a:gs>
                  <a:gs pos="20000">
                    <a:srgbClr val="D9DDE0"/>
                  </a:gs>
                  <a:gs pos="87000">
                    <a:srgbClr val="F6F6F6"/>
                  </a:gs>
                  <a:gs pos="100000">
                    <a:srgbClr val="C5C6C8"/>
                  </a:gs>
                </a:gsLst>
                <a:lin ang="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177800" dist="38100" dir="16200000" sx="98000" sy="98000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IN" sz="1867" ker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6AF139-AB0E-4789-BEE0-B745366B9985}"/>
                </a:ext>
              </a:extLst>
            </p:cNvPr>
            <p:cNvSpPr txBox="1"/>
            <p:nvPr/>
          </p:nvSpPr>
          <p:spPr>
            <a:xfrm>
              <a:off x="1837180" y="3085891"/>
              <a:ext cx="1242732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2025 год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077BCB-C20B-45B5-9650-41374BFEBCB2}"/>
                </a:ext>
              </a:extLst>
            </p:cNvPr>
            <p:cNvSpPr txBox="1"/>
            <p:nvPr/>
          </p:nvSpPr>
          <p:spPr>
            <a:xfrm>
              <a:off x="3423113" y="3252211"/>
              <a:ext cx="2699014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hlink"/>
                </a:buClr>
                <a:buSzPts val="1100"/>
              </a:pPr>
              <a:r>
                <a:rPr lang="ru-RU" sz="3600" dirty="0">
                  <a:solidFill>
                    <a:schemeClr val="tx1"/>
                  </a:solidFill>
                  <a:latin typeface="Times New Roman" panose="02020603050405020304" pitchFamily="18" charset="0"/>
                  <a:ea typeface="Roboto"/>
                  <a:cs typeface="Times New Roman" panose="02020603050405020304" pitchFamily="18" charset="0"/>
                </a:rPr>
                <a:t>51 617 руб.</a:t>
              </a:r>
            </a:p>
          </p:txBody>
        </p:sp>
      </p:grpSp>
      <p:sp>
        <p:nvSpPr>
          <p:cNvPr id="12" name="Стрелка вверх 3">
            <a:extLst>
              <a:ext uri="{FF2B5EF4-FFF2-40B4-BE49-F238E27FC236}">
                <a16:creationId xmlns:a16="http://schemas.microsoft.com/office/drawing/2014/main" id="{5A6768A3-88FC-4049-A6A1-416F1D3C0D46}"/>
              </a:ext>
            </a:extLst>
          </p:cNvPr>
          <p:cNvSpPr/>
          <p:nvPr/>
        </p:nvSpPr>
        <p:spPr>
          <a:xfrm>
            <a:off x="6237772" y="4712604"/>
            <a:ext cx="688897" cy="850827"/>
          </a:xfrm>
          <a:prstGeom prst="upArrow">
            <a:avLst/>
          </a:prstGeom>
          <a:solidFill>
            <a:srgbClr val="F4B179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0C0D5F-7704-45DB-9BD0-C1339B863E85}"/>
              </a:ext>
            </a:extLst>
          </p:cNvPr>
          <p:cNvSpPr txBox="1"/>
          <p:nvPr/>
        </p:nvSpPr>
        <p:spPr>
          <a:xfrm>
            <a:off x="6969316" y="4769843"/>
            <a:ext cx="274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+4%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653C910-AECA-41F8-9D3C-D6513F7644DA}"/>
              </a:ext>
            </a:extLst>
          </p:cNvPr>
          <p:cNvGrpSpPr/>
          <p:nvPr/>
        </p:nvGrpSpPr>
        <p:grpSpPr>
          <a:xfrm>
            <a:off x="570204" y="5362974"/>
            <a:ext cx="5303883" cy="1181948"/>
            <a:chOff x="1763163" y="4007647"/>
            <a:chExt cx="3952512" cy="886461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B3FD0B28-443E-43CA-BA7F-D273E17697C9}"/>
                </a:ext>
              </a:extLst>
            </p:cNvPr>
            <p:cNvGrpSpPr/>
            <p:nvPr/>
          </p:nvGrpSpPr>
          <p:grpSpPr>
            <a:xfrm>
              <a:off x="1763163" y="4007647"/>
              <a:ext cx="3952512" cy="886461"/>
              <a:chOff x="1862831" y="4071481"/>
              <a:chExt cx="3952512" cy="886461"/>
            </a:xfrm>
          </p:grpSpPr>
          <p:grpSp>
            <p:nvGrpSpPr>
              <p:cNvPr id="17" name="Group 82">
                <a:extLst>
                  <a:ext uri="{FF2B5EF4-FFF2-40B4-BE49-F238E27FC236}">
                    <a16:creationId xmlns:a16="http://schemas.microsoft.com/office/drawing/2014/main" id="{2121DC90-CBFD-4CF0-BD27-99A6EED9BE07}"/>
                  </a:ext>
                </a:extLst>
              </p:cNvPr>
              <p:cNvGrpSpPr/>
              <p:nvPr/>
            </p:nvGrpSpPr>
            <p:grpSpPr>
              <a:xfrm rot="5400000">
                <a:off x="3395856" y="2538456"/>
                <a:ext cx="886461" cy="3952512"/>
                <a:chOff x="2906569" y="1369740"/>
                <a:chExt cx="1177200" cy="4456297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2000" endA="300" endPos="9000" dir="5400000" sy="-100000" algn="bl" rotWithShape="0"/>
              </a:effectLst>
            </p:grpSpPr>
            <p:sp>
              <p:nvSpPr>
                <p:cNvPr id="19" name="Rectangle: Rounded Corners 47">
                  <a:extLst>
                    <a:ext uri="{FF2B5EF4-FFF2-40B4-BE49-F238E27FC236}">
                      <a16:creationId xmlns:a16="http://schemas.microsoft.com/office/drawing/2014/main" id="{07D0A3B2-BFD8-49D5-A30A-BC4B3F22ABEE}"/>
                    </a:ext>
                  </a:extLst>
                </p:cNvPr>
                <p:cNvSpPr/>
                <p:nvPr/>
              </p:nvSpPr>
              <p:spPr>
                <a:xfrm>
                  <a:off x="2906569" y="1369740"/>
                  <a:ext cx="1177200" cy="3382372"/>
                </a:xfrm>
                <a:prstGeom prst="roundRect">
                  <a:avLst>
                    <a:gd name="adj" fmla="val 9544"/>
                  </a:avLst>
                </a:prstGeom>
                <a:pattFill prst="dkDnDiag">
                  <a:fgClr>
                    <a:srgbClr val="D8DBDE"/>
                  </a:fgClr>
                  <a:bgClr>
                    <a:srgbClr val="C6CBC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>
                  <a:innerShdw blurRad="190500" dist="50800" dir="18900000">
                    <a:sysClr val="windowText" lastClr="000000">
                      <a:lumMod val="65000"/>
                      <a:lumOff val="35000"/>
                      <a:alpha val="50000"/>
                    </a:sysClr>
                  </a:innerShdw>
                </a:effectLst>
              </p:spPr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IN" sz="1867" ker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0" name="Rectangle 37">
                  <a:extLst>
                    <a:ext uri="{FF2B5EF4-FFF2-40B4-BE49-F238E27FC236}">
                      <a16:creationId xmlns:a16="http://schemas.microsoft.com/office/drawing/2014/main" id="{10E2F32A-70B1-40E2-85CA-6194F40C9D2A}"/>
                    </a:ext>
                  </a:extLst>
                </p:cNvPr>
                <p:cNvSpPr/>
                <p:nvPr/>
              </p:nvSpPr>
              <p:spPr>
                <a:xfrm>
                  <a:off x="2907343" y="1707695"/>
                  <a:ext cx="1175656" cy="3117299"/>
                </a:xfrm>
                <a:prstGeom prst="rect">
                  <a:avLst/>
                </a:prstGeom>
                <a:solidFill>
                  <a:srgbClr val="F57859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65100" dist="38100" dir="16200000" sx="98000" sy="98000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IN" sz="1867" ker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1" name="Freeform: Shape 60">
                  <a:extLst>
                    <a:ext uri="{FF2B5EF4-FFF2-40B4-BE49-F238E27FC236}">
                      <a16:creationId xmlns:a16="http://schemas.microsoft.com/office/drawing/2014/main" id="{A251760C-D296-4535-A7A6-81989F37C09D}"/>
                    </a:ext>
                  </a:extLst>
                </p:cNvPr>
                <p:cNvSpPr/>
                <p:nvPr/>
              </p:nvSpPr>
              <p:spPr>
                <a:xfrm>
                  <a:off x="2907341" y="4186869"/>
                  <a:ext cx="1175657" cy="1639168"/>
                </a:xfrm>
                <a:custGeom>
                  <a:avLst/>
                  <a:gdLst>
                    <a:gd name="connsiteX0" fmla="*/ 587828 w 1175657"/>
                    <a:gd name="connsiteY0" fmla="*/ 0 h 1835700"/>
                    <a:gd name="connsiteX1" fmla="*/ 796833 w 1175657"/>
                    <a:gd name="connsiteY1" fmla="*/ 344773 h 1835700"/>
                    <a:gd name="connsiteX2" fmla="*/ 1121553 w 1175657"/>
                    <a:gd name="connsiteY2" fmla="*/ 344773 h 1835700"/>
                    <a:gd name="connsiteX3" fmla="*/ 1175657 w 1175657"/>
                    <a:gd name="connsiteY3" fmla="*/ 398877 h 1835700"/>
                    <a:gd name="connsiteX4" fmla="*/ 1175657 w 1175657"/>
                    <a:gd name="connsiteY4" fmla="*/ 1781596 h 1835700"/>
                    <a:gd name="connsiteX5" fmla="*/ 1121553 w 1175657"/>
                    <a:gd name="connsiteY5" fmla="*/ 1835700 h 1835700"/>
                    <a:gd name="connsiteX6" fmla="*/ 54104 w 1175657"/>
                    <a:gd name="connsiteY6" fmla="*/ 1835700 h 1835700"/>
                    <a:gd name="connsiteX7" fmla="*/ 0 w 1175657"/>
                    <a:gd name="connsiteY7" fmla="*/ 1781596 h 1835700"/>
                    <a:gd name="connsiteX8" fmla="*/ 0 w 1175657"/>
                    <a:gd name="connsiteY8" fmla="*/ 398877 h 1835700"/>
                    <a:gd name="connsiteX9" fmla="*/ 54104 w 1175657"/>
                    <a:gd name="connsiteY9" fmla="*/ 344773 h 1835700"/>
                    <a:gd name="connsiteX10" fmla="*/ 378822 w 1175657"/>
                    <a:gd name="connsiteY10" fmla="*/ 344773 h 1835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75657" h="1835700">
                      <a:moveTo>
                        <a:pt x="587828" y="0"/>
                      </a:moveTo>
                      <a:lnTo>
                        <a:pt x="796833" y="344773"/>
                      </a:lnTo>
                      <a:lnTo>
                        <a:pt x="1121553" y="344773"/>
                      </a:lnTo>
                      <a:cubicBezTo>
                        <a:pt x="1151434" y="344773"/>
                        <a:pt x="1175657" y="368996"/>
                        <a:pt x="1175657" y="398877"/>
                      </a:cubicBezTo>
                      <a:lnTo>
                        <a:pt x="1175657" y="1781596"/>
                      </a:lnTo>
                      <a:cubicBezTo>
                        <a:pt x="1175657" y="1811477"/>
                        <a:pt x="1151434" y="1835700"/>
                        <a:pt x="1121553" y="1835700"/>
                      </a:cubicBezTo>
                      <a:lnTo>
                        <a:pt x="54104" y="1835700"/>
                      </a:lnTo>
                      <a:cubicBezTo>
                        <a:pt x="24223" y="1835700"/>
                        <a:pt x="0" y="1811477"/>
                        <a:pt x="0" y="1781596"/>
                      </a:cubicBezTo>
                      <a:lnTo>
                        <a:pt x="0" y="398877"/>
                      </a:lnTo>
                      <a:cubicBezTo>
                        <a:pt x="0" y="368996"/>
                        <a:pt x="24223" y="344773"/>
                        <a:pt x="54104" y="344773"/>
                      </a:cubicBezTo>
                      <a:lnTo>
                        <a:pt x="378822" y="344773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FC4C8"/>
                    </a:gs>
                    <a:gs pos="20000">
                      <a:srgbClr val="D9DDE0"/>
                    </a:gs>
                    <a:gs pos="87000">
                      <a:srgbClr val="F6F6F6"/>
                    </a:gs>
                    <a:gs pos="100000">
                      <a:srgbClr val="C5C6C8"/>
                    </a:gs>
                  </a:gsLst>
                  <a:lin ang="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177800" dist="38100" dir="16200000" sx="98000" sy="98000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IN" sz="1867" ker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12D8E5F-3AD8-4ACC-B9D6-9EA65AEA32C8}"/>
                  </a:ext>
                </a:extLst>
              </p:cNvPr>
              <p:cNvSpPr txBox="1"/>
              <p:nvPr/>
            </p:nvSpPr>
            <p:spPr>
              <a:xfrm>
                <a:off x="3352662" y="4255025"/>
                <a:ext cx="2425422" cy="5193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chemeClr val="hlink"/>
                  </a:buClr>
                  <a:buSzPts val="1100"/>
                </a:pPr>
                <a:r>
                  <a:rPr lang="ru-RU" sz="39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Roboto"/>
                    <a:cs typeface="Times New Roman" panose="02020603050405020304" pitchFamily="18" charset="0"/>
                  </a:rPr>
                  <a:t>49 345 руб.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390268-41A3-4D38-955F-6F656431CE0C}"/>
                </a:ext>
              </a:extLst>
            </p:cNvPr>
            <p:cNvSpPr txBox="1"/>
            <p:nvPr/>
          </p:nvSpPr>
          <p:spPr>
            <a:xfrm>
              <a:off x="1767158" y="4049164"/>
              <a:ext cx="1217332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2400">
                  <a:latin typeface="Fira Sans Extra Condensed SemiBold" panose="020B0604020202020204" charset="0"/>
                </a:defRPr>
              </a:lvl1pPr>
            </a:lstStyle>
            <a:p>
              <a:r>
                <a:rPr lang="ru-RU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 год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4CB11F09-3A6A-47F6-BE05-4739B295CF2A}"/>
              </a:ext>
            </a:extLst>
          </p:cNvPr>
          <p:cNvGrpSpPr/>
          <p:nvPr/>
        </p:nvGrpSpPr>
        <p:grpSpPr>
          <a:xfrm>
            <a:off x="7770507" y="1428501"/>
            <a:ext cx="3362714" cy="3031203"/>
            <a:chOff x="8934110" y="1487495"/>
            <a:chExt cx="1281906" cy="1380601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B49682EA-7B3C-4144-B1A4-4C041E083F6B}"/>
                </a:ext>
              </a:extLst>
            </p:cNvPr>
            <p:cNvSpPr/>
            <p:nvPr/>
          </p:nvSpPr>
          <p:spPr>
            <a:xfrm>
              <a:off x="8934110" y="1487495"/>
              <a:ext cx="1063982" cy="561600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16A085">
                    <a:hueOff val="0"/>
                    <a:satOff val="0"/>
                    <a:lumOff val="0"/>
                    <a:alphaOff val="0"/>
                    <a:shade val="51000"/>
                    <a:satMod val="130000"/>
                  </a:srgbClr>
                </a:gs>
                <a:gs pos="80000">
                  <a:srgbClr val="16A085">
                    <a:hueOff val="0"/>
                    <a:satOff val="0"/>
                    <a:lumOff val="0"/>
                    <a:alphaOff val="0"/>
                    <a:shade val="93000"/>
                    <a:satMod val="130000"/>
                  </a:srgbClr>
                </a:gs>
                <a:gs pos="100000">
                  <a:srgbClr val="16A085">
                    <a:hueOff val="0"/>
                    <a:satOff val="0"/>
                    <a:lumOff val="0"/>
                    <a:alphaOff val="0"/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8FF38E60-9713-48F3-B462-02904C4256DC}"/>
                </a:ext>
              </a:extLst>
            </p:cNvPr>
            <p:cNvSpPr/>
            <p:nvPr/>
          </p:nvSpPr>
          <p:spPr>
            <a:xfrm>
              <a:off x="9152034" y="1861896"/>
              <a:ext cx="1063982" cy="1006200"/>
            </a:xfrm>
            <a:prstGeom prst="roundRect">
              <a:avLst>
                <a:gd name="adj" fmla="val 1000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9525" cap="flat" cmpd="sng" algn="ctr">
              <a:solidFill>
                <a:srgbClr val="16A085">
                  <a:hueOff val="0"/>
                  <a:satOff val="0"/>
                  <a:lumOff val="0"/>
                  <a:alphaOff val="0"/>
                  <a:shade val="95000"/>
                  <a:satMod val="105000"/>
                </a:srgbClr>
              </a:solidFill>
              <a:prstDash val="solid"/>
            </a:ln>
            <a:effectLst/>
          </p:spPr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B542207-2E62-4B57-B933-0479B5BD3F03}"/>
              </a:ext>
            </a:extLst>
          </p:cNvPr>
          <p:cNvSpPr txBox="1"/>
          <p:nvPr/>
        </p:nvSpPr>
        <p:spPr>
          <a:xfrm>
            <a:off x="8460902" y="1501536"/>
            <a:ext cx="169725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71A757-27DF-4353-8E15-278B61485412}"/>
              </a:ext>
            </a:extLst>
          </p:cNvPr>
          <p:cNvSpPr txBox="1"/>
          <p:nvPr/>
        </p:nvSpPr>
        <p:spPr>
          <a:xfrm>
            <a:off x="8599827" y="2867308"/>
            <a:ext cx="220486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5 788</a:t>
            </a:r>
            <a:endParaRPr lang="ru-RU" sz="2933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4FBEDF-04F7-438F-8795-C9A9311D027B}"/>
              </a:ext>
            </a:extLst>
          </p:cNvPr>
          <p:cNvSpPr txBox="1"/>
          <p:nvPr/>
        </p:nvSpPr>
        <p:spPr>
          <a:xfrm>
            <a:off x="569866" y="2304145"/>
            <a:ext cx="6888192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ira Sans Extra Condensed"/>
              </a:rPr>
              <a:t>Оплата труда работников в 2025 году</a:t>
            </a:r>
            <a:endParaRPr lang="ru-RU" sz="2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043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9FCCE5-3CAA-42DF-99CF-3F3A79C0B300}"/>
              </a:ext>
            </a:extLst>
          </p:cNvPr>
          <p:cNvSpPr txBox="1"/>
          <p:nvPr/>
        </p:nvSpPr>
        <p:spPr>
          <a:xfrm>
            <a:off x="1324560" y="240827"/>
            <a:ext cx="10495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оплаты труда по «указным» категориям работников муниципальных учреждений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209979C-F646-4A4C-90C6-834254599272}"/>
              </a:ext>
            </a:extLst>
          </p:cNvPr>
          <p:cNvGrpSpPr/>
          <p:nvPr/>
        </p:nvGrpSpPr>
        <p:grpSpPr>
          <a:xfrm>
            <a:off x="2766169" y="1153428"/>
            <a:ext cx="6859094" cy="1195490"/>
            <a:chOff x="2724224" y="994037"/>
            <a:chExt cx="6591152" cy="1444752"/>
          </a:xfrm>
        </p:grpSpPr>
        <p:sp>
          <p:nvSpPr>
            <p:cNvPr id="4" name="Freeform: Shape 113">
              <a:extLst>
                <a:ext uri="{FF2B5EF4-FFF2-40B4-BE49-F238E27FC236}">
                  <a16:creationId xmlns:a16="http://schemas.microsoft.com/office/drawing/2014/main" id="{07393BE4-A64E-4C8A-BD1D-42B2E5CAEBF0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Group 114">
              <a:extLst>
                <a:ext uri="{FF2B5EF4-FFF2-40B4-BE49-F238E27FC236}">
                  <a16:creationId xmlns:a16="http://schemas.microsoft.com/office/drawing/2014/main" id="{BC8AD57F-DA29-4D0F-8675-FC54A0C2F480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ECB12EE1-7407-4E30-8F0C-10C51A84AABE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Shape">
                <a:extLst>
                  <a:ext uri="{FF2B5EF4-FFF2-40B4-BE49-F238E27FC236}">
                    <a16:creationId xmlns:a16="http://schemas.microsoft.com/office/drawing/2014/main" id="{6AFC7D71-ED5B-4BF7-BC55-6754B4C0C2C9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131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F0C049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Shape">
                <a:extLst>
                  <a:ext uri="{FF2B5EF4-FFF2-40B4-BE49-F238E27FC236}">
                    <a16:creationId xmlns:a16="http://schemas.microsoft.com/office/drawing/2014/main" id="{D16C58A2-6047-48CE-84F7-E96234F4195D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524DD00-C6D2-4220-885B-DD4EF82FC43E}"/>
              </a:ext>
            </a:extLst>
          </p:cNvPr>
          <p:cNvGrpSpPr/>
          <p:nvPr/>
        </p:nvGrpSpPr>
        <p:grpSpPr>
          <a:xfrm>
            <a:off x="2766169" y="2574430"/>
            <a:ext cx="6859094" cy="1195490"/>
            <a:chOff x="2724224" y="994037"/>
            <a:chExt cx="6591152" cy="1444752"/>
          </a:xfrm>
        </p:grpSpPr>
        <p:sp>
          <p:nvSpPr>
            <p:cNvPr id="10" name="Freeform: Shape 113">
              <a:extLst>
                <a:ext uri="{FF2B5EF4-FFF2-40B4-BE49-F238E27FC236}">
                  <a16:creationId xmlns:a16="http://schemas.microsoft.com/office/drawing/2014/main" id="{9EC4DAD0-A265-431D-A6A6-6DEA35669D40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" name="Group 114">
              <a:extLst>
                <a:ext uri="{FF2B5EF4-FFF2-40B4-BE49-F238E27FC236}">
                  <a16:creationId xmlns:a16="http://schemas.microsoft.com/office/drawing/2014/main" id="{7F181BC7-D0ED-4F3B-ACF3-DC171DA23CE6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12" name="Rectangle">
                <a:extLst>
                  <a:ext uri="{FF2B5EF4-FFF2-40B4-BE49-F238E27FC236}">
                    <a16:creationId xmlns:a16="http://schemas.microsoft.com/office/drawing/2014/main" id="{8E7329E9-2B11-4ADD-81E9-FB7287596D50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Shape">
                <a:extLst>
                  <a:ext uri="{FF2B5EF4-FFF2-40B4-BE49-F238E27FC236}">
                    <a16:creationId xmlns:a16="http://schemas.microsoft.com/office/drawing/2014/main" id="{44CD3479-6ED0-4F87-8009-1D0DA91F237A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131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E76F51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Shape">
                <a:extLst>
                  <a:ext uri="{FF2B5EF4-FFF2-40B4-BE49-F238E27FC236}">
                    <a16:creationId xmlns:a16="http://schemas.microsoft.com/office/drawing/2014/main" id="{1A8DDA65-93FC-4C7B-9BE0-F370DE4E19A0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924CE89-5666-4326-9124-59D1F836C49A}"/>
              </a:ext>
            </a:extLst>
          </p:cNvPr>
          <p:cNvGrpSpPr/>
          <p:nvPr/>
        </p:nvGrpSpPr>
        <p:grpSpPr>
          <a:xfrm>
            <a:off x="2766169" y="3995432"/>
            <a:ext cx="6859094" cy="1195490"/>
            <a:chOff x="2724224" y="994037"/>
            <a:chExt cx="6591152" cy="1444752"/>
          </a:xfrm>
        </p:grpSpPr>
        <p:sp>
          <p:nvSpPr>
            <p:cNvPr id="16" name="Freeform: Shape 113">
              <a:extLst>
                <a:ext uri="{FF2B5EF4-FFF2-40B4-BE49-F238E27FC236}">
                  <a16:creationId xmlns:a16="http://schemas.microsoft.com/office/drawing/2014/main" id="{6BD863DB-AC0C-424C-BBC1-FE08FC5AE621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" name="Group 114">
              <a:extLst>
                <a:ext uri="{FF2B5EF4-FFF2-40B4-BE49-F238E27FC236}">
                  <a16:creationId xmlns:a16="http://schemas.microsoft.com/office/drawing/2014/main" id="{666EBEA6-7DA9-4062-9909-3BBCAEF6791A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id="{F0A89DD7-0B26-4F11-A1C7-9F3934F6BC31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Shape">
                <a:extLst>
                  <a:ext uri="{FF2B5EF4-FFF2-40B4-BE49-F238E27FC236}">
                    <a16:creationId xmlns:a16="http://schemas.microsoft.com/office/drawing/2014/main" id="{5E887804-EF59-42E9-A1D8-B905013117B6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131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9DB795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Shape">
                <a:extLst>
                  <a:ext uri="{FF2B5EF4-FFF2-40B4-BE49-F238E27FC236}">
                    <a16:creationId xmlns:a16="http://schemas.microsoft.com/office/drawing/2014/main" id="{67CF4940-DE37-4207-AB47-87DD5210CE80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57C410B-0A48-4F07-B93A-412F20C0C7CD}"/>
              </a:ext>
            </a:extLst>
          </p:cNvPr>
          <p:cNvGrpSpPr/>
          <p:nvPr/>
        </p:nvGrpSpPr>
        <p:grpSpPr>
          <a:xfrm>
            <a:off x="2756681" y="5416433"/>
            <a:ext cx="6868582" cy="1195490"/>
            <a:chOff x="2724224" y="994037"/>
            <a:chExt cx="6591152" cy="1444752"/>
          </a:xfrm>
        </p:grpSpPr>
        <p:sp>
          <p:nvSpPr>
            <p:cNvPr id="22" name="Freeform: Shape 113">
              <a:extLst>
                <a:ext uri="{FF2B5EF4-FFF2-40B4-BE49-F238E27FC236}">
                  <a16:creationId xmlns:a16="http://schemas.microsoft.com/office/drawing/2014/main" id="{7DA20E2E-EB97-45C1-8F00-2EA02FB5994D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" name="Group 114">
              <a:extLst>
                <a:ext uri="{FF2B5EF4-FFF2-40B4-BE49-F238E27FC236}">
                  <a16:creationId xmlns:a16="http://schemas.microsoft.com/office/drawing/2014/main" id="{C6DB5839-5727-46BF-A3CA-BB84ABED431D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24" name="Rectangle">
                <a:extLst>
                  <a:ext uri="{FF2B5EF4-FFF2-40B4-BE49-F238E27FC236}">
                    <a16:creationId xmlns:a16="http://schemas.microsoft.com/office/drawing/2014/main" id="{C3DFFF95-11D2-4B83-9D36-0A19B717FCE5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Shape">
                <a:extLst>
                  <a:ext uri="{FF2B5EF4-FFF2-40B4-BE49-F238E27FC236}">
                    <a16:creationId xmlns:a16="http://schemas.microsoft.com/office/drawing/2014/main" id="{9117E53D-2C59-4479-8719-9348BDC290B5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765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2A9D8F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Shape">
                <a:extLst>
                  <a:ext uri="{FF2B5EF4-FFF2-40B4-BE49-F238E27FC236}">
                    <a16:creationId xmlns:a16="http://schemas.microsoft.com/office/drawing/2014/main" id="{E7E061BA-3D3F-4A9A-A51C-56B617B57F71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E485E03-F9EE-400F-B8A1-697FEA97A136}"/>
              </a:ext>
            </a:extLst>
          </p:cNvPr>
          <p:cNvSpPr txBox="1"/>
          <p:nvPr/>
        </p:nvSpPr>
        <p:spPr>
          <a:xfrm>
            <a:off x="2812558" y="1441421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8D6C0B-CCF6-41D5-BB2D-C0E35ADC7F5C}"/>
              </a:ext>
            </a:extLst>
          </p:cNvPr>
          <p:cNvSpPr txBox="1"/>
          <p:nvPr/>
        </p:nvSpPr>
        <p:spPr>
          <a:xfrm>
            <a:off x="2819306" y="2863835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325568-09EB-4685-A1DB-92E47E820354}"/>
              </a:ext>
            </a:extLst>
          </p:cNvPr>
          <p:cNvSpPr txBox="1"/>
          <p:nvPr/>
        </p:nvSpPr>
        <p:spPr>
          <a:xfrm>
            <a:off x="2810917" y="4303465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2027 год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51BA99-B83D-4F33-BB48-466D224583EB}"/>
              </a:ext>
            </a:extLst>
          </p:cNvPr>
          <p:cNvSpPr txBox="1"/>
          <p:nvPr/>
        </p:nvSpPr>
        <p:spPr>
          <a:xfrm>
            <a:off x="2795780" y="5752568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2028 год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14651F-3368-49B3-B8EA-50FB80A9BECA}"/>
              </a:ext>
            </a:extLst>
          </p:cNvPr>
          <p:cNvSpPr txBox="1"/>
          <p:nvPr/>
        </p:nvSpPr>
        <p:spPr>
          <a:xfrm>
            <a:off x="5020160" y="1441421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52 565,00 руб.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55292C-DCF9-4D11-82EE-F527C7EFDC00}"/>
              </a:ext>
            </a:extLst>
          </p:cNvPr>
          <p:cNvSpPr txBox="1"/>
          <p:nvPr/>
        </p:nvSpPr>
        <p:spPr>
          <a:xfrm>
            <a:off x="4965999" y="2862568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56 280,00 руб.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4C7F1D-AB02-4161-B02D-152238DBB4A3}"/>
              </a:ext>
            </a:extLst>
          </p:cNvPr>
          <p:cNvSpPr txBox="1"/>
          <p:nvPr/>
        </p:nvSpPr>
        <p:spPr>
          <a:xfrm>
            <a:off x="4965999" y="4283336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60 050,80 руб.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BEDBF3-B0B6-405E-9F05-894C68A63ADA}"/>
              </a:ext>
            </a:extLst>
          </p:cNvPr>
          <p:cNvSpPr txBox="1"/>
          <p:nvPr/>
        </p:nvSpPr>
        <p:spPr>
          <a:xfrm>
            <a:off x="4974526" y="5712126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61 134,30 руб.</a:t>
            </a:r>
          </a:p>
        </p:txBody>
      </p:sp>
      <p:sp>
        <p:nvSpPr>
          <p:cNvPr id="35" name="Стрелка вверх 3">
            <a:extLst>
              <a:ext uri="{FF2B5EF4-FFF2-40B4-BE49-F238E27FC236}">
                <a16:creationId xmlns:a16="http://schemas.microsoft.com/office/drawing/2014/main" id="{F8C0960A-BEAB-4192-9C53-4A620E023BDA}"/>
              </a:ext>
            </a:extLst>
          </p:cNvPr>
          <p:cNvSpPr/>
          <p:nvPr/>
        </p:nvSpPr>
        <p:spPr>
          <a:xfrm>
            <a:off x="8184707" y="2831939"/>
            <a:ext cx="520065" cy="628073"/>
          </a:xfrm>
          <a:prstGeom prst="upArrow">
            <a:avLst/>
          </a:prstGeom>
          <a:solidFill>
            <a:srgbClr val="E76F51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A263DF-187F-4012-9704-0D140E93F677}"/>
              </a:ext>
            </a:extLst>
          </p:cNvPr>
          <p:cNvSpPr txBox="1"/>
          <p:nvPr/>
        </p:nvSpPr>
        <p:spPr>
          <a:xfrm>
            <a:off x="8565934" y="3033676"/>
            <a:ext cx="111231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6,6 </a:t>
            </a:r>
            <a:r>
              <a:rPr lang="ru-RU" sz="2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7" name="Стрелка вверх 3">
            <a:extLst>
              <a:ext uri="{FF2B5EF4-FFF2-40B4-BE49-F238E27FC236}">
                <a16:creationId xmlns:a16="http://schemas.microsoft.com/office/drawing/2014/main" id="{ACB8F448-308A-4EDA-A06B-71DCFD0FFA69}"/>
              </a:ext>
            </a:extLst>
          </p:cNvPr>
          <p:cNvSpPr/>
          <p:nvPr/>
        </p:nvSpPr>
        <p:spPr>
          <a:xfrm>
            <a:off x="8184707" y="4217775"/>
            <a:ext cx="520065" cy="628073"/>
          </a:xfrm>
          <a:prstGeom prst="upArrow">
            <a:avLst/>
          </a:prstGeom>
          <a:solidFill>
            <a:srgbClr val="9DB795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8E98AF-064C-461B-9143-E85A7CE6ACCC}"/>
              </a:ext>
            </a:extLst>
          </p:cNvPr>
          <p:cNvSpPr txBox="1"/>
          <p:nvPr/>
        </p:nvSpPr>
        <p:spPr>
          <a:xfrm>
            <a:off x="8576772" y="4419994"/>
            <a:ext cx="111231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6,7 </a:t>
            </a:r>
            <a:r>
              <a:rPr lang="ru-RU" sz="2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9" name="Стрелка вверх 3">
            <a:extLst>
              <a:ext uri="{FF2B5EF4-FFF2-40B4-BE49-F238E27FC236}">
                <a16:creationId xmlns:a16="http://schemas.microsoft.com/office/drawing/2014/main" id="{B7BC4C6E-BCE6-4116-9C86-70665FA59A34}"/>
              </a:ext>
            </a:extLst>
          </p:cNvPr>
          <p:cNvSpPr/>
          <p:nvPr/>
        </p:nvSpPr>
        <p:spPr>
          <a:xfrm>
            <a:off x="8184707" y="5613996"/>
            <a:ext cx="520065" cy="628073"/>
          </a:xfrm>
          <a:prstGeom prst="upArrow">
            <a:avLst/>
          </a:prstGeom>
          <a:solidFill>
            <a:srgbClr val="2A9D8F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850215B-654E-41E1-8876-FD4345FE3198}"/>
              </a:ext>
            </a:extLst>
          </p:cNvPr>
          <p:cNvSpPr txBox="1"/>
          <p:nvPr/>
        </p:nvSpPr>
        <p:spPr>
          <a:xfrm>
            <a:off x="8576772" y="5821986"/>
            <a:ext cx="111231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6,8 </a:t>
            </a:r>
            <a:r>
              <a:rPr lang="ru-RU" sz="25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42588501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56;p15">
            <a:extLst>
              <a:ext uri="{FF2B5EF4-FFF2-40B4-BE49-F238E27FC236}">
                <a16:creationId xmlns:a16="http://schemas.microsoft.com/office/drawing/2014/main" id="{4839993C-186D-47D5-A12B-592A334C8603}"/>
              </a:ext>
            </a:extLst>
          </p:cNvPr>
          <p:cNvSpPr txBox="1">
            <a:spLocks/>
          </p:cNvSpPr>
          <p:nvPr/>
        </p:nvSpPr>
        <p:spPr>
          <a:xfrm>
            <a:off x="2083188" y="75372"/>
            <a:ext cx="7182872" cy="12674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Исполнение по расходам</a:t>
            </a: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文本框 48">
            <a:extLst>
              <a:ext uri="{FF2B5EF4-FFF2-40B4-BE49-F238E27FC236}">
                <a16:creationId xmlns:a16="http://schemas.microsoft.com/office/drawing/2014/main" id="{0A725703-54CB-4B1C-ADBB-1619D6F1AB0F}"/>
              </a:ext>
            </a:extLst>
          </p:cNvPr>
          <p:cNvSpPr txBox="1"/>
          <p:nvPr/>
        </p:nvSpPr>
        <p:spPr>
          <a:xfrm>
            <a:off x="1924107" y="2206503"/>
            <a:ext cx="955711" cy="494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8 786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" name="文本框 50">
            <a:extLst>
              <a:ext uri="{FF2B5EF4-FFF2-40B4-BE49-F238E27FC236}">
                <a16:creationId xmlns:a16="http://schemas.microsoft.com/office/drawing/2014/main" id="{F6A99678-29E7-44F3-95EA-1E82F5F5835F}"/>
              </a:ext>
            </a:extLst>
          </p:cNvPr>
          <p:cNvSpPr txBox="1"/>
          <p:nvPr/>
        </p:nvSpPr>
        <p:spPr>
          <a:xfrm>
            <a:off x="3314272" y="1777753"/>
            <a:ext cx="1127232" cy="494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10 125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文本框 51">
            <a:extLst>
              <a:ext uri="{FF2B5EF4-FFF2-40B4-BE49-F238E27FC236}">
                <a16:creationId xmlns:a16="http://schemas.microsoft.com/office/drawing/2014/main" id="{0256D501-0613-4C7B-953F-41173FB35CDA}"/>
              </a:ext>
            </a:extLst>
          </p:cNvPr>
          <p:cNvSpPr txBox="1"/>
          <p:nvPr/>
        </p:nvSpPr>
        <p:spPr>
          <a:xfrm>
            <a:off x="4740946" y="1724793"/>
            <a:ext cx="955711" cy="494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9 608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A3D93C-D83A-40FC-B4E9-5D26F3D32796}"/>
              </a:ext>
            </a:extLst>
          </p:cNvPr>
          <p:cNvSpPr txBox="1"/>
          <p:nvPr/>
        </p:nvSpPr>
        <p:spPr>
          <a:xfrm>
            <a:off x="4960067" y="6044423"/>
            <a:ext cx="940963" cy="410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25 г.</a:t>
            </a: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11E8A9-98A1-402D-ACB7-2F5C5F531862}"/>
              </a:ext>
            </a:extLst>
          </p:cNvPr>
          <p:cNvSpPr txBox="1"/>
          <p:nvPr/>
        </p:nvSpPr>
        <p:spPr>
          <a:xfrm>
            <a:off x="2009509" y="6044423"/>
            <a:ext cx="940963" cy="410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2024 г.</a:t>
            </a: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101316-36DC-46AF-9E28-7D5151B52F98}"/>
              </a:ext>
            </a:extLst>
          </p:cNvPr>
          <p:cNvSpPr txBox="1"/>
          <p:nvPr/>
        </p:nvSpPr>
        <p:spPr>
          <a:xfrm>
            <a:off x="3437469" y="6069822"/>
            <a:ext cx="940962" cy="710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20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25 г. (план)</a:t>
            </a:r>
            <a:endParaRPr kumimoji="0" lang="en-GB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Google Shape;560;p29">
            <a:extLst>
              <a:ext uri="{FF2B5EF4-FFF2-40B4-BE49-F238E27FC236}">
                <a16:creationId xmlns:a16="http://schemas.microsoft.com/office/drawing/2014/main" id="{397DAB5C-C4E3-4F25-A541-580A44A6960A}"/>
              </a:ext>
            </a:extLst>
          </p:cNvPr>
          <p:cNvSpPr txBox="1"/>
          <p:nvPr/>
        </p:nvSpPr>
        <p:spPr>
          <a:xfrm>
            <a:off x="9580629" y="2291618"/>
            <a:ext cx="3151118" cy="1322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Рост к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утвержденному плану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2025 года</a:t>
            </a:r>
            <a:endParaRPr kumimoji="0" sz="23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5" name="Freeform 8">
            <a:extLst>
              <a:ext uri="{FF2B5EF4-FFF2-40B4-BE49-F238E27FC236}">
                <a16:creationId xmlns:a16="http://schemas.microsoft.com/office/drawing/2014/main" id="{5DBBD5F8-6E14-4DC4-B0EC-43DF6E41D9D5}"/>
              </a:ext>
            </a:extLst>
          </p:cNvPr>
          <p:cNvSpPr/>
          <p:nvPr/>
        </p:nvSpPr>
        <p:spPr bwMode="auto">
          <a:xfrm rot="5400000">
            <a:off x="9739479" y="-48201"/>
            <a:ext cx="564426" cy="3757074"/>
          </a:xfrm>
          <a:custGeom>
            <a:avLst/>
            <a:gdLst>
              <a:gd name="T0" fmla="*/ 255 w 255"/>
              <a:gd name="T1" fmla="*/ 1996 h 1996"/>
              <a:gd name="T2" fmla="*/ 0 w 255"/>
              <a:gd name="T3" fmla="*/ 1919 h 1996"/>
              <a:gd name="T4" fmla="*/ 0 w 255"/>
              <a:gd name="T5" fmla="*/ 120 h 1996"/>
              <a:gd name="T6" fmla="*/ 255 w 255"/>
              <a:gd name="T7" fmla="*/ 0 h 1996"/>
              <a:gd name="T8" fmla="*/ 255 w 255"/>
              <a:gd name="T9" fmla="*/ 1996 h 1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5" h="1996">
                <a:moveTo>
                  <a:pt x="255" y="1996"/>
                </a:moveTo>
                <a:lnTo>
                  <a:pt x="0" y="1919"/>
                </a:lnTo>
                <a:lnTo>
                  <a:pt x="0" y="120"/>
                </a:lnTo>
                <a:lnTo>
                  <a:pt x="255" y="0"/>
                </a:lnTo>
                <a:lnTo>
                  <a:pt x="255" y="19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85949" tIns="42975" rIns="85949" bIns="42975" numCol="1" anchor="t" anchorCtr="0" compatLnSpc="1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Google Shape;560;p29">
            <a:extLst>
              <a:ext uri="{FF2B5EF4-FFF2-40B4-BE49-F238E27FC236}">
                <a16:creationId xmlns:a16="http://schemas.microsoft.com/office/drawing/2014/main" id="{40DBE82B-69D4-44FB-AD3A-1151413F3062}"/>
              </a:ext>
            </a:extLst>
          </p:cNvPr>
          <p:cNvSpPr txBox="1"/>
          <p:nvPr/>
        </p:nvSpPr>
        <p:spPr>
          <a:xfrm>
            <a:off x="8165438" y="1831187"/>
            <a:ext cx="1871636" cy="1322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+10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%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EA541A57-6B07-4F28-8B7C-EF8B7C017A70}"/>
              </a:ext>
            </a:extLst>
          </p:cNvPr>
          <p:cNvSpPr/>
          <p:nvPr/>
        </p:nvSpPr>
        <p:spPr bwMode="auto">
          <a:xfrm rot="5400000">
            <a:off x="9739328" y="2674128"/>
            <a:ext cx="565200" cy="3756599"/>
          </a:xfrm>
          <a:custGeom>
            <a:avLst/>
            <a:gdLst>
              <a:gd name="T0" fmla="*/ 263 w 263"/>
              <a:gd name="T1" fmla="*/ 2482 h 2482"/>
              <a:gd name="T2" fmla="*/ 0 w 263"/>
              <a:gd name="T3" fmla="*/ 2405 h 2482"/>
              <a:gd name="T4" fmla="*/ 0 w 263"/>
              <a:gd name="T5" fmla="*/ 120 h 2482"/>
              <a:gd name="T6" fmla="*/ 263 w 263"/>
              <a:gd name="T7" fmla="*/ 0 h 2482"/>
              <a:gd name="T8" fmla="*/ 263 w 263"/>
              <a:gd name="T9" fmla="*/ 2482 h 2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3" h="2482">
                <a:moveTo>
                  <a:pt x="263" y="2482"/>
                </a:moveTo>
                <a:lnTo>
                  <a:pt x="0" y="2405"/>
                </a:lnTo>
                <a:lnTo>
                  <a:pt x="0" y="120"/>
                </a:lnTo>
                <a:lnTo>
                  <a:pt x="263" y="0"/>
                </a:lnTo>
                <a:lnTo>
                  <a:pt x="263" y="2482"/>
                </a:lnTo>
                <a:close/>
              </a:path>
            </a:pathLst>
          </a:custGeom>
          <a:solidFill>
            <a:srgbClr val="649B3F"/>
          </a:solidFill>
          <a:ln>
            <a:noFill/>
          </a:ln>
        </p:spPr>
        <p:txBody>
          <a:bodyPr vert="horz" wrap="square" lIns="85949" tIns="42975" rIns="85949" bIns="42975" numCol="1" anchor="t" anchorCtr="0" compatLnSpc="1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Google Shape;560;p29">
            <a:extLst>
              <a:ext uri="{FF2B5EF4-FFF2-40B4-BE49-F238E27FC236}">
                <a16:creationId xmlns:a16="http://schemas.microsoft.com/office/drawing/2014/main" id="{B92D0745-7540-46AA-BC6B-F20EC246219C}"/>
              </a:ext>
            </a:extLst>
          </p:cNvPr>
          <p:cNvSpPr txBox="1"/>
          <p:nvPr/>
        </p:nvSpPr>
        <p:spPr>
          <a:xfrm>
            <a:off x="8400708" y="4548517"/>
            <a:ext cx="1833000" cy="1322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+ 9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%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39" name="Google Shape;560;p29">
            <a:extLst>
              <a:ext uri="{FF2B5EF4-FFF2-40B4-BE49-F238E27FC236}">
                <a16:creationId xmlns:a16="http://schemas.microsoft.com/office/drawing/2014/main" id="{83C7FC09-A5DC-442C-B278-7CCB0F93B1A4}"/>
              </a:ext>
            </a:extLst>
          </p:cNvPr>
          <p:cNvSpPr txBox="1"/>
          <p:nvPr/>
        </p:nvSpPr>
        <p:spPr>
          <a:xfrm>
            <a:off x="9588871" y="4682614"/>
            <a:ext cx="3151118" cy="132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Рост к уровню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3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2024 года</a:t>
            </a:r>
            <a:endParaRPr kumimoji="0" sz="23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37856DC-3699-4439-9210-DC32C37C2417}"/>
              </a:ext>
            </a:extLst>
          </p:cNvPr>
          <p:cNvSpPr txBox="1"/>
          <p:nvPr/>
        </p:nvSpPr>
        <p:spPr>
          <a:xfrm>
            <a:off x="6270123" y="1408421"/>
            <a:ext cx="124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млн руб.</a:t>
            </a:r>
          </a:p>
        </p:txBody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3C9EEE0E-F31C-407F-8D5C-3B8125A1F815}"/>
              </a:ext>
            </a:extLst>
          </p:cNvPr>
          <p:cNvSpPr/>
          <p:nvPr/>
        </p:nvSpPr>
        <p:spPr bwMode="auto">
          <a:xfrm>
            <a:off x="1407021" y="5282083"/>
            <a:ext cx="4757032" cy="690266"/>
          </a:xfrm>
          <a:custGeom>
            <a:avLst/>
            <a:gdLst>
              <a:gd name="T0" fmla="*/ 5805 w 5805"/>
              <a:gd name="T1" fmla="*/ 401 h 401"/>
              <a:gd name="T2" fmla="*/ 0 w 5805"/>
              <a:gd name="T3" fmla="*/ 401 h 401"/>
              <a:gd name="T4" fmla="*/ 280 w 5805"/>
              <a:gd name="T5" fmla="*/ 0 h 401"/>
              <a:gd name="T6" fmla="*/ 5508 w 5805"/>
              <a:gd name="T7" fmla="*/ 0 h 401"/>
              <a:gd name="T8" fmla="*/ 5805 w 5805"/>
              <a:gd name="T9" fmla="*/ 401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05" h="401">
                <a:moveTo>
                  <a:pt x="5805" y="401"/>
                </a:moveTo>
                <a:lnTo>
                  <a:pt x="0" y="401"/>
                </a:lnTo>
                <a:lnTo>
                  <a:pt x="280" y="0"/>
                </a:lnTo>
                <a:lnTo>
                  <a:pt x="5508" y="0"/>
                </a:lnTo>
                <a:lnTo>
                  <a:pt x="5805" y="401"/>
                </a:lnTo>
                <a:close/>
              </a:path>
            </a:pathLst>
          </a:custGeom>
          <a:solidFill>
            <a:srgbClr val="D2D0D0"/>
          </a:solidFill>
          <a:ln>
            <a:noFill/>
          </a:ln>
        </p:spPr>
        <p:txBody>
          <a:bodyPr vert="horz" wrap="square" lIns="85949" tIns="42975" rIns="85949" bIns="42975" numCol="1" anchor="t" anchorCtr="0" compatLnSpc="1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2" name="Group 7">
            <a:extLst>
              <a:ext uri="{FF2B5EF4-FFF2-40B4-BE49-F238E27FC236}">
                <a16:creationId xmlns:a16="http://schemas.microsoft.com/office/drawing/2014/main" id="{7EADFDAF-FF65-4CA2-9FE6-74CBB1FBD54E}"/>
              </a:ext>
            </a:extLst>
          </p:cNvPr>
          <p:cNvGrpSpPr/>
          <p:nvPr/>
        </p:nvGrpSpPr>
        <p:grpSpPr>
          <a:xfrm>
            <a:off x="3421484" y="2272505"/>
            <a:ext cx="838286" cy="3471988"/>
            <a:chOff x="3185318" y="2852338"/>
            <a:chExt cx="667953" cy="2805735"/>
          </a:xfrm>
        </p:grpSpPr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C5846B33-7878-43AF-BC8F-3A76A112F9B7}"/>
                </a:ext>
              </a:extLst>
            </p:cNvPr>
            <p:cNvSpPr/>
            <p:nvPr/>
          </p:nvSpPr>
          <p:spPr bwMode="auto">
            <a:xfrm>
              <a:off x="3185318" y="2852338"/>
              <a:ext cx="404812" cy="2805735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EA98CFEA-D3D6-43AE-887D-D51A16A3B275}"/>
                </a:ext>
              </a:extLst>
            </p:cNvPr>
            <p:cNvSpPr/>
            <p:nvPr/>
          </p:nvSpPr>
          <p:spPr bwMode="auto">
            <a:xfrm>
              <a:off x="3590131" y="2852338"/>
              <a:ext cx="263140" cy="2805735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445D0925-5B68-417F-B74B-BA6E0677EBA2}"/>
              </a:ext>
            </a:extLst>
          </p:cNvPr>
          <p:cNvGrpSpPr/>
          <p:nvPr/>
        </p:nvGrpSpPr>
        <p:grpSpPr>
          <a:xfrm>
            <a:off x="4771248" y="2291618"/>
            <a:ext cx="838286" cy="3445002"/>
            <a:chOff x="5469748" y="1462559"/>
            <a:chExt cx="838286" cy="4274063"/>
          </a:xfrm>
        </p:grpSpPr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9D8F0D44-3129-4605-B200-05D11A6781A8}"/>
                </a:ext>
              </a:extLst>
            </p:cNvPr>
            <p:cNvSpPr/>
            <p:nvPr/>
          </p:nvSpPr>
          <p:spPr bwMode="auto">
            <a:xfrm>
              <a:off x="5469748" y="1462559"/>
              <a:ext cx="508042" cy="4274062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598F5D7A-F04D-4AA5-8DC8-7C09062FD9F2}"/>
                </a:ext>
              </a:extLst>
            </p:cNvPr>
            <p:cNvSpPr/>
            <p:nvPr/>
          </p:nvSpPr>
          <p:spPr bwMode="auto">
            <a:xfrm>
              <a:off x="5977791" y="1462561"/>
              <a:ext cx="330243" cy="4274061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4C0CADD9-A350-4A27-81B4-9C849D0E475B}"/>
              </a:ext>
            </a:extLst>
          </p:cNvPr>
          <p:cNvGrpSpPr/>
          <p:nvPr/>
        </p:nvGrpSpPr>
        <p:grpSpPr>
          <a:xfrm>
            <a:off x="1945822" y="2701254"/>
            <a:ext cx="854603" cy="3040257"/>
            <a:chOff x="2635179" y="2671212"/>
            <a:chExt cx="854603" cy="3069887"/>
          </a:xfrm>
        </p:grpSpPr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ACB3CFB9-6A6B-4043-9040-1691A12D1B91}"/>
                </a:ext>
              </a:extLst>
            </p:cNvPr>
            <p:cNvSpPr/>
            <p:nvPr/>
          </p:nvSpPr>
          <p:spPr bwMode="auto">
            <a:xfrm>
              <a:off x="2635179" y="2671212"/>
              <a:ext cx="538435" cy="3056233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rgbClr val="A0CC82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plastic"/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B54C7CA2-599B-45E7-A9C6-5BCEFDAE1D89}"/>
                </a:ext>
              </a:extLst>
            </p:cNvPr>
            <p:cNvSpPr/>
            <p:nvPr/>
          </p:nvSpPr>
          <p:spPr bwMode="auto">
            <a:xfrm>
              <a:off x="3169734" y="2671928"/>
              <a:ext cx="320048" cy="3069171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rgbClr val="649B3F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plastic"/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14837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6;p15">
            <a:extLst>
              <a:ext uri="{FF2B5EF4-FFF2-40B4-BE49-F238E27FC236}">
                <a16:creationId xmlns:a16="http://schemas.microsoft.com/office/drawing/2014/main" id="{A2CF1255-92AA-4D5E-B2FF-2008CE4A2B39}"/>
              </a:ext>
            </a:extLst>
          </p:cNvPr>
          <p:cNvSpPr txBox="1">
            <a:spLocks/>
          </p:cNvSpPr>
          <p:nvPr/>
        </p:nvSpPr>
        <p:spPr>
          <a:xfrm>
            <a:off x="724877" y="42285"/>
            <a:ext cx="7281501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Структура расходов по отраслям </a:t>
            </a:r>
            <a:b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з</a:t>
            </a:r>
            <a:r>
              <a:rPr lang="ru-RU" sz="24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а 2025 год</a:t>
            </a:r>
            <a:endParaRPr lang="ru-RU" sz="2400" b="1" kern="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58" name="Google Shape;284;p19">
            <a:extLst>
              <a:ext uri="{FF2B5EF4-FFF2-40B4-BE49-F238E27FC236}">
                <a16:creationId xmlns:a16="http://schemas.microsoft.com/office/drawing/2014/main" id="{E879E679-5D84-4DF3-B2FB-CF7201E78DFE}"/>
              </a:ext>
            </a:extLst>
          </p:cNvPr>
          <p:cNvGrpSpPr/>
          <p:nvPr/>
        </p:nvGrpSpPr>
        <p:grpSpPr>
          <a:xfrm>
            <a:off x="1216241" y="938217"/>
            <a:ext cx="1860242" cy="892200"/>
            <a:chOff x="616350" y="1337550"/>
            <a:chExt cx="2295900" cy="892200"/>
          </a:xfrm>
          <a:effectLst/>
        </p:grpSpPr>
        <p:sp>
          <p:nvSpPr>
            <p:cNvPr id="59" name="Google Shape;285;p19">
              <a:extLst>
                <a:ext uri="{FF2B5EF4-FFF2-40B4-BE49-F238E27FC236}">
                  <a16:creationId xmlns:a16="http://schemas.microsoft.com/office/drawing/2014/main" id="{D109CAAB-FBBB-4E90-8164-FB9583FB42BE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2A9D8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highlight>
                  <a:srgbClr val="FFFF00"/>
                </a:highlight>
                <a:cs typeface="Times New Roman" panose="02020603050405020304" pitchFamily="18" charset="0"/>
              </a:endParaRPr>
            </a:p>
          </p:txBody>
        </p:sp>
        <p:sp>
          <p:nvSpPr>
            <p:cNvPr id="60" name="Google Shape;287;p19">
              <a:extLst>
                <a:ext uri="{FF2B5EF4-FFF2-40B4-BE49-F238E27FC236}">
                  <a16:creationId xmlns:a16="http://schemas.microsoft.com/office/drawing/2014/main" id="{819B9F26-88E1-48A5-87FA-896FFB76EC65}"/>
                </a:ext>
              </a:extLst>
            </p:cNvPr>
            <p:cNvSpPr/>
            <p:nvPr/>
          </p:nvSpPr>
          <p:spPr>
            <a:xfrm>
              <a:off x="616350" y="1487934"/>
              <a:ext cx="701231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01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oogle Shape;284;p19">
            <a:extLst>
              <a:ext uri="{FF2B5EF4-FFF2-40B4-BE49-F238E27FC236}">
                <a16:creationId xmlns:a16="http://schemas.microsoft.com/office/drawing/2014/main" id="{CC55FEFE-8A09-4A19-A072-7A4C4E0871A7}"/>
              </a:ext>
            </a:extLst>
          </p:cNvPr>
          <p:cNvGrpSpPr/>
          <p:nvPr/>
        </p:nvGrpSpPr>
        <p:grpSpPr>
          <a:xfrm>
            <a:off x="1216239" y="2093690"/>
            <a:ext cx="1860243" cy="892200"/>
            <a:chOff x="616350" y="1337550"/>
            <a:chExt cx="2295900" cy="892200"/>
          </a:xfrm>
          <a:solidFill>
            <a:srgbClr val="547492"/>
          </a:solidFill>
        </p:grpSpPr>
        <p:sp>
          <p:nvSpPr>
            <p:cNvPr id="62" name="Google Shape;285;p19">
              <a:extLst>
                <a:ext uri="{FF2B5EF4-FFF2-40B4-BE49-F238E27FC236}">
                  <a16:creationId xmlns:a16="http://schemas.microsoft.com/office/drawing/2014/main" id="{D68133F4-3C0B-4A40-A27B-0485799CC8F2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54749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63" name="Google Shape;287;p19">
              <a:extLst>
                <a:ext uri="{FF2B5EF4-FFF2-40B4-BE49-F238E27FC236}">
                  <a16:creationId xmlns:a16="http://schemas.microsoft.com/office/drawing/2014/main" id="{1448C180-EDD1-495F-8C51-FD196831E718}"/>
                </a:ext>
              </a:extLst>
            </p:cNvPr>
            <p:cNvSpPr/>
            <p:nvPr/>
          </p:nvSpPr>
          <p:spPr>
            <a:xfrm>
              <a:off x="616350" y="1487934"/>
              <a:ext cx="694281" cy="591431"/>
            </a:xfrm>
            <a:prstGeom prst="roundRect">
              <a:avLst>
                <a:gd name="adj" fmla="val 10122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02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oogle Shape;284;p19">
            <a:extLst>
              <a:ext uri="{FF2B5EF4-FFF2-40B4-BE49-F238E27FC236}">
                <a16:creationId xmlns:a16="http://schemas.microsoft.com/office/drawing/2014/main" id="{76CD0E7F-0465-4153-8669-0D256C0D0B97}"/>
              </a:ext>
            </a:extLst>
          </p:cNvPr>
          <p:cNvGrpSpPr/>
          <p:nvPr/>
        </p:nvGrpSpPr>
        <p:grpSpPr>
          <a:xfrm>
            <a:off x="1216239" y="3291361"/>
            <a:ext cx="1845316" cy="892200"/>
            <a:chOff x="616350" y="1337550"/>
            <a:chExt cx="2295900" cy="892200"/>
          </a:xfrm>
        </p:grpSpPr>
        <p:sp>
          <p:nvSpPr>
            <p:cNvPr id="65" name="Google Shape;285;p19">
              <a:extLst>
                <a:ext uri="{FF2B5EF4-FFF2-40B4-BE49-F238E27FC236}">
                  <a16:creationId xmlns:a16="http://schemas.microsoft.com/office/drawing/2014/main" id="{B2926DEF-E710-44B0-B254-B8A55FF26731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A4C29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66" name="Google Shape;287;p19">
              <a:extLst>
                <a:ext uri="{FF2B5EF4-FFF2-40B4-BE49-F238E27FC236}">
                  <a16:creationId xmlns:a16="http://schemas.microsoft.com/office/drawing/2014/main" id="{38C1A83C-8399-4605-9651-2DABA98470A4}"/>
                </a:ext>
              </a:extLst>
            </p:cNvPr>
            <p:cNvSpPr/>
            <p:nvPr/>
          </p:nvSpPr>
          <p:spPr>
            <a:xfrm>
              <a:off x="616350" y="1487934"/>
              <a:ext cx="709809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03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67" name="Google Shape;284;p19">
            <a:extLst>
              <a:ext uri="{FF2B5EF4-FFF2-40B4-BE49-F238E27FC236}">
                <a16:creationId xmlns:a16="http://schemas.microsoft.com/office/drawing/2014/main" id="{2A72F025-AF3C-4CD8-A074-69781EED75A7}"/>
              </a:ext>
            </a:extLst>
          </p:cNvPr>
          <p:cNvGrpSpPr/>
          <p:nvPr/>
        </p:nvGrpSpPr>
        <p:grpSpPr>
          <a:xfrm>
            <a:off x="1216239" y="4521718"/>
            <a:ext cx="1836588" cy="892200"/>
            <a:chOff x="616350" y="1337550"/>
            <a:chExt cx="2295900" cy="892200"/>
          </a:xfrm>
        </p:grpSpPr>
        <p:sp>
          <p:nvSpPr>
            <p:cNvPr id="68" name="Google Shape;285;p19">
              <a:extLst>
                <a:ext uri="{FF2B5EF4-FFF2-40B4-BE49-F238E27FC236}">
                  <a16:creationId xmlns:a16="http://schemas.microsoft.com/office/drawing/2014/main" id="{66C93A42-6B67-42FA-B09D-D3AA880092B5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76F5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69" name="Google Shape;287;p19">
              <a:extLst>
                <a:ext uri="{FF2B5EF4-FFF2-40B4-BE49-F238E27FC236}">
                  <a16:creationId xmlns:a16="http://schemas.microsoft.com/office/drawing/2014/main" id="{623579C2-AC37-4EE4-91D7-DBA111D64CD5}"/>
                </a:ext>
              </a:extLst>
            </p:cNvPr>
            <p:cNvSpPr/>
            <p:nvPr/>
          </p:nvSpPr>
          <p:spPr>
            <a:xfrm>
              <a:off x="616350" y="1487934"/>
              <a:ext cx="713181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04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0" name="Google Shape;284;p19">
            <a:extLst>
              <a:ext uri="{FF2B5EF4-FFF2-40B4-BE49-F238E27FC236}">
                <a16:creationId xmlns:a16="http://schemas.microsoft.com/office/drawing/2014/main" id="{B48F3722-C910-447B-BCF6-6A7882D30D37}"/>
              </a:ext>
            </a:extLst>
          </p:cNvPr>
          <p:cNvGrpSpPr/>
          <p:nvPr/>
        </p:nvGrpSpPr>
        <p:grpSpPr>
          <a:xfrm>
            <a:off x="1200295" y="5710130"/>
            <a:ext cx="1860243" cy="892200"/>
            <a:chOff x="616350" y="1337550"/>
            <a:chExt cx="2295900" cy="892200"/>
          </a:xfrm>
        </p:grpSpPr>
        <p:sp>
          <p:nvSpPr>
            <p:cNvPr id="71" name="Google Shape;285;p19">
              <a:extLst>
                <a:ext uri="{FF2B5EF4-FFF2-40B4-BE49-F238E27FC236}">
                  <a16:creationId xmlns:a16="http://schemas.microsoft.com/office/drawing/2014/main" id="{2F93B20D-9B98-4721-9204-30069B61CED0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3B54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72" name="Google Shape;287;p19">
              <a:extLst>
                <a:ext uri="{FF2B5EF4-FFF2-40B4-BE49-F238E27FC236}">
                  <a16:creationId xmlns:a16="http://schemas.microsoft.com/office/drawing/2014/main" id="{DE4779F4-2D96-4670-97B2-0838FFBC7641}"/>
                </a:ext>
              </a:extLst>
            </p:cNvPr>
            <p:cNvSpPr/>
            <p:nvPr/>
          </p:nvSpPr>
          <p:spPr>
            <a:xfrm>
              <a:off x="616350" y="1487934"/>
              <a:ext cx="72379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05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Google Shape;284;p19">
            <a:extLst>
              <a:ext uri="{FF2B5EF4-FFF2-40B4-BE49-F238E27FC236}">
                <a16:creationId xmlns:a16="http://schemas.microsoft.com/office/drawing/2014/main" id="{D08761F6-2E95-48A9-8E8C-5ECA9728D9CC}"/>
              </a:ext>
            </a:extLst>
          </p:cNvPr>
          <p:cNvGrpSpPr/>
          <p:nvPr/>
        </p:nvGrpSpPr>
        <p:grpSpPr>
          <a:xfrm>
            <a:off x="5625141" y="937191"/>
            <a:ext cx="1741791" cy="892200"/>
            <a:chOff x="616350" y="1337550"/>
            <a:chExt cx="2295900" cy="892200"/>
          </a:xfrm>
        </p:grpSpPr>
        <p:sp>
          <p:nvSpPr>
            <p:cNvPr id="74" name="Google Shape;285;p19">
              <a:extLst>
                <a:ext uri="{FF2B5EF4-FFF2-40B4-BE49-F238E27FC236}">
                  <a16:creationId xmlns:a16="http://schemas.microsoft.com/office/drawing/2014/main" id="{69BA78E0-836A-4AAA-808B-559B270CDB3C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2A9D8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75" name="Google Shape;287;p19">
              <a:extLst>
                <a:ext uri="{FF2B5EF4-FFF2-40B4-BE49-F238E27FC236}">
                  <a16:creationId xmlns:a16="http://schemas.microsoft.com/office/drawing/2014/main" id="{0D3C3C12-A448-4990-B20F-E8F0D9752CFE}"/>
                </a:ext>
              </a:extLst>
            </p:cNvPr>
            <p:cNvSpPr/>
            <p:nvPr/>
          </p:nvSpPr>
          <p:spPr>
            <a:xfrm>
              <a:off x="616350" y="1487934"/>
              <a:ext cx="898909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06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oogle Shape;284;p19">
            <a:extLst>
              <a:ext uri="{FF2B5EF4-FFF2-40B4-BE49-F238E27FC236}">
                <a16:creationId xmlns:a16="http://schemas.microsoft.com/office/drawing/2014/main" id="{E18A0373-B819-4E05-9E95-F4CB472047DE}"/>
              </a:ext>
            </a:extLst>
          </p:cNvPr>
          <p:cNvGrpSpPr/>
          <p:nvPr/>
        </p:nvGrpSpPr>
        <p:grpSpPr>
          <a:xfrm>
            <a:off x="5625483" y="2074660"/>
            <a:ext cx="1741793" cy="892200"/>
            <a:chOff x="616349" y="1337550"/>
            <a:chExt cx="2295901" cy="892200"/>
          </a:xfrm>
        </p:grpSpPr>
        <p:sp>
          <p:nvSpPr>
            <p:cNvPr id="77" name="Google Shape;285;p19">
              <a:extLst>
                <a:ext uri="{FF2B5EF4-FFF2-40B4-BE49-F238E27FC236}">
                  <a16:creationId xmlns:a16="http://schemas.microsoft.com/office/drawing/2014/main" id="{E14D1994-D01D-4445-9BF6-E5F93AAE6540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51729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78" name="Google Shape;287;p19">
              <a:extLst>
                <a:ext uri="{FF2B5EF4-FFF2-40B4-BE49-F238E27FC236}">
                  <a16:creationId xmlns:a16="http://schemas.microsoft.com/office/drawing/2014/main" id="{5AC4F1B1-188C-447A-9348-8E7CF6A6A73B}"/>
                </a:ext>
              </a:extLst>
            </p:cNvPr>
            <p:cNvSpPr/>
            <p:nvPr/>
          </p:nvSpPr>
          <p:spPr>
            <a:xfrm>
              <a:off x="616349" y="1487934"/>
              <a:ext cx="898907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07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oogle Shape;284;p19">
            <a:extLst>
              <a:ext uri="{FF2B5EF4-FFF2-40B4-BE49-F238E27FC236}">
                <a16:creationId xmlns:a16="http://schemas.microsoft.com/office/drawing/2014/main" id="{CF534661-4AFD-4474-9D0F-B83B5E439A00}"/>
              </a:ext>
            </a:extLst>
          </p:cNvPr>
          <p:cNvGrpSpPr/>
          <p:nvPr/>
        </p:nvGrpSpPr>
        <p:grpSpPr>
          <a:xfrm>
            <a:off x="5625482" y="3272331"/>
            <a:ext cx="1743643" cy="892200"/>
            <a:chOff x="666684" y="1337550"/>
            <a:chExt cx="2295900" cy="892200"/>
          </a:xfrm>
        </p:grpSpPr>
        <p:sp>
          <p:nvSpPr>
            <p:cNvPr id="80" name="Google Shape;285;p19">
              <a:extLst>
                <a:ext uri="{FF2B5EF4-FFF2-40B4-BE49-F238E27FC236}">
                  <a16:creationId xmlns:a16="http://schemas.microsoft.com/office/drawing/2014/main" id="{4B50B256-9363-461C-A6EB-5E2E1B90AE8D}"/>
                </a:ext>
              </a:extLst>
            </p:cNvPr>
            <p:cNvSpPr/>
            <p:nvPr/>
          </p:nvSpPr>
          <p:spPr>
            <a:xfrm>
              <a:off x="666684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A4C29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81" name="Google Shape;287;p19">
              <a:extLst>
                <a:ext uri="{FF2B5EF4-FFF2-40B4-BE49-F238E27FC236}">
                  <a16:creationId xmlns:a16="http://schemas.microsoft.com/office/drawing/2014/main" id="{F0C23060-616F-4FF1-BCFA-12E0CEBC5BDF}"/>
                </a:ext>
              </a:extLst>
            </p:cNvPr>
            <p:cNvSpPr/>
            <p:nvPr/>
          </p:nvSpPr>
          <p:spPr>
            <a:xfrm>
              <a:off x="666684" y="1487934"/>
              <a:ext cx="882717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08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2" name="Google Shape;284;p19">
            <a:extLst>
              <a:ext uri="{FF2B5EF4-FFF2-40B4-BE49-F238E27FC236}">
                <a16:creationId xmlns:a16="http://schemas.microsoft.com/office/drawing/2014/main" id="{9993ED4F-BBF1-4489-9B1A-5FDBF44742A7}"/>
              </a:ext>
            </a:extLst>
          </p:cNvPr>
          <p:cNvGrpSpPr/>
          <p:nvPr/>
        </p:nvGrpSpPr>
        <p:grpSpPr>
          <a:xfrm>
            <a:off x="5625142" y="4502688"/>
            <a:ext cx="1743645" cy="892200"/>
            <a:chOff x="616349" y="1337550"/>
            <a:chExt cx="2295901" cy="892200"/>
          </a:xfrm>
        </p:grpSpPr>
        <p:sp>
          <p:nvSpPr>
            <p:cNvPr id="83" name="Google Shape;285;p19">
              <a:extLst>
                <a:ext uri="{FF2B5EF4-FFF2-40B4-BE49-F238E27FC236}">
                  <a16:creationId xmlns:a16="http://schemas.microsoft.com/office/drawing/2014/main" id="{C72C449D-E1E4-4D90-A02C-F15380FAB5E3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76F5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84" name="Google Shape;287;p19">
              <a:extLst>
                <a:ext uri="{FF2B5EF4-FFF2-40B4-BE49-F238E27FC236}">
                  <a16:creationId xmlns:a16="http://schemas.microsoft.com/office/drawing/2014/main" id="{706ED563-7F9F-40F6-857D-F0F83B1030FE}"/>
                </a:ext>
              </a:extLst>
            </p:cNvPr>
            <p:cNvSpPr/>
            <p:nvPr/>
          </p:nvSpPr>
          <p:spPr>
            <a:xfrm>
              <a:off x="616349" y="1487934"/>
              <a:ext cx="8984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09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5" name="Google Shape;284;p19">
            <a:extLst>
              <a:ext uri="{FF2B5EF4-FFF2-40B4-BE49-F238E27FC236}">
                <a16:creationId xmlns:a16="http://schemas.microsoft.com/office/drawing/2014/main" id="{21C74AAE-38B9-4E6F-B671-955A156F9965}"/>
              </a:ext>
            </a:extLst>
          </p:cNvPr>
          <p:cNvGrpSpPr/>
          <p:nvPr/>
        </p:nvGrpSpPr>
        <p:grpSpPr>
          <a:xfrm>
            <a:off x="5625141" y="5691100"/>
            <a:ext cx="1751357" cy="892200"/>
            <a:chOff x="616350" y="1337550"/>
            <a:chExt cx="2295900" cy="892200"/>
          </a:xfrm>
        </p:grpSpPr>
        <p:sp>
          <p:nvSpPr>
            <p:cNvPr id="86" name="Google Shape;285;p19">
              <a:extLst>
                <a:ext uri="{FF2B5EF4-FFF2-40B4-BE49-F238E27FC236}">
                  <a16:creationId xmlns:a16="http://schemas.microsoft.com/office/drawing/2014/main" id="{5BB68FB1-E770-420D-A143-0413D9DE1A1F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3B54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87" name="Google Shape;287;p19">
              <a:extLst>
                <a:ext uri="{FF2B5EF4-FFF2-40B4-BE49-F238E27FC236}">
                  <a16:creationId xmlns:a16="http://schemas.microsoft.com/office/drawing/2014/main" id="{AADE2821-8970-4D66-9A07-21BB1F943AE3}"/>
                </a:ext>
              </a:extLst>
            </p:cNvPr>
            <p:cNvSpPr/>
            <p:nvPr/>
          </p:nvSpPr>
          <p:spPr>
            <a:xfrm>
              <a:off x="616350" y="1487934"/>
              <a:ext cx="832611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10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E822CE14-DA6D-4938-9BD8-471E2B5B1FF2}"/>
              </a:ext>
            </a:extLst>
          </p:cNvPr>
          <p:cNvSpPr txBox="1"/>
          <p:nvPr/>
        </p:nvSpPr>
        <p:spPr>
          <a:xfrm>
            <a:off x="1784411" y="1058835"/>
            <a:ext cx="1417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64,0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881950-847B-41D4-A82F-CFCD41855F44}"/>
              </a:ext>
            </a:extLst>
          </p:cNvPr>
          <p:cNvSpPr txBox="1"/>
          <p:nvPr/>
        </p:nvSpPr>
        <p:spPr>
          <a:xfrm>
            <a:off x="1784410" y="2198964"/>
            <a:ext cx="1345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9,2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07C17A1-3E91-4337-B9C4-23B1D6501673}"/>
              </a:ext>
            </a:extLst>
          </p:cNvPr>
          <p:cNvSpPr txBox="1"/>
          <p:nvPr/>
        </p:nvSpPr>
        <p:spPr>
          <a:xfrm>
            <a:off x="1804423" y="3441745"/>
            <a:ext cx="1037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9,9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E7E9E45-C9A7-4736-AEDC-E03040E227BC}"/>
              </a:ext>
            </a:extLst>
          </p:cNvPr>
          <p:cNvSpPr txBox="1"/>
          <p:nvPr/>
        </p:nvSpPr>
        <p:spPr>
          <a:xfrm>
            <a:off x="1855800" y="4662844"/>
            <a:ext cx="1037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6,2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EFE4B65-3435-473F-8777-A21DFB4D23BD}"/>
              </a:ext>
            </a:extLst>
          </p:cNvPr>
          <p:cNvSpPr txBox="1"/>
          <p:nvPr/>
        </p:nvSpPr>
        <p:spPr>
          <a:xfrm>
            <a:off x="1961445" y="5863841"/>
            <a:ext cx="1063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3,9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AE90114-E0E9-4CF0-BF46-991613D96104}"/>
              </a:ext>
            </a:extLst>
          </p:cNvPr>
          <p:cNvSpPr txBox="1"/>
          <p:nvPr/>
        </p:nvSpPr>
        <p:spPr>
          <a:xfrm>
            <a:off x="6376204" y="1044889"/>
            <a:ext cx="1059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4,2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1E0E0EF-4896-4E59-8156-75A3AA40CC73}"/>
              </a:ext>
            </a:extLst>
          </p:cNvPr>
          <p:cNvSpPr txBox="1"/>
          <p:nvPr/>
        </p:nvSpPr>
        <p:spPr>
          <a:xfrm>
            <a:off x="6357613" y="2186927"/>
            <a:ext cx="1059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1,5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BE9116B-C42C-40D8-A485-0B717B70A074}"/>
              </a:ext>
            </a:extLst>
          </p:cNvPr>
          <p:cNvSpPr txBox="1"/>
          <p:nvPr/>
        </p:nvSpPr>
        <p:spPr>
          <a:xfrm>
            <a:off x="6307101" y="3426042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0,6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F285EC7-37A5-4EFF-BE3F-BBEDAB814DE7}"/>
              </a:ext>
            </a:extLst>
          </p:cNvPr>
          <p:cNvSpPr txBox="1"/>
          <p:nvPr/>
        </p:nvSpPr>
        <p:spPr>
          <a:xfrm>
            <a:off x="6336228" y="4643392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0,4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0B568E4-CBB1-490D-97CC-AE825B352E05}"/>
              </a:ext>
            </a:extLst>
          </p:cNvPr>
          <p:cNvSpPr txBox="1"/>
          <p:nvPr/>
        </p:nvSpPr>
        <p:spPr>
          <a:xfrm>
            <a:off x="6338914" y="5829833"/>
            <a:ext cx="1074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0,1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8" name="Google Shape;287;p19">
            <a:extLst>
              <a:ext uri="{FF2B5EF4-FFF2-40B4-BE49-F238E27FC236}">
                <a16:creationId xmlns:a16="http://schemas.microsoft.com/office/drawing/2014/main" id="{2890179C-93DF-4E03-BA91-17287F87F1B1}"/>
              </a:ext>
            </a:extLst>
          </p:cNvPr>
          <p:cNvSpPr/>
          <p:nvPr/>
        </p:nvSpPr>
        <p:spPr>
          <a:xfrm>
            <a:off x="7752455" y="191460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01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190B11F-55CB-4BBE-93A7-53FF496319C1}"/>
              </a:ext>
            </a:extLst>
          </p:cNvPr>
          <p:cNvSpPr txBox="1"/>
          <p:nvPr/>
        </p:nvSpPr>
        <p:spPr>
          <a:xfrm>
            <a:off x="8497742" y="291602"/>
            <a:ext cx="250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2BED39B-6C4A-4722-9065-9DF2C8967A67}"/>
              </a:ext>
            </a:extLst>
          </p:cNvPr>
          <p:cNvSpPr txBox="1"/>
          <p:nvPr/>
        </p:nvSpPr>
        <p:spPr>
          <a:xfrm>
            <a:off x="8497742" y="946714"/>
            <a:ext cx="3245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Национальная экономика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BDAD8A5-9322-4C8E-B15A-38DF95C08824}"/>
              </a:ext>
            </a:extLst>
          </p:cNvPr>
          <p:cNvSpPr txBox="1"/>
          <p:nvPr/>
        </p:nvSpPr>
        <p:spPr>
          <a:xfrm>
            <a:off x="8451304" y="1537371"/>
            <a:ext cx="315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ЖКХ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5B9F73F-BEB6-4A60-B0C8-5CFA3295C66B}"/>
              </a:ext>
            </a:extLst>
          </p:cNvPr>
          <p:cNvSpPr txBox="1"/>
          <p:nvPr/>
        </p:nvSpPr>
        <p:spPr>
          <a:xfrm>
            <a:off x="8417084" y="2244074"/>
            <a:ext cx="3298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Общегосударственные вопросы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4A1D3E8-12CB-4CCC-86BE-6788546207E0}"/>
              </a:ext>
            </a:extLst>
          </p:cNvPr>
          <p:cNvSpPr txBox="1"/>
          <p:nvPr/>
        </p:nvSpPr>
        <p:spPr>
          <a:xfrm>
            <a:off x="8424653" y="3522993"/>
            <a:ext cx="342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Социальная политика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89D6729-0949-452F-8E56-3C91F234E1E2}"/>
              </a:ext>
            </a:extLst>
          </p:cNvPr>
          <p:cNvSpPr txBox="1"/>
          <p:nvPr/>
        </p:nvSpPr>
        <p:spPr>
          <a:xfrm>
            <a:off x="8425552" y="2902077"/>
            <a:ext cx="342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Физическая культура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54F42C8-10E4-4822-86FD-4CDB18ACBE49}"/>
              </a:ext>
            </a:extLst>
          </p:cNvPr>
          <p:cNvSpPr txBox="1"/>
          <p:nvPr/>
        </p:nvSpPr>
        <p:spPr>
          <a:xfrm>
            <a:off x="8451304" y="4245785"/>
            <a:ext cx="362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Культура, кинематография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324BB34-29F8-4C2B-AB12-A58BE54339DB}"/>
              </a:ext>
            </a:extLst>
          </p:cNvPr>
          <p:cNvSpPr txBox="1"/>
          <p:nvPr/>
        </p:nvSpPr>
        <p:spPr>
          <a:xfrm>
            <a:off x="8417085" y="4895427"/>
            <a:ext cx="34203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Национальная безопасность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D5A4E89-449D-4480-AB73-98F6F471A4D9}"/>
              </a:ext>
            </a:extLst>
          </p:cNvPr>
          <p:cNvSpPr txBox="1"/>
          <p:nvPr/>
        </p:nvSpPr>
        <p:spPr>
          <a:xfrm>
            <a:off x="8424653" y="5656875"/>
            <a:ext cx="342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Охрана окружающей среды</a:t>
            </a:r>
          </a:p>
        </p:txBody>
      </p:sp>
      <p:sp>
        <p:nvSpPr>
          <p:cNvPr id="108" name="Google Shape;287;p19">
            <a:extLst>
              <a:ext uri="{FF2B5EF4-FFF2-40B4-BE49-F238E27FC236}">
                <a16:creationId xmlns:a16="http://schemas.microsoft.com/office/drawing/2014/main" id="{0281C652-39F4-4D3B-9902-84E746FA6059}"/>
              </a:ext>
            </a:extLst>
          </p:cNvPr>
          <p:cNvSpPr/>
          <p:nvPr/>
        </p:nvSpPr>
        <p:spPr>
          <a:xfrm>
            <a:off x="7745201" y="837342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02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09" name="Google Shape;287;p19">
            <a:extLst>
              <a:ext uri="{FF2B5EF4-FFF2-40B4-BE49-F238E27FC236}">
                <a16:creationId xmlns:a16="http://schemas.microsoft.com/office/drawing/2014/main" id="{1DDD2252-14E2-4CDE-A901-7FFEC98B8C29}"/>
              </a:ext>
            </a:extLst>
          </p:cNvPr>
          <p:cNvSpPr/>
          <p:nvPr/>
        </p:nvSpPr>
        <p:spPr>
          <a:xfrm>
            <a:off x="7752461" y="1526767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03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0" name="Google Shape;287;p19">
            <a:extLst>
              <a:ext uri="{FF2B5EF4-FFF2-40B4-BE49-F238E27FC236}">
                <a16:creationId xmlns:a16="http://schemas.microsoft.com/office/drawing/2014/main" id="{505DCEB2-76C3-43AE-A950-64C146FA08F1}"/>
              </a:ext>
            </a:extLst>
          </p:cNvPr>
          <p:cNvSpPr/>
          <p:nvPr/>
        </p:nvSpPr>
        <p:spPr>
          <a:xfrm>
            <a:off x="7759721" y="2172652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04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1" name="Google Shape;287;p19">
            <a:extLst>
              <a:ext uri="{FF2B5EF4-FFF2-40B4-BE49-F238E27FC236}">
                <a16:creationId xmlns:a16="http://schemas.microsoft.com/office/drawing/2014/main" id="{4B0AD369-5A86-4A06-9C3A-0CB0B5C27D06}"/>
              </a:ext>
            </a:extLst>
          </p:cNvPr>
          <p:cNvSpPr/>
          <p:nvPr/>
        </p:nvSpPr>
        <p:spPr>
          <a:xfrm>
            <a:off x="7766981" y="2847564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05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2" name="Google Shape;287;p19">
            <a:extLst>
              <a:ext uri="{FF2B5EF4-FFF2-40B4-BE49-F238E27FC236}">
                <a16:creationId xmlns:a16="http://schemas.microsoft.com/office/drawing/2014/main" id="{DDC1EE66-6D7A-423F-80D6-856669B0DDE4}"/>
              </a:ext>
            </a:extLst>
          </p:cNvPr>
          <p:cNvSpPr/>
          <p:nvPr/>
        </p:nvSpPr>
        <p:spPr>
          <a:xfrm>
            <a:off x="7759727" y="3493444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06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3" name="Google Shape;287;p19">
            <a:extLst>
              <a:ext uri="{FF2B5EF4-FFF2-40B4-BE49-F238E27FC236}">
                <a16:creationId xmlns:a16="http://schemas.microsoft.com/office/drawing/2014/main" id="{5C9221A6-9225-416B-8BAA-103C87FAECFC}"/>
              </a:ext>
            </a:extLst>
          </p:cNvPr>
          <p:cNvSpPr/>
          <p:nvPr/>
        </p:nvSpPr>
        <p:spPr>
          <a:xfrm>
            <a:off x="7766987" y="4153841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07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4" name="Google Shape;287;p19">
            <a:extLst>
              <a:ext uri="{FF2B5EF4-FFF2-40B4-BE49-F238E27FC236}">
                <a16:creationId xmlns:a16="http://schemas.microsoft.com/office/drawing/2014/main" id="{278B9BD9-710C-4592-9F4A-989D9B3869B4}"/>
              </a:ext>
            </a:extLst>
          </p:cNvPr>
          <p:cNvSpPr/>
          <p:nvPr/>
        </p:nvSpPr>
        <p:spPr>
          <a:xfrm>
            <a:off x="7774246" y="4849576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08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5" name="Google Shape;287;p19">
            <a:extLst>
              <a:ext uri="{FF2B5EF4-FFF2-40B4-BE49-F238E27FC236}">
                <a16:creationId xmlns:a16="http://schemas.microsoft.com/office/drawing/2014/main" id="{E75F9798-3F3F-4176-B659-03D474AF5766}"/>
              </a:ext>
            </a:extLst>
          </p:cNvPr>
          <p:cNvSpPr/>
          <p:nvPr/>
        </p:nvSpPr>
        <p:spPr>
          <a:xfrm>
            <a:off x="7796018" y="5590750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09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6" name="Google Shape;287;p19">
            <a:extLst>
              <a:ext uri="{FF2B5EF4-FFF2-40B4-BE49-F238E27FC236}">
                <a16:creationId xmlns:a16="http://schemas.microsoft.com/office/drawing/2014/main" id="{719E66AA-C456-4A2D-BC93-DA4C5118F0F5}"/>
              </a:ext>
            </a:extLst>
          </p:cNvPr>
          <p:cNvSpPr/>
          <p:nvPr/>
        </p:nvSpPr>
        <p:spPr>
          <a:xfrm>
            <a:off x="7777559" y="6338379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10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7EDDFC9-CBE6-4CD6-9016-82DC29F91164}"/>
              </a:ext>
            </a:extLst>
          </p:cNvPr>
          <p:cNvSpPr txBox="1"/>
          <p:nvPr/>
        </p:nvSpPr>
        <p:spPr>
          <a:xfrm>
            <a:off x="8417084" y="6408412"/>
            <a:ext cx="3420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Средства массовой информации</a:t>
            </a:r>
          </a:p>
        </p:txBody>
      </p:sp>
      <p:sp>
        <p:nvSpPr>
          <p:cNvPr id="118" name="Прямоугольник: скругленные углы 117">
            <a:extLst>
              <a:ext uri="{FF2B5EF4-FFF2-40B4-BE49-F238E27FC236}">
                <a16:creationId xmlns:a16="http://schemas.microsoft.com/office/drawing/2014/main" id="{D629D2BD-E430-4F2F-882F-51A43112EEFB}"/>
              </a:ext>
            </a:extLst>
          </p:cNvPr>
          <p:cNvSpPr/>
          <p:nvPr/>
        </p:nvSpPr>
        <p:spPr>
          <a:xfrm>
            <a:off x="3340222" y="2843376"/>
            <a:ext cx="2074530" cy="1659312"/>
          </a:xfrm>
          <a:prstGeom prst="roundRect">
            <a:avLst/>
          </a:prstGeom>
          <a:gradFill flip="none" rotWithShape="1">
            <a:gsLst>
              <a:gs pos="6000">
                <a:schemeClr val="bg1"/>
              </a:gs>
              <a:gs pos="55000">
                <a:schemeClr val="bg2">
                  <a:lumMod val="90000"/>
                </a:schemeClr>
              </a:gs>
            </a:gsLst>
            <a:lin ang="189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2BAA9FE3-895B-4F51-9DF3-B60D5E1C2009}"/>
              </a:ext>
            </a:extLst>
          </p:cNvPr>
          <p:cNvSpPr txBox="1"/>
          <p:nvPr/>
        </p:nvSpPr>
        <p:spPr>
          <a:xfrm>
            <a:off x="3379483" y="3042090"/>
            <a:ext cx="19722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9608</a:t>
            </a:r>
          </a:p>
          <a:p>
            <a:pPr algn="ctr"/>
            <a:r>
              <a:rPr lang="ru-RU" sz="31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221124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33658583-D85F-4702-88EA-D3626A697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829" y="193825"/>
            <a:ext cx="9597164" cy="13258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бюджетных данных и уровень качества управления муниципальными финансами в городском округе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 Стерлитамак Республики Башкортостан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C52785FE-FBA3-475F-A250-97304D59168C}"/>
              </a:ext>
            </a:extLst>
          </p:cNvPr>
          <p:cNvSpPr/>
          <p:nvPr/>
        </p:nvSpPr>
        <p:spPr>
          <a:xfrm>
            <a:off x="1487488" y="2037871"/>
            <a:ext cx="103695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информации о бюджете в доступной для граждан форме осуществляется 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официальном сайте городского округа город Октябрьский Республики Башкортостан. Данные материалы отвечают требованиям по уровню открытости бюджетных данных, установленным приказом Министерства финансов Республики Башкортостан от 12 августа 2016 года №223 «Об организации проведения оценки уровня открытости бюджетных данных в муниципальных районах (городских округах) Республики Башкортостан». С 2016 года по результатам проведенного мониторинга формируются итоговые результаты и составляется рейтинг муниципальных образований РБ по уровню открытости бюджетных данных, который оценивается по показателям по бальной системе, максимальное количество по всем этапам составляет 150 баллов.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F1EE430-E5CE-43D6-B337-7DFEDB6B5F46}"/>
              </a:ext>
            </a:extLst>
          </p:cNvPr>
          <p:cNvSpPr/>
          <p:nvPr/>
        </p:nvSpPr>
        <p:spPr>
          <a:xfrm>
            <a:off x="1482570" y="4189545"/>
            <a:ext cx="1034943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управления муниципальными финансами проводится в соответствии с Приказом Минфина Республики Башкортостан от 12 августа 2013 года №75 «О порядке осуществления оперативного (ежеквартального) и годового мониторинга и оценки качества управления муниципальными финансами». Оценка качества характеризует следующие аспекты управления муниципальными финансами: бюджетное планирование, исполнение бюджета, управление муниципальным долгом, управление муниципальной собственностью и оказание муниципальных услуг, прозрачность бюджетного процесса, индикаторы, характеризующие выполнение указов Президента Российской Федерации от 7 мая 2012 г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51B788-D31B-4591-B4C6-A838C0384654}"/>
              </a:ext>
            </a:extLst>
          </p:cNvPr>
          <p:cNvSpPr/>
          <p:nvPr/>
        </p:nvSpPr>
        <p:spPr>
          <a:xfrm>
            <a:off x="5957263" y="6462196"/>
            <a:ext cx="61189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hlinkClick r:id="rId3"/>
              </a:rPr>
              <a:t>https://butget.sterlitamakadm.ru/about-the-budget/chto-takoe-byudzhet.php</a:t>
            </a:r>
            <a:r>
              <a:rPr lang="ru-RU" i="1" dirty="0"/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;p15">
            <a:extLst>
              <a:ext uri="{FF2B5EF4-FFF2-40B4-BE49-F238E27FC236}">
                <a16:creationId xmlns:a16="http://schemas.microsoft.com/office/drawing/2014/main" id="{D6AF5327-A537-473A-9823-2D6528331D1B}"/>
              </a:ext>
            </a:extLst>
          </p:cNvPr>
          <p:cNvSpPr txBox="1">
            <a:spLocks/>
          </p:cNvSpPr>
          <p:nvPr/>
        </p:nvSpPr>
        <p:spPr>
          <a:xfrm>
            <a:off x="725519" y="287204"/>
            <a:ext cx="11020410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Социально-культурная сфера – 73,6 %  (7 075 млн руб.)</a:t>
            </a:r>
            <a:endParaRPr lang="ru-RU" sz="2400" b="1" kern="0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CA62BC1-2224-4865-8F66-3A3E7703377F}"/>
              </a:ext>
            </a:extLst>
          </p:cNvPr>
          <p:cNvGrpSpPr/>
          <p:nvPr/>
        </p:nvGrpSpPr>
        <p:grpSpPr>
          <a:xfrm>
            <a:off x="1324328" y="1480184"/>
            <a:ext cx="2285042" cy="4144793"/>
            <a:chOff x="248904" y="1156077"/>
            <a:chExt cx="2625299" cy="4951299"/>
          </a:xfrm>
        </p:grpSpPr>
        <p:sp>
          <p:nvSpPr>
            <p:cNvPr id="4" name="Freeform: Shape 15">
              <a:extLst>
                <a:ext uri="{FF2B5EF4-FFF2-40B4-BE49-F238E27FC236}">
                  <a16:creationId xmlns:a16="http://schemas.microsoft.com/office/drawing/2014/main" id="{6676E4B5-7FA1-4A9A-AF02-92D68DF6FD30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: Shape 19">
              <a:extLst>
                <a:ext uri="{FF2B5EF4-FFF2-40B4-BE49-F238E27FC236}">
                  <a16:creationId xmlns:a16="http://schemas.microsoft.com/office/drawing/2014/main" id="{F2F8EF2A-A42D-4922-9100-79693CA48C99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9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Google Shape;859;p25">
              <a:extLst>
                <a:ext uri="{FF2B5EF4-FFF2-40B4-BE49-F238E27FC236}">
                  <a16:creationId xmlns:a16="http://schemas.microsoft.com/office/drawing/2014/main" id="{B676902D-09F1-4C28-9580-870776872832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2A9D8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1ED6A77-996C-4E5D-9770-8A2D68F114AD}"/>
              </a:ext>
            </a:extLst>
          </p:cNvPr>
          <p:cNvGrpSpPr/>
          <p:nvPr/>
        </p:nvGrpSpPr>
        <p:grpSpPr>
          <a:xfrm>
            <a:off x="3946058" y="1468061"/>
            <a:ext cx="2405358" cy="4144793"/>
            <a:chOff x="248904" y="1156077"/>
            <a:chExt cx="2625299" cy="4951299"/>
          </a:xfrm>
        </p:grpSpPr>
        <p:sp>
          <p:nvSpPr>
            <p:cNvPr id="8" name="Freeform: Shape 15">
              <a:extLst>
                <a:ext uri="{FF2B5EF4-FFF2-40B4-BE49-F238E27FC236}">
                  <a16:creationId xmlns:a16="http://schemas.microsoft.com/office/drawing/2014/main" id="{E359B275-2FCE-4B6D-A97E-5CAE4D093DA0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9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: Shape 19">
              <a:extLst>
                <a:ext uri="{FF2B5EF4-FFF2-40B4-BE49-F238E27FC236}">
                  <a16:creationId xmlns:a16="http://schemas.microsoft.com/office/drawing/2014/main" id="{94CF35D0-3013-48C0-8CFF-98DCA656A583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Google Shape;859;p25">
              <a:extLst>
                <a:ext uri="{FF2B5EF4-FFF2-40B4-BE49-F238E27FC236}">
                  <a16:creationId xmlns:a16="http://schemas.microsoft.com/office/drawing/2014/main" id="{3FA78A19-09F5-4FA2-BF52-D01F27C4CAEC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54749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D955FAC-04A9-42C2-940C-C6544B43D98D}"/>
              </a:ext>
            </a:extLst>
          </p:cNvPr>
          <p:cNvGrpSpPr/>
          <p:nvPr/>
        </p:nvGrpSpPr>
        <p:grpSpPr>
          <a:xfrm>
            <a:off x="6599496" y="1473613"/>
            <a:ext cx="2215728" cy="4144793"/>
            <a:chOff x="248904" y="1156077"/>
            <a:chExt cx="2625299" cy="4951299"/>
          </a:xfrm>
        </p:grpSpPr>
        <p:sp>
          <p:nvSpPr>
            <p:cNvPr id="12" name="Freeform: Shape 15">
              <a:extLst>
                <a:ext uri="{FF2B5EF4-FFF2-40B4-BE49-F238E27FC236}">
                  <a16:creationId xmlns:a16="http://schemas.microsoft.com/office/drawing/2014/main" id="{34D9C54F-E086-4676-ADD3-27EB54EB2A05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: Shape 19">
              <a:extLst>
                <a:ext uri="{FF2B5EF4-FFF2-40B4-BE49-F238E27FC236}">
                  <a16:creationId xmlns:a16="http://schemas.microsoft.com/office/drawing/2014/main" id="{3043D59C-B1BF-4BED-B946-D1705159763B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Google Shape;859;p25">
              <a:extLst>
                <a:ext uri="{FF2B5EF4-FFF2-40B4-BE49-F238E27FC236}">
                  <a16:creationId xmlns:a16="http://schemas.microsoft.com/office/drawing/2014/main" id="{A87692BA-2A77-4765-84E3-DBE35B405C12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E4593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DA26F73F-6776-467C-975D-19B633EBE5E4}"/>
              </a:ext>
            </a:extLst>
          </p:cNvPr>
          <p:cNvGrpSpPr/>
          <p:nvPr/>
        </p:nvGrpSpPr>
        <p:grpSpPr>
          <a:xfrm>
            <a:off x="9120156" y="1473613"/>
            <a:ext cx="2228137" cy="4144793"/>
            <a:chOff x="248904" y="1156077"/>
            <a:chExt cx="2625299" cy="495129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846EBA6-E492-4B7B-AF5D-38B27E3BDC0E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: Shape 19">
              <a:extLst>
                <a:ext uri="{FF2B5EF4-FFF2-40B4-BE49-F238E27FC236}">
                  <a16:creationId xmlns:a16="http://schemas.microsoft.com/office/drawing/2014/main" id="{D5ECEB6C-73BB-4726-A7B0-C7D2E533A90B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859;p25">
              <a:extLst>
                <a:ext uri="{FF2B5EF4-FFF2-40B4-BE49-F238E27FC236}">
                  <a16:creationId xmlns:a16="http://schemas.microsoft.com/office/drawing/2014/main" id="{36595F59-5532-43C3-8E06-EE55AD45FFA9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DEA82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3073919-44DB-48AB-8FFC-ABDED3F9D280}"/>
              </a:ext>
            </a:extLst>
          </p:cNvPr>
          <p:cNvSpPr txBox="1"/>
          <p:nvPr/>
        </p:nvSpPr>
        <p:spPr>
          <a:xfrm>
            <a:off x="1117903" y="4116470"/>
            <a:ext cx="2584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Образование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3D9C82-3A48-4330-B947-3642374BDA62}"/>
              </a:ext>
            </a:extLst>
          </p:cNvPr>
          <p:cNvSpPr txBox="1"/>
          <p:nvPr/>
        </p:nvSpPr>
        <p:spPr>
          <a:xfrm>
            <a:off x="6377117" y="4008749"/>
            <a:ext cx="2584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Социальная политика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FEA541-31E3-49E1-9E9E-07ED77EC9688}"/>
              </a:ext>
            </a:extLst>
          </p:cNvPr>
          <p:cNvSpPr txBox="1"/>
          <p:nvPr/>
        </p:nvSpPr>
        <p:spPr>
          <a:xfrm>
            <a:off x="3903903" y="4002139"/>
            <a:ext cx="2584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Физическая культура и спорт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16A07B-592E-44CD-8C32-F19072AB4C7B}"/>
              </a:ext>
            </a:extLst>
          </p:cNvPr>
          <p:cNvSpPr txBox="1"/>
          <p:nvPr/>
        </p:nvSpPr>
        <p:spPr>
          <a:xfrm>
            <a:off x="8805192" y="4078395"/>
            <a:ext cx="2827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Культура и кинематография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B7A304-367B-419A-922B-15D67C605F4B}"/>
              </a:ext>
            </a:extLst>
          </p:cNvPr>
          <p:cNvSpPr txBox="1"/>
          <p:nvPr/>
        </p:nvSpPr>
        <p:spPr>
          <a:xfrm>
            <a:off x="1478622" y="2213993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6 145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284E0F-B335-43C8-9249-F1F056B3934D}"/>
              </a:ext>
            </a:extLst>
          </p:cNvPr>
          <p:cNvSpPr txBox="1"/>
          <p:nvPr/>
        </p:nvSpPr>
        <p:spPr>
          <a:xfrm>
            <a:off x="1859514" y="1475329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64,0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BFA676-D060-4568-9CBA-E5333E9BBC51}"/>
              </a:ext>
            </a:extLst>
          </p:cNvPr>
          <p:cNvSpPr txBox="1"/>
          <p:nvPr/>
        </p:nvSpPr>
        <p:spPr>
          <a:xfrm>
            <a:off x="7150457" y="1472158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3,2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3CB64A-F39B-42B9-B9D5-9B2ED4EF7FF6}"/>
              </a:ext>
            </a:extLst>
          </p:cNvPr>
          <p:cNvSpPr txBox="1"/>
          <p:nvPr/>
        </p:nvSpPr>
        <p:spPr>
          <a:xfrm>
            <a:off x="4717634" y="1480184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3,9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0ED88F-E8AA-490E-AB25-90C7CB0C2966}"/>
              </a:ext>
            </a:extLst>
          </p:cNvPr>
          <p:cNvSpPr txBox="1"/>
          <p:nvPr/>
        </p:nvSpPr>
        <p:spPr>
          <a:xfrm>
            <a:off x="9786134" y="1468061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1,5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9D015C-0936-4177-AB8E-909200AEF148}"/>
              </a:ext>
            </a:extLst>
          </p:cNvPr>
          <p:cNvSpPr txBox="1"/>
          <p:nvPr/>
        </p:nvSpPr>
        <p:spPr>
          <a:xfrm>
            <a:off x="6794121" y="2267829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406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5AE487-F73B-42E8-A1CE-3AA9C3D87E56}"/>
              </a:ext>
            </a:extLst>
          </p:cNvPr>
          <p:cNvSpPr txBox="1"/>
          <p:nvPr/>
        </p:nvSpPr>
        <p:spPr>
          <a:xfrm>
            <a:off x="4236026" y="2227105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380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A78D73-7793-4E0E-9C47-4791EA3FB2ED}"/>
              </a:ext>
            </a:extLst>
          </p:cNvPr>
          <p:cNvSpPr txBox="1"/>
          <p:nvPr/>
        </p:nvSpPr>
        <p:spPr>
          <a:xfrm>
            <a:off x="9386905" y="2270453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144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713724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F0AB4B-0A93-436F-AC29-51CDD5D5F753}"/>
              </a:ext>
            </a:extLst>
          </p:cNvPr>
          <p:cNvSpPr/>
          <p:nvPr/>
        </p:nvSpPr>
        <p:spPr>
          <a:xfrm>
            <a:off x="353" y="114100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Национальные и региональные проекты в 2025 году</a:t>
            </a:r>
          </a:p>
        </p:txBody>
      </p:sp>
      <p:grpSp>
        <p:nvGrpSpPr>
          <p:cNvPr id="5" name="Group 40">
            <a:extLst>
              <a:ext uri="{FF2B5EF4-FFF2-40B4-BE49-F238E27FC236}">
                <a16:creationId xmlns:a16="http://schemas.microsoft.com/office/drawing/2014/main" id="{33B7A7CC-C1B4-42CD-8009-0CFF4DD9D577}"/>
              </a:ext>
            </a:extLst>
          </p:cNvPr>
          <p:cNvGrpSpPr/>
          <p:nvPr/>
        </p:nvGrpSpPr>
        <p:grpSpPr>
          <a:xfrm>
            <a:off x="595050" y="979113"/>
            <a:ext cx="3263886" cy="3030825"/>
            <a:chOff x="8263875" y="1615140"/>
            <a:chExt cx="2947421" cy="3304935"/>
          </a:xfrm>
        </p:grpSpPr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ACB24DB2-52E8-4995-9B9A-6168D1548AA2}"/>
                </a:ext>
              </a:extLst>
            </p:cNvPr>
            <p:cNvSpPr/>
            <p:nvPr/>
          </p:nvSpPr>
          <p:spPr>
            <a:xfrm>
              <a:off x="8312056" y="2122150"/>
              <a:ext cx="2786353" cy="271119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175198 w 2776580"/>
                <a:gd name="connsiteY0" fmla="*/ 0 h 2827362"/>
                <a:gd name="connsiteX1" fmla="*/ 2776580 w 2776580"/>
                <a:gd name="connsiteY1" fmla="*/ 95250 h 2827362"/>
                <a:gd name="connsiteX2" fmla="*/ 2674980 w 2776580"/>
                <a:gd name="connsiteY2" fmla="*/ 2827362 h 2827362"/>
                <a:gd name="connsiteX3" fmla="*/ 47990 w 2776580"/>
                <a:gd name="connsiteY3" fmla="*/ 2586062 h 2827362"/>
                <a:gd name="connsiteX4" fmla="*/ 175198 w 2776580"/>
                <a:gd name="connsiteY4" fmla="*/ 0 h 2827362"/>
                <a:gd name="connsiteX0" fmla="*/ 175198 w 2776580"/>
                <a:gd name="connsiteY0" fmla="*/ 0 h 2782269"/>
                <a:gd name="connsiteX1" fmla="*/ 2776580 w 2776580"/>
                <a:gd name="connsiteY1" fmla="*/ 95250 h 2782269"/>
                <a:gd name="connsiteX2" fmla="*/ 2690881 w 2776580"/>
                <a:gd name="connsiteY2" fmla="*/ 2771708 h 2782269"/>
                <a:gd name="connsiteX3" fmla="*/ 47990 w 2776580"/>
                <a:gd name="connsiteY3" fmla="*/ 2586062 h 2782269"/>
                <a:gd name="connsiteX4" fmla="*/ 175198 w 2776580"/>
                <a:gd name="connsiteY4" fmla="*/ 0 h 2782269"/>
                <a:gd name="connsiteX0" fmla="*/ 175198 w 2776580"/>
                <a:gd name="connsiteY0" fmla="*/ 0 h 2773467"/>
                <a:gd name="connsiteX1" fmla="*/ 2776580 w 2776580"/>
                <a:gd name="connsiteY1" fmla="*/ 95250 h 2773467"/>
                <a:gd name="connsiteX2" fmla="*/ 2762436 w 2776580"/>
                <a:gd name="connsiteY2" fmla="*/ 2755807 h 2773467"/>
                <a:gd name="connsiteX3" fmla="*/ 47990 w 2776580"/>
                <a:gd name="connsiteY3" fmla="*/ 2586062 h 2773467"/>
                <a:gd name="connsiteX4" fmla="*/ 175198 w 2776580"/>
                <a:gd name="connsiteY4" fmla="*/ 0 h 2773467"/>
                <a:gd name="connsiteX0" fmla="*/ 175198 w 2794791"/>
                <a:gd name="connsiteY0" fmla="*/ 0 h 2777766"/>
                <a:gd name="connsiteX1" fmla="*/ 2776580 w 2794791"/>
                <a:gd name="connsiteY1" fmla="*/ 95250 h 2777766"/>
                <a:gd name="connsiteX2" fmla="*/ 2794238 w 2794791"/>
                <a:gd name="connsiteY2" fmla="*/ 2763757 h 2777766"/>
                <a:gd name="connsiteX3" fmla="*/ 47990 w 2794791"/>
                <a:gd name="connsiteY3" fmla="*/ 2586062 h 2777766"/>
                <a:gd name="connsiteX4" fmla="*/ 175198 w 2794791"/>
                <a:gd name="connsiteY4" fmla="*/ 0 h 2777766"/>
                <a:gd name="connsiteX0" fmla="*/ 175198 w 2834230"/>
                <a:gd name="connsiteY0" fmla="*/ 0 h 2777766"/>
                <a:gd name="connsiteX1" fmla="*/ 2776580 w 2834230"/>
                <a:gd name="connsiteY1" fmla="*/ 95250 h 2777766"/>
                <a:gd name="connsiteX2" fmla="*/ 2833991 w 2834230"/>
                <a:gd name="connsiteY2" fmla="*/ 2763757 h 2777766"/>
                <a:gd name="connsiteX3" fmla="*/ 47990 w 2834230"/>
                <a:gd name="connsiteY3" fmla="*/ 2586062 h 2777766"/>
                <a:gd name="connsiteX4" fmla="*/ 175198 w 2834230"/>
                <a:gd name="connsiteY4" fmla="*/ 0 h 2777766"/>
                <a:gd name="connsiteX0" fmla="*/ 175198 w 2881835"/>
                <a:gd name="connsiteY0" fmla="*/ 0 h 2782269"/>
                <a:gd name="connsiteX1" fmla="*/ 2776580 w 2881835"/>
                <a:gd name="connsiteY1" fmla="*/ 95250 h 2782269"/>
                <a:gd name="connsiteX2" fmla="*/ 2881694 w 2881835"/>
                <a:gd name="connsiteY2" fmla="*/ 2771707 h 2782269"/>
                <a:gd name="connsiteX3" fmla="*/ 47990 w 2881835"/>
                <a:gd name="connsiteY3" fmla="*/ 2586062 h 2782269"/>
                <a:gd name="connsiteX4" fmla="*/ 175198 w 2881835"/>
                <a:gd name="connsiteY4" fmla="*/ 0 h 2782269"/>
                <a:gd name="connsiteX0" fmla="*/ 175198 w 2858020"/>
                <a:gd name="connsiteY0" fmla="*/ 0 h 2769357"/>
                <a:gd name="connsiteX1" fmla="*/ 2776580 w 2858020"/>
                <a:gd name="connsiteY1" fmla="*/ 95250 h 2769357"/>
                <a:gd name="connsiteX2" fmla="*/ 2857843 w 2858020"/>
                <a:gd name="connsiteY2" fmla="*/ 2747855 h 2769357"/>
                <a:gd name="connsiteX3" fmla="*/ 47990 w 2858020"/>
                <a:gd name="connsiteY3" fmla="*/ 2586062 h 2769357"/>
                <a:gd name="connsiteX4" fmla="*/ 175198 w 2858020"/>
                <a:gd name="connsiteY4" fmla="*/ 0 h 2769357"/>
                <a:gd name="connsiteX0" fmla="*/ 215022 w 2853154"/>
                <a:gd name="connsiteY0" fmla="*/ 0 h 2769357"/>
                <a:gd name="connsiteX1" fmla="*/ 2771714 w 2853154"/>
                <a:gd name="connsiteY1" fmla="*/ 95250 h 2769357"/>
                <a:gd name="connsiteX2" fmla="*/ 2852977 w 2853154"/>
                <a:gd name="connsiteY2" fmla="*/ 2747855 h 2769357"/>
                <a:gd name="connsiteX3" fmla="*/ 43124 w 2853154"/>
                <a:gd name="connsiteY3" fmla="*/ 2586062 h 2769357"/>
                <a:gd name="connsiteX4" fmla="*/ 215022 w 2853154"/>
                <a:gd name="connsiteY4" fmla="*/ 0 h 2769357"/>
                <a:gd name="connsiteX0" fmla="*/ 210546 w 2853644"/>
                <a:gd name="connsiteY0" fmla="*/ 0 h 2810809"/>
                <a:gd name="connsiteX1" fmla="*/ 2772204 w 2853644"/>
                <a:gd name="connsiteY1" fmla="*/ 136702 h 2810809"/>
                <a:gd name="connsiteX2" fmla="*/ 2853467 w 2853644"/>
                <a:gd name="connsiteY2" fmla="*/ 2789307 h 2810809"/>
                <a:gd name="connsiteX3" fmla="*/ 43614 w 2853644"/>
                <a:gd name="connsiteY3" fmla="*/ 2627514 h 2810809"/>
                <a:gd name="connsiteX4" fmla="*/ 210546 w 2853644"/>
                <a:gd name="connsiteY4" fmla="*/ 0 h 2810809"/>
                <a:gd name="connsiteX0" fmla="*/ 186033 w 2829131"/>
                <a:gd name="connsiteY0" fmla="*/ 0 h 2801315"/>
                <a:gd name="connsiteX1" fmla="*/ 2747691 w 2829131"/>
                <a:gd name="connsiteY1" fmla="*/ 136702 h 2801315"/>
                <a:gd name="connsiteX2" fmla="*/ 2828954 w 2829131"/>
                <a:gd name="connsiteY2" fmla="*/ 2789307 h 2801315"/>
                <a:gd name="connsiteX3" fmla="*/ 46548 w 2829131"/>
                <a:gd name="connsiteY3" fmla="*/ 2607057 h 2801315"/>
                <a:gd name="connsiteX4" fmla="*/ 186033 w 2829131"/>
                <a:gd name="connsiteY4" fmla="*/ 0 h 280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131" h="2801315">
                  <a:moveTo>
                    <a:pt x="186033" y="0"/>
                  </a:moveTo>
                  <a:lnTo>
                    <a:pt x="2747691" y="136702"/>
                  </a:lnTo>
                  <a:cubicBezTo>
                    <a:pt x="2742976" y="1023554"/>
                    <a:pt x="2833669" y="1902455"/>
                    <a:pt x="2828954" y="2789307"/>
                  </a:cubicBezTo>
                  <a:cubicBezTo>
                    <a:pt x="1927891" y="2766024"/>
                    <a:pt x="1233361" y="2903390"/>
                    <a:pt x="46548" y="2607057"/>
                  </a:cubicBezTo>
                  <a:cubicBezTo>
                    <a:pt x="-112202" y="1776786"/>
                    <a:pt x="186033" y="862021"/>
                    <a:pt x="186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139700" dir="8100000" algn="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2D7EEC78-84F2-4F6F-BA6E-F6AF110B50CC}"/>
                </a:ext>
              </a:extLst>
            </p:cNvPr>
            <p:cNvSpPr/>
            <p:nvPr/>
          </p:nvSpPr>
          <p:spPr>
            <a:xfrm>
              <a:off x="8263875" y="1942942"/>
              <a:ext cx="2947421" cy="2977133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145" h="2827362">
                  <a:moveTo>
                    <a:pt x="70555" y="0"/>
                  </a:moveTo>
                  <a:lnTo>
                    <a:pt x="2799145" y="95250"/>
                  </a:lnTo>
                  <a:lnTo>
                    <a:pt x="2697545" y="2827362"/>
                  </a:lnTo>
                  <a:cubicBezTo>
                    <a:pt x="1796482" y="2804079"/>
                    <a:pt x="1257368" y="2882395"/>
                    <a:pt x="70555" y="2586062"/>
                  </a:cubicBezTo>
                  <a:cubicBezTo>
                    <a:pt x="-88195" y="1755791"/>
                    <a:pt x="70555" y="862021"/>
                    <a:pt x="70555" y="0"/>
                  </a:cubicBezTo>
                  <a:close/>
                </a:path>
              </a:pathLst>
            </a:custGeom>
            <a:solidFill>
              <a:srgbClr val="AECEA4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21">
              <a:extLst>
                <a:ext uri="{FF2B5EF4-FFF2-40B4-BE49-F238E27FC236}">
                  <a16:creationId xmlns:a16="http://schemas.microsoft.com/office/drawing/2014/main" id="{17680FF6-28CA-4CB6-8B87-DBD480C35F42}"/>
                </a:ext>
              </a:extLst>
            </p:cNvPr>
            <p:cNvSpPr/>
            <p:nvPr/>
          </p:nvSpPr>
          <p:spPr>
            <a:xfrm rot="21350571">
              <a:off x="8464570" y="1615140"/>
              <a:ext cx="2578059" cy="780531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1637 w 1153765"/>
                <a:gd name="connsiteY0" fmla="*/ 0 h 242604"/>
                <a:gd name="connsiteX1" fmla="*/ 1153765 w 1153765"/>
                <a:gd name="connsiteY1" fmla="*/ 0 h 242604"/>
                <a:gd name="connsiteX2" fmla="*/ 1153765 w 1153765"/>
                <a:gd name="connsiteY2" fmla="*/ 242604 h 242604"/>
                <a:gd name="connsiteX3" fmla="*/ 1637 w 1153765"/>
                <a:gd name="connsiteY3" fmla="*/ 242604 h 242604"/>
                <a:gd name="connsiteX4" fmla="*/ 0 w 1153765"/>
                <a:gd name="connsiteY4" fmla="*/ 57657 h 242604"/>
                <a:gd name="connsiteX5" fmla="*/ 1637 w 1153765"/>
                <a:gd name="connsiteY5" fmla="*/ 0 h 242604"/>
                <a:gd name="connsiteX0" fmla="*/ 85266 w 1237394"/>
                <a:gd name="connsiteY0" fmla="*/ 0 h 242604"/>
                <a:gd name="connsiteX1" fmla="*/ 1237394 w 1237394"/>
                <a:gd name="connsiteY1" fmla="*/ 0 h 242604"/>
                <a:gd name="connsiteX2" fmla="*/ 1237394 w 1237394"/>
                <a:gd name="connsiteY2" fmla="*/ 242604 h 242604"/>
                <a:gd name="connsiteX3" fmla="*/ 85266 w 1237394"/>
                <a:gd name="connsiteY3" fmla="*/ 242604 h 242604"/>
                <a:gd name="connsiteX4" fmla="*/ 85314 w 1237394"/>
                <a:gd name="connsiteY4" fmla="*/ 96385 h 242604"/>
                <a:gd name="connsiteX5" fmla="*/ 83629 w 1237394"/>
                <a:gd name="connsiteY5" fmla="*/ 57657 h 242604"/>
                <a:gd name="connsiteX6" fmla="*/ 85266 w 1237394"/>
                <a:gd name="connsiteY6" fmla="*/ 0 h 242604"/>
                <a:gd name="connsiteX0" fmla="*/ 105071 w 1257199"/>
                <a:gd name="connsiteY0" fmla="*/ 0 h 242604"/>
                <a:gd name="connsiteX1" fmla="*/ 1257199 w 1257199"/>
                <a:gd name="connsiteY1" fmla="*/ 0 h 242604"/>
                <a:gd name="connsiteX2" fmla="*/ 1257199 w 1257199"/>
                <a:gd name="connsiteY2" fmla="*/ 242604 h 242604"/>
                <a:gd name="connsiteX3" fmla="*/ 105071 w 1257199"/>
                <a:gd name="connsiteY3" fmla="*/ 242604 h 242604"/>
                <a:gd name="connsiteX4" fmla="*/ 52921 w 1257199"/>
                <a:gd name="connsiteY4" fmla="*/ 155317 h 242604"/>
                <a:gd name="connsiteX5" fmla="*/ 105119 w 1257199"/>
                <a:gd name="connsiteY5" fmla="*/ 96385 h 242604"/>
                <a:gd name="connsiteX6" fmla="*/ 103434 w 1257199"/>
                <a:gd name="connsiteY6" fmla="*/ 57657 h 242604"/>
                <a:gd name="connsiteX7" fmla="*/ 105071 w 1257199"/>
                <a:gd name="connsiteY7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22233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90242 w 1275998"/>
                <a:gd name="connsiteY5" fmla="*/ 150265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5998 w 1277318"/>
                <a:gd name="connsiteY3" fmla="*/ 242604 h 242604"/>
                <a:gd name="connsiteX4" fmla="*/ 123870 w 1277318"/>
                <a:gd name="connsiteY4" fmla="*/ 242604 h 242604"/>
                <a:gd name="connsiteX5" fmla="*/ 26256 w 1277318"/>
                <a:gd name="connsiteY5" fmla="*/ 197412 h 242604"/>
                <a:gd name="connsiteX6" fmla="*/ 90242 w 1277318"/>
                <a:gd name="connsiteY6" fmla="*/ 150265 h 242604"/>
                <a:gd name="connsiteX7" fmla="*/ 123918 w 1277318"/>
                <a:gd name="connsiteY7" fmla="*/ 96385 h 242604"/>
                <a:gd name="connsiteX8" fmla="*/ 199688 w 1277318"/>
                <a:gd name="connsiteY8" fmla="*/ 57657 h 242604"/>
                <a:gd name="connsiteX9" fmla="*/ 123870 w 1277318"/>
                <a:gd name="connsiteY9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8 w 1277318"/>
                <a:gd name="connsiteY3" fmla="*/ 175523 h 242604"/>
                <a:gd name="connsiteX4" fmla="*/ 1275998 w 1277318"/>
                <a:gd name="connsiteY4" fmla="*/ 242604 h 242604"/>
                <a:gd name="connsiteX5" fmla="*/ 123870 w 1277318"/>
                <a:gd name="connsiteY5" fmla="*/ 242604 h 242604"/>
                <a:gd name="connsiteX6" fmla="*/ 26256 w 1277318"/>
                <a:gd name="connsiteY6" fmla="*/ 197412 h 242604"/>
                <a:gd name="connsiteX7" fmla="*/ 90242 w 1277318"/>
                <a:gd name="connsiteY7" fmla="*/ 150265 h 242604"/>
                <a:gd name="connsiteX8" fmla="*/ 123918 w 1277318"/>
                <a:gd name="connsiteY8" fmla="*/ 96385 h 242604"/>
                <a:gd name="connsiteX9" fmla="*/ 199688 w 1277318"/>
                <a:gd name="connsiteY9" fmla="*/ 57657 h 242604"/>
                <a:gd name="connsiteX10" fmla="*/ 123870 w 1277318"/>
                <a:gd name="connsiteY10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48694 w 1277318"/>
                <a:gd name="connsiteY2" fmla="*/ 42503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95839"/>
                <a:gd name="connsiteY0" fmla="*/ 0 h 242604"/>
                <a:gd name="connsiteX1" fmla="*/ 1275998 w 1295839"/>
                <a:gd name="connsiteY1" fmla="*/ 0 h 242604"/>
                <a:gd name="connsiteX2" fmla="*/ 1248694 w 1295839"/>
                <a:gd name="connsiteY2" fmla="*/ 42503 h 242604"/>
                <a:gd name="connsiteX3" fmla="*/ 1295839 w 1295839"/>
                <a:gd name="connsiteY3" fmla="*/ 89650 h 242604"/>
                <a:gd name="connsiteX4" fmla="*/ 1277318 w 1295839"/>
                <a:gd name="connsiteY4" fmla="*/ 175523 h 242604"/>
                <a:gd name="connsiteX5" fmla="*/ 1275998 w 1295839"/>
                <a:gd name="connsiteY5" fmla="*/ 242604 h 242604"/>
                <a:gd name="connsiteX6" fmla="*/ 123870 w 1295839"/>
                <a:gd name="connsiteY6" fmla="*/ 242604 h 242604"/>
                <a:gd name="connsiteX7" fmla="*/ 26256 w 1295839"/>
                <a:gd name="connsiteY7" fmla="*/ 197412 h 242604"/>
                <a:gd name="connsiteX8" fmla="*/ 90242 w 1295839"/>
                <a:gd name="connsiteY8" fmla="*/ 150265 h 242604"/>
                <a:gd name="connsiteX9" fmla="*/ 123918 w 1295839"/>
                <a:gd name="connsiteY9" fmla="*/ 96385 h 242604"/>
                <a:gd name="connsiteX10" fmla="*/ 199688 w 1295839"/>
                <a:gd name="connsiteY10" fmla="*/ 57657 h 242604"/>
                <a:gd name="connsiteX11" fmla="*/ 123870 w 1295839"/>
                <a:gd name="connsiteY11" fmla="*/ 0 h 242604"/>
                <a:gd name="connsiteX0" fmla="*/ 123870 w 1296242"/>
                <a:gd name="connsiteY0" fmla="*/ 0 h 242604"/>
                <a:gd name="connsiteX1" fmla="*/ 1275998 w 1296242"/>
                <a:gd name="connsiteY1" fmla="*/ 0 h 242604"/>
                <a:gd name="connsiteX2" fmla="*/ 1248694 w 1296242"/>
                <a:gd name="connsiteY2" fmla="*/ 42503 h 242604"/>
                <a:gd name="connsiteX3" fmla="*/ 1295839 w 1296242"/>
                <a:gd name="connsiteY3" fmla="*/ 89650 h 242604"/>
                <a:gd name="connsiteX4" fmla="*/ 1243642 w 1296242"/>
                <a:gd name="connsiteY4" fmla="*/ 141847 h 242604"/>
                <a:gd name="connsiteX5" fmla="*/ 1277318 w 1296242"/>
                <a:gd name="connsiteY5" fmla="*/ 175523 h 242604"/>
                <a:gd name="connsiteX6" fmla="*/ 1275998 w 1296242"/>
                <a:gd name="connsiteY6" fmla="*/ 242604 h 242604"/>
                <a:gd name="connsiteX7" fmla="*/ 123870 w 1296242"/>
                <a:gd name="connsiteY7" fmla="*/ 242604 h 242604"/>
                <a:gd name="connsiteX8" fmla="*/ 26256 w 1296242"/>
                <a:gd name="connsiteY8" fmla="*/ 197412 h 242604"/>
                <a:gd name="connsiteX9" fmla="*/ 90242 w 1296242"/>
                <a:gd name="connsiteY9" fmla="*/ 150265 h 242604"/>
                <a:gd name="connsiteX10" fmla="*/ 123918 w 1296242"/>
                <a:gd name="connsiteY10" fmla="*/ 96385 h 242604"/>
                <a:gd name="connsiteX11" fmla="*/ 199688 w 1296242"/>
                <a:gd name="connsiteY11" fmla="*/ 57657 h 242604"/>
                <a:gd name="connsiteX12" fmla="*/ 123870 w 1296242"/>
                <a:gd name="connsiteY12" fmla="*/ 0 h 242604"/>
                <a:gd name="connsiteX0" fmla="*/ 123870 w 1307634"/>
                <a:gd name="connsiteY0" fmla="*/ 0 h 242604"/>
                <a:gd name="connsiteX1" fmla="*/ 1275998 w 1307634"/>
                <a:gd name="connsiteY1" fmla="*/ 0 h 242604"/>
                <a:gd name="connsiteX2" fmla="*/ 1248694 w 1307634"/>
                <a:gd name="connsiteY2" fmla="*/ 42503 h 242604"/>
                <a:gd name="connsiteX3" fmla="*/ 1295839 w 1307634"/>
                <a:gd name="connsiteY3" fmla="*/ 89650 h 242604"/>
                <a:gd name="connsiteX4" fmla="*/ 1243642 w 1307634"/>
                <a:gd name="connsiteY4" fmla="*/ 141847 h 242604"/>
                <a:gd name="connsiteX5" fmla="*/ 1277318 w 1307634"/>
                <a:gd name="connsiteY5" fmla="*/ 175523 h 242604"/>
                <a:gd name="connsiteX6" fmla="*/ 1307627 w 1307634"/>
                <a:gd name="connsiteY6" fmla="*/ 229404 h 242604"/>
                <a:gd name="connsiteX7" fmla="*/ 1275998 w 1307634"/>
                <a:gd name="connsiteY7" fmla="*/ 242604 h 242604"/>
                <a:gd name="connsiteX8" fmla="*/ 123870 w 1307634"/>
                <a:gd name="connsiteY8" fmla="*/ 242604 h 242604"/>
                <a:gd name="connsiteX9" fmla="*/ 26256 w 1307634"/>
                <a:gd name="connsiteY9" fmla="*/ 197412 h 242604"/>
                <a:gd name="connsiteX10" fmla="*/ 90242 w 1307634"/>
                <a:gd name="connsiteY10" fmla="*/ 150265 h 242604"/>
                <a:gd name="connsiteX11" fmla="*/ 123918 w 1307634"/>
                <a:gd name="connsiteY11" fmla="*/ 96385 h 242604"/>
                <a:gd name="connsiteX12" fmla="*/ 199688 w 1307634"/>
                <a:gd name="connsiteY12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rgbClr val="BEC6D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40">
            <a:extLst>
              <a:ext uri="{FF2B5EF4-FFF2-40B4-BE49-F238E27FC236}">
                <a16:creationId xmlns:a16="http://schemas.microsoft.com/office/drawing/2014/main" id="{C3693F28-779E-4AF7-BEE4-8542D0422004}"/>
              </a:ext>
            </a:extLst>
          </p:cNvPr>
          <p:cNvGrpSpPr/>
          <p:nvPr/>
        </p:nvGrpSpPr>
        <p:grpSpPr>
          <a:xfrm>
            <a:off x="7592866" y="876576"/>
            <a:ext cx="3263886" cy="3030825"/>
            <a:chOff x="8263875" y="1615140"/>
            <a:chExt cx="2947421" cy="3304935"/>
          </a:xfrm>
        </p:grpSpPr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F6B19F3D-2D9E-4873-B3AE-316208553FFF}"/>
                </a:ext>
              </a:extLst>
            </p:cNvPr>
            <p:cNvSpPr/>
            <p:nvPr/>
          </p:nvSpPr>
          <p:spPr>
            <a:xfrm>
              <a:off x="8312056" y="2122150"/>
              <a:ext cx="2786353" cy="271119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175198 w 2776580"/>
                <a:gd name="connsiteY0" fmla="*/ 0 h 2827362"/>
                <a:gd name="connsiteX1" fmla="*/ 2776580 w 2776580"/>
                <a:gd name="connsiteY1" fmla="*/ 95250 h 2827362"/>
                <a:gd name="connsiteX2" fmla="*/ 2674980 w 2776580"/>
                <a:gd name="connsiteY2" fmla="*/ 2827362 h 2827362"/>
                <a:gd name="connsiteX3" fmla="*/ 47990 w 2776580"/>
                <a:gd name="connsiteY3" fmla="*/ 2586062 h 2827362"/>
                <a:gd name="connsiteX4" fmla="*/ 175198 w 2776580"/>
                <a:gd name="connsiteY4" fmla="*/ 0 h 2827362"/>
                <a:gd name="connsiteX0" fmla="*/ 175198 w 2776580"/>
                <a:gd name="connsiteY0" fmla="*/ 0 h 2782269"/>
                <a:gd name="connsiteX1" fmla="*/ 2776580 w 2776580"/>
                <a:gd name="connsiteY1" fmla="*/ 95250 h 2782269"/>
                <a:gd name="connsiteX2" fmla="*/ 2690881 w 2776580"/>
                <a:gd name="connsiteY2" fmla="*/ 2771708 h 2782269"/>
                <a:gd name="connsiteX3" fmla="*/ 47990 w 2776580"/>
                <a:gd name="connsiteY3" fmla="*/ 2586062 h 2782269"/>
                <a:gd name="connsiteX4" fmla="*/ 175198 w 2776580"/>
                <a:gd name="connsiteY4" fmla="*/ 0 h 2782269"/>
                <a:gd name="connsiteX0" fmla="*/ 175198 w 2776580"/>
                <a:gd name="connsiteY0" fmla="*/ 0 h 2773467"/>
                <a:gd name="connsiteX1" fmla="*/ 2776580 w 2776580"/>
                <a:gd name="connsiteY1" fmla="*/ 95250 h 2773467"/>
                <a:gd name="connsiteX2" fmla="*/ 2762436 w 2776580"/>
                <a:gd name="connsiteY2" fmla="*/ 2755807 h 2773467"/>
                <a:gd name="connsiteX3" fmla="*/ 47990 w 2776580"/>
                <a:gd name="connsiteY3" fmla="*/ 2586062 h 2773467"/>
                <a:gd name="connsiteX4" fmla="*/ 175198 w 2776580"/>
                <a:gd name="connsiteY4" fmla="*/ 0 h 2773467"/>
                <a:gd name="connsiteX0" fmla="*/ 175198 w 2794791"/>
                <a:gd name="connsiteY0" fmla="*/ 0 h 2777766"/>
                <a:gd name="connsiteX1" fmla="*/ 2776580 w 2794791"/>
                <a:gd name="connsiteY1" fmla="*/ 95250 h 2777766"/>
                <a:gd name="connsiteX2" fmla="*/ 2794238 w 2794791"/>
                <a:gd name="connsiteY2" fmla="*/ 2763757 h 2777766"/>
                <a:gd name="connsiteX3" fmla="*/ 47990 w 2794791"/>
                <a:gd name="connsiteY3" fmla="*/ 2586062 h 2777766"/>
                <a:gd name="connsiteX4" fmla="*/ 175198 w 2794791"/>
                <a:gd name="connsiteY4" fmla="*/ 0 h 2777766"/>
                <a:gd name="connsiteX0" fmla="*/ 175198 w 2834230"/>
                <a:gd name="connsiteY0" fmla="*/ 0 h 2777766"/>
                <a:gd name="connsiteX1" fmla="*/ 2776580 w 2834230"/>
                <a:gd name="connsiteY1" fmla="*/ 95250 h 2777766"/>
                <a:gd name="connsiteX2" fmla="*/ 2833991 w 2834230"/>
                <a:gd name="connsiteY2" fmla="*/ 2763757 h 2777766"/>
                <a:gd name="connsiteX3" fmla="*/ 47990 w 2834230"/>
                <a:gd name="connsiteY3" fmla="*/ 2586062 h 2777766"/>
                <a:gd name="connsiteX4" fmla="*/ 175198 w 2834230"/>
                <a:gd name="connsiteY4" fmla="*/ 0 h 2777766"/>
                <a:gd name="connsiteX0" fmla="*/ 175198 w 2881835"/>
                <a:gd name="connsiteY0" fmla="*/ 0 h 2782269"/>
                <a:gd name="connsiteX1" fmla="*/ 2776580 w 2881835"/>
                <a:gd name="connsiteY1" fmla="*/ 95250 h 2782269"/>
                <a:gd name="connsiteX2" fmla="*/ 2881694 w 2881835"/>
                <a:gd name="connsiteY2" fmla="*/ 2771707 h 2782269"/>
                <a:gd name="connsiteX3" fmla="*/ 47990 w 2881835"/>
                <a:gd name="connsiteY3" fmla="*/ 2586062 h 2782269"/>
                <a:gd name="connsiteX4" fmla="*/ 175198 w 2881835"/>
                <a:gd name="connsiteY4" fmla="*/ 0 h 2782269"/>
                <a:gd name="connsiteX0" fmla="*/ 175198 w 2858020"/>
                <a:gd name="connsiteY0" fmla="*/ 0 h 2769357"/>
                <a:gd name="connsiteX1" fmla="*/ 2776580 w 2858020"/>
                <a:gd name="connsiteY1" fmla="*/ 95250 h 2769357"/>
                <a:gd name="connsiteX2" fmla="*/ 2857843 w 2858020"/>
                <a:gd name="connsiteY2" fmla="*/ 2747855 h 2769357"/>
                <a:gd name="connsiteX3" fmla="*/ 47990 w 2858020"/>
                <a:gd name="connsiteY3" fmla="*/ 2586062 h 2769357"/>
                <a:gd name="connsiteX4" fmla="*/ 175198 w 2858020"/>
                <a:gd name="connsiteY4" fmla="*/ 0 h 2769357"/>
                <a:gd name="connsiteX0" fmla="*/ 215022 w 2853154"/>
                <a:gd name="connsiteY0" fmla="*/ 0 h 2769357"/>
                <a:gd name="connsiteX1" fmla="*/ 2771714 w 2853154"/>
                <a:gd name="connsiteY1" fmla="*/ 95250 h 2769357"/>
                <a:gd name="connsiteX2" fmla="*/ 2852977 w 2853154"/>
                <a:gd name="connsiteY2" fmla="*/ 2747855 h 2769357"/>
                <a:gd name="connsiteX3" fmla="*/ 43124 w 2853154"/>
                <a:gd name="connsiteY3" fmla="*/ 2586062 h 2769357"/>
                <a:gd name="connsiteX4" fmla="*/ 215022 w 2853154"/>
                <a:gd name="connsiteY4" fmla="*/ 0 h 2769357"/>
                <a:gd name="connsiteX0" fmla="*/ 210546 w 2853644"/>
                <a:gd name="connsiteY0" fmla="*/ 0 h 2810809"/>
                <a:gd name="connsiteX1" fmla="*/ 2772204 w 2853644"/>
                <a:gd name="connsiteY1" fmla="*/ 136702 h 2810809"/>
                <a:gd name="connsiteX2" fmla="*/ 2853467 w 2853644"/>
                <a:gd name="connsiteY2" fmla="*/ 2789307 h 2810809"/>
                <a:gd name="connsiteX3" fmla="*/ 43614 w 2853644"/>
                <a:gd name="connsiteY3" fmla="*/ 2627514 h 2810809"/>
                <a:gd name="connsiteX4" fmla="*/ 210546 w 2853644"/>
                <a:gd name="connsiteY4" fmla="*/ 0 h 2810809"/>
                <a:gd name="connsiteX0" fmla="*/ 186033 w 2829131"/>
                <a:gd name="connsiteY0" fmla="*/ 0 h 2801315"/>
                <a:gd name="connsiteX1" fmla="*/ 2747691 w 2829131"/>
                <a:gd name="connsiteY1" fmla="*/ 136702 h 2801315"/>
                <a:gd name="connsiteX2" fmla="*/ 2828954 w 2829131"/>
                <a:gd name="connsiteY2" fmla="*/ 2789307 h 2801315"/>
                <a:gd name="connsiteX3" fmla="*/ 46548 w 2829131"/>
                <a:gd name="connsiteY3" fmla="*/ 2607057 h 2801315"/>
                <a:gd name="connsiteX4" fmla="*/ 186033 w 2829131"/>
                <a:gd name="connsiteY4" fmla="*/ 0 h 280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131" h="2801315">
                  <a:moveTo>
                    <a:pt x="186033" y="0"/>
                  </a:moveTo>
                  <a:lnTo>
                    <a:pt x="2747691" y="136702"/>
                  </a:lnTo>
                  <a:cubicBezTo>
                    <a:pt x="2742976" y="1023554"/>
                    <a:pt x="2833669" y="1902455"/>
                    <a:pt x="2828954" y="2789307"/>
                  </a:cubicBezTo>
                  <a:cubicBezTo>
                    <a:pt x="1927891" y="2766024"/>
                    <a:pt x="1233361" y="2903390"/>
                    <a:pt x="46548" y="2607057"/>
                  </a:cubicBezTo>
                  <a:cubicBezTo>
                    <a:pt x="-112202" y="1776786"/>
                    <a:pt x="186033" y="862021"/>
                    <a:pt x="186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139700" dir="8100000" algn="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FD4C7608-D022-4C4F-BEA9-B155706A828B}"/>
                </a:ext>
              </a:extLst>
            </p:cNvPr>
            <p:cNvSpPr/>
            <p:nvPr/>
          </p:nvSpPr>
          <p:spPr>
            <a:xfrm>
              <a:off x="8263875" y="1942942"/>
              <a:ext cx="2947421" cy="2977133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145" h="2827362">
                  <a:moveTo>
                    <a:pt x="70555" y="0"/>
                  </a:moveTo>
                  <a:lnTo>
                    <a:pt x="2799145" y="95250"/>
                  </a:lnTo>
                  <a:lnTo>
                    <a:pt x="2697545" y="2827362"/>
                  </a:lnTo>
                  <a:cubicBezTo>
                    <a:pt x="1796482" y="2804079"/>
                    <a:pt x="1257368" y="2882395"/>
                    <a:pt x="70555" y="2586062"/>
                  </a:cubicBezTo>
                  <a:cubicBezTo>
                    <a:pt x="-88195" y="1755791"/>
                    <a:pt x="70555" y="862021"/>
                    <a:pt x="70555" y="0"/>
                  </a:cubicBezTo>
                  <a:close/>
                </a:path>
              </a:pathLst>
            </a:custGeom>
            <a:solidFill>
              <a:srgbClr val="F6795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21">
              <a:extLst>
                <a:ext uri="{FF2B5EF4-FFF2-40B4-BE49-F238E27FC236}">
                  <a16:creationId xmlns:a16="http://schemas.microsoft.com/office/drawing/2014/main" id="{AC266FF0-E6C0-4077-9CAD-08B5B99BE357}"/>
                </a:ext>
              </a:extLst>
            </p:cNvPr>
            <p:cNvSpPr/>
            <p:nvPr/>
          </p:nvSpPr>
          <p:spPr>
            <a:xfrm rot="21350571">
              <a:off x="8464570" y="1615140"/>
              <a:ext cx="2578059" cy="780531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1637 w 1153765"/>
                <a:gd name="connsiteY0" fmla="*/ 0 h 242604"/>
                <a:gd name="connsiteX1" fmla="*/ 1153765 w 1153765"/>
                <a:gd name="connsiteY1" fmla="*/ 0 h 242604"/>
                <a:gd name="connsiteX2" fmla="*/ 1153765 w 1153765"/>
                <a:gd name="connsiteY2" fmla="*/ 242604 h 242604"/>
                <a:gd name="connsiteX3" fmla="*/ 1637 w 1153765"/>
                <a:gd name="connsiteY3" fmla="*/ 242604 h 242604"/>
                <a:gd name="connsiteX4" fmla="*/ 0 w 1153765"/>
                <a:gd name="connsiteY4" fmla="*/ 57657 h 242604"/>
                <a:gd name="connsiteX5" fmla="*/ 1637 w 1153765"/>
                <a:gd name="connsiteY5" fmla="*/ 0 h 242604"/>
                <a:gd name="connsiteX0" fmla="*/ 85266 w 1237394"/>
                <a:gd name="connsiteY0" fmla="*/ 0 h 242604"/>
                <a:gd name="connsiteX1" fmla="*/ 1237394 w 1237394"/>
                <a:gd name="connsiteY1" fmla="*/ 0 h 242604"/>
                <a:gd name="connsiteX2" fmla="*/ 1237394 w 1237394"/>
                <a:gd name="connsiteY2" fmla="*/ 242604 h 242604"/>
                <a:gd name="connsiteX3" fmla="*/ 85266 w 1237394"/>
                <a:gd name="connsiteY3" fmla="*/ 242604 h 242604"/>
                <a:gd name="connsiteX4" fmla="*/ 85314 w 1237394"/>
                <a:gd name="connsiteY4" fmla="*/ 96385 h 242604"/>
                <a:gd name="connsiteX5" fmla="*/ 83629 w 1237394"/>
                <a:gd name="connsiteY5" fmla="*/ 57657 h 242604"/>
                <a:gd name="connsiteX6" fmla="*/ 85266 w 1237394"/>
                <a:gd name="connsiteY6" fmla="*/ 0 h 242604"/>
                <a:gd name="connsiteX0" fmla="*/ 105071 w 1257199"/>
                <a:gd name="connsiteY0" fmla="*/ 0 h 242604"/>
                <a:gd name="connsiteX1" fmla="*/ 1257199 w 1257199"/>
                <a:gd name="connsiteY1" fmla="*/ 0 h 242604"/>
                <a:gd name="connsiteX2" fmla="*/ 1257199 w 1257199"/>
                <a:gd name="connsiteY2" fmla="*/ 242604 h 242604"/>
                <a:gd name="connsiteX3" fmla="*/ 105071 w 1257199"/>
                <a:gd name="connsiteY3" fmla="*/ 242604 h 242604"/>
                <a:gd name="connsiteX4" fmla="*/ 52921 w 1257199"/>
                <a:gd name="connsiteY4" fmla="*/ 155317 h 242604"/>
                <a:gd name="connsiteX5" fmla="*/ 105119 w 1257199"/>
                <a:gd name="connsiteY5" fmla="*/ 96385 h 242604"/>
                <a:gd name="connsiteX6" fmla="*/ 103434 w 1257199"/>
                <a:gd name="connsiteY6" fmla="*/ 57657 h 242604"/>
                <a:gd name="connsiteX7" fmla="*/ 105071 w 1257199"/>
                <a:gd name="connsiteY7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22233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90242 w 1275998"/>
                <a:gd name="connsiteY5" fmla="*/ 150265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5998 w 1277318"/>
                <a:gd name="connsiteY3" fmla="*/ 242604 h 242604"/>
                <a:gd name="connsiteX4" fmla="*/ 123870 w 1277318"/>
                <a:gd name="connsiteY4" fmla="*/ 242604 h 242604"/>
                <a:gd name="connsiteX5" fmla="*/ 26256 w 1277318"/>
                <a:gd name="connsiteY5" fmla="*/ 197412 h 242604"/>
                <a:gd name="connsiteX6" fmla="*/ 90242 w 1277318"/>
                <a:gd name="connsiteY6" fmla="*/ 150265 h 242604"/>
                <a:gd name="connsiteX7" fmla="*/ 123918 w 1277318"/>
                <a:gd name="connsiteY7" fmla="*/ 96385 h 242604"/>
                <a:gd name="connsiteX8" fmla="*/ 199688 w 1277318"/>
                <a:gd name="connsiteY8" fmla="*/ 57657 h 242604"/>
                <a:gd name="connsiteX9" fmla="*/ 123870 w 1277318"/>
                <a:gd name="connsiteY9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8 w 1277318"/>
                <a:gd name="connsiteY3" fmla="*/ 175523 h 242604"/>
                <a:gd name="connsiteX4" fmla="*/ 1275998 w 1277318"/>
                <a:gd name="connsiteY4" fmla="*/ 242604 h 242604"/>
                <a:gd name="connsiteX5" fmla="*/ 123870 w 1277318"/>
                <a:gd name="connsiteY5" fmla="*/ 242604 h 242604"/>
                <a:gd name="connsiteX6" fmla="*/ 26256 w 1277318"/>
                <a:gd name="connsiteY6" fmla="*/ 197412 h 242604"/>
                <a:gd name="connsiteX7" fmla="*/ 90242 w 1277318"/>
                <a:gd name="connsiteY7" fmla="*/ 150265 h 242604"/>
                <a:gd name="connsiteX8" fmla="*/ 123918 w 1277318"/>
                <a:gd name="connsiteY8" fmla="*/ 96385 h 242604"/>
                <a:gd name="connsiteX9" fmla="*/ 199688 w 1277318"/>
                <a:gd name="connsiteY9" fmla="*/ 57657 h 242604"/>
                <a:gd name="connsiteX10" fmla="*/ 123870 w 1277318"/>
                <a:gd name="connsiteY10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48694 w 1277318"/>
                <a:gd name="connsiteY2" fmla="*/ 42503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95839"/>
                <a:gd name="connsiteY0" fmla="*/ 0 h 242604"/>
                <a:gd name="connsiteX1" fmla="*/ 1275998 w 1295839"/>
                <a:gd name="connsiteY1" fmla="*/ 0 h 242604"/>
                <a:gd name="connsiteX2" fmla="*/ 1248694 w 1295839"/>
                <a:gd name="connsiteY2" fmla="*/ 42503 h 242604"/>
                <a:gd name="connsiteX3" fmla="*/ 1295839 w 1295839"/>
                <a:gd name="connsiteY3" fmla="*/ 89650 h 242604"/>
                <a:gd name="connsiteX4" fmla="*/ 1277318 w 1295839"/>
                <a:gd name="connsiteY4" fmla="*/ 175523 h 242604"/>
                <a:gd name="connsiteX5" fmla="*/ 1275998 w 1295839"/>
                <a:gd name="connsiteY5" fmla="*/ 242604 h 242604"/>
                <a:gd name="connsiteX6" fmla="*/ 123870 w 1295839"/>
                <a:gd name="connsiteY6" fmla="*/ 242604 h 242604"/>
                <a:gd name="connsiteX7" fmla="*/ 26256 w 1295839"/>
                <a:gd name="connsiteY7" fmla="*/ 197412 h 242604"/>
                <a:gd name="connsiteX8" fmla="*/ 90242 w 1295839"/>
                <a:gd name="connsiteY8" fmla="*/ 150265 h 242604"/>
                <a:gd name="connsiteX9" fmla="*/ 123918 w 1295839"/>
                <a:gd name="connsiteY9" fmla="*/ 96385 h 242604"/>
                <a:gd name="connsiteX10" fmla="*/ 199688 w 1295839"/>
                <a:gd name="connsiteY10" fmla="*/ 57657 h 242604"/>
                <a:gd name="connsiteX11" fmla="*/ 123870 w 1295839"/>
                <a:gd name="connsiteY11" fmla="*/ 0 h 242604"/>
                <a:gd name="connsiteX0" fmla="*/ 123870 w 1296242"/>
                <a:gd name="connsiteY0" fmla="*/ 0 h 242604"/>
                <a:gd name="connsiteX1" fmla="*/ 1275998 w 1296242"/>
                <a:gd name="connsiteY1" fmla="*/ 0 h 242604"/>
                <a:gd name="connsiteX2" fmla="*/ 1248694 w 1296242"/>
                <a:gd name="connsiteY2" fmla="*/ 42503 h 242604"/>
                <a:gd name="connsiteX3" fmla="*/ 1295839 w 1296242"/>
                <a:gd name="connsiteY3" fmla="*/ 89650 h 242604"/>
                <a:gd name="connsiteX4" fmla="*/ 1243642 w 1296242"/>
                <a:gd name="connsiteY4" fmla="*/ 141847 h 242604"/>
                <a:gd name="connsiteX5" fmla="*/ 1277318 w 1296242"/>
                <a:gd name="connsiteY5" fmla="*/ 175523 h 242604"/>
                <a:gd name="connsiteX6" fmla="*/ 1275998 w 1296242"/>
                <a:gd name="connsiteY6" fmla="*/ 242604 h 242604"/>
                <a:gd name="connsiteX7" fmla="*/ 123870 w 1296242"/>
                <a:gd name="connsiteY7" fmla="*/ 242604 h 242604"/>
                <a:gd name="connsiteX8" fmla="*/ 26256 w 1296242"/>
                <a:gd name="connsiteY8" fmla="*/ 197412 h 242604"/>
                <a:gd name="connsiteX9" fmla="*/ 90242 w 1296242"/>
                <a:gd name="connsiteY9" fmla="*/ 150265 h 242604"/>
                <a:gd name="connsiteX10" fmla="*/ 123918 w 1296242"/>
                <a:gd name="connsiteY10" fmla="*/ 96385 h 242604"/>
                <a:gd name="connsiteX11" fmla="*/ 199688 w 1296242"/>
                <a:gd name="connsiteY11" fmla="*/ 57657 h 242604"/>
                <a:gd name="connsiteX12" fmla="*/ 123870 w 1296242"/>
                <a:gd name="connsiteY12" fmla="*/ 0 h 242604"/>
                <a:gd name="connsiteX0" fmla="*/ 123870 w 1307634"/>
                <a:gd name="connsiteY0" fmla="*/ 0 h 242604"/>
                <a:gd name="connsiteX1" fmla="*/ 1275998 w 1307634"/>
                <a:gd name="connsiteY1" fmla="*/ 0 h 242604"/>
                <a:gd name="connsiteX2" fmla="*/ 1248694 w 1307634"/>
                <a:gd name="connsiteY2" fmla="*/ 42503 h 242604"/>
                <a:gd name="connsiteX3" fmla="*/ 1295839 w 1307634"/>
                <a:gd name="connsiteY3" fmla="*/ 89650 h 242604"/>
                <a:gd name="connsiteX4" fmla="*/ 1243642 w 1307634"/>
                <a:gd name="connsiteY4" fmla="*/ 141847 h 242604"/>
                <a:gd name="connsiteX5" fmla="*/ 1277318 w 1307634"/>
                <a:gd name="connsiteY5" fmla="*/ 175523 h 242604"/>
                <a:gd name="connsiteX6" fmla="*/ 1307627 w 1307634"/>
                <a:gd name="connsiteY6" fmla="*/ 229404 h 242604"/>
                <a:gd name="connsiteX7" fmla="*/ 1275998 w 1307634"/>
                <a:gd name="connsiteY7" fmla="*/ 242604 h 242604"/>
                <a:gd name="connsiteX8" fmla="*/ 123870 w 1307634"/>
                <a:gd name="connsiteY8" fmla="*/ 242604 h 242604"/>
                <a:gd name="connsiteX9" fmla="*/ 26256 w 1307634"/>
                <a:gd name="connsiteY9" fmla="*/ 197412 h 242604"/>
                <a:gd name="connsiteX10" fmla="*/ 90242 w 1307634"/>
                <a:gd name="connsiteY10" fmla="*/ 150265 h 242604"/>
                <a:gd name="connsiteX11" fmla="*/ 123918 w 1307634"/>
                <a:gd name="connsiteY11" fmla="*/ 96385 h 242604"/>
                <a:gd name="connsiteX12" fmla="*/ 199688 w 1307634"/>
                <a:gd name="connsiteY12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rgbClr val="BEC6D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40">
            <a:extLst>
              <a:ext uri="{FF2B5EF4-FFF2-40B4-BE49-F238E27FC236}">
                <a16:creationId xmlns:a16="http://schemas.microsoft.com/office/drawing/2014/main" id="{BED9778E-2D17-4A52-9A8F-A8B6E0085C69}"/>
              </a:ext>
            </a:extLst>
          </p:cNvPr>
          <p:cNvGrpSpPr/>
          <p:nvPr/>
        </p:nvGrpSpPr>
        <p:grpSpPr>
          <a:xfrm>
            <a:off x="4093958" y="3526879"/>
            <a:ext cx="3263886" cy="3030825"/>
            <a:chOff x="8263875" y="1615140"/>
            <a:chExt cx="2947421" cy="3304935"/>
          </a:xfrm>
        </p:grpSpPr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095155CA-CF78-4014-9B65-CC2565B79251}"/>
                </a:ext>
              </a:extLst>
            </p:cNvPr>
            <p:cNvSpPr/>
            <p:nvPr/>
          </p:nvSpPr>
          <p:spPr>
            <a:xfrm>
              <a:off x="8312056" y="2122150"/>
              <a:ext cx="2786353" cy="271119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175198 w 2776580"/>
                <a:gd name="connsiteY0" fmla="*/ 0 h 2827362"/>
                <a:gd name="connsiteX1" fmla="*/ 2776580 w 2776580"/>
                <a:gd name="connsiteY1" fmla="*/ 95250 h 2827362"/>
                <a:gd name="connsiteX2" fmla="*/ 2674980 w 2776580"/>
                <a:gd name="connsiteY2" fmla="*/ 2827362 h 2827362"/>
                <a:gd name="connsiteX3" fmla="*/ 47990 w 2776580"/>
                <a:gd name="connsiteY3" fmla="*/ 2586062 h 2827362"/>
                <a:gd name="connsiteX4" fmla="*/ 175198 w 2776580"/>
                <a:gd name="connsiteY4" fmla="*/ 0 h 2827362"/>
                <a:gd name="connsiteX0" fmla="*/ 175198 w 2776580"/>
                <a:gd name="connsiteY0" fmla="*/ 0 h 2782269"/>
                <a:gd name="connsiteX1" fmla="*/ 2776580 w 2776580"/>
                <a:gd name="connsiteY1" fmla="*/ 95250 h 2782269"/>
                <a:gd name="connsiteX2" fmla="*/ 2690881 w 2776580"/>
                <a:gd name="connsiteY2" fmla="*/ 2771708 h 2782269"/>
                <a:gd name="connsiteX3" fmla="*/ 47990 w 2776580"/>
                <a:gd name="connsiteY3" fmla="*/ 2586062 h 2782269"/>
                <a:gd name="connsiteX4" fmla="*/ 175198 w 2776580"/>
                <a:gd name="connsiteY4" fmla="*/ 0 h 2782269"/>
                <a:gd name="connsiteX0" fmla="*/ 175198 w 2776580"/>
                <a:gd name="connsiteY0" fmla="*/ 0 h 2773467"/>
                <a:gd name="connsiteX1" fmla="*/ 2776580 w 2776580"/>
                <a:gd name="connsiteY1" fmla="*/ 95250 h 2773467"/>
                <a:gd name="connsiteX2" fmla="*/ 2762436 w 2776580"/>
                <a:gd name="connsiteY2" fmla="*/ 2755807 h 2773467"/>
                <a:gd name="connsiteX3" fmla="*/ 47990 w 2776580"/>
                <a:gd name="connsiteY3" fmla="*/ 2586062 h 2773467"/>
                <a:gd name="connsiteX4" fmla="*/ 175198 w 2776580"/>
                <a:gd name="connsiteY4" fmla="*/ 0 h 2773467"/>
                <a:gd name="connsiteX0" fmla="*/ 175198 w 2794791"/>
                <a:gd name="connsiteY0" fmla="*/ 0 h 2777766"/>
                <a:gd name="connsiteX1" fmla="*/ 2776580 w 2794791"/>
                <a:gd name="connsiteY1" fmla="*/ 95250 h 2777766"/>
                <a:gd name="connsiteX2" fmla="*/ 2794238 w 2794791"/>
                <a:gd name="connsiteY2" fmla="*/ 2763757 h 2777766"/>
                <a:gd name="connsiteX3" fmla="*/ 47990 w 2794791"/>
                <a:gd name="connsiteY3" fmla="*/ 2586062 h 2777766"/>
                <a:gd name="connsiteX4" fmla="*/ 175198 w 2794791"/>
                <a:gd name="connsiteY4" fmla="*/ 0 h 2777766"/>
                <a:gd name="connsiteX0" fmla="*/ 175198 w 2834230"/>
                <a:gd name="connsiteY0" fmla="*/ 0 h 2777766"/>
                <a:gd name="connsiteX1" fmla="*/ 2776580 w 2834230"/>
                <a:gd name="connsiteY1" fmla="*/ 95250 h 2777766"/>
                <a:gd name="connsiteX2" fmla="*/ 2833991 w 2834230"/>
                <a:gd name="connsiteY2" fmla="*/ 2763757 h 2777766"/>
                <a:gd name="connsiteX3" fmla="*/ 47990 w 2834230"/>
                <a:gd name="connsiteY3" fmla="*/ 2586062 h 2777766"/>
                <a:gd name="connsiteX4" fmla="*/ 175198 w 2834230"/>
                <a:gd name="connsiteY4" fmla="*/ 0 h 2777766"/>
                <a:gd name="connsiteX0" fmla="*/ 175198 w 2881835"/>
                <a:gd name="connsiteY0" fmla="*/ 0 h 2782269"/>
                <a:gd name="connsiteX1" fmla="*/ 2776580 w 2881835"/>
                <a:gd name="connsiteY1" fmla="*/ 95250 h 2782269"/>
                <a:gd name="connsiteX2" fmla="*/ 2881694 w 2881835"/>
                <a:gd name="connsiteY2" fmla="*/ 2771707 h 2782269"/>
                <a:gd name="connsiteX3" fmla="*/ 47990 w 2881835"/>
                <a:gd name="connsiteY3" fmla="*/ 2586062 h 2782269"/>
                <a:gd name="connsiteX4" fmla="*/ 175198 w 2881835"/>
                <a:gd name="connsiteY4" fmla="*/ 0 h 2782269"/>
                <a:gd name="connsiteX0" fmla="*/ 175198 w 2858020"/>
                <a:gd name="connsiteY0" fmla="*/ 0 h 2769357"/>
                <a:gd name="connsiteX1" fmla="*/ 2776580 w 2858020"/>
                <a:gd name="connsiteY1" fmla="*/ 95250 h 2769357"/>
                <a:gd name="connsiteX2" fmla="*/ 2857843 w 2858020"/>
                <a:gd name="connsiteY2" fmla="*/ 2747855 h 2769357"/>
                <a:gd name="connsiteX3" fmla="*/ 47990 w 2858020"/>
                <a:gd name="connsiteY3" fmla="*/ 2586062 h 2769357"/>
                <a:gd name="connsiteX4" fmla="*/ 175198 w 2858020"/>
                <a:gd name="connsiteY4" fmla="*/ 0 h 2769357"/>
                <a:gd name="connsiteX0" fmla="*/ 215022 w 2853154"/>
                <a:gd name="connsiteY0" fmla="*/ 0 h 2769357"/>
                <a:gd name="connsiteX1" fmla="*/ 2771714 w 2853154"/>
                <a:gd name="connsiteY1" fmla="*/ 95250 h 2769357"/>
                <a:gd name="connsiteX2" fmla="*/ 2852977 w 2853154"/>
                <a:gd name="connsiteY2" fmla="*/ 2747855 h 2769357"/>
                <a:gd name="connsiteX3" fmla="*/ 43124 w 2853154"/>
                <a:gd name="connsiteY3" fmla="*/ 2586062 h 2769357"/>
                <a:gd name="connsiteX4" fmla="*/ 215022 w 2853154"/>
                <a:gd name="connsiteY4" fmla="*/ 0 h 2769357"/>
                <a:gd name="connsiteX0" fmla="*/ 210546 w 2853644"/>
                <a:gd name="connsiteY0" fmla="*/ 0 h 2810809"/>
                <a:gd name="connsiteX1" fmla="*/ 2772204 w 2853644"/>
                <a:gd name="connsiteY1" fmla="*/ 136702 h 2810809"/>
                <a:gd name="connsiteX2" fmla="*/ 2853467 w 2853644"/>
                <a:gd name="connsiteY2" fmla="*/ 2789307 h 2810809"/>
                <a:gd name="connsiteX3" fmla="*/ 43614 w 2853644"/>
                <a:gd name="connsiteY3" fmla="*/ 2627514 h 2810809"/>
                <a:gd name="connsiteX4" fmla="*/ 210546 w 2853644"/>
                <a:gd name="connsiteY4" fmla="*/ 0 h 2810809"/>
                <a:gd name="connsiteX0" fmla="*/ 186033 w 2829131"/>
                <a:gd name="connsiteY0" fmla="*/ 0 h 2801315"/>
                <a:gd name="connsiteX1" fmla="*/ 2747691 w 2829131"/>
                <a:gd name="connsiteY1" fmla="*/ 136702 h 2801315"/>
                <a:gd name="connsiteX2" fmla="*/ 2828954 w 2829131"/>
                <a:gd name="connsiteY2" fmla="*/ 2789307 h 2801315"/>
                <a:gd name="connsiteX3" fmla="*/ 46548 w 2829131"/>
                <a:gd name="connsiteY3" fmla="*/ 2607057 h 2801315"/>
                <a:gd name="connsiteX4" fmla="*/ 186033 w 2829131"/>
                <a:gd name="connsiteY4" fmla="*/ 0 h 280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131" h="2801315">
                  <a:moveTo>
                    <a:pt x="186033" y="0"/>
                  </a:moveTo>
                  <a:lnTo>
                    <a:pt x="2747691" y="136702"/>
                  </a:lnTo>
                  <a:cubicBezTo>
                    <a:pt x="2742976" y="1023554"/>
                    <a:pt x="2833669" y="1902455"/>
                    <a:pt x="2828954" y="2789307"/>
                  </a:cubicBezTo>
                  <a:cubicBezTo>
                    <a:pt x="1927891" y="2766024"/>
                    <a:pt x="1233361" y="2903390"/>
                    <a:pt x="46548" y="2607057"/>
                  </a:cubicBezTo>
                  <a:cubicBezTo>
                    <a:pt x="-112202" y="1776786"/>
                    <a:pt x="186033" y="862021"/>
                    <a:pt x="186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139700" dir="8100000" algn="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FF986A1B-5890-4A20-8BF3-79F12A5524AE}"/>
                </a:ext>
              </a:extLst>
            </p:cNvPr>
            <p:cNvSpPr/>
            <p:nvPr/>
          </p:nvSpPr>
          <p:spPr>
            <a:xfrm>
              <a:off x="8263875" y="1942942"/>
              <a:ext cx="2947421" cy="2977133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145" h="2827362">
                  <a:moveTo>
                    <a:pt x="70555" y="0"/>
                  </a:moveTo>
                  <a:lnTo>
                    <a:pt x="2799145" y="95250"/>
                  </a:lnTo>
                  <a:lnTo>
                    <a:pt x="2697545" y="2827362"/>
                  </a:lnTo>
                  <a:cubicBezTo>
                    <a:pt x="1796482" y="2804079"/>
                    <a:pt x="1257368" y="2882395"/>
                    <a:pt x="70555" y="2586062"/>
                  </a:cubicBezTo>
                  <a:cubicBezTo>
                    <a:pt x="-88195" y="1755791"/>
                    <a:pt x="70555" y="862021"/>
                    <a:pt x="70555" y="0"/>
                  </a:cubicBezTo>
                  <a:close/>
                </a:path>
              </a:pathLst>
            </a:custGeom>
            <a:solidFill>
              <a:srgbClr val="F0C04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21">
              <a:extLst>
                <a:ext uri="{FF2B5EF4-FFF2-40B4-BE49-F238E27FC236}">
                  <a16:creationId xmlns:a16="http://schemas.microsoft.com/office/drawing/2014/main" id="{3A6C3356-5CD2-4CC7-A38E-4B13CAD0C614}"/>
                </a:ext>
              </a:extLst>
            </p:cNvPr>
            <p:cNvSpPr/>
            <p:nvPr/>
          </p:nvSpPr>
          <p:spPr>
            <a:xfrm rot="21350571">
              <a:off x="8464570" y="1615140"/>
              <a:ext cx="2578059" cy="780531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1637 w 1153765"/>
                <a:gd name="connsiteY0" fmla="*/ 0 h 242604"/>
                <a:gd name="connsiteX1" fmla="*/ 1153765 w 1153765"/>
                <a:gd name="connsiteY1" fmla="*/ 0 h 242604"/>
                <a:gd name="connsiteX2" fmla="*/ 1153765 w 1153765"/>
                <a:gd name="connsiteY2" fmla="*/ 242604 h 242604"/>
                <a:gd name="connsiteX3" fmla="*/ 1637 w 1153765"/>
                <a:gd name="connsiteY3" fmla="*/ 242604 h 242604"/>
                <a:gd name="connsiteX4" fmla="*/ 0 w 1153765"/>
                <a:gd name="connsiteY4" fmla="*/ 57657 h 242604"/>
                <a:gd name="connsiteX5" fmla="*/ 1637 w 1153765"/>
                <a:gd name="connsiteY5" fmla="*/ 0 h 242604"/>
                <a:gd name="connsiteX0" fmla="*/ 85266 w 1237394"/>
                <a:gd name="connsiteY0" fmla="*/ 0 h 242604"/>
                <a:gd name="connsiteX1" fmla="*/ 1237394 w 1237394"/>
                <a:gd name="connsiteY1" fmla="*/ 0 h 242604"/>
                <a:gd name="connsiteX2" fmla="*/ 1237394 w 1237394"/>
                <a:gd name="connsiteY2" fmla="*/ 242604 h 242604"/>
                <a:gd name="connsiteX3" fmla="*/ 85266 w 1237394"/>
                <a:gd name="connsiteY3" fmla="*/ 242604 h 242604"/>
                <a:gd name="connsiteX4" fmla="*/ 85314 w 1237394"/>
                <a:gd name="connsiteY4" fmla="*/ 96385 h 242604"/>
                <a:gd name="connsiteX5" fmla="*/ 83629 w 1237394"/>
                <a:gd name="connsiteY5" fmla="*/ 57657 h 242604"/>
                <a:gd name="connsiteX6" fmla="*/ 85266 w 1237394"/>
                <a:gd name="connsiteY6" fmla="*/ 0 h 242604"/>
                <a:gd name="connsiteX0" fmla="*/ 105071 w 1257199"/>
                <a:gd name="connsiteY0" fmla="*/ 0 h 242604"/>
                <a:gd name="connsiteX1" fmla="*/ 1257199 w 1257199"/>
                <a:gd name="connsiteY1" fmla="*/ 0 h 242604"/>
                <a:gd name="connsiteX2" fmla="*/ 1257199 w 1257199"/>
                <a:gd name="connsiteY2" fmla="*/ 242604 h 242604"/>
                <a:gd name="connsiteX3" fmla="*/ 105071 w 1257199"/>
                <a:gd name="connsiteY3" fmla="*/ 242604 h 242604"/>
                <a:gd name="connsiteX4" fmla="*/ 52921 w 1257199"/>
                <a:gd name="connsiteY4" fmla="*/ 155317 h 242604"/>
                <a:gd name="connsiteX5" fmla="*/ 105119 w 1257199"/>
                <a:gd name="connsiteY5" fmla="*/ 96385 h 242604"/>
                <a:gd name="connsiteX6" fmla="*/ 103434 w 1257199"/>
                <a:gd name="connsiteY6" fmla="*/ 57657 h 242604"/>
                <a:gd name="connsiteX7" fmla="*/ 105071 w 1257199"/>
                <a:gd name="connsiteY7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22233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90242 w 1275998"/>
                <a:gd name="connsiteY5" fmla="*/ 150265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5998 w 1277318"/>
                <a:gd name="connsiteY3" fmla="*/ 242604 h 242604"/>
                <a:gd name="connsiteX4" fmla="*/ 123870 w 1277318"/>
                <a:gd name="connsiteY4" fmla="*/ 242604 h 242604"/>
                <a:gd name="connsiteX5" fmla="*/ 26256 w 1277318"/>
                <a:gd name="connsiteY5" fmla="*/ 197412 h 242604"/>
                <a:gd name="connsiteX6" fmla="*/ 90242 w 1277318"/>
                <a:gd name="connsiteY6" fmla="*/ 150265 h 242604"/>
                <a:gd name="connsiteX7" fmla="*/ 123918 w 1277318"/>
                <a:gd name="connsiteY7" fmla="*/ 96385 h 242604"/>
                <a:gd name="connsiteX8" fmla="*/ 199688 w 1277318"/>
                <a:gd name="connsiteY8" fmla="*/ 57657 h 242604"/>
                <a:gd name="connsiteX9" fmla="*/ 123870 w 1277318"/>
                <a:gd name="connsiteY9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8 w 1277318"/>
                <a:gd name="connsiteY3" fmla="*/ 175523 h 242604"/>
                <a:gd name="connsiteX4" fmla="*/ 1275998 w 1277318"/>
                <a:gd name="connsiteY4" fmla="*/ 242604 h 242604"/>
                <a:gd name="connsiteX5" fmla="*/ 123870 w 1277318"/>
                <a:gd name="connsiteY5" fmla="*/ 242604 h 242604"/>
                <a:gd name="connsiteX6" fmla="*/ 26256 w 1277318"/>
                <a:gd name="connsiteY6" fmla="*/ 197412 h 242604"/>
                <a:gd name="connsiteX7" fmla="*/ 90242 w 1277318"/>
                <a:gd name="connsiteY7" fmla="*/ 150265 h 242604"/>
                <a:gd name="connsiteX8" fmla="*/ 123918 w 1277318"/>
                <a:gd name="connsiteY8" fmla="*/ 96385 h 242604"/>
                <a:gd name="connsiteX9" fmla="*/ 199688 w 1277318"/>
                <a:gd name="connsiteY9" fmla="*/ 57657 h 242604"/>
                <a:gd name="connsiteX10" fmla="*/ 123870 w 1277318"/>
                <a:gd name="connsiteY10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48694 w 1277318"/>
                <a:gd name="connsiteY2" fmla="*/ 42503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95839"/>
                <a:gd name="connsiteY0" fmla="*/ 0 h 242604"/>
                <a:gd name="connsiteX1" fmla="*/ 1275998 w 1295839"/>
                <a:gd name="connsiteY1" fmla="*/ 0 h 242604"/>
                <a:gd name="connsiteX2" fmla="*/ 1248694 w 1295839"/>
                <a:gd name="connsiteY2" fmla="*/ 42503 h 242604"/>
                <a:gd name="connsiteX3" fmla="*/ 1295839 w 1295839"/>
                <a:gd name="connsiteY3" fmla="*/ 89650 h 242604"/>
                <a:gd name="connsiteX4" fmla="*/ 1277318 w 1295839"/>
                <a:gd name="connsiteY4" fmla="*/ 175523 h 242604"/>
                <a:gd name="connsiteX5" fmla="*/ 1275998 w 1295839"/>
                <a:gd name="connsiteY5" fmla="*/ 242604 h 242604"/>
                <a:gd name="connsiteX6" fmla="*/ 123870 w 1295839"/>
                <a:gd name="connsiteY6" fmla="*/ 242604 h 242604"/>
                <a:gd name="connsiteX7" fmla="*/ 26256 w 1295839"/>
                <a:gd name="connsiteY7" fmla="*/ 197412 h 242604"/>
                <a:gd name="connsiteX8" fmla="*/ 90242 w 1295839"/>
                <a:gd name="connsiteY8" fmla="*/ 150265 h 242604"/>
                <a:gd name="connsiteX9" fmla="*/ 123918 w 1295839"/>
                <a:gd name="connsiteY9" fmla="*/ 96385 h 242604"/>
                <a:gd name="connsiteX10" fmla="*/ 199688 w 1295839"/>
                <a:gd name="connsiteY10" fmla="*/ 57657 h 242604"/>
                <a:gd name="connsiteX11" fmla="*/ 123870 w 1295839"/>
                <a:gd name="connsiteY11" fmla="*/ 0 h 242604"/>
                <a:gd name="connsiteX0" fmla="*/ 123870 w 1296242"/>
                <a:gd name="connsiteY0" fmla="*/ 0 h 242604"/>
                <a:gd name="connsiteX1" fmla="*/ 1275998 w 1296242"/>
                <a:gd name="connsiteY1" fmla="*/ 0 h 242604"/>
                <a:gd name="connsiteX2" fmla="*/ 1248694 w 1296242"/>
                <a:gd name="connsiteY2" fmla="*/ 42503 h 242604"/>
                <a:gd name="connsiteX3" fmla="*/ 1295839 w 1296242"/>
                <a:gd name="connsiteY3" fmla="*/ 89650 h 242604"/>
                <a:gd name="connsiteX4" fmla="*/ 1243642 w 1296242"/>
                <a:gd name="connsiteY4" fmla="*/ 141847 h 242604"/>
                <a:gd name="connsiteX5" fmla="*/ 1277318 w 1296242"/>
                <a:gd name="connsiteY5" fmla="*/ 175523 h 242604"/>
                <a:gd name="connsiteX6" fmla="*/ 1275998 w 1296242"/>
                <a:gd name="connsiteY6" fmla="*/ 242604 h 242604"/>
                <a:gd name="connsiteX7" fmla="*/ 123870 w 1296242"/>
                <a:gd name="connsiteY7" fmla="*/ 242604 h 242604"/>
                <a:gd name="connsiteX8" fmla="*/ 26256 w 1296242"/>
                <a:gd name="connsiteY8" fmla="*/ 197412 h 242604"/>
                <a:gd name="connsiteX9" fmla="*/ 90242 w 1296242"/>
                <a:gd name="connsiteY9" fmla="*/ 150265 h 242604"/>
                <a:gd name="connsiteX10" fmla="*/ 123918 w 1296242"/>
                <a:gd name="connsiteY10" fmla="*/ 96385 h 242604"/>
                <a:gd name="connsiteX11" fmla="*/ 199688 w 1296242"/>
                <a:gd name="connsiteY11" fmla="*/ 57657 h 242604"/>
                <a:gd name="connsiteX12" fmla="*/ 123870 w 1296242"/>
                <a:gd name="connsiteY12" fmla="*/ 0 h 242604"/>
                <a:gd name="connsiteX0" fmla="*/ 123870 w 1307634"/>
                <a:gd name="connsiteY0" fmla="*/ 0 h 242604"/>
                <a:gd name="connsiteX1" fmla="*/ 1275998 w 1307634"/>
                <a:gd name="connsiteY1" fmla="*/ 0 h 242604"/>
                <a:gd name="connsiteX2" fmla="*/ 1248694 w 1307634"/>
                <a:gd name="connsiteY2" fmla="*/ 42503 h 242604"/>
                <a:gd name="connsiteX3" fmla="*/ 1295839 w 1307634"/>
                <a:gd name="connsiteY3" fmla="*/ 89650 h 242604"/>
                <a:gd name="connsiteX4" fmla="*/ 1243642 w 1307634"/>
                <a:gd name="connsiteY4" fmla="*/ 141847 h 242604"/>
                <a:gd name="connsiteX5" fmla="*/ 1277318 w 1307634"/>
                <a:gd name="connsiteY5" fmla="*/ 175523 h 242604"/>
                <a:gd name="connsiteX6" fmla="*/ 1307627 w 1307634"/>
                <a:gd name="connsiteY6" fmla="*/ 229404 h 242604"/>
                <a:gd name="connsiteX7" fmla="*/ 1275998 w 1307634"/>
                <a:gd name="connsiteY7" fmla="*/ 242604 h 242604"/>
                <a:gd name="connsiteX8" fmla="*/ 123870 w 1307634"/>
                <a:gd name="connsiteY8" fmla="*/ 242604 h 242604"/>
                <a:gd name="connsiteX9" fmla="*/ 26256 w 1307634"/>
                <a:gd name="connsiteY9" fmla="*/ 197412 h 242604"/>
                <a:gd name="connsiteX10" fmla="*/ 90242 w 1307634"/>
                <a:gd name="connsiteY10" fmla="*/ 150265 h 242604"/>
                <a:gd name="connsiteX11" fmla="*/ 123918 w 1307634"/>
                <a:gd name="connsiteY11" fmla="*/ 96385 h 242604"/>
                <a:gd name="connsiteX12" fmla="*/ 199688 w 1307634"/>
                <a:gd name="connsiteY12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rgbClr val="BEC6D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C830F11-C85E-4833-BCE4-644CCBB0035C}"/>
              </a:ext>
            </a:extLst>
          </p:cNvPr>
          <p:cNvSpPr txBox="1"/>
          <p:nvPr/>
        </p:nvSpPr>
        <p:spPr>
          <a:xfrm>
            <a:off x="1124267" y="1038734"/>
            <a:ext cx="2399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«Инфраструктура для жизни»</a:t>
            </a:r>
            <a:endParaRPr lang="ru-RU" i="1" u="sng" dirty="0">
              <a:solidFill>
                <a:srgbClr val="1629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DAC4E8-A499-4929-A09F-9410D38D4502}"/>
              </a:ext>
            </a:extLst>
          </p:cNvPr>
          <p:cNvSpPr txBox="1"/>
          <p:nvPr/>
        </p:nvSpPr>
        <p:spPr>
          <a:xfrm>
            <a:off x="636329" y="1868308"/>
            <a:ext cx="3234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291E29-EA87-4B9D-B9A4-F8BDA8B07276}"/>
              </a:ext>
            </a:extLst>
          </p:cNvPr>
          <p:cNvSpPr txBox="1"/>
          <p:nvPr/>
        </p:nvSpPr>
        <p:spPr>
          <a:xfrm>
            <a:off x="8144514" y="911307"/>
            <a:ext cx="2461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«Молодежь и дети»</a:t>
            </a:r>
            <a:endParaRPr lang="ru-RU" i="1" u="sng" dirty="0">
              <a:solidFill>
                <a:srgbClr val="1629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84C9A6-E4BE-4F2E-8DB7-E11F7CF77065}"/>
              </a:ext>
            </a:extLst>
          </p:cNvPr>
          <p:cNvSpPr txBox="1"/>
          <p:nvPr/>
        </p:nvSpPr>
        <p:spPr>
          <a:xfrm>
            <a:off x="4452508" y="3561610"/>
            <a:ext cx="2546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«Туризм и гостеприимство» </a:t>
            </a:r>
            <a:endParaRPr lang="ru-RU" i="1" u="sng" dirty="0">
              <a:solidFill>
                <a:srgbClr val="1629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819EED-1A44-4CDC-8BC5-99805689C8FB}"/>
              </a:ext>
            </a:extLst>
          </p:cNvPr>
          <p:cNvSpPr txBox="1"/>
          <p:nvPr/>
        </p:nvSpPr>
        <p:spPr>
          <a:xfrm>
            <a:off x="7437473" y="1783847"/>
            <a:ext cx="361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лучшее детям»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310E12-9C1B-4A5E-B491-290682D3C21F}"/>
              </a:ext>
            </a:extLst>
          </p:cNvPr>
          <p:cNvSpPr txBox="1"/>
          <p:nvPr/>
        </p:nvSpPr>
        <p:spPr>
          <a:xfrm>
            <a:off x="4242375" y="4459159"/>
            <a:ext cx="3085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номерного фонда, инфраструктуры и новых точек притяжения»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47FB1F-F13B-43E1-9535-7A1D937DF026}"/>
              </a:ext>
            </a:extLst>
          </p:cNvPr>
          <p:cNvSpPr txBox="1"/>
          <p:nvPr/>
        </p:nvSpPr>
        <p:spPr>
          <a:xfrm>
            <a:off x="7437473" y="2253141"/>
            <a:ext cx="361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 и наставники»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3733E5-5DCE-4729-BE95-5652578A7835}"/>
              </a:ext>
            </a:extLst>
          </p:cNvPr>
          <p:cNvSpPr txBox="1"/>
          <p:nvPr/>
        </p:nvSpPr>
        <p:spPr>
          <a:xfrm>
            <a:off x="1863332" y="3294443"/>
            <a:ext cx="1951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66,5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7E603D-BA04-45A8-8BD6-37350043B146}"/>
              </a:ext>
            </a:extLst>
          </p:cNvPr>
          <p:cNvSpPr txBox="1"/>
          <p:nvPr/>
        </p:nvSpPr>
        <p:spPr>
          <a:xfrm>
            <a:off x="5454304" y="5865199"/>
            <a:ext cx="1951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50,5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61D0FD-F3A5-482E-9901-5DBC4D7B4993}"/>
              </a:ext>
            </a:extLst>
          </p:cNvPr>
          <p:cNvSpPr txBox="1"/>
          <p:nvPr/>
        </p:nvSpPr>
        <p:spPr>
          <a:xfrm>
            <a:off x="8788367" y="3218014"/>
            <a:ext cx="232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456,6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4960863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1B9D959-DA7A-4A07-A5E6-BB7CA5A3E4AF}"/>
              </a:ext>
            </a:extLst>
          </p:cNvPr>
          <p:cNvSpPr txBox="1"/>
          <p:nvPr/>
        </p:nvSpPr>
        <p:spPr>
          <a:xfrm>
            <a:off x="451196" y="2577909"/>
            <a:ext cx="3234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2A673C-2F05-4CF2-B581-1B00AAFFABF4}"/>
              </a:ext>
            </a:extLst>
          </p:cNvPr>
          <p:cNvSpPr/>
          <p:nvPr/>
        </p:nvSpPr>
        <p:spPr>
          <a:xfrm>
            <a:off x="0" y="111599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Национальный проект «Молодежь и дети»</a:t>
            </a:r>
          </a:p>
        </p:txBody>
      </p:sp>
      <p:grpSp>
        <p:nvGrpSpPr>
          <p:cNvPr id="8" name="Group 40">
            <a:extLst>
              <a:ext uri="{FF2B5EF4-FFF2-40B4-BE49-F238E27FC236}">
                <a16:creationId xmlns:a16="http://schemas.microsoft.com/office/drawing/2014/main" id="{FEBAC1AA-6099-4035-A136-330185B5D218}"/>
              </a:ext>
            </a:extLst>
          </p:cNvPr>
          <p:cNvGrpSpPr/>
          <p:nvPr/>
        </p:nvGrpSpPr>
        <p:grpSpPr>
          <a:xfrm>
            <a:off x="421901" y="1271363"/>
            <a:ext cx="3263886" cy="3188669"/>
            <a:chOff x="8263875" y="1443021"/>
            <a:chExt cx="2947421" cy="3477054"/>
          </a:xfrm>
        </p:grpSpPr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914DADDA-F69B-417C-B8DB-EBBDA0484395}"/>
                </a:ext>
              </a:extLst>
            </p:cNvPr>
            <p:cNvSpPr/>
            <p:nvPr/>
          </p:nvSpPr>
          <p:spPr>
            <a:xfrm>
              <a:off x="8312056" y="2122150"/>
              <a:ext cx="2786353" cy="271119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175198 w 2776580"/>
                <a:gd name="connsiteY0" fmla="*/ 0 h 2827362"/>
                <a:gd name="connsiteX1" fmla="*/ 2776580 w 2776580"/>
                <a:gd name="connsiteY1" fmla="*/ 95250 h 2827362"/>
                <a:gd name="connsiteX2" fmla="*/ 2674980 w 2776580"/>
                <a:gd name="connsiteY2" fmla="*/ 2827362 h 2827362"/>
                <a:gd name="connsiteX3" fmla="*/ 47990 w 2776580"/>
                <a:gd name="connsiteY3" fmla="*/ 2586062 h 2827362"/>
                <a:gd name="connsiteX4" fmla="*/ 175198 w 2776580"/>
                <a:gd name="connsiteY4" fmla="*/ 0 h 2827362"/>
                <a:gd name="connsiteX0" fmla="*/ 175198 w 2776580"/>
                <a:gd name="connsiteY0" fmla="*/ 0 h 2782269"/>
                <a:gd name="connsiteX1" fmla="*/ 2776580 w 2776580"/>
                <a:gd name="connsiteY1" fmla="*/ 95250 h 2782269"/>
                <a:gd name="connsiteX2" fmla="*/ 2690881 w 2776580"/>
                <a:gd name="connsiteY2" fmla="*/ 2771708 h 2782269"/>
                <a:gd name="connsiteX3" fmla="*/ 47990 w 2776580"/>
                <a:gd name="connsiteY3" fmla="*/ 2586062 h 2782269"/>
                <a:gd name="connsiteX4" fmla="*/ 175198 w 2776580"/>
                <a:gd name="connsiteY4" fmla="*/ 0 h 2782269"/>
                <a:gd name="connsiteX0" fmla="*/ 175198 w 2776580"/>
                <a:gd name="connsiteY0" fmla="*/ 0 h 2773467"/>
                <a:gd name="connsiteX1" fmla="*/ 2776580 w 2776580"/>
                <a:gd name="connsiteY1" fmla="*/ 95250 h 2773467"/>
                <a:gd name="connsiteX2" fmla="*/ 2762436 w 2776580"/>
                <a:gd name="connsiteY2" fmla="*/ 2755807 h 2773467"/>
                <a:gd name="connsiteX3" fmla="*/ 47990 w 2776580"/>
                <a:gd name="connsiteY3" fmla="*/ 2586062 h 2773467"/>
                <a:gd name="connsiteX4" fmla="*/ 175198 w 2776580"/>
                <a:gd name="connsiteY4" fmla="*/ 0 h 2773467"/>
                <a:gd name="connsiteX0" fmla="*/ 175198 w 2794791"/>
                <a:gd name="connsiteY0" fmla="*/ 0 h 2777766"/>
                <a:gd name="connsiteX1" fmla="*/ 2776580 w 2794791"/>
                <a:gd name="connsiteY1" fmla="*/ 95250 h 2777766"/>
                <a:gd name="connsiteX2" fmla="*/ 2794238 w 2794791"/>
                <a:gd name="connsiteY2" fmla="*/ 2763757 h 2777766"/>
                <a:gd name="connsiteX3" fmla="*/ 47990 w 2794791"/>
                <a:gd name="connsiteY3" fmla="*/ 2586062 h 2777766"/>
                <a:gd name="connsiteX4" fmla="*/ 175198 w 2794791"/>
                <a:gd name="connsiteY4" fmla="*/ 0 h 2777766"/>
                <a:gd name="connsiteX0" fmla="*/ 175198 w 2834230"/>
                <a:gd name="connsiteY0" fmla="*/ 0 h 2777766"/>
                <a:gd name="connsiteX1" fmla="*/ 2776580 w 2834230"/>
                <a:gd name="connsiteY1" fmla="*/ 95250 h 2777766"/>
                <a:gd name="connsiteX2" fmla="*/ 2833991 w 2834230"/>
                <a:gd name="connsiteY2" fmla="*/ 2763757 h 2777766"/>
                <a:gd name="connsiteX3" fmla="*/ 47990 w 2834230"/>
                <a:gd name="connsiteY3" fmla="*/ 2586062 h 2777766"/>
                <a:gd name="connsiteX4" fmla="*/ 175198 w 2834230"/>
                <a:gd name="connsiteY4" fmla="*/ 0 h 2777766"/>
                <a:gd name="connsiteX0" fmla="*/ 175198 w 2881835"/>
                <a:gd name="connsiteY0" fmla="*/ 0 h 2782269"/>
                <a:gd name="connsiteX1" fmla="*/ 2776580 w 2881835"/>
                <a:gd name="connsiteY1" fmla="*/ 95250 h 2782269"/>
                <a:gd name="connsiteX2" fmla="*/ 2881694 w 2881835"/>
                <a:gd name="connsiteY2" fmla="*/ 2771707 h 2782269"/>
                <a:gd name="connsiteX3" fmla="*/ 47990 w 2881835"/>
                <a:gd name="connsiteY3" fmla="*/ 2586062 h 2782269"/>
                <a:gd name="connsiteX4" fmla="*/ 175198 w 2881835"/>
                <a:gd name="connsiteY4" fmla="*/ 0 h 2782269"/>
                <a:gd name="connsiteX0" fmla="*/ 175198 w 2858020"/>
                <a:gd name="connsiteY0" fmla="*/ 0 h 2769357"/>
                <a:gd name="connsiteX1" fmla="*/ 2776580 w 2858020"/>
                <a:gd name="connsiteY1" fmla="*/ 95250 h 2769357"/>
                <a:gd name="connsiteX2" fmla="*/ 2857843 w 2858020"/>
                <a:gd name="connsiteY2" fmla="*/ 2747855 h 2769357"/>
                <a:gd name="connsiteX3" fmla="*/ 47990 w 2858020"/>
                <a:gd name="connsiteY3" fmla="*/ 2586062 h 2769357"/>
                <a:gd name="connsiteX4" fmla="*/ 175198 w 2858020"/>
                <a:gd name="connsiteY4" fmla="*/ 0 h 2769357"/>
                <a:gd name="connsiteX0" fmla="*/ 215022 w 2853154"/>
                <a:gd name="connsiteY0" fmla="*/ 0 h 2769357"/>
                <a:gd name="connsiteX1" fmla="*/ 2771714 w 2853154"/>
                <a:gd name="connsiteY1" fmla="*/ 95250 h 2769357"/>
                <a:gd name="connsiteX2" fmla="*/ 2852977 w 2853154"/>
                <a:gd name="connsiteY2" fmla="*/ 2747855 h 2769357"/>
                <a:gd name="connsiteX3" fmla="*/ 43124 w 2853154"/>
                <a:gd name="connsiteY3" fmla="*/ 2586062 h 2769357"/>
                <a:gd name="connsiteX4" fmla="*/ 215022 w 2853154"/>
                <a:gd name="connsiteY4" fmla="*/ 0 h 2769357"/>
                <a:gd name="connsiteX0" fmla="*/ 210546 w 2853644"/>
                <a:gd name="connsiteY0" fmla="*/ 0 h 2810809"/>
                <a:gd name="connsiteX1" fmla="*/ 2772204 w 2853644"/>
                <a:gd name="connsiteY1" fmla="*/ 136702 h 2810809"/>
                <a:gd name="connsiteX2" fmla="*/ 2853467 w 2853644"/>
                <a:gd name="connsiteY2" fmla="*/ 2789307 h 2810809"/>
                <a:gd name="connsiteX3" fmla="*/ 43614 w 2853644"/>
                <a:gd name="connsiteY3" fmla="*/ 2627514 h 2810809"/>
                <a:gd name="connsiteX4" fmla="*/ 210546 w 2853644"/>
                <a:gd name="connsiteY4" fmla="*/ 0 h 2810809"/>
                <a:gd name="connsiteX0" fmla="*/ 186033 w 2829131"/>
                <a:gd name="connsiteY0" fmla="*/ 0 h 2801315"/>
                <a:gd name="connsiteX1" fmla="*/ 2747691 w 2829131"/>
                <a:gd name="connsiteY1" fmla="*/ 136702 h 2801315"/>
                <a:gd name="connsiteX2" fmla="*/ 2828954 w 2829131"/>
                <a:gd name="connsiteY2" fmla="*/ 2789307 h 2801315"/>
                <a:gd name="connsiteX3" fmla="*/ 46548 w 2829131"/>
                <a:gd name="connsiteY3" fmla="*/ 2607057 h 2801315"/>
                <a:gd name="connsiteX4" fmla="*/ 186033 w 2829131"/>
                <a:gd name="connsiteY4" fmla="*/ 0 h 280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131" h="2801315">
                  <a:moveTo>
                    <a:pt x="186033" y="0"/>
                  </a:moveTo>
                  <a:lnTo>
                    <a:pt x="2747691" y="136702"/>
                  </a:lnTo>
                  <a:cubicBezTo>
                    <a:pt x="2742976" y="1023554"/>
                    <a:pt x="2833669" y="1902455"/>
                    <a:pt x="2828954" y="2789307"/>
                  </a:cubicBezTo>
                  <a:cubicBezTo>
                    <a:pt x="1927891" y="2766024"/>
                    <a:pt x="1233361" y="2903390"/>
                    <a:pt x="46548" y="2607057"/>
                  </a:cubicBezTo>
                  <a:cubicBezTo>
                    <a:pt x="-112202" y="1776786"/>
                    <a:pt x="186033" y="862021"/>
                    <a:pt x="186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139700" dir="8100000" algn="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3">
              <a:extLst>
                <a:ext uri="{FF2B5EF4-FFF2-40B4-BE49-F238E27FC236}">
                  <a16:creationId xmlns:a16="http://schemas.microsoft.com/office/drawing/2014/main" id="{BB7CFE81-BE88-438E-8FBE-2092A22C4A98}"/>
                </a:ext>
              </a:extLst>
            </p:cNvPr>
            <p:cNvSpPr/>
            <p:nvPr/>
          </p:nvSpPr>
          <p:spPr>
            <a:xfrm>
              <a:off x="8263875" y="1942942"/>
              <a:ext cx="2947421" cy="2977133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145" h="2827362">
                  <a:moveTo>
                    <a:pt x="70555" y="0"/>
                  </a:moveTo>
                  <a:lnTo>
                    <a:pt x="2799145" y="95250"/>
                  </a:lnTo>
                  <a:lnTo>
                    <a:pt x="2697545" y="2827362"/>
                  </a:lnTo>
                  <a:cubicBezTo>
                    <a:pt x="1796482" y="2804079"/>
                    <a:pt x="1257368" y="2882395"/>
                    <a:pt x="70555" y="2586062"/>
                  </a:cubicBezTo>
                  <a:cubicBezTo>
                    <a:pt x="-88195" y="1755791"/>
                    <a:pt x="70555" y="862021"/>
                    <a:pt x="70555" y="0"/>
                  </a:cubicBezTo>
                  <a:close/>
                </a:path>
              </a:pathLst>
            </a:custGeom>
            <a:solidFill>
              <a:srgbClr val="F6795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21">
              <a:extLst>
                <a:ext uri="{FF2B5EF4-FFF2-40B4-BE49-F238E27FC236}">
                  <a16:creationId xmlns:a16="http://schemas.microsoft.com/office/drawing/2014/main" id="{85301A5E-F99A-42AB-A053-AB6834F56E47}"/>
                </a:ext>
              </a:extLst>
            </p:cNvPr>
            <p:cNvSpPr/>
            <p:nvPr/>
          </p:nvSpPr>
          <p:spPr>
            <a:xfrm rot="21350571">
              <a:off x="8524322" y="1443021"/>
              <a:ext cx="2578059" cy="780531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1637 w 1153765"/>
                <a:gd name="connsiteY0" fmla="*/ 0 h 242604"/>
                <a:gd name="connsiteX1" fmla="*/ 1153765 w 1153765"/>
                <a:gd name="connsiteY1" fmla="*/ 0 h 242604"/>
                <a:gd name="connsiteX2" fmla="*/ 1153765 w 1153765"/>
                <a:gd name="connsiteY2" fmla="*/ 242604 h 242604"/>
                <a:gd name="connsiteX3" fmla="*/ 1637 w 1153765"/>
                <a:gd name="connsiteY3" fmla="*/ 242604 h 242604"/>
                <a:gd name="connsiteX4" fmla="*/ 0 w 1153765"/>
                <a:gd name="connsiteY4" fmla="*/ 57657 h 242604"/>
                <a:gd name="connsiteX5" fmla="*/ 1637 w 1153765"/>
                <a:gd name="connsiteY5" fmla="*/ 0 h 242604"/>
                <a:gd name="connsiteX0" fmla="*/ 85266 w 1237394"/>
                <a:gd name="connsiteY0" fmla="*/ 0 h 242604"/>
                <a:gd name="connsiteX1" fmla="*/ 1237394 w 1237394"/>
                <a:gd name="connsiteY1" fmla="*/ 0 h 242604"/>
                <a:gd name="connsiteX2" fmla="*/ 1237394 w 1237394"/>
                <a:gd name="connsiteY2" fmla="*/ 242604 h 242604"/>
                <a:gd name="connsiteX3" fmla="*/ 85266 w 1237394"/>
                <a:gd name="connsiteY3" fmla="*/ 242604 h 242604"/>
                <a:gd name="connsiteX4" fmla="*/ 85314 w 1237394"/>
                <a:gd name="connsiteY4" fmla="*/ 96385 h 242604"/>
                <a:gd name="connsiteX5" fmla="*/ 83629 w 1237394"/>
                <a:gd name="connsiteY5" fmla="*/ 57657 h 242604"/>
                <a:gd name="connsiteX6" fmla="*/ 85266 w 1237394"/>
                <a:gd name="connsiteY6" fmla="*/ 0 h 242604"/>
                <a:gd name="connsiteX0" fmla="*/ 105071 w 1257199"/>
                <a:gd name="connsiteY0" fmla="*/ 0 h 242604"/>
                <a:gd name="connsiteX1" fmla="*/ 1257199 w 1257199"/>
                <a:gd name="connsiteY1" fmla="*/ 0 h 242604"/>
                <a:gd name="connsiteX2" fmla="*/ 1257199 w 1257199"/>
                <a:gd name="connsiteY2" fmla="*/ 242604 h 242604"/>
                <a:gd name="connsiteX3" fmla="*/ 105071 w 1257199"/>
                <a:gd name="connsiteY3" fmla="*/ 242604 h 242604"/>
                <a:gd name="connsiteX4" fmla="*/ 52921 w 1257199"/>
                <a:gd name="connsiteY4" fmla="*/ 155317 h 242604"/>
                <a:gd name="connsiteX5" fmla="*/ 105119 w 1257199"/>
                <a:gd name="connsiteY5" fmla="*/ 96385 h 242604"/>
                <a:gd name="connsiteX6" fmla="*/ 103434 w 1257199"/>
                <a:gd name="connsiteY6" fmla="*/ 57657 h 242604"/>
                <a:gd name="connsiteX7" fmla="*/ 105071 w 1257199"/>
                <a:gd name="connsiteY7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22233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90242 w 1275998"/>
                <a:gd name="connsiteY5" fmla="*/ 150265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5998 w 1277318"/>
                <a:gd name="connsiteY3" fmla="*/ 242604 h 242604"/>
                <a:gd name="connsiteX4" fmla="*/ 123870 w 1277318"/>
                <a:gd name="connsiteY4" fmla="*/ 242604 h 242604"/>
                <a:gd name="connsiteX5" fmla="*/ 26256 w 1277318"/>
                <a:gd name="connsiteY5" fmla="*/ 197412 h 242604"/>
                <a:gd name="connsiteX6" fmla="*/ 90242 w 1277318"/>
                <a:gd name="connsiteY6" fmla="*/ 150265 h 242604"/>
                <a:gd name="connsiteX7" fmla="*/ 123918 w 1277318"/>
                <a:gd name="connsiteY7" fmla="*/ 96385 h 242604"/>
                <a:gd name="connsiteX8" fmla="*/ 199688 w 1277318"/>
                <a:gd name="connsiteY8" fmla="*/ 57657 h 242604"/>
                <a:gd name="connsiteX9" fmla="*/ 123870 w 1277318"/>
                <a:gd name="connsiteY9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8 w 1277318"/>
                <a:gd name="connsiteY3" fmla="*/ 175523 h 242604"/>
                <a:gd name="connsiteX4" fmla="*/ 1275998 w 1277318"/>
                <a:gd name="connsiteY4" fmla="*/ 242604 h 242604"/>
                <a:gd name="connsiteX5" fmla="*/ 123870 w 1277318"/>
                <a:gd name="connsiteY5" fmla="*/ 242604 h 242604"/>
                <a:gd name="connsiteX6" fmla="*/ 26256 w 1277318"/>
                <a:gd name="connsiteY6" fmla="*/ 197412 h 242604"/>
                <a:gd name="connsiteX7" fmla="*/ 90242 w 1277318"/>
                <a:gd name="connsiteY7" fmla="*/ 150265 h 242604"/>
                <a:gd name="connsiteX8" fmla="*/ 123918 w 1277318"/>
                <a:gd name="connsiteY8" fmla="*/ 96385 h 242604"/>
                <a:gd name="connsiteX9" fmla="*/ 199688 w 1277318"/>
                <a:gd name="connsiteY9" fmla="*/ 57657 h 242604"/>
                <a:gd name="connsiteX10" fmla="*/ 123870 w 1277318"/>
                <a:gd name="connsiteY10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48694 w 1277318"/>
                <a:gd name="connsiteY2" fmla="*/ 42503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95839"/>
                <a:gd name="connsiteY0" fmla="*/ 0 h 242604"/>
                <a:gd name="connsiteX1" fmla="*/ 1275998 w 1295839"/>
                <a:gd name="connsiteY1" fmla="*/ 0 h 242604"/>
                <a:gd name="connsiteX2" fmla="*/ 1248694 w 1295839"/>
                <a:gd name="connsiteY2" fmla="*/ 42503 h 242604"/>
                <a:gd name="connsiteX3" fmla="*/ 1295839 w 1295839"/>
                <a:gd name="connsiteY3" fmla="*/ 89650 h 242604"/>
                <a:gd name="connsiteX4" fmla="*/ 1277318 w 1295839"/>
                <a:gd name="connsiteY4" fmla="*/ 175523 h 242604"/>
                <a:gd name="connsiteX5" fmla="*/ 1275998 w 1295839"/>
                <a:gd name="connsiteY5" fmla="*/ 242604 h 242604"/>
                <a:gd name="connsiteX6" fmla="*/ 123870 w 1295839"/>
                <a:gd name="connsiteY6" fmla="*/ 242604 h 242604"/>
                <a:gd name="connsiteX7" fmla="*/ 26256 w 1295839"/>
                <a:gd name="connsiteY7" fmla="*/ 197412 h 242604"/>
                <a:gd name="connsiteX8" fmla="*/ 90242 w 1295839"/>
                <a:gd name="connsiteY8" fmla="*/ 150265 h 242604"/>
                <a:gd name="connsiteX9" fmla="*/ 123918 w 1295839"/>
                <a:gd name="connsiteY9" fmla="*/ 96385 h 242604"/>
                <a:gd name="connsiteX10" fmla="*/ 199688 w 1295839"/>
                <a:gd name="connsiteY10" fmla="*/ 57657 h 242604"/>
                <a:gd name="connsiteX11" fmla="*/ 123870 w 1295839"/>
                <a:gd name="connsiteY11" fmla="*/ 0 h 242604"/>
                <a:gd name="connsiteX0" fmla="*/ 123870 w 1296242"/>
                <a:gd name="connsiteY0" fmla="*/ 0 h 242604"/>
                <a:gd name="connsiteX1" fmla="*/ 1275998 w 1296242"/>
                <a:gd name="connsiteY1" fmla="*/ 0 h 242604"/>
                <a:gd name="connsiteX2" fmla="*/ 1248694 w 1296242"/>
                <a:gd name="connsiteY2" fmla="*/ 42503 h 242604"/>
                <a:gd name="connsiteX3" fmla="*/ 1295839 w 1296242"/>
                <a:gd name="connsiteY3" fmla="*/ 89650 h 242604"/>
                <a:gd name="connsiteX4" fmla="*/ 1243642 w 1296242"/>
                <a:gd name="connsiteY4" fmla="*/ 141847 h 242604"/>
                <a:gd name="connsiteX5" fmla="*/ 1277318 w 1296242"/>
                <a:gd name="connsiteY5" fmla="*/ 175523 h 242604"/>
                <a:gd name="connsiteX6" fmla="*/ 1275998 w 1296242"/>
                <a:gd name="connsiteY6" fmla="*/ 242604 h 242604"/>
                <a:gd name="connsiteX7" fmla="*/ 123870 w 1296242"/>
                <a:gd name="connsiteY7" fmla="*/ 242604 h 242604"/>
                <a:gd name="connsiteX8" fmla="*/ 26256 w 1296242"/>
                <a:gd name="connsiteY8" fmla="*/ 197412 h 242604"/>
                <a:gd name="connsiteX9" fmla="*/ 90242 w 1296242"/>
                <a:gd name="connsiteY9" fmla="*/ 150265 h 242604"/>
                <a:gd name="connsiteX10" fmla="*/ 123918 w 1296242"/>
                <a:gd name="connsiteY10" fmla="*/ 96385 h 242604"/>
                <a:gd name="connsiteX11" fmla="*/ 199688 w 1296242"/>
                <a:gd name="connsiteY11" fmla="*/ 57657 h 242604"/>
                <a:gd name="connsiteX12" fmla="*/ 123870 w 1296242"/>
                <a:gd name="connsiteY12" fmla="*/ 0 h 242604"/>
                <a:gd name="connsiteX0" fmla="*/ 123870 w 1307634"/>
                <a:gd name="connsiteY0" fmla="*/ 0 h 242604"/>
                <a:gd name="connsiteX1" fmla="*/ 1275998 w 1307634"/>
                <a:gd name="connsiteY1" fmla="*/ 0 h 242604"/>
                <a:gd name="connsiteX2" fmla="*/ 1248694 w 1307634"/>
                <a:gd name="connsiteY2" fmla="*/ 42503 h 242604"/>
                <a:gd name="connsiteX3" fmla="*/ 1295839 w 1307634"/>
                <a:gd name="connsiteY3" fmla="*/ 89650 h 242604"/>
                <a:gd name="connsiteX4" fmla="*/ 1243642 w 1307634"/>
                <a:gd name="connsiteY4" fmla="*/ 141847 h 242604"/>
                <a:gd name="connsiteX5" fmla="*/ 1277318 w 1307634"/>
                <a:gd name="connsiteY5" fmla="*/ 175523 h 242604"/>
                <a:gd name="connsiteX6" fmla="*/ 1307627 w 1307634"/>
                <a:gd name="connsiteY6" fmla="*/ 229404 h 242604"/>
                <a:gd name="connsiteX7" fmla="*/ 1275998 w 1307634"/>
                <a:gd name="connsiteY7" fmla="*/ 242604 h 242604"/>
                <a:gd name="connsiteX8" fmla="*/ 123870 w 1307634"/>
                <a:gd name="connsiteY8" fmla="*/ 242604 h 242604"/>
                <a:gd name="connsiteX9" fmla="*/ 26256 w 1307634"/>
                <a:gd name="connsiteY9" fmla="*/ 197412 h 242604"/>
                <a:gd name="connsiteX10" fmla="*/ 90242 w 1307634"/>
                <a:gd name="connsiteY10" fmla="*/ 150265 h 242604"/>
                <a:gd name="connsiteX11" fmla="*/ 123918 w 1307634"/>
                <a:gd name="connsiteY11" fmla="*/ 96385 h 242604"/>
                <a:gd name="connsiteX12" fmla="*/ 199688 w 1307634"/>
                <a:gd name="connsiteY12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rgbClr val="BEC6D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F5623E2-E3E5-4DFA-AE32-B6DD4F074251}"/>
              </a:ext>
            </a:extLst>
          </p:cNvPr>
          <p:cNvSpPr txBox="1"/>
          <p:nvPr/>
        </p:nvSpPr>
        <p:spPr>
          <a:xfrm>
            <a:off x="991434" y="2531742"/>
            <a:ext cx="2461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«Молодежь и дети»</a:t>
            </a:r>
            <a:endParaRPr lang="ru-RU" i="1" u="sng" dirty="0">
              <a:solidFill>
                <a:srgbClr val="1629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171717-843F-4CD6-9933-010A5A3B432F}"/>
              </a:ext>
            </a:extLst>
          </p:cNvPr>
          <p:cNvSpPr txBox="1"/>
          <p:nvPr/>
        </p:nvSpPr>
        <p:spPr>
          <a:xfrm>
            <a:off x="263421" y="1477823"/>
            <a:ext cx="361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лучшее детям»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DB6683-2E25-416D-A80A-7ED8B5C7987F}"/>
              </a:ext>
            </a:extLst>
          </p:cNvPr>
          <p:cNvSpPr txBox="1"/>
          <p:nvPr/>
        </p:nvSpPr>
        <p:spPr>
          <a:xfrm>
            <a:off x="197766" y="2941039"/>
            <a:ext cx="3610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 и наставники»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E21D94F-0087-43F5-A8D0-978E97C73C64}"/>
              </a:ext>
            </a:extLst>
          </p:cNvPr>
          <p:cNvSpPr/>
          <p:nvPr/>
        </p:nvSpPr>
        <p:spPr>
          <a:xfrm>
            <a:off x="4926088" y="772254"/>
            <a:ext cx="42979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проекта «Все лучшее детям»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6E75A5-3D20-4939-B631-2F11AB5EFDF8}"/>
              </a:ext>
            </a:extLst>
          </p:cNvPr>
          <p:cNvSpPr txBox="1"/>
          <p:nvPr/>
        </p:nvSpPr>
        <p:spPr>
          <a:xfrm>
            <a:off x="3817099" y="1113560"/>
            <a:ext cx="8254659" cy="1952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25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 капитальный ремонт пяти общеобразовательных учреждений города: МАОУ «СОШ №1», МАОУ «СОШ №2», МАОУ «СОШ №16», МАОУ «СОШ №17», Лицея № 1 на сумму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310,3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(в том числе:   бюджет РФ - 260,3 млн руб., бюджет РБ - 49,6 млн руб., бюджет МО – 0,5 млн руб.); оснащены предметные кабинеты 19 общеобразовательных организаций средствами обучения и воспитания по учебным предметам «Основы безопасности и защиты Родины», и «Труд (Технология) на сумму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5,5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(в том числе: бюджет РФ - 3,2  млн руб., бюджет РБ - 0,1 млн руб., бюджет МО - 2,2 млн руб.)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A0BF001-3AF6-4AFA-9B75-1AFF572C6867}"/>
              </a:ext>
            </a:extLst>
          </p:cNvPr>
          <p:cNvSpPr/>
          <p:nvPr/>
        </p:nvSpPr>
        <p:spPr>
          <a:xfrm>
            <a:off x="4912804" y="3352208"/>
            <a:ext cx="47644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проекта «Педагоги и наставники»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DC36AE-4431-446E-AF68-192BC674F9EC}"/>
              </a:ext>
            </a:extLst>
          </p:cNvPr>
          <p:cNvSpPr txBox="1"/>
          <p:nvPr/>
        </p:nvSpPr>
        <p:spPr>
          <a:xfrm>
            <a:off x="3817099" y="3727742"/>
            <a:ext cx="8179158" cy="1144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25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деятельности советников директора по воспитанию и взаимодействию с детскими общественными объединениями ежемесячное денежное вознаграждение за классное руководство педагогическим работникам выплачено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140,8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млн руб. (в том числе: за счет бюджета РФ – 140,6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РБ -  0,2 млн руб.). </a:t>
            </a:r>
          </a:p>
        </p:txBody>
      </p:sp>
    </p:spTree>
    <p:extLst>
      <p:ext uri="{BB962C8B-B14F-4D97-AF65-F5344CB8AC3E}">
        <p14:creationId xmlns:p14="http://schemas.microsoft.com/office/powerpoint/2010/main" val="30572945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804B3CB-C630-460F-A763-50121B7466E4}"/>
              </a:ext>
            </a:extLst>
          </p:cNvPr>
          <p:cNvSpPr/>
          <p:nvPr/>
        </p:nvSpPr>
        <p:spPr>
          <a:xfrm>
            <a:off x="353" y="71698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Капитальный ремонт школ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1E17C8-9A0F-4556-8EED-A0C246CDA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30" y="721452"/>
            <a:ext cx="3528969" cy="264672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54BBE6-491C-4CC9-B4F6-97F1642E6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647" y="721451"/>
            <a:ext cx="3523376" cy="26467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7926C7-971D-43F2-B818-128D5497A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63" y="3573711"/>
            <a:ext cx="3523376" cy="24495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F4F3AF-0921-4577-B9E7-81DB9932F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30" y="3573711"/>
            <a:ext cx="3523377" cy="24495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EBB4F6-304F-402C-83B0-15B055EE0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647" y="3573711"/>
            <a:ext cx="3523376" cy="2449583"/>
          </a:xfrm>
          <a:prstGeom prst="rect">
            <a:avLst/>
          </a:prstGeom>
        </p:spPr>
      </p:pic>
      <p:pic>
        <p:nvPicPr>
          <p:cNvPr id="10" name="Объект 3">
            <a:extLst>
              <a:ext uri="{FF2B5EF4-FFF2-40B4-BE49-F238E27FC236}">
                <a16:creationId xmlns:a16="http://schemas.microsoft.com/office/drawing/2014/main" id="{055B85D0-A5FA-41C1-9553-7086F07C1D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b="30785"/>
          <a:stretch/>
        </p:blipFill>
        <p:spPr>
          <a:xfrm>
            <a:off x="257263" y="721451"/>
            <a:ext cx="3523376" cy="25628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80861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0">
            <a:extLst>
              <a:ext uri="{FF2B5EF4-FFF2-40B4-BE49-F238E27FC236}">
                <a16:creationId xmlns:a16="http://schemas.microsoft.com/office/drawing/2014/main" id="{5A4C26E7-8344-4884-912B-222298FD5B59}"/>
              </a:ext>
            </a:extLst>
          </p:cNvPr>
          <p:cNvGrpSpPr/>
          <p:nvPr/>
        </p:nvGrpSpPr>
        <p:grpSpPr>
          <a:xfrm>
            <a:off x="368547" y="1557954"/>
            <a:ext cx="3263886" cy="3030825"/>
            <a:chOff x="8263875" y="1615140"/>
            <a:chExt cx="2947421" cy="3304935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C4BF1EAE-F29A-4442-BB4E-F76DC4F925D6}"/>
                </a:ext>
              </a:extLst>
            </p:cNvPr>
            <p:cNvSpPr/>
            <p:nvPr/>
          </p:nvSpPr>
          <p:spPr>
            <a:xfrm>
              <a:off x="8312056" y="2122150"/>
              <a:ext cx="2786353" cy="271119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175198 w 2776580"/>
                <a:gd name="connsiteY0" fmla="*/ 0 h 2827362"/>
                <a:gd name="connsiteX1" fmla="*/ 2776580 w 2776580"/>
                <a:gd name="connsiteY1" fmla="*/ 95250 h 2827362"/>
                <a:gd name="connsiteX2" fmla="*/ 2674980 w 2776580"/>
                <a:gd name="connsiteY2" fmla="*/ 2827362 h 2827362"/>
                <a:gd name="connsiteX3" fmla="*/ 47990 w 2776580"/>
                <a:gd name="connsiteY3" fmla="*/ 2586062 h 2827362"/>
                <a:gd name="connsiteX4" fmla="*/ 175198 w 2776580"/>
                <a:gd name="connsiteY4" fmla="*/ 0 h 2827362"/>
                <a:gd name="connsiteX0" fmla="*/ 175198 w 2776580"/>
                <a:gd name="connsiteY0" fmla="*/ 0 h 2782269"/>
                <a:gd name="connsiteX1" fmla="*/ 2776580 w 2776580"/>
                <a:gd name="connsiteY1" fmla="*/ 95250 h 2782269"/>
                <a:gd name="connsiteX2" fmla="*/ 2690881 w 2776580"/>
                <a:gd name="connsiteY2" fmla="*/ 2771708 h 2782269"/>
                <a:gd name="connsiteX3" fmla="*/ 47990 w 2776580"/>
                <a:gd name="connsiteY3" fmla="*/ 2586062 h 2782269"/>
                <a:gd name="connsiteX4" fmla="*/ 175198 w 2776580"/>
                <a:gd name="connsiteY4" fmla="*/ 0 h 2782269"/>
                <a:gd name="connsiteX0" fmla="*/ 175198 w 2776580"/>
                <a:gd name="connsiteY0" fmla="*/ 0 h 2773467"/>
                <a:gd name="connsiteX1" fmla="*/ 2776580 w 2776580"/>
                <a:gd name="connsiteY1" fmla="*/ 95250 h 2773467"/>
                <a:gd name="connsiteX2" fmla="*/ 2762436 w 2776580"/>
                <a:gd name="connsiteY2" fmla="*/ 2755807 h 2773467"/>
                <a:gd name="connsiteX3" fmla="*/ 47990 w 2776580"/>
                <a:gd name="connsiteY3" fmla="*/ 2586062 h 2773467"/>
                <a:gd name="connsiteX4" fmla="*/ 175198 w 2776580"/>
                <a:gd name="connsiteY4" fmla="*/ 0 h 2773467"/>
                <a:gd name="connsiteX0" fmla="*/ 175198 w 2794791"/>
                <a:gd name="connsiteY0" fmla="*/ 0 h 2777766"/>
                <a:gd name="connsiteX1" fmla="*/ 2776580 w 2794791"/>
                <a:gd name="connsiteY1" fmla="*/ 95250 h 2777766"/>
                <a:gd name="connsiteX2" fmla="*/ 2794238 w 2794791"/>
                <a:gd name="connsiteY2" fmla="*/ 2763757 h 2777766"/>
                <a:gd name="connsiteX3" fmla="*/ 47990 w 2794791"/>
                <a:gd name="connsiteY3" fmla="*/ 2586062 h 2777766"/>
                <a:gd name="connsiteX4" fmla="*/ 175198 w 2794791"/>
                <a:gd name="connsiteY4" fmla="*/ 0 h 2777766"/>
                <a:gd name="connsiteX0" fmla="*/ 175198 w 2834230"/>
                <a:gd name="connsiteY0" fmla="*/ 0 h 2777766"/>
                <a:gd name="connsiteX1" fmla="*/ 2776580 w 2834230"/>
                <a:gd name="connsiteY1" fmla="*/ 95250 h 2777766"/>
                <a:gd name="connsiteX2" fmla="*/ 2833991 w 2834230"/>
                <a:gd name="connsiteY2" fmla="*/ 2763757 h 2777766"/>
                <a:gd name="connsiteX3" fmla="*/ 47990 w 2834230"/>
                <a:gd name="connsiteY3" fmla="*/ 2586062 h 2777766"/>
                <a:gd name="connsiteX4" fmla="*/ 175198 w 2834230"/>
                <a:gd name="connsiteY4" fmla="*/ 0 h 2777766"/>
                <a:gd name="connsiteX0" fmla="*/ 175198 w 2881835"/>
                <a:gd name="connsiteY0" fmla="*/ 0 h 2782269"/>
                <a:gd name="connsiteX1" fmla="*/ 2776580 w 2881835"/>
                <a:gd name="connsiteY1" fmla="*/ 95250 h 2782269"/>
                <a:gd name="connsiteX2" fmla="*/ 2881694 w 2881835"/>
                <a:gd name="connsiteY2" fmla="*/ 2771707 h 2782269"/>
                <a:gd name="connsiteX3" fmla="*/ 47990 w 2881835"/>
                <a:gd name="connsiteY3" fmla="*/ 2586062 h 2782269"/>
                <a:gd name="connsiteX4" fmla="*/ 175198 w 2881835"/>
                <a:gd name="connsiteY4" fmla="*/ 0 h 2782269"/>
                <a:gd name="connsiteX0" fmla="*/ 175198 w 2858020"/>
                <a:gd name="connsiteY0" fmla="*/ 0 h 2769357"/>
                <a:gd name="connsiteX1" fmla="*/ 2776580 w 2858020"/>
                <a:gd name="connsiteY1" fmla="*/ 95250 h 2769357"/>
                <a:gd name="connsiteX2" fmla="*/ 2857843 w 2858020"/>
                <a:gd name="connsiteY2" fmla="*/ 2747855 h 2769357"/>
                <a:gd name="connsiteX3" fmla="*/ 47990 w 2858020"/>
                <a:gd name="connsiteY3" fmla="*/ 2586062 h 2769357"/>
                <a:gd name="connsiteX4" fmla="*/ 175198 w 2858020"/>
                <a:gd name="connsiteY4" fmla="*/ 0 h 2769357"/>
                <a:gd name="connsiteX0" fmla="*/ 215022 w 2853154"/>
                <a:gd name="connsiteY0" fmla="*/ 0 h 2769357"/>
                <a:gd name="connsiteX1" fmla="*/ 2771714 w 2853154"/>
                <a:gd name="connsiteY1" fmla="*/ 95250 h 2769357"/>
                <a:gd name="connsiteX2" fmla="*/ 2852977 w 2853154"/>
                <a:gd name="connsiteY2" fmla="*/ 2747855 h 2769357"/>
                <a:gd name="connsiteX3" fmla="*/ 43124 w 2853154"/>
                <a:gd name="connsiteY3" fmla="*/ 2586062 h 2769357"/>
                <a:gd name="connsiteX4" fmla="*/ 215022 w 2853154"/>
                <a:gd name="connsiteY4" fmla="*/ 0 h 2769357"/>
                <a:gd name="connsiteX0" fmla="*/ 210546 w 2853644"/>
                <a:gd name="connsiteY0" fmla="*/ 0 h 2810809"/>
                <a:gd name="connsiteX1" fmla="*/ 2772204 w 2853644"/>
                <a:gd name="connsiteY1" fmla="*/ 136702 h 2810809"/>
                <a:gd name="connsiteX2" fmla="*/ 2853467 w 2853644"/>
                <a:gd name="connsiteY2" fmla="*/ 2789307 h 2810809"/>
                <a:gd name="connsiteX3" fmla="*/ 43614 w 2853644"/>
                <a:gd name="connsiteY3" fmla="*/ 2627514 h 2810809"/>
                <a:gd name="connsiteX4" fmla="*/ 210546 w 2853644"/>
                <a:gd name="connsiteY4" fmla="*/ 0 h 2810809"/>
                <a:gd name="connsiteX0" fmla="*/ 186033 w 2829131"/>
                <a:gd name="connsiteY0" fmla="*/ 0 h 2801315"/>
                <a:gd name="connsiteX1" fmla="*/ 2747691 w 2829131"/>
                <a:gd name="connsiteY1" fmla="*/ 136702 h 2801315"/>
                <a:gd name="connsiteX2" fmla="*/ 2828954 w 2829131"/>
                <a:gd name="connsiteY2" fmla="*/ 2789307 h 2801315"/>
                <a:gd name="connsiteX3" fmla="*/ 46548 w 2829131"/>
                <a:gd name="connsiteY3" fmla="*/ 2607057 h 2801315"/>
                <a:gd name="connsiteX4" fmla="*/ 186033 w 2829131"/>
                <a:gd name="connsiteY4" fmla="*/ 0 h 280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131" h="2801315">
                  <a:moveTo>
                    <a:pt x="186033" y="0"/>
                  </a:moveTo>
                  <a:lnTo>
                    <a:pt x="2747691" y="136702"/>
                  </a:lnTo>
                  <a:cubicBezTo>
                    <a:pt x="2742976" y="1023554"/>
                    <a:pt x="2833669" y="1902455"/>
                    <a:pt x="2828954" y="2789307"/>
                  </a:cubicBezTo>
                  <a:cubicBezTo>
                    <a:pt x="1927891" y="2766024"/>
                    <a:pt x="1233361" y="2903390"/>
                    <a:pt x="46548" y="2607057"/>
                  </a:cubicBezTo>
                  <a:cubicBezTo>
                    <a:pt x="-112202" y="1776786"/>
                    <a:pt x="186033" y="862021"/>
                    <a:pt x="186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139700" dir="8100000" algn="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1CA2949-F7FF-4E01-8D1F-0C5536B390AF}"/>
                </a:ext>
              </a:extLst>
            </p:cNvPr>
            <p:cNvSpPr/>
            <p:nvPr/>
          </p:nvSpPr>
          <p:spPr>
            <a:xfrm>
              <a:off x="8263875" y="1942942"/>
              <a:ext cx="2947421" cy="2977133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145" h="2827362">
                  <a:moveTo>
                    <a:pt x="70555" y="0"/>
                  </a:moveTo>
                  <a:lnTo>
                    <a:pt x="2799145" y="95250"/>
                  </a:lnTo>
                  <a:lnTo>
                    <a:pt x="2697545" y="2827362"/>
                  </a:lnTo>
                  <a:cubicBezTo>
                    <a:pt x="1796482" y="2804079"/>
                    <a:pt x="1257368" y="2882395"/>
                    <a:pt x="70555" y="2586062"/>
                  </a:cubicBezTo>
                  <a:cubicBezTo>
                    <a:pt x="-88195" y="1755791"/>
                    <a:pt x="70555" y="862021"/>
                    <a:pt x="70555" y="0"/>
                  </a:cubicBezTo>
                  <a:close/>
                </a:path>
              </a:pathLst>
            </a:custGeom>
            <a:solidFill>
              <a:srgbClr val="AECEA4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21">
              <a:extLst>
                <a:ext uri="{FF2B5EF4-FFF2-40B4-BE49-F238E27FC236}">
                  <a16:creationId xmlns:a16="http://schemas.microsoft.com/office/drawing/2014/main" id="{2BC023F3-82F2-4730-B90C-AB2132764639}"/>
                </a:ext>
              </a:extLst>
            </p:cNvPr>
            <p:cNvSpPr/>
            <p:nvPr/>
          </p:nvSpPr>
          <p:spPr>
            <a:xfrm rot="21350571">
              <a:off x="8464570" y="1615140"/>
              <a:ext cx="2578059" cy="780531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1637 w 1153765"/>
                <a:gd name="connsiteY0" fmla="*/ 0 h 242604"/>
                <a:gd name="connsiteX1" fmla="*/ 1153765 w 1153765"/>
                <a:gd name="connsiteY1" fmla="*/ 0 h 242604"/>
                <a:gd name="connsiteX2" fmla="*/ 1153765 w 1153765"/>
                <a:gd name="connsiteY2" fmla="*/ 242604 h 242604"/>
                <a:gd name="connsiteX3" fmla="*/ 1637 w 1153765"/>
                <a:gd name="connsiteY3" fmla="*/ 242604 h 242604"/>
                <a:gd name="connsiteX4" fmla="*/ 0 w 1153765"/>
                <a:gd name="connsiteY4" fmla="*/ 57657 h 242604"/>
                <a:gd name="connsiteX5" fmla="*/ 1637 w 1153765"/>
                <a:gd name="connsiteY5" fmla="*/ 0 h 242604"/>
                <a:gd name="connsiteX0" fmla="*/ 85266 w 1237394"/>
                <a:gd name="connsiteY0" fmla="*/ 0 h 242604"/>
                <a:gd name="connsiteX1" fmla="*/ 1237394 w 1237394"/>
                <a:gd name="connsiteY1" fmla="*/ 0 h 242604"/>
                <a:gd name="connsiteX2" fmla="*/ 1237394 w 1237394"/>
                <a:gd name="connsiteY2" fmla="*/ 242604 h 242604"/>
                <a:gd name="connsiteX3" fmla="*/ 85266 w 1237394"/>
                <a:gd name="connsiteY3" fmla="*/ 242604 h 242604"/>
                <a:gd name="connsiteX4" fmla="*/ 85314 w 1237394"/>
                <a:gd name="connsiteY4" fmla="*/ 96385 h 242604"/>
                <a:gd name="connsiteX5" fmla="*/ 83629 w 1237394"/>
                <a:gd name="connsiteY5" fmla="*/ 57657 h 242604"/>
                <a:gd name="connsiteX6" fmla="*/ 85266 w 1237394"/>
                <a:gd name="connsiteY6" fmla="*/ 0 h 242604"/>
                <a:gd name="connsiteX0" fmla="*/ 105071 w 1257199"/>
                <a:gd name="connsiteY0" fmla="*/ 0 h 242604"/>
                <a:gd name="connsiteX1" fmla="*/ 1257199 w 1257199"/>
                <a:gd name="connsiteY1" fmla="*/ 0 h 242604"/>
                <a:gd name="connsiteX2" fmla="*/ 1257199 w 1257199"/>
                <a:gd name="connsiteY2" fmla="*/ 242604 h 242604"/>
                <a:gd name="connsiteX3" fmla="*/ 105071 w 1257199"/>
                <a:gd name="connsiteY3" fmla="*/ 242604 h 242604"/>
                <a:gd name="connsiteX4" fmla="*/ 52921 w 1257199"/>
                <a:gd name="connsiteY4" fmla="*/ 155317 h 242604"/>
                <a:gd name="connsiteX5" fmla="*/ 105119 w 1257199"/>
                <a:gd name="connsiteY5" fmla="*/ 96385 h 242604"/>
                <a:gd name="connsiteX6" fmla="*/ 103434 w 1257199"/>
                <a:gd name="connsiteY6" fmla="*/ 57657 h 242604"/>
                <a:gd name="connsiteX7" fmla="*/ 105071 w 1257199"/>
                <a:gd name="connsiteY7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22233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90242 w 1275998"/>
                <a:gd name="connsiteY5" fmla="*/ 150265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5998 w 1277318"/>
                <a:gd name="connsiteY3" fmla="*/ 242604 h 242604"/>
                <a:gd name="connsiteX4" fmla="*/ 123870 w 1277318"/>
                <a:gd name="connsiteY4" fmla="*/ 242604 h 242604"/>
                <a:gd name="connsiteX5" fmla="*/ 26256 w 1277318"/>
                <a:gd name="connsiteY5" fmla="*/ 197412 h 242604"/>
                <a:gd name="connsiteX6" fmla="*/ 90242 w 1277318"/>
                <a:gd name="connsiteY6" fmla="*/ 150265 h 242604"/>
                <a:gd name="connsiteX7" fmla="*/ 123918 w 1277318"/>
                <a:gd name="connsiteY7" fmla="*/ 96385 h 242604"/>
                <a:gd name="connsiteX8" fmla="*/ 199688 w 1277318"/>
                <a:gd name="connsiteY8" fmla="*/ 57657 h 242604"/>
                <a:gd name="connsiteX9" fmla="*/ 123870 w 1277318"/>
                <a:gd name="connsiteY9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8 w 1277318"/>
                <a:gd name="connsiteY3" fmla="*/ 175523 h 242604"/>
                <a:gd name="connsiteX4" fmla="*/ 1275998 w 1277318"/>
                <a:gd name="connsiteY4" fmla="*/ 242604 h 242604"/>
                <a:gd name="connsiteX5" fmla="*/ 123870 w 1277318"/>
                <a:gd name="connsiteY5" fmla="*/ 242604 h 242604"/>
                <a:gd name="connsiteX6" fmla="*/ 26256 w 1277318"/>
                <a:gd name="connsiteY6" fmla="*/ 197412 h 242604"/>
                <a:gd name="connsiteX7" fmla="*/ 90242 w 1277318"/>
                <a:gd name="connsiteY7" fmla="*/ 150265 h 242604"/>
                <a:gd name="connsiteX8" fmla="*/ 123918 w 1277318"/>
                <a:gd name="connsiteY8" fmla="*/ 96385 h 242604"/>
                <a:gd name="connsiteX9" fmla="*/ 199688 w 1277318"/>
                <a:gd name="connsiteY9" fmla="*/ 57657 h 242604"/>
                <a:gd name="connsiteX10" fmla="*/ 123870 w 1277318"/>
                <a:gd name="connsiteY10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48694 w 1277318"/>
                <a:gd name="connsiteY2" fmla="*/ 42503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95839"/>
                <a:gd name="connsiteY0" fmla="*/ 0 h 242604"/>
                <a:gd name="connsiteX1" fmla="*/ 1275998 w 1295839"/>
                <a:gd name="connsiteY1" fmla="*/ 0 h 242604"/>
                <a:gd name="connsiteX2" fmla="*/ 1248694 w 1295839"/>
                <a:gd name="connsiteY2" fmla="*/ 42503 h 242604"/>
                <a:gd name="connsiteX3" fmla="*/ 1295839 w 1295839"/>
                <a:gd name="connsiteY3" fmla="*/ 89650 h 242604"/>
                <a:gd name="connsiteX4" fmla="*/ 1277318 w 1295839"/>
                <a:gd name="connsiteY4" fmla="*/ 175523 h 242604"/>
                <a:gd name="connsiteX5" fmla="*/ 1275998 w 1295839"/>
                <a:gd name="connsiteY5" fmla="*/ 242604 h 242604"/>
                <a:gd name="connsiteX6" fmla="*/ 123870 w 1295839"/>
                <a:gd name="connsiteY6" fmla="*/ 242604 h 242604"/>
                <a:gd name="connsiteX7" fmla="*/ 26256 w 1295839"/>
                <a:gd name="connsiteY7" fmla="*/ 197412 h 242604"/>
                <a:gd name="connsiteX8" fmla="*/ 90242 w 1295839"/>
                <a:gd name="connsiteY8" fmla="*/ 150265 h 242604"/>
                <a:gd name="connsiteX9" fmla="*/ 123918 w 1295839"/>
                <a:gd name="connsiteY9" fmla="*/ 96385 h 242604"/>
                <a:gd name="connsiteX10" fmla="*/ 199688 w 1295839"/>
                <a:gd name="connsiteY10" fmla="*/ 57657 h 242604"/>
                <a:gd name="connsiteX11" fmla="*/ 123870 w 1295839"/>
                <a:gd name="connsiteY11" fmla="*/ 0 h 242604"/>
                <a:gd name="connsiteX0" fmla="*/ 123870 w 1296242"/>
                <a:gd name="connsiteY0" fmla="*/ 0 h 242604"/>
                <a:gd name="connsiteX1" fmla="*/ 1275998 w 1296242"/>
                <a:gd name="connsiteY1" fmla="*/ 0 h 242604"/>
                <a:gd name="connsiteX2" fmla="*/ 1248694 w 1296242"/>
                <a:gd name="connsiteY2" fmla="*/ 42503 h 242604"/>
                <a:gd name="connsiteX3" fmla="*/ 1295839 w 1296242"/>
                <a:gd name="connsiteY3" fmla="*/ 89650 h 242604"/>
                <a:gd name="connsiteX4" fmla="*/ 1243642 w 1296242"/>
                <a:gd name="connsiteY4" fmla="*/ 141847 h 242604"/>
                <a:gd name="connsiteX5" fmla="*/ 1277318 w 1296242"/>
                <a:gd name="connsiteY5" fmla="*/ 175523 h 242604"/>
                <a:gd name="connsiteX6" fmla="*/ 1275998 w 1296242"/>
                <a:gd name="connsiteY6" fmla="*/ 242604 h 242604"/>
                <a:gd name="connsiteX7" fmla="*/ 123870 w 1296242"/>
                <a:gd name="connsiteY7" fmla="*/ 242604 h 242604"/>
                <a:gd name="connsiteX8" fmla="*/ 26256 w 1296242"/>
                <a:gd name="connsiteY8" fmla="*/ 197412 h 242604"/>
                <a:gd name="connsiteX9" fmla="*/ 90242 w 1296242"/>
                <a:gd name="connsiteY9" fmla="*/ 150265 h 242604"/>
                <a:gd name="connsiteX10" fmla="*/ 123918 w 1296242"/>
                <a:gd name="connsiteY10" fmla="*/ 96385 h 242604"/>
                <a:gd name="connsiteX11" fmla="*/ 199688 w 1296242"/>
                <a:gd name="connsiteY11" fmla="*/ 57657 h 242604"/>
                <a:gd name="connsiteX12" fmla="*/ 123870 w 1296242"/>
                <a:gd name="connsiteY12" fmla="*/ 0 h 242604"/>
                <a:gd name="connsiteX0" fmla="*/ 123870 w 1307634"/>
                <a:gd name="connsiteY0" fmla="*/ 0 h 242604"/>
                <a:gd name="connsiteX1" fmla="*/ 1275998 w 1307634"/>
                <a:gd name="connsiteY1" fmla="*/ 0 h 242604"/>
                <a:gd name="connsiteX2" fmla="*/ 1248694 w 1307634"/>
                <a:gd name="connsiteY2" fmla="*/ 42503 h 242604"/>
                <a:gd name="connsiteX3" fmla="*/ 1295839 w 1307634"/>
                <a:gd name="connsiteY3" fmla="*/ 89650 h 242604"/>
                <a:gd name="connsiteX4" fmla="*/ 1243642 w 1307634"/>
                <a:gd name="connsiteY4" fmla="*/ 141847 h 242604"/>
                <a:gd name="connsiteX5" fmla="*/ 1277318 w 1307634"/>
                <a:gd name="connsiteY5" fmla="*/ 175523 h 242604"/>
                <a:gd name="connsiteX6" fmla="*/ 1307627 w 1307634"/>
                <a:gd name="connsiteY6" fmla="*/ 229404 h 242604"/>
                <a:gd name="connsiteX7" fmla="*/ 1275998 w 1307634"/>
                <a:gd name="connsiteY7" fmla="*/ 242604 h 242604"/>
                <a:gd name="connsiteX8" fmla="*/ 123870 w 1307634"/>
                <a:gd name="connsiteY8" fmla="*/ 242604 h 242604"/>
                <a:gd name="connsiteX9" fmla="*/ 26256 w 1307634"/>
                <a:gd name="connsiteY9" fmla="*/ 197412 h 242604"/>
                <a:gd name="connsiteX10" fmla="*/ 90242 w 1307634"/>
                <a:gd name="connsiteY10" fmla="*/ 150265 h 242604"/>
                <a:gd name="connsiteX11" fmla="*/ 123918 w 1307634"/>
                <a:gd name="connsiteY11" fmla="*/ 96385 h 242604"/>
                <a:gd name="connsiteX12" fmla="*/ 199688 w 1307634"/>
                <a:gd name="connsiteY12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rgbClr val="BEC6D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1682B76-2A6B-45E7-B3D0-5C0090528C36}"/>
              </a:ext>
            </a:extLst>
          </p:cNvPr>
          <p:cNvSpPr txBox="1"/>
          <p:nvPr/>
        </p:nvSpPr>
        <p:spPr>
          <a:xfrm>
            <a:off x="897764" y="1617575"/>
            <a:ext cx="2399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«Инфраструктура для жизни»</a:t>
            </a:r>
            <a:endParaRPr lang="ru-RU" i="1" u="sng" dirty="0">
              <a:solidFill>
                <a:srgbClr val="1629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82DA5-BE23-4D37-AE27-E9080CD3A4A7}"/>
              </a:ext>
            </a:extLst>
          </p:cNvPr>
          <p:cNvSpPr txBox="1"/>
          <p:nvPr/>
        </p:nvSpPr>
        <p:spPr>
          <a:xfrm>
            <a:off x="451196" y="2804412"/>
            <a:ext cx="3234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комфортной 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среды»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4E965F7-61C3-487F-9A2C-163C51BE01C6}"/>
              </a:ext>
            </a:extLst>
          </p:cNvPr>
          <p:cNvSpPr/>
          <p:nvPr/>
        </p:nvSpPr>
        <p:spPr>
          <a:xfrm>
            <a:off x="0" y="111599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Национальный проект «Инфраструктура для жизни»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0332C8-87D0-4C48-97E1-44D78918FB67}"/>
              </a:ext>
            </a:extLst>
          </p:cNvPr>
          <p:cNvSpPr txBox="1"/>
          <p:nvPr/>
        </p:nvSpPr>
        <p:spPr>
          <a:xfrm>
            <a:off x="4048148" y="2022913"/>
            <a:ext cx="7889383" cy="87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000" algn="just">
              <a:lnSpc>
                <a:spcPct val="125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Денежные средства, выделенные на благоустройство двух объектов, освоены в полном объеме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66,5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 (в том числе: за счет бюджета РФ - 61,9 млн руб., бюджета РБ - 1,3 млн руб., местного бюджета - 3,3 млн руб.).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B9F606-690F-49B5-9F8D-2DD4E2DD6EF9}"/>
              </a:ext>
            </a:extLst>
          </p:cNvPr>
          <p:cNvSpPr txBox="1"/>
          <p:nvPr/>
        </p:nvSpPr>
        <p:spPr>
          <a:xfrm>
            <a:off x="3997815" y="3507461"/>
            <a:ext cx="7990051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25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благоустройство аллеи в городском округе г. Стерлитамак Республики Башкортостан по проспекту Ленина от кольца "Вечный огонь" проспекта Октября до перекрестка по ул. Голикова, продолжение благоустройства реки Стерля от автомобильного моста по ул. Сакко и Ванцетти до пешеходного моста по ул. Худайбердина». </a:t>
            </a:r>
          </a:p>
        </p:txBody>
      </p:sp>
    </p:spTree>
    <p:extLst>
      <p:ext uri="{BB962C8B-B14F-4D97-AF65-F5344CB8AC3E}">
        <p14:creationId xmlns:p14="http://schemas.microsoft.com/office/powerpoint/2010/main" val="7311390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61102FA-A55E-4167-8C6D-992CE22853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D91C69B-A18A-4CE6-8E6C-B30E0996E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78" y="117446"/>
            <a:ext cx="6012111" cy="1287506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«Благоустройство аллеи в городском округе </a:t>
            </a: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г. Стерлитамак Республики Башкортостан по проспекту Ленина от кольца "Вечный огонь" проспекта Октября до перекрестка по ул. Голикова»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6C1837D0-206B-46B3-9DA5-15B43C5BD854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7" r="-915" b="33130"/>
          <a:stretch/>
        </p:blipFill>
        <p:spPr bwMode="auto">
          <a:xfrm>
            <a:off x="644245" y="4026716"/>
            <a:ext cx="3952922" cy="25655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99556C-2179-47F0-86A8-B21721213BB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20" b="31168"/>
          <a:stretch/>
        </p:blipFill>
        <p:spPr bwMode="auto">
          <a:xfrm>
            <a:off x="644245" y="1476463"/>
            <a:ext cx="3894198" cy="23069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FB3E1C-10F7-46F9-B954-662A3CD79A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09" y="4026716"/>
            <a:ext cx="4093828" cy="256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43F368-92B8-44E5-9092-A8A05B651C7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310" y="1476463"/>
            <a:ext cx="4093828" cy="2306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8E9F3D-B86B-4789-A52D-28F89C4DDF9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2101442"/>
            <a:ext cx="2207311" cy="385054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518C53-86F4-46C8-A4CA-080CBED16F61}"/>
              </a:ext>
            </a:extLst>
          </p:cNvPr>
          <p:cNvSpPr txBox="1"/>
          <p:nvPr/>
        </p:nvSpPr>
        <p:spPr>
          <a:xfrm>
            <a:off x="6753138" y="117446"/>
            <a:ext cx="5041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 набережной реки Стерля от автомобильного моста по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Сакко и Ванцетти до пешеходного моста по ул.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Худайбердина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4490795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4998EB-9793-4F8D-8B71-2CC646669C3B}"/>
              </a:ext>
            </a:extLst>
          </p:cNvPr>
          <p:cNvSpPr/>
          <p:nvPr/>
        </p:nvSpPr>
        <p:spPr>
          <a:xfrm>
            <a:off x="0" y="111599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Национальный проект «Туризм и гостеприимство»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ABE103-5501-4EFE-B953-4525499548CD}"/>
              </a:ext>
            </a:extLst>
          </p:cNvPr>
          <p:cNvSpPr txBox="1"/>
          <p:nvPr/>
        </p:nvSpPr>
        <p:spPr>
          <a:xfrm>
            <a:off x="3813801" y="2188203"/>
            <a:ext cx="8254659" cy="276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25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исполнения регионального проекта «Создание номерного фонда, инфраструктуры и новых точек притяжения» Национального проекта «Туризм и гостеприимство» сформирован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туркод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города Стерлитамак. Популяризация и развитие туризма на территории города Стерлитамак с целью привлечения внимания туристов и стимулирования экономического развития региона, улучшения качества отдыха жителей города и туристов. </a:t>
            </a:r>
          </a:p>
          <a:p>
            <a:pPr indent="450000" algn="just">
              <a:lnSpc>
                <a:spcPct val="125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 реализации проекта в исторической части города Стерлитамак установлены: модульные конструкции (ларьки для уличной торговли, модульное здание офисного назначения, амфитеатр), информационные знаки и стенды туристической навигации, в том числе для слабовидящих, мобильный шатер, арт-объекты "Гуси", освещение уличных павильонов, гирлянды (уличные), архитектурная подсветка зданий, сценический сборно-разборный комплекс, светодиодные экраны.</a:t>
            </a:r>
          </a:p>
        </p:txBody>
      </p:sp>
      <p:grpSp>
        <p:nvGrpSpPr>
          <p:cNvPr id="4" name="Group 40">
            <a:extLst>
              <a:ext uri="{FF2B5EF4-FFF2-40B4-BE49-F238E27FC236}">
                <a16:creationId xmlns:a16="http://schemas.microsoft.com/office/drawing/2014/main" id="{D5DE5264-DEF8-43CD-BDF3-3A9ABD5BECAC}"/>
              </a:ext>
            </a:extLst>
          </p:cNvPr>
          <p:cNvGrpSpPr/>
          <p:nvPr/>
        </p:nvGrpSpPr>
        <p:grpSpPr>
          <a:xfrm>
            <a:off x="293741" y="1563853"/>
            <a:ext cx="3263886" cy="3030825"/>
            <a:chOff x="8263875" y="1615140"/>
            <a:chExt cx="2947421" cy="3304935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14832C73-C173-4664-BFD5-A076AE4B0827}"/>
                </a:ext>
              </a:extLst>
            </p:cNvPr>
            <p:cNvSpPr/>
            <p:nvPr/>
          </p:nvSpPr>
          <p:spPr>
            <a:xfrm>
              <a:off x="8312056" y="2122150"/>
              <a:ext cx="2786353" cy="2711194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175198 w 2776580"/>
                <a:gd name="connsiteY0" fmla="*/ 0 h 2827362"/>
                <a:gd name="connsiteX1" fmla="*/ 2776580 w 2776580"/>
                <a:gd name="connsiteY1" fmla="*/ 95250 h 2827362"/>
                <a:gd name="connsiteX2" fmla="*/ 2674980 w 2776580"/>
                <a:gd name="connsiteY2" fmla="*/ 2827362 h 2827362"/>
                <a:gd name="connsiteX3" fmla="*/ 47990 w 2776580"/>
                <a:gd name="connsiteY3" fmla="*/ 2586062 h 2827362"/>
                <a:gd name="connsiteX4" fmla="*/ 175198 w 2776580"/>
                <a:gd name="connsiteY4" fmla="*/ 0 h 2827362"/>
                <a:gd name="connsiteX0" fmla="*/ 175198 w 2776580"/>
                <a:gd name="connsiteY0" fmla="*/ 0 h 2782269"/>
                <a:gd name="connsiteX1" fmla="*/ 2776580 w 2776580"/>
                <a:gd name="connsiteY1" fmla="*/ 95250 h 2782269"/>
                <a:gd name="connsiteX2" fmla="*/ 2690881 w 2776580"/>
                <a:gd name="connsiteY2" fmla="*/ 2771708 h 2782269"/>
                <a:gd name="connsiteX3" fmla="*/ 47990 w 2776580"/>
                <a:gd name="connsiteY3" fmla="*/ 2586062 h 2782269"/>
                <a:gd name="connsiteX4" fmla="*/ 175198 w 2776580"/>
                <a:gd name="connsiteY4" fmla="*/ 0 h 2782269"/>
                <a:gd name="connsiteX0" fmla="*/ 175198 w 2776580"/>
                <a:gd name="connsiteY0" fmla="*/ 0 h 2773467"/>
                <a:gd name="connsiteX1" fmla="*/ 2776580 w 2776580"/>
                <a:gd name="connsiteY1" fmla="*/ 95250 h 2773467"/>
                <a:gd name="connsiteX2" fmla="*/ 2762436 w 2776580"/>
                <a:gd name="connsiteY2" fmla="*/ 2755807 h 2773467"/>
                <a:gd name="connsiteX3" fmla="*/ 47990 w 2776580"/>
                <a:gd name="connsiteY3" fmla="*/ 2586062 h 2773467"/>
                <a:gd name="connsiteX4" fmla="*/ 175198 w 2776580"/>
                <a:gd name="connsiteY4" fmla="*/ 0 h 2773467"/>
                <a:gd name="connsiteX0" fmla="*/ 175198 w 2794791"/>
                <a:gd name="connsiteY0" fmla="*/ 0 h 2777766"/>
                <a:gd name="connsiteX1" fmla="*/ 2776580 w 2794791"/>
                <a:gd name="connsiteY1" fmla="*/ 95250 h 2777766"/>
                <a:gd name="connsiteX2" fmla="*/ 2794238 w 2794791"/>
                <a:gd name="connsiteY2" fmla="*/ 2763757 h 2777766"/>
                <a:gd name="connsiteX3" fmla="*/ 47990 w 2794791"/>
                <a:gd name="connsiteY3" fmla="*/ 2586062 h 2777766"/>
                <a:gd name="connsiteX4" fmla="*/ 175198 w 2794791"/>
                <a:gd name="connsiteY4" fmla="*/ 0 h 2777766"/>
                <a:gd name="connsiteX0" fmla="*/ 175198 w 2834230"/>
                <a:gd name="connsiteY0" fmla="*/ 0 h 2777766"/>
                <a:gd name="connsiteX1" fmla="*/ 2776580 w 2834230"/>
                <a:gd name="connsiteY1" fmla="*/ 95250 h 2777766"/>
                <a:gd name="connsiteX2" fmla="*/ 2833991 w 2834230"/>
                <a:gd name="connsiteY2" fmla="*/ 2763757 h 2777766"/>
                <a:gd name="connsiteX3" fmla="*/ 47990 w 2834230"/>
                <a:gd name="connsiteY3" fmla="*/ 2586062 h 2777766"/>
                <a:gd name="connsiteX4" fmla="*/ 175198 w 2834230"/>
                <a:gd name="connsiteY4" fmla="*/ 0 h 2777766"/>
                <a:gd name="connsiteX0" fmla="*/ 175198 w 2881835"/>
                <a:gd name="connsiteY0" fmla="*/ 0 h 2782269"/>
                <a:gd name="connsiteX1" fmla="*/ 2776580 w 2881835"/>
                <a:gd name="connsiteY1" fmla="*/ 95250 h 2782269"/>
                <a:gd name="connsiteX2" fmla="*/ 2881694 w 2881835"/>
                <a:gd name="connsiteY2" fmla="*/ 2771707 h 2782269"/>
                <a:gd name="connsiteX3" fmla="*/ 47990 w 2881835"/>
                <a:gd name="connsiteY3" fmla="*/ 2586062 h 2782269"/>
                <a:gd name="connsiteX4" fmla="*/ 175198 w 2881835"/>
                <a:gd name="connsiteY4" fmla="*/ 0 h 2782269"/>
                <a:gd name="connsiteX0" fmla="*/ 175198 w 2858020"/>
                <a:gd name="connsiteY0" fmla="*/ 0 h 2769357"/>
                <a:gd name="connsiteX1" fmla="*/ 2776580 w 2858020"/>
                <a:gd name="connsiteY1" fmla="*/ 95250 h 2769357"/>
                <a:gd name="connsiteX2" fmla="*/ 2857843 w 2858020"/>
                <a:gd name="connsiteY2" fmla="*/ 2747855 h 2769357"/>
                <a:gd name="connsiteX3" fmla="*/ 47990 w 2858020"/>
                <a:gd name="connsiteY3" fmla="*/ 2586062 h 2769357"/>
                <a:gd name="connsiteX4" fmla="*/ 175198 w 2858020"/>
                <a:gd name="connsiteY4" fmla="*/ 0 h 2769357"/>
                <a:gd name="connsiteX0" fmla="*/ 215022 w 2853154"/>
                <a:gd name="connsiteY0" fmla="*/ 0 h 2769357"/>
                <a:gd name="connsiteX1" fmla="*/ 2771714 w 2853154"/>
                <a:gd name="connsiteY1" fmla="*/ 95250 h 2769357"/>
                <a:gd name="connsiteX2" fmla="*/ 2852977 w 2853154"/>
                <a:gd name="connsiteY2" fmla="*/ 2747855 h 2769357"/>
                <a:gd name="connsiteX3" fmla="*/ 43124 w 2853154"/>
                <a:gd name="connsiteY3" fmla="*/ 2586062 h 2769357"/>
                <a:gd name="connsiteX4" fmla="*/ 215022 w 2853154"/>
                <a:gd name="connsiteY4" fmla="*/ 0 h 2769357"/>
                <a:gd name="connsiteX0" fmla="*/ 210546 w 2853644"/>
                <a:gd name="connsiteY0" fmla="*/ 0 h 2810809"/>
                <a:gd name="connsiteX1" fmla="*/ 2772204 w 2853644"/>
                <a:gd name="connsiteY1" fmla="*/ 136702 h 2810809"/>
                <a:gd name="connsiteX2" fmla="*/ 2853467 w 2853644"/>
                <a:gd name="connsiteY2" fmla="*/ 2789307 h 2810809"/>
                <a:gd name="connsiteX3" fmla="*/ 43614 w 2853644"/>
                <a:gd name="connsiteY3" fmla="*/ 2627514 h 2810809"/>
                <a:gd name="connsiteX4" fmla="*/ 210546 w 2853644"/>
                <a:gd name="connsiteY4" fmla="*/ 0 h 2810809"/>
                <a:gd name="connsiteX0" fmla="*/ 186033 w 2829131"/>
                <a:gd name="connsiteY0" fmla="*/ 0 h 2801315"/>
                <a:gd name="connsiteX1" fmla="*/ 2747691 w 2829131"/>
                <a:gd name="connsiteY1" fmla="*/ 136702 h 2801315"/>
                <a:gd name="connsiteX2" fmla="*/ 2828954 w 2829131"/>
                <a:gd name="connsiteY2" fmla="*/ 2789307 h 2801315"/>
                <a:gd name="connsiteX3" fmla="*/ 46548 w 2829131"/>
                <a:gd name="connsiteY3" fmla="*/ 2607057 h 2801315"/>
                <a:gd name="connsiteX4" fmla="*/ 186033 w 2829131"/>
                <a:gd name="connsiteY4" fmla="*/ 0 h 280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131" h="2801315">
                  <a:moveTo>
                    <a:pt x="186033" y="0"/>
                  </a:moveTo>
                  <a:lnTo>
                    <a:pt x="2747691" y="136702"/>
                  </a:lnTo>
                  <a:cubicBezTo>
                    <a:pt x="2742976" y="1023554"/>
                    <a:pt x="2833669" y="1902455"/>
                    <a:pt x="2828954" y="2789307"/>
                  </a:cubicBezTo>
                  <a:cubicBezTo>
                    <a:pt x="1927891" y="2766024"/>
                    <a:pt x="1233361" y="2903390"/>
                    <a:pt x="46548" y="2607057"/>
                  </a:cubicBezTo>
                  <a:cubicBezTo>
                    <a:pt x="-112202" y="1776786"/>
                    <a:pt x="186033" y="862021"/>
                    <a:pt x="186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39700" dist="139700" dir="8100000" algn="tr" rotWithShape="0">
                <a:prstClr val="black">
                  <a:alpha val="3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D7297A88-8E7B-407B-A856-18E441E92DAB}"/>
                </a:ext>
              </a:extLst>
            </p:cNvPr>
            <p:cNvSpPr/>
            <p:nvPr/>
          </p:nvSpPr>
          <p:spPr>
            <a:xfrm>
              <a:off x="8263875" y="1942942"/>
              <a:ext cx="2947421" cy="2977133"/>
            </a:xfrm>
            <a:custGeom>
              <a:avLst/>
              <a:gdLst>
                <a:gd name="connsiteX0" fmla="*/ 0 w 2798440"/>
                <a:gd name="connsiteY0" fmla="*/ 0 h 2808312"/>
                <a:gd name="connsiteX1" fmla="*/ 2798440 w 2798440"/>
                <a:gd name="connsiteY1" fmla="*/ 0 h 2808312"/>
                <a:gd name="connsiteX2" fmla="*/ 2798440 w 2798440"/>
                <a:gd name="connsiteY2" fmla="*/ 2808312 h 2808312"/>
                <a:gd name="connsiteX3" fmla="*/ 0 w 2798440"/>
                <a:gd name="connsiteY3" fmla="*/ 2808312 h 2808312"/>
                <a:gd name="connsiteX4" fmla="*/ 0 w 2798440"/>
                <a:gd name="connsiteY4" fmla="*/ 0 h 2808312"/>
                <a:gd name="connsiteX0" fmla="*/ 0 w 2900040"/>
                <a:gd name="connsiteY0" fmla="*/ 0 h 2808312"/>
                <a:gd name="connsiteX1" fmla="*/ 2900040 w 2900040"/>
                <a:gd name="connsiteY1" fmla="*/ 76200 h 2808312"/>
                <a:gd name="connsiteX2" fmla="*/ 2798440 w 2900040"/>
                <a:gd name="connsiteY2" fmla="*/ 2808312 h 2808312"/>
                <a:gd name="connsiteX3" fmla="*/ 0 w 2900040"/>
                <a:gd name="connsiteY3" fmla="*/ 2808312 h 2808312"/>
                <a:gd name="connsiteX4" fmla="*/ 0 w 2900040"/>
                <a:gd name="connsiteY4" fmla="*/ 0 h 2808312"/>
                <a:gd name="connsiteX0" fmla="*/ 171450 w 2900040"/>
                <a:gd name="connsiteY0" fmla="*/ 0 h 2827362"/>
                <a:gd name="connsiteX1" fmla="*/ 2900040 w 2900040"/>
                <a:gd name="connsiteY1" fmla="*/ 95250 h 2827362"/>
                <a:gd name="connsiteX2" fmla="*/ 2798440 w 2900040"/>
                <a:gd name="connsiteY2" fmla="*/ 2827362 h 2827362"/>
                <a:gd name="connsiteX3" fmla="*/ 0 w 2900040"/>
                <a:gd name="connsiteY3" fmla="*/ 2827362 h 2827362"/>
                <a:gd name="connsiteX4" fmla="*/ 171450 w 2900040"/>
                <a:gd name="connsiteY4" fmla="*/ 0 h 2827362"/>
                <a:gd name="connsiteX0" fmla="*/ 0 w 2728590"/>
                <a:gd name="connsiteY0" fmla="*/ 0 h 2827362"/>
                <a:gd name="connsiteX1" fmla="*/ 2728590 w 2728590"/>
                <a:gd name="connsiteY1" fmla="*/ 95250 h 2827362"/>
                <a:gd name="connsiteX2" fmla="*/ 2626990 w 2728590"/>
                <a:gd name="connsiteY2" fmla="*/ 2827362 h 2827362"/>
                <a:gd name="connsiteX3" fmla="*/ 0 w 2728590"/>
                <a:gd name="connsiteY3" fmla="*/ 2586062 h 2827362"/>
                <a:gd name="connsiteX4" fmla="*/ 0 w 2728590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  <a:gd name="connsiteX0" fmla="*/ 70555 w 2799145"/>
                <a:gd name="connsiteY0" fmla="*/ 0 h 2827362"/>
                <a:gd name="connsiteX1" fmla="*/ 2799145 w 2799145"/>
                <a:gd name="connsiteY1" fmla="*/ 95250 h 2827362"/>
                <a:gd name="connsiteX2" fmla="*/ 2697545 w 2799145"/>
                <a:gd name="connsiteY2" fmla="*/ 2827362 h 2827362"/>
                <a:gd name="connsiteX3" fmla="*/ 70555 w 2799145"/>
                <a:gd name="connsiteY3" fmla="*/ 2586062 h 2827362"/>
                <a:gd name="connsiteX4" fmla="*/ 70555 w 2799145"/>
                <a:gd name="connsiteY4" fmla="*/ 0 h 2827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9145" h="2827362">
                  <a:moveTo>
                    <a:pt x="70555" y="0"/>
                  </a:moveTo>
                  <a:lnTo>
                    <a:pt x="2799145" y="95250"/>
                  </a:lnTo>
                  <a:lnTo>
                    <a:pt x="2697545" y="2827362"/>
                  </a:lnTo>
                  <a:cubicBezTo>
                    <a:pt x="1796482" y="2804079"/>
                    <a:pt x="1257368" y="2882395"/>
                    <a:pt x="70555" y="2586062"/>
                  </a:cubicBezTo>
                  <a:cubicBezTo>
                    <a:pt x="-88195" y="1755791"/>
                    <a:pt x="70555" y="862021"/>
                    <a:pt x="70555" y="0"/>
                  </a:cubicBezTo>
                  <a:close/>
                </a:path>
              </a:pathLst>
            </a:custGeom>
            <a:solidFill>
              <a:srgbClr val="F0C04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21">
              <a:extLst>
                <a:ext uri="{FF2B5EF4-FFF2-40B4-BE49-F238E27FC236}">
                  <a16:creationId xmlns:a16="http://schemas.microsoft.com/office/drawing/2014/main" id="{7277D8D8-FF2F-4BE3-91A4-D1A09293E215}"/>
                </a:ext>
              </a:extLst>
            </p:cNvPr>
            <p:cNvSpPr/>
            <p:nvPr/>
          </p:nvSpPr>
          <p:spPr>
            <a:xfrm rot="21350571">
              <a:off x="8464570" y="1615140"/>
              <a:ext cx="2578059" cy="780531"/>
            </a:xfrm>
            <a:custGeom>
              <a:avLst/>
              <a:gdLst>
                <a:gd name="connsiteX0" fmla="*/ 0 w 1152128"/>
                <a:gd name="connsiteY0" fmla="*/ 0 h 242604"/>
                <a:gd name="connsiteX1" fmla="*/ 1152128 w 1152128"/>
                <a:gd name="connsiteY1" fmla="*/ 0 h 242604"/>
                <a:gd name="connsiteX2" fmla="*/ 1152128 w 1152128"/>
                <a:gd name="connsiteY2" fmla="*/ 242604 h 242604"/>
                <a:gd name="connsiteX3" fmla="*/ 0 w 1152128"/>
                <a:gd name="connsiteY3" fmla="*/ 242604 h 242604"/>
                <a:gd name="connsiteX4" fmla="*/ 0 w 1152128"/>
                <a:gd name="connsiteY4" fmla="*/ 0 h 242604"/>
                <a:gd name="connsiteX0" fmla="*/ 1637 w 1153765"/>
                <a:gd name="connsiteY0" fmla="*/ 0 h 242604"/>
                <a:gd name="connsiteX1" fmla="*/ 1153765 w 1153765"/>
                <a:gd name="connsiteY1" fmla="*/ 0 h 242604"/>
                <a:gd name="connsiteX2" fmla="*/ 1153765 w 1153765"/>
                <a:gd name="connsiteY2" fmla="*/ 242604 h 242604"/>
                <a:gd name="connsiteX3" fmla="*/ 1637 w 1153765"/>
                <a:gd name="connsiteY3" fmla="*/ 242604 h 242604"/>
                <a:gd name="connsiteX4" fmla="*/ 0 w 1153765"/>
                <a:gd name="connsiteY4" fmla="*/ 57657 h 242604"/>
                <a:gd name="connsiteX5" fmla="*/ 1637 w 1153765"/>
                <a:gd name="connsiteY5" fmla="*/ 0 h 242604"/>
                <a:gd name="connsiteX0" fmla="*/ 85266 w 1237394"/>
                <a:gd name="connsiteY0" fmla="*/ 0 h 242604"/>
                <a:gd name="connsiteX1" fmla="*/ 1237394 w 1237394"/>
                <a:gd name="connsiteY1" fmla="*/ 0 h 242604"/>
                <a:gd name="connsiteX2" fmla="*/ 1237394 w 1237394"/>
                <a:gd name="connsiteY2" fmla="*/ 242604 h 242604"/>
                <a:gd name="connsiteX3" fmla="*/ 85266 w 1237394"/>
                <a:gd name="connsiteY3" fmla="*/ 242604 h 242604"/>
                <a:gd name="connsiteX4" fmla="*/ 85314 w 1237394"/>
                <a:gd name="connsiteY4" fmla="*/ 96385 h 242604"/>
                <a:gd name="connsiteX5" fmla="*/ 83629 w 1237394"/>
                <a:gd name="connsiteY5" fmla="*/ 57657 h 242604"/>
                <a:gd name="connsiteX6" fmla="*/ 85266 w 1237394"/>
                <a:gd name="connsiteY6" fmla="*/ 0 h 242604"/>
                <a:gd name="connsiteX0" fmla="*/ 105071 w 1257199"/>
                <a:gd name="connsiteY0" fmla="*/ 0 h 242604"/>
                <a:gd name="connsiteX1" fmla="*/ 1257199 w 1257199"/>
                <a:gd name="connsiteY1" fmla="*/ 0 h 242604"/>
                <a:gd name="connsiteX2" fmla="*/ 1257199 w 1257199"/>
                <a:gd name="connsiteY2" fmla="*/ 242604 h 242604"/>
                <a:gd name="connsiteX3" fmla="*/ 105071 w 1257199"/>
                <a:gd name="connsiteY3" fmla="*/ 242604 h 242604"/>
                <a:gd name="connsiteX4" fmla="*/ 52921 w 1257199"/>
                <a:gd name="connsiteY4" fmla="*/ 155317 h 242604"/>
                <a:gd name="connsiteX5" fmla="*/ 105119 w 1257199"/>
                <a:gd name="connsiteY5" fmla="*/ 96385 h 242604"/>
                <a:gd name="connsiteX6" fmla="*/ 103434 w 1257199"/>
                <a:gd name="connsiteY6" fmla="*/ 57657 h 242604"/>
                <a:gd name="connsiteX7" fmla="*/ 105071 w 1257199"/>
                <a:gd name="connsiteY7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22233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71720 w 1275998"/>
                <a:gd name="connsiteY5" fmla="*/ 155317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5998"/>
                <a:gd name="connsiteY0" fmla="*/ 0 h 242604"/>
                <a:gd name="connsiteX1" fmla="*/ 1275998 w 1275998"/>
                <a:gd name="connsiteY1" fmla="*/ 0 h 242604"/>
                <a:gd name="connsiteX2" fmla="*/ 1275998 w 1275998"/>
                <a:gd name="connsiteY2" fmla="*/ 242604 h 242604"/>
                <a:gd name="connsiteX3" fmla="*/ 123870 w 1275998"/>
                <a:gd name="connsiteY3" fmla="*/ 242604 h 242604"/>
                <a:gd name="connsiteX4" fmla="*/ 26256 w 1275998"/>
                <a:gd name="connsiteY4" fmla="*/ 197412 h 242604"/>
                <a:gd name="connsiteX5" fmla="*/ 90242 w 1275998"/>
                <a:gd name="connsiteY5" fmla="*/ 150265 h 242604"/>
                <a:gd name="connsiteX6" fmla="*/ 123918 w 1275998"/>
                <a:gd name="connsiteY6" fmla="*/ 96385 h 242604"/>
                <a:gd name="connsiteX7" fmla="*/ 199688 w 1275998"/>
                <a:gd name="connsiteY7" fmla="*/ 57657 h 242604"/>
                <a:gd name="connsiteX8" fmla="*/ 123870 w 1275998"/>
                <a:gd name="connsiteY8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5998 w 1277318"/>
                <a:gd name="connsiteY3" fmla="*/ 242604 h 242604"/>
                <a:gd name="connsiteX4" fmla="*/ 123870 w 1277318"/>
                <a:gd name="connsiteY4" fmla="*/ 242604 h 242604"/>
                <a:gd name="connsiteX5" fmla="*/ 26256 w 1277318"/>
                <a:gd name="connsiteY5" fmla="*/ 197412 h 242604"/>
                <a:gd name="connsiteX6" fmla="*/ 90242 w 1277318"/>
                <a:gd name="connsiteY6" fmla="*/ 150265 h 242604"/>
                <a:gd name="connsiteX7" fmla="*/ 123918 w 1277318"/>
                <a:gd name="connsiteY7" fmla="*/ 96385 h 242604"/>
                <a:gd name="connsiteX8" fmla="*/ 199688 w 1277318"/>
                <a:gd name="connsiteY8" fmla="*/ 57657 h 242604"/>
                <a:gd name="connsiteX9" fmla="*/ 123870 w 1277318"/>
                <a:gd name="connsiteY9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8 w 1277318"/>
                <a:gd name="connsiteY3" fmla="*/ 175523 h 242604"/>
                <a:gd name="connsiteX4" fmla="*/ 1275998 w 1277318"/>
                <a:gd name="connsiteY4" fmla="*/ 242604 h 242604"/>
                <a:gd name="connsiteX5" fmla="*/ 123870 w 1277318"/>
                <a:gd name="connsiteY5" fmla="*/ 242604 h 242604"/>
                <a:gd name="connsiteX6" fmla="*/ 26256 w 1277318"/>
                <a:gd name="connsiteY6" fmla="*/ 197412 h 242604"/>
                <a:gd name="connsiteX7" fmla="*/ 90242 w 1277318"/>
                <a:gd name="connsiteY7" fmla="*/ 150265 h 242604"/>
                <a:gd name="connsiteX8" fmla="*/ 123918 w 1277318"/>
                <a:gd name="connsiteY8" fmla="*/ 96385 h 242604"/>
                <a:gd name="connsiteX9" fmla="*/ 199688 w 1277318"/>
                <a:gd name="connsiteY9" fmla="*/ 57657 h 242604"/>
                <a:gd name="connsiteX10" fmla="*/ 123870 w 1277318"/>
                <a:gd name="connsiteY10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77318 w 1277318"/>
                <a:gd name="connsiteY2" fmla="*/ 47554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77318"/>
                <a:gd name="connsiteY0" fmla="*/ 0 h 242604"/>
                <a:gd name="connsiteX1" fmla="*/ 1275998 w 1277318"/>
                <a:gd name="connsiteY1" fmla="*/ 0 h 242604"/>
                <a:gd name="connsiteX2" fmla="*/ 1248694 w 1277318"/>
                <a:gd name="connsiteY2" fmla="*/ 42503 h 242604"/>
                <a:gd name="connsiteX3" fmla="*/ 1277317 w 1277318"/>
                <a:gd name="connsiteY3" fmla="*/ 98069 h 242604"/>
                <a:gd name="connsiteX4" fmla="*/ 1277318 w 1277318"/>
                <a:gd name="connsiteY4" fmla="*/ 175523 h 242604"/>
                <a:gd name="connsiteX5" fmla="*/ 1275998 w 1277318"/>
                <a:gd name="connsiteY5" fmla="*/ 242604 h 242604"/>
                <a:gd name="connsiteX6" fmla="*/ 123870 w 1277318"/>
                <a:gd name="connsiteY6" fmla="*/ 242604 h 242604"/>
                <a:gd name="connsiteX7" fmla="*/ 26256 w 1277318"/>
                <a:gd name="connsiteY7" fmla="*/ 197412 h 242604"/>
                <a:gd name="connsiteX8" fmla="*/ 90242 w 1277318"/>
                <a:gd name="connsiteY8" fmla="*/ 150265 h 242604"/>
                <a:gd name="connsiteX9" fmla="*/ 123918 w 1277318"/>
                <a:gd name="connsiteY9" fmla="*/ 96385 h 242604"/>
                <a:gd name="connsiteX10" fmla="*/ 199688 w 1277318"/>
                <a:gd name="connsiteY10" fmla="*/ 57657 h 242604"/>
                <a:gd name="connsiteX11" fmla="*/ 123870 w 1277318"/>
                <a:gd name="connsiteY11" fmla="*/ 0 h 242604"/>
                <a:gd name="connsiteX0" fmla="*/ 123870 w 1295839"/>
                <a:gd name="connsiteY0" fmla="*/ 0 h 242604"/>
                <a:gd name="connsiteX1" fmla="*/ 1275998 w 1295839"/>
                <a:gd name="connsiteY1" fmla="*/ 0 h 242604"/>
                <a:gd name="connsiteX2" fmla="*/ 1248694 w 1295839"/>
                <a:gd name="connsiteY2" fmla="*/ 42503 h 242604"/>
                <a:gd name="connsiteX3" fmla="*/ 1295839 w 1295839"/>
                <a:gd name="connsiteY3" fmla="*/ 89650 h 242604"/>
                <a:gd name="connsiteX4" fmla="*/ 1277318 w 1295839"/>
                <a:gd name="connsiteY4" fmla="*/ 175523 h 242604"/>
                <a:gd name="connsiteX5" fmla="*/ 1275998 w 1295839"/>
                <a:gd name="connsiteY5" fmla="*/ 242604 h 242604"/>
                <a:gd name="connsiteX6" fmla="*/ 123870 w 1295839"/>
                <a:gd name="connsiteY6" fmla="*/ 242604 h 242604"/>
                <a:gd name="connsiteX7" fmla="*/ 26256 w 1295839"/>
                <a:gd name="connsiteY7" fmla="*/ 197412 h 242604"/>
                <a:gd name="connsiteX8" fmla="*/ 90242 w 1295839"/>
                <a:gd name="connsiteY8" fmla="*/ 150265 h 242604"/>
                <a:gd name="connsiteX9" fmla="*/ 123918 w 1295839"/>
                <a:gd name="connsiteY9" fmla="*/ 96385 h 242604"/>
                <a:gd name="connsiteX10" fmla="*/ 199688 w 1295839"/>
                <a:gd name="connsiteY10" fmla="*/ 57657 h 242604"/>
                <a:gd name="connsiteX11" fmla="*/ 123870 w 1295839"/>
                <a:gd name="connsiteY11" fmla="*/ 0 h 242604"/>
                <a:gd name="connsiteX0" fmla="*/ 123870 w 1296242"/>
                <a:gd name="connsiteY0" fmla="*/ 0 h 242604"/>
                <a:gd name="connsiteX1" fmla="*/ 1275998 w 1296242"/>
                <a:gd name="connsiteY1" fmla="*/ 0 h 242604"/>
                <a:gd name="connsiteX2" fmla="*/ 1248694 w 1296242"/>
                <a:gd name="connsiteY2" fmla="*/ 42503 h 242604"/>
                <a:gd name="connsiteX3" fmla="*/ 1295839 w 1296242"/>
                <a:gd name="connsiteY3" fmla="*/ 89650 h 242604"/>
                <a:gd name="connsiteX4" fmla="*/ 1243642 w 1296242"/>
                <a:gd name="connsiteY4" fmla="*/ 141847 h 242604"/>
                <a:gd name="connsiteX5" fmla="*/ 1277318 w 1296242"/>
                <a:gd name="connsiteY5" fmla="*/ 175523 h 242604"/>
                <a:gd name="connsiteX6" fmla="*/ 1275998 w 1296242"/>
                <a:gd name="connsiteY6" fmla="*/ 242604 h 242604"/>
                <a:gd name="connsiteX7" fmla="*/ 123870 w 1296242"/>
                <a:gd name="connsiteY7" fmla="*/ 242604 h 242604"/>
                <a:gd name="connsiteX8" fmla="*/ 26256 w 1296242"/>
                <a:gd name="connsiteY8" fmla="*/ 197412 h 242604"/>
                <a:gd name="connsiteX9" fmla="*/ 90242 w 1296242"/>
                <a:gd name="connsiteY9" fmla="*/ 150265 h 242604"/>
                <a:gd name="connsiteX10" fmla="*/ 123918 w 1296242"/>
                <a:gd name="connsiteY10" fmla="*/ 96385 h 242604"/>
                <a:gd name="connsiteX11" fmla="*/ 199688 w 1296242"/>
                <a:gd name="connsiteY11" fmla="*/ 57657 h 242604"/>
                <a:gd name="connsiteX12" fmla="*/ 123870 w 1296242"/>
                <a:gd name="connsiteY12" fmla="*/ 0 h 242604"/>
                <a:gd name="connsiteX0" fmla="*/ 123870 w 1307634"/>
                <a:gd name="connsiteY0" fmla="*/ 0 h 242604"/>
                <a:gd name="connsiteX1" fmla="*/ 1275998 w 1307634"/>
                <a:gd name="connsiteY1" fmla="*/ 0 h 242604"/>
                <a:gd name="connsiteX2" fmla="*/ 1248694 w 1307634"/>
                <a:gd name="connsiteY2" fmla="*/ 42503 h 242604"/>
                <a:gd name="connsiteX3" fmla="*/ 1295839 w 1307634"/>
                <a:gd name="connsiteY3" fmla="*/ 89650 h 242604"/>
                <a:gd name="connsiteX4" fmla="*/ 1243642 w 1307634"/>
                <a:gd name="connsiteY4" fmla="*/ 141847 h 242604"/>
                <a:gd name="connsiteX5" fmla="*/ 1277318 w 1307634"/>
                <a:gd name="connsiteY5" fmla="*/ 175523 h 242604"/>
                <a:gd name="connsiteX6" fmla="*/ 1307627 w 1307634"/>
                <a:gd name="connsiteY6" fmla="*/ 229404 h 242604"/>
                <a:gd name="connsiteX7" fmla="*/ 1275998 w 1307634"/>
                <a:gd name="connsiteY7" fmla="*/ 242604 h 242604"/>
                <a:gd name="connsiteX8" fmla="*/ 123870 w 1307634"/>
                <a:gd name="connsiteY8" fmla="*/ 242604 h 242604"/>
                <a:gd name="connsiteX9" fmla="*/ 26256 w 1307634"/>
                <a:gd name="connsiteY9" fmla="*/ 197412 h 242604"/>
                <a:gd name="connsiteX10" fmla="*/ 90242 w 1307634"/>
                <a:gd name="connsiteY10" fmla="*/ 150265 h 242604"/>
                <a:gd name="connsiteX11" fmla="*/ 123918 w 1307634"/>
                <a:gd name="connsiteY11" fmla="*/ 96385 h 242604"/>
                <a:gd name="connsiteX12" fmla="*/ 199688 w 1307634"/>
                <a:gd name="connsiteY12" fmla="*/ 57657 h 242604"/>
                <a:gd name="connsiteX13" fmla="*/ 123870 w 1307634"/>
                <a:gd name="connsiteY13" fmla="*/ 0 h 2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7634" h="242604">
                  <a:moveTo>
                    <a:pt x="123870" y="0"/>
                  </a:moveTo>
                  <a:lnTo>
                    <a:pt x="1275998" y="0"/>
                  </a:lnTo>
                  <a:lnTo>
                    <a:pt x="1248694" y="42503"/>
                  </a:lnTo>
                  <a:cubicBezTo>
                    <a:pt x="1248694" y="59341"/>
                    <a:pt x="1295839" y="72812"/>
                    <a:pt x="1295839" y="89650"/>
                  </a:cubicBezTo>
                  <a:cubicBezTo>
                    <a:pt x="1301451" y="109856"/>
                    <a:pt x="1246729" y="127535"/>
                    <a:pt x="1243642" y="141847"/>
                  </a:cubicBezTo>
                  <a:cubicBezTo>
                    <a:pt x="1240555" y="156159"/>
                    <a:pt x="1271986" y="168507"/>
                    <a:pt x="1277318" y="175523"/>
                  </a:cubicBezTo>
                  <a:cubicBezTo>
                    <a:pt x="1276757" y="178329"/>
                    <a:pt x="1308188" y="226598"/>
                    <a:pt x="1307627" y="229404"/>
                  </a:cubicBezTo>
                  <a:lnTo>
                    <a:pt x="1275998" y="242604"/>
                  </a:lnTo>
                  <a:lnTo>
                    <a:pt x="123870" y="242604"/>
                  </a:lnTo>
                  <a:cubicBezTo>
                    <a:pt x="-84420" y="235072"/>
                    <a:pt x="34948" y="211960"/>
                    <a:pt x="26256" y="197412"/>
                  </a:cubicBezTo>
                  <a:cubicBezTo>
                    <a:pt x="17564" y="182864"/>
                    <a:pt x="73965" y="167103"/>
                    <a:pt x="90242" y="150265"/>
                  </a:cubicBezTo>
                  <a:cubicBezTo>
                    <a:pt x="106519" y="133427"/>
                    <a:pt x="115499" y="112662"/>
                    <a:pt x="123918" y="96385"/>
                  </a:cubicBezTo>
                  <a:cubicBezTo>
                    <a:pt x="132337" y="80108"/>
                    <a:pt x="199696" y="73721"/>
                    <a:pt x="199688" y="57657"/>
                  </a:cubicBezTo>
                  <a:cubicBezTo>
                    <a:pt x="200234" y="38438"/>
                    <a:pt x="123324" y="19219"/>
                    <a:pt x="123870" y="0"/>
                  </a:cubicBezTo>
                  <a:close/>
                </a:path>
              </a:pathLst>
            </a:custGeom>
            <a:solidFill>
              <a:srgbClr val="BEC6D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854DE59-2DAB-4218-A035-9B154560C183}"/>
              </a:ext>
            </a:extLst>
          </p:cNvPr>
          <p:cNvSpPr txBox="1"/>
          <p:nvPr/>
        </p:nvSpPr>
        <p:spPr>
          <a:xfrm>
            <a:off x="711527" y="1767861"/>
            <a:ext cx="2546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u="sng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«Туризм и гостеприимство» </a:t>
            </a:r>
            <a:endParaRPr lang="ru-RU" i="1" u="sng" dirty="0">
              <a:solidFill>
                <a:srgbClr val="1629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B797B3-6854-4DBB-B2F7-C5EAF213E3A0}"/>
              </a:ext>
            </a:extLst>
          </p:cNvPr>
          <p:cNvSpPr txBox="1"/>
          <p:nvPr/>
        </p:nvSpPr>
        <p:spPr>
          <a:xfrm>
            <a:off x="442158" y="2496133"/>
            <a:ext cx="3085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629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номерного фонда, инфраструктуры и новых точек притяжения»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BCA045-2BBD-421E-947E-E8B64619CC40}"/>
              </a:ext>
            </a:extLst>
          </p:cNvPr>
          <p:cNvSpPr txBox="1"/>
          <p:nvPr/>
        </p:nvSpPr>
        <p:spPr>
          <a:xfrm>
            <a:off x="3813801" y="1237494"/>
            <a:ext cx="8254659" cy="87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000" algn="just">
              <a:lnSpc>
                <a:spcPct val="125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Денежные средства, выделенные на благоустройство двух объектов, освоены в полном объеме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50,5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 (в том числе: за счет бюджета РФ – 49,0 млн руб., бюджета РБ - 1,0 млн руб., местного бюджета – 0,5 млн руб.).  </a:t>
            </a:r>
          </a:p>
        </p:txBody>
      </p:sp>
    </p:spTree>
    <p:extLst>
      <p:ext uri="{BB962C8B-B14F-4D97-AF65-F5344CB8AC3E}">
        <p14:creationId xmlns:p14="http://schemas.microsoft.com/office/powerpoint/2010/main" val="25748902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0CA3664-7278-4D32-AD25-2C9D8BB95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25" y="90255"/>
            <a:ext cx="12124887" cy="1258348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«Ремонт и капитальный ремонт автомобильных дорог общего пользования местного значения и сооружений на них»</a:t>
            </a: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A0EC50BC-F6E1-4469-BC66-36389A380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89" y="1438863"/>
            <a:ext cx="2681806" cy="398027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618575-9CEA-43B7-B248-2C470CFD2244}"/>
              </a:ext>
            </a:extLst>
          </p:cNvPr>
          <p:cNvSpPr txBox="1"/>
          <p:nvPr/>
        </p:nvSpPr>
        <p:spPr>
          <a:xfrm>
            <a:off x="366073" y="5689206"/>
            <a:ext cx="2681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Автомобильная дорога по ул. Цементников,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0,4 км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E7C1F2-D2BC-4728-9759-A8A69F86D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7" t="332" r="1125" b="17320"/>
          <a:stretch/>
        </p:blipFill>
        <p:spPr>
          <a:xfrm>
            <a:off x="3275779" y="1438862"/>
            <a:ext cx="2681806" cy="39802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5F6019-4F8C-4EAA-93B0-FB75C8848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6" r="10612" b="17652"/>
          <a:stretch/>
        </p:blipFill>
        <p:spPr>
          <a:xfrm>
            <a:off x="6179769" y="1454741"/>
            <a:ext cx="2800827" cy="39404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E0A76B-BCB5-4F8E-A071-52C5440CB7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4" b="17425"/>
          <a:stretch/>
        </p:blipFill>
        <p:spPr>
          <a:xfrm>
            <a:off x="9206278" y="1454591"/>
            <a:ext cx="2613933" cy="39488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8381D3-B1C8-468A-9917-C23B8C6A7C43}"/>
              </a:ext>
            </a:extLst>
          </p:cNvPr>
          <p:cNvSpPr txBox="1"/>
          <p:nvPr/>
        </p:nvSpPr>
        <p:spPr>
          <a:xfrm>
            <a:off x="3454792" y="5938206"/>
            <a:ext cx="2628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Строителей 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пр.Октября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ACACC8-32B5-4003-8472-0F102770FDEC}"/>
              </a:ext>
            </a:extLst>
          </p:cNvPr>
          <p:cNvSpPr txBox="1"/>
          <p:nvPr/>
        </p:nvSpPr>
        <p:spPr>
          <a:xfrm>
            <a:off x="9370504" y="5938206"/>
            <a:ext cx="270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Кочетова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ул.Химиков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21CCE6-DD9E-40A7-89B0-B1569E63AA9E}"/>
              </a:ext>
            </a:extLst>
          </p:cNvPr>
          <p:cNvSpPr txBox="1"/>
          <p:nvPr/>
        </p:nvSpPr>
        <p:spPr>
          <a:xfrm>
            <a:off x="6372711" y="5938205"/>
            <a:ext cx="2628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Пантелькина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Оренбургский тракт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DD177D-2825-43C9-B1B1-41F43CEF503F}"/>
              </a:ext>
            </a:extLst>
          </p:cNvPr>
          <p:cNvSpPr txBox="1"/>
          <p:nvPr/>
        </p:nvSpPr>
        <p:spPr>
          <a:xfrm>
            <a:off x="3530243" y="5599651"/>
            <a:ext cx="7610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технических средств организации дорожного движения:</a:t>
            </a:r>
          </a:p>
        </p:txBody>
      </p:sp>
    </p:spTree>
    <p:extLst>
      <p:ext uri="{BB962C8B-B14F-4D97-AF65-F5344CB8AC3E}">
        <p14:creationId xmlns:p14="http://schemas.microsoft.com/office/powerpoint/2010/main" val="38612402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9CB2E53-BDF7-470E-BE6D-74B4757FD8B2}"/>
              </a:ext>
            </a:extLst>
          </p:cNvPr>
          <p:cNvSpPr txBox="1"/>
          <p:nvPr/>
        </p:nvSpPr>
        <p:spPr>
          <a:xfrm>
            <a:off x="0" y="55397"/>
            <a:ext cx="121920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«Реконструкция Бельского моста г. Стерлитамак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Республика Башкортостан. Этап 1»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B347B-99D9-4A8F-837A-EA42BAC2A270}"/>
              </a:ext>
            </a:extLst>
          </p:cNvPr>
          <p:cNvSpPr txBox="1"/>
          <p:nvPr/>
        </p:nvSpPr>
        <p:spPr>
          <a:xfrm>
            <a:off x="4323839" y="1743572"/>
            <a:ext cx="3881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Срок строительства: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2024-2028 </a:t>
            </a:r>
            <a:r>
              <a:rPr kumimoji="0" lang="ru-RU" sz="2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B36D8C-F6CC-453F-BB69-A85AC0929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69" y="3614161"/>
            <a:ext cx="5036963" cy="28332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E6F89C-5E4D-4BE7-A768-405263F4F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48" y="1251129"/>
            <a:ext cx="3190386" cy="5283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CA9389-A089-4647-808D-5E80251AB57E}"/>
              </a:ext>
            </a:extLst>
          </p:cNvPr>
          <p:cNvSpPr txBox="1"/>
          <p:nvPr/>
        </p:nvSpPr>
        <p:spPr>
          <a:xfrm>
            <a:off x="321691" y="2709644"/>
            <a:ext cx="7513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 237,1 млн руб.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5ECCC9-FE37-4D42-B71C-75DF904D914E}"/>
              </a:ext>
            </a:extLst>
          </p:cNvPr>
          <p:cNvSpPr txBox="1"/>
          <p:nvPr/>
        </p:nvSpPr>
        <p:spPr>
          <a:xfrm>
            <a:off x="474091" y="1403529"/>
            <a:ext cx="3881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строительства: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3,2 млрд руб.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3229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C55002-C7E0-421B-98C3-7F55451D686B}"/>
              </a:ext>
            </a:extLst>
          </p:cNvPr>
          <p:cNvSpPr txBox="1"/>
          <p:nvPr/>
        </p:nvSpPr>
        <p:spPr>
          <a:xfrm>
            <a:off x="0" y="251670"/>
            <a:ext cx="12191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«Улично-дорожная сеть микрорайона Юго-западный ГО г. Стерлитамак РБ.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л. </a:t>
            </a:r>
            <a:r>
              <a:rPr kumimoji="0" lang="ru-RU" sz="2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Юрматинская</a:t>
            </a: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ул. №1»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2F49BF-9BBE-4D8B-AA2D-F1EFB74AA071}"/>
              </a:ext>
            </a:extLst>
          </p:cNvPr>
          <p:cNvSpPr txBox="1"/>
          <p:nvPr/>
        </p:nvSpPr>
        <p:spPr>
          <a:xfrm>
            <a:off x="436228" y="2097248"/>
            <a:ext cx="512567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Стоимость строительства Этап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180,4 млн. руб.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средств местного бюджета выполнены 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по разработке проектно-сметной 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документации на сумму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6,5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ED3611-084E-486D-9B7E-5EA4055F05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39" y="1786318"/>
            <a:ext cx="5548636" cy="4161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0850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0D20C9B-BEF8-4416-810F-14120D802451}"/>
              </a:ext>
            </a:extLst>
          </p:cNvPr>
          <p:cNvSpPr/>
          <p:nvPr/>
        </p:nvSpPr>
        <p:spPr>
          <a:xfrm>
            <a:off x="1487488" y="267323"/>
            <a:ext cx="1008112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Рейтинг по уровню открытости бюджетных данных</a:t>
            </a:r>
          </a:p>
          <a:p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06B3D29C-2AAC-43BC-A01F-822FEE01A1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721960"/>
              </p:ext>
            </p:extLst>
          </p:nvPr>
        </p:nvGraphicFramePr>
        <p:xfrm>
          <a:off x="2521259" y="1065319"/>
          <a:ext cx="7803471" cy="4039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1C4A4EA-A555-4D38-98F2-D3FAB3F63633}"/>
              </a:ext>
            </a:extLst>
          </p:cNvPr>
          <p:cNvSpPr txBox="1"/>
          <p:nvPr/>
        </p:nvSpPr>
        <p:spPr>
          <a:xfrm>
            <a:off x="7688434" y="6249261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сеть для распространения информации о бюджете </a:t>
            </a:r>
            <a:r>
              <a:rPr 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https://vk.com/budgetsterlitamak</a:t>
            </a:r>
            <a:r>
              <a:rPr lang="ru-RU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2" descr="https://sun9-29.userapi.com/impf/hsVJx5FlQFl70rohPRnAholi7Dy3JeLxH4AE6Q/h8OGHxUAi0Y.jpg?size=699x699&amp;quality=95&amp;sign=56b9a299380e79c8265fae92d5e47a2d&amp;type=album">
            <a:extLst>
              <a:ext uri="{FF2B5EF4-FFF2-40B4-BE49-F238E27FC236}">
                <a16:creationId xmlns:a16="http://schemas.microsoft.com/office/drawing/2014/main" id="{AC2FCF10-1BF4-4E1E-A984-D6D2CD528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314" y="5355917"/>
            <a:ext cx="1502083" cy="150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3844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415395-B174-43E8-A8F2-67F453A4F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298" y="979909"/>
            <a:ext cx="664522" cy="8617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EF7AE3-E991-41DC-BADC-CECD64B89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7" y="979911"/>
            <a:ext cx="4723122" cy="861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62E500-2DAD-4DED-B565-5564258A5B95}"/>
              </a:ext>
            </a:extLst>
          </p:cNvPr>
          <p:cNvSpPr txBox="1"/>
          <p:nvPr/>
        </p:nvSpPr>
        <p:spPr>
          <a:xfrm>
            <a:off x="-71021" y="139847"/>
            <a:ext cx="121920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«Физкультурно-оздоровительный комплекс «Алга»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A8B115-EBE6-43B5-B5C5-6EACEEFDD870}"/>
              </a:ext>
            </a:extLst>
          </p:cNvPr>
          <p:cNvSpPr txBox="1"/>
          <p:nvPr/>
        </p:nvSpPr>
        <p:spPr>
          <a:xfrm>
            <a:off x="145185" y="1010241"/>
            <a:ext cx="44996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объекта: 630,25 млн руб.,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строительства: 2025-2026 гг.</a:t>
            </a:r>
          </a:p>
          <a:p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2270580E-7406-487E-958B-E6D70ED891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44D3D1-0A91-4C74-BCF3-753C37C4F3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3" b="17333"/>
          <a:stretch/>
        </p:blipFill>
        <p:spPr>
          <a:xfrm>
            <a:off x="6783286" y="872533"/>
            <a:ext cx="4658379" cy="1938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FACC93-8397-4608-8C83-15D0D1F6D319}"/>
              </a:ext>
            </a:extLst>
          </p:cNvPr>
          <p:cNvSpPr txBox="1"/>
          <p:nvPr/>
        </p:nvSpPr>
        <p:spPr>
          <a:xfrm>
            <a:off x="135798" y="1841684"/>
            <a:ext cx="58078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профинансировано в 2025 году: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182,9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руб.,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федеральный бюджет -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154,4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 Республики Башкортостан -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местный бюджет -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5,5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1FFD31F-F564-455B-A145-D656D1F72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94" y="4276638"/>
            <a:ext cx="4162072" cy="23411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27EB04-8049-4720-9677-DCB8C25659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r="9098"/>
          <a:stretch/>
        </p:blipFill>
        <p:spPr>
          <a:xfrm>
            <a:off x="8182681" y="4176289"/>
            <a:ext cx="3938299" cy="25418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91A4AD-F155-47D6-B1C4-52FB48CD0F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5"/>
          <a:stretch/>
        </p:blipFill>
        <p:spPr>
          <a:xfrm>
            <a:off x="4533062" y="3270603"/>
            <a:ext cx="3541352" cy="221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7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AA627A3-7F7A-46D8-A737-125CD759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682" y="17373"/>
            <a:ext cx="10066789" cy="1323439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 территории парка им. С.М. Кирова и территории, расположенной вблизи парка по ул. Садовая - ул. Сакко и Ванцетти»</a:t>
            </a: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B17A7CAE-51B9-4581-9F98-CCED4627FC7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6"/>
          <a:stretch/>
        </p:blipFill>
        <p:spPr>
          <a:xfrm>
            <a:off x="865147" y="2924474"/>
            <a:ext cx="2731393" cy="362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D67A2C-B9FF-42B4-AABF-B30C93321D6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573585" y="3944179"/>
            <a:ext cx="2983675" cy="27285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1E713D-FD3C-4B1E-822E-52BD56D93A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470" y="2249862"/>
            <a:ext cx="3353435" cy="223456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5317AB-0B91-4DB3-B290-503D5114B990}"/>
              </a:ext>
            </a:extLst>
          </p:cNvPr>
          <p:cNvSpPr txBox="1"/>
          <p:nvPr/>
        </p:nvSpPr>
        <p:spPr>
          <a:xfrm>
            <a:off x="75502" y="1340812"/>
            <a:ext cx="5377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профинансировано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83,1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т.ч. 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Республики Башкортостан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62,3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руб.,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местного бюджета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20,8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A71086-2DAF-4082-8AA2-909BB77BA22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923" y="1580178"/>
            <a:ext cx="3761000" cy="2210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8BF5D7-F82A-41EB-AEAF-8DF347CFD11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497" y="4589263"/>
            <a:ext cx="3353435" cy="2083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96056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6230FA8-6A3B-40AB-A4EF-6862E9F69213}"/>
              </a:ext>
            </a:extLst>
          </p:cNvPr>
          <p:cNvSpPr/>
          <p:nvPr/>
        </p:nvSpPr>
        <p:spPr>
          <a:xfrm>
            <a:off x="0" y="202233"/>
            <a:ext cx="1172745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Мероприятия в сфере ЖКХ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02DE533-6BFA-4C4E-8F00-A22F03B38D9A}"/>
              </a:ext>
            </a:extLst>
          </p:cNvPr>
          <p:cNvSpPr/>
          <p:nvPr/>
        </p:nvSpPr>
        <p:spPr>
          <a:xfrm>
            <a:off x="436228" y="1023456"/>
            <a:ext cx="1116574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042"/>
            <a:r>
              <a:rPr lang="ru-RU" sz="240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Лизинг на закупку коммунальной техники для ЖКХ – </a:t>
            </a:r>
            <a:r>
              <a:rPr lang="ru-RU" sz="28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20,6</a:t>
            </a:r>
            <a:r>
              <a:rPr lang="ru-RU" sz="240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млн руб.</a:t>
            </a:r>
          </a:p>
          <a:p>
            <a:pPr defTabSz="914042"/>
            <a:endParaRPr lang="ru-RU" sz="2400" dirty="0"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  <a:p>
            <a:pPr defTabSz="914042"/>
            <a:r>
              <a:rPr lang="ru-RU" sz="240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Организация мероприятий по отлову и содержанию безнадзорных животных – </a:t>
            </a:r>
            <a:r>
              <a:rPr lang="ru-RU" sz="28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4</a:t>
            </a:r>
            <a:r>
              <a:rPr lang="ru-RU" sz="240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млн руб.</a:t>
            </a:r>
          </a:p>
          <a:p>
            <a:pPr defTabSz="914042"/>
            <a:endParaRPr lang="ru-RU" sz="2400" dirty="0"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  <a:p>
            <a:pPr defTabSz="914042"/>
            <a:r>
              <a:rPr lang="ru-RU" sz="240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Подготовка объектов коммунального хозяйства к работе в осенне-зимний период – </a:t>
            </a:r>
            <a:r>
              <a:rPr lang="ru-RU" sz="28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39,2</a:t>
            </a:r>
            <a:r>
              <a:rPr lang="ru-RU" sz="2400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 млн руб.:</a:t>
            </a:r>
          </a:p>
          <a:p>
            <a:pPr defTabSz="914042"/>
            <a:endParaRPr lang="ru-RU" sz="2400" dirty="0"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  <a:p>
            <a:pPr marL="342900" indent="-342900" defTabSz="914042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ремонта объектов коммунального хозяйства МУП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СтерлитамакВодоКанал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городского округа город Стерлитамак РБ – 32,4 млн руб.;</a:t>
            </a:r>
          </a:p>
          <a:p>
            <a:pPr defTabSz="914042"/>
            <a:endParaRPr lang="ru-RU" sz="2000" dirty="0"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  <a:p>
            <a:pPr marL="342900" indent="-342900" defTabSz="914042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топливно-энергетических ресурсов, потребляемых АО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Стерлитамакские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распределительные тепловые сети» городского округа город Стерлитамак РБ – 6,8 млн руб.</a:t>
            </a:r>
            <a:endParaRPr lang="ru-RU" sz="2000" dirty="0"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64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5B3AE-A889-4A37-A07D-215C5DE97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943" y="365210"/>
            <a:ext cx="8007659" cy="132587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достижения показателей по Указу Президента Российской Федерации от 7 мая 2012 года № 597 «О мероприятиях по реализации государственной социальной политики» за 2025 года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3FD32D5-924C-4558-B41B-594912C60A06}"/>
              </a:ext>
            </a:extLst>
          </p:cNvPr>
          <p:cNvSpPr/>
          <p:nvPr/>
        </p:nvSpPr>
        <p:spPr>
          <a:xfrm>
            <a:off x="807867" y="2224401"/>
            <a:ext cx="108240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работники образовательных организаций, реализующие программы дошкольного образования, 48 651,39 рублей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работники  и заведующие учебной частью образовательных организаций, реализующие программы общего образования, 53 469,77 рублей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работников учреждений культуры, 48 749,20рублей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работники образовательных организаций, реализующие программы дополнительного образования детей, 56 510,58 рублей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бюджетных организаций других сфер деятельности, 61 945,60 рублей</a:t>
            </a:r>
          </a:p>
        </p:txBody>
      </p:sp>
    </p:spTree>
    <p:extLst>
      <p:ext uri="{BB962C8B-B14F-4D97-AF65-F5344CB8AC3E}">
        <p14:creationId xmlns:p14="http://schemas.microsoft.com/office/powerpoint/2010/main" val="40940252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81;p21">
            <a:extLst>
              <a:ext uri="{FF2B5EF4-FFF2-40B4-BE49-F238E27FC236}">
                <a16:creationId xmlns:a16="http://schemas.microsoft.com/office/drawing/2014/main" id="{901FDAFC-0DF4-4930-8B32-6E67EC50FD18}"/>
              </a:ext>
            </a:extLst>
          </p:cNvPr>
          <p:cNvSpPr/>
          <p:nvPr/>
        </p:nvSpPr>
        <p:spPr>
          <a:xfrm>
            <a:off x="3160167" y="1220700"/>
            <a:ext cx="5856007" cy="1244385"/>
          </a:xfrm>
          <a:prstGeom prst="roundRect">
            <a:avLst>
              <a:gd name="adj" fmla="val 50000"/>
            </a:avLst>
          </a:prstGeom>
          <a:gradFill>
            <a:gsLst>
              <a:gs pos="82000">
                <a:schemeClr val="tx1">
                  <a:lumMod val="75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1"/>
          </a:gradFill>
          <a:ln w="2857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2413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 dirty="0">
              <a:solidFill>
                <a:schemeClr val="tx1"/>
              </a:solidFill>
              <a:latin typeface="Times New Roman" panose="02020603050405020304" pitchFamily="18" charset="0"/>
              <a:ea typeface="Fira Sans Extra Condensed SemiBold"/>
              <a:cs typeface="Times New Roman" panose="02020603050405020304" pitchFamily="18" charset="0"/>
              <a:sym typeface="Fira Sans Extra Condensed SemiBold"/>
            </a:endParaRPr>
          </a:p>
        </p:txBody>
      </p:sp>
      <p:sp>
        <p:nvSpPr>
          <p:cNvPr id="5" name="Google Shape;56;p15">
            <a:extLst>
              <a:ext uri="{FF2B5EF4-FFF2-40B4-BE49-F238E27FC236}">
                <a16:creationId xmlns:a16="http://schemas.microsoft.com/office/drawing/2014/main" id="{6658795E-5FD2-4028-A20D-D0D140DED0C9}"/>
              </a:ext>
            </a:extLst>
          </p:cNvPr>
          <p:cNvSpPr txBox="1">
            <a:spLocks/>
          </p:cNvSpPr>
          <p:nvPr/>
        </p:nvSpPr>
        <p:spPr>
          <a:xfrm>
            <a:off x="900872" y="40857"/>
            <a:ext cx="10487789" cy="93166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2133"/>
              </a:spcAft>
            </a:pPr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20 муниципальных программ</a:t>
            </a:r>
            <a:endParaRPr lang="ru-RU" sz="2500" b="1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581;p21">
            <a:extLst>
              <a:ext uri="{FF2B5EF4-FFF2-40B4-BE49-F238E27FC236}">
                <a16:creationId xmlns:a16="http://schemas.microsoft.com/office/drawing/2014/main" id="{DA309801-671B-46BD-9B74-4D68DFD4F15A}"/>
              </a:ext>
            </a:extLst>
          </p:cNvPr>
          <p:cNvSpPr/>
          <p:nvPr/>
        </p:nvSpPr>
        <p:spPr>
          <a:xfrm>
            <a:off x="3301480" y="1304322"/>
            <a:ext cx="5573379" cy="1053148"/>
          </a:xfrm>
          <a:prstGeom prst="roundRect">
            <a:avLst>
              <a:gd name="adj" fmla="val 50000"/>
            </a:avLst>
          </a:prstGeom>
          <a:solidFill>
            <a:srgbClr val="2A9D8F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 dirty="0">
              <a:solidFill>
                <a:schemeClr val="tx1"/>
              </a:solidFill>
              <a:latin typeface="Times New Roman" panose="02020603050405020304" pitchFamily="18" charset="0"/>
              <a:ea typeface="Fira Sans Extra Condensed SemiBold"/>
              <a:cs typeface="Times New Roman" panose="02020603050405020304" pitchFamily="18" charset="0"/>
              <a:sym typeface="Fira Sans Extra Condensed SemiBold"/>
            </a:endParaRPr>
          </a:p>
        </p:txBody>
      </p:sp>
      <p:sp>
        <p:nvSpPr>
          <p:cNvPr id="7" name="Google Shape;801;p37">
            <a:extLst>
              <a:ext uri="{FF2B5EF4-FFF2-40B4-BE49-F238E27FC236}">
                <a16:creationId xmlns:a16="http://schemas.microsoft.com/office/drawing/2014/main" id="{5DC78C9C-05A4-460D-8546-F0CEEC123F80}"/>
              </a:ext>
            </a:extLst>
          </p:cNvPr>
          <p:cNvSpPr/>
          <p:nvPr/>
        </p:nvSpPr>
        <p:spPr>
          <a:xfrm>
            <a:off x="2014900" y="4166408"/>
            <a:ext cx="1848891" cy="1848891"/>
          </a:xfrm>
          <a:prstGeom prst="arc">
            <a:avLst>
              <a:gd name="adj1" fmla="val 16200000"/>
              <a:gd name="adj2" fmla="val 16193819"/>
            </a:avLst>
          </a:prstGeom>
          <a:noFill/>
          <a:ln w="28575" cap="flat" cmpd="sng">
            <a:solidFill>
              <a:srgbClr val="A6A6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802;p37">
            <a:extLst>
              <a:ext uri="{FF2B5EF4-FFF2-40B4-BE49-F238E27FC236}">
                <a16:creationId xmlns:a16="http://schemas.microsoft.com/office/drawing/2014/main" id="{8DC112A1-4487-4EB1-AE25-FF3FB696FD13}"/>
              </a:ext>
            </a:extLst>
          </p:cNvPr>
          <p:cNvSpPr/>
          <p:nvPr/>
        </p:nvSpPr>
        <p:spPr>
          <a:xfrm>
            <a:off x="2014899" y="4163531"/>
            <a:ext cx="1848891" cy="1848891"/>
          </a:xfrm>
          <a:prstGeom prst="arc">
            <a:avLst>
              <a:gd name="adj1" fmla="val 18604347"/>
              <a:gd name="adj2" fmla="val 15767817"/>
            </a:avLst>
          </a:prstGeom>
          <a:noFill/>
          <a:ln w="76200" cap="flat" cmpd="sng">
            <a:gradFill>
              <a:gsLst>
                <a:gs pos="10000">
                  <a:srgbClr val="1D8F81"/>
                </a:gs>
                <a:gs pos="100000">
                  <a:srgbClr val="2CD4C0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801;p37">
            <a:extLst>
              <a:ext uri="{FF2B5EF4-FFF2-40B4-BE49-F238E27FC236}">
                <a16:creationId xmlns:a16="http://schemas.microsoft.com/office/drawing/2014/main" id="{3CF6B1A2-9DA7-4B65-960F-4EFF596FEF5F}"/>
              </a:ext>
            </a:extLst>
          </p:cNvPr>
          <p:cNvSpPr/>
          <p:nvPr/>
        </p:nvSpPr>
        <p:spPr>
          <a:xfrm>
            <a:off x="8197947" y="4226086"/>
            <a:ext cx="1831524" cy="1831524"/>
          </a:xfrm>
          <a:prstGeom prst="arc">
            <a:avLst>
              <a:gd name="adj1" fmla="val 16200000"/>
              <a:gd name="adj2" fmla="val 16193819"/>
            </a:avLst>
          </a:prstGeom>
          <a:noFill/>
          <a:ln w="28575" cap="flat" cmpd="sng">
            <a:solidFill>
              <a:srgbClr val="A6A6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802;p37">
            <a:extLst>
              <a:ext uri="{FF2B5EF4-FFF2-40B4-BE49-F238E27FC236}">
                <a16:creationId xmlns:a16="http://schemas.microsoft.com/office/drawing/2014/main" id="{B696B127-70A4-4E2F-AA91-A78B54E42E2C}"/>
              </a:ext>
            </a:extLst>
          </p:cNvPr>
          <p:cNvSpPr/>
          <p:nvPr/>
        </p:nvSpPr>
        <p:spPr>
          <a:xfrm>
            <a:off x="8216687" y="4246749"/>
            <a:ext cx="1831524" cy="1831524"/>
          </a:xfrm>
          <a:prstGeom prst="arc">
            <a:avLst>
              <a:gd name="adj1" fmla="val 18303636"/>
              <a:gd name="adj2" fmla="val 21394888"/>
            </a:avLst>
          </a:prstGeom>
          <a:noFill/>
          <a:ln w="76200" cap="flat" cmpd="sng">
            <a:gradFill>
              <a:gsLst>
                <a:gs pos="82000">
                  <a:srgbClr val="EDAC7F"/>
                </a:gs>
                <a:gs pos="9000">
                  <a:srgbClr val="E37B35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532D92AA-BF7A-4B92-9357-7BF4756F9853}"/>
              </a:ext>
            </a:extLst>
          </p:cNvPr>
          <p:cNvSpPr/>
          <p:nvPr/>
        </p:nvSpPr>
        <p:spPr>
          <a:xfrm>
            <a:off x="6037478" y="3462534"/>
            <a:ext cx="107289" cy="10728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CFC42A5-9962-49E1-B5B8-C7F49CF903BA}"/>
              </a:ext>
            </a:extLst>
          </p:cNvPr>
          <p:cNvCxnSpPr>
            <a:cxnSpLocks/>
          </p:cNvCxnSpPr>
          <p:nvPr/>
        </p:nvCxnSpPr>
        <p:spPr>
          <a:xfrm flipH="1">
            <a:off x="2963346" y="3569823"/>
            <a:ext cx="2782277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27D8E64-956E-4B23-9113-227A1ADD7689}"/>
              </a:ext>
            </a:extLst>
          </p:cNvPr>
          <p:cNvCxnSpPr>
            <a:cxnSpLocks/>
          </p:cNvCxnSpPr>
          <p:nvPr/>
        </p:nvCxnSpPr>
        <p:spPr>
          <a:xfrm flipH="1">
            <a:off x="6474761" y="3569823"/>
            <a:ext cx="266523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A8DC112-366C-4A27-B9B2-AE31D8F346BA}"/>
              </a:ext>
            </a:extLst>
          </p:cNvPr>
          <p:cNvCxnSpPr>
            <a:cxnSpLocks/>
          </p:cNvCxnSpPr>
          <p:nvPr/>
        </p:nvCxnSpPr>
        <p:spPr>
          <a:xfrm flipV="1">
            <a:off x="2963345" y="3548695"/>
            <a:ext cx="0" cy="620699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FD7CB0E-AF9A-446B-99CE-380E4C854EC0}"/>
              </a:ext>
            </a:extLst>
          </p:cNvPr>
          <p:cNvCxnSpPr>
            <a:cxnSpLocks/>
          </p:cNvCxnSpPr>
          <p:nvPr/>
        </p:nvCxnSpPr>
        <p:spPr>
          <a:xfrm flipV="1">
            <a:off x="9113709" y="3548695"/>
            <a:ext cx="0" cy="65672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908;p25">
            <a:extLst>
              <a:ext uri="{FF2B5EF4-FFF2-40B4-BE49-F238E27FC236}">
                <a16:creationId xmlns:a16="http://schemas.microsoft.com/office/drawing/2014/main" id="{ECD8C7A1-9F58-4288-8DDD-473128A79327}"/>
              </a:ext>
            </a:extLst>
          </p:cNvPr>
          <p:cNvSpPr/>
          <p:nvPr/>
        </p:nvSpPr>
        <p:spPr>
          <a:xfrm>
            <a:off x="2264183" y="4386660"/>
            <a:ext cx="1350324" cy="1350323"/>
          </a:xfrm>
          <a:prstGeom prst="ellipse">
            <a:avLst/>
          </a:prstGeom>
          <a:gradFill>
            <a:gsLst>
              <a:gs pos="71000">
                <a:srgbClr val="2CD4C0"/>
              </a:gs>
              <a:gs pos="13000">
                <a:srgbClr val="1D8F81"/>
              </a:gs>
            </a:gsLst>
            <a:lin ang="2700000" scaled="1"/>
          </a:gra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8400000" sx="103000" sy="103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908;p25">
            <a:extLst>
              <a:ext uri="{FF2B5EF4-FFF2-40B4-BE49-F238E27FC236}">
                <a16:creationId xmlns:a16="http://schemas.microsoft.com/office/drawing/2014/main" id="{25C5CC82-6B97-4160-8198-D097B76D4682}"/>
              </a:ext>
            </a:extLst>
          </p:cNvPr>
          <p:cNvSpPr/>
          <p:nvPr/>
        </p:nvSpPr>
        <p:spPr>
          <a:xfrm>
            <a:off x="8428793" y="4435199"/>
            <a:ext cx="1350324" cy="1350323"/>
          </a:xfrm>
          <a:prstGeom prst="ellipse">
            <a:avLst/>
          </a:prstGeom>
          <a:gradFill>
            <a:gsLst>
              <a:gs pos="25000">
                <a:srgbClr val="E37B35"/>
              </a:gs>
              <a:gs pos="100000">
                <a:srgbClr val="EDAC7F"/>
              </a:gs>
            </a:gsLst>
            <a:lin ang="2700000" scaled="0"/>
          </a:gra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8400000" sx="103000" sy="103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DE839B-0080-4125-985B-6CBF604B412C}"/>
              </a:ext>
            </a:extLst>
          </p:cNvPr>
          <p:cNvSpPr txBox="1"/>
          <p:nvPr/>
        </p:nvSpPr>
        <p:spPr>
          <a:xfrm>
            <a:off x="3410380" y="1512661"/>
            <a:ext cx="5573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местного бюджета</a:t>
            </a:r>
          </a:p>
        </p:txBody>
      </p:sp>
      <p:sp>
        <p:nvSpPr>
          <p:cNvPr id="19" name="Google Shape;202;p19">
            <a:extLst>
              <a:ext uri="{FF2B5EF4-FFF2-40B4-BE49-F238E27FC236}">
                <a16:creationId xmlns:a16="http://schemas.microsoft.com/office/drawing/2014/main" id="{10111147-F73B-47B4-81D6-692D1D436676}"/>
              </a:ext>
            </a:extLst>
          </p:cNvPr>
          <p:cNvSpPr txBox="1"/>
          <p:nvPr/>
        </p:nvSpPr>
        <p:spPr>
          <a:xfrm>
            <a:off x="1388163" y="5913272"/>
            <a:ext cx="3544008" cy="931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3700" dirty="0">
                <a:solidFill>
                  <a:schemeClr val="tx1"/>
                </a:solidFill>
                <a:latin typeface="Times New Roman" panose="02020603050405020304" pitchFamily="18" charset="0"/>
                <a:ea typeface="Fira Sans Condensed Medium"/>
                <a:cs typeface="Times New Roman" panose="02020603050405020304" pitchFamily="18" charset="0"/>
                <a:sym typeface="Fira Sans Condensed Medium"/>
              </a:rPr>
              <a:t>Программные</a:t>
            </a:r>
            <a:endParaRPr sz="3700" dirty="0">
              <a:solidFill>
                <a:schemeClr val="tx1"/>
              </a:solidFill>
              <a:latin typeface="Times New Roman" panose="02020603050405020304" pitchFamily="18" charset="0"/>
              <a:ea typeface="Fira Sans Condensed Medium"/>
              <a:cs typeface="Times New Roman" panose="02020603050405020304" pitchFamily="18" charset="0"/>
              <a:sym typeface="Fira Sans Condensed Medium"/>
            </a:endParaRPr>
          </a:p>
        </p:txBody>
      </p:sp>
      <p:sp>
        <p:nvSpPr>
          <p:cNvPr id="20" name="Google Shape;215;p19">
            <a:extLst>
              <a:ext uri="{FF2B5EF4-FFF2-40B4-BE49-F238E27FC236}">
                <a16:creationId xmlns:a16="http://schemas.microsoft.com/office/drawing/2014/main" id="{B5CC1427-5E3A-44EF-878E-6E5F901A41FB}"/>
              </a:ext>
            </a:extLst>
          </p:cNvPr>
          <p:cNvSpPr txBox="1"/>
          <p:nvPr/>
        </p:nvSpPr>
        <p:spPr>
          <a:xfrm>
            <a:off x="2516697" y="4793456"/>
            <a:ext cx="1422412" cy="4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4267" dirty="0">
                <a:solidFill>
                  <a:schemeClr val="tx1"/>
                </a:solidFill>
                <a:latin typeface="Times New Roman" panose="02020603050405020304" pitchFamily="18" charset="0"/>
                <a:ea typeface="Fira Sans Condensed ExtraBold"/>
                <a:cs typeface="Times New Roman" panose="02020603050405020304" pitchFamily="18" charset="0"/>
                <a:sym typeface="Fira Sans Condensed ExtraBold"/>
              </a:rPr>
              <a:t>94</a:t>
            </a:r>
            <a:r>
              <a:rPr lang="en" sz="2133" b="1" dirty="0">
                <a:solidFill>
                  <a:schemeClr val="tx1"/>
                </a:solidFill>
                <a:latin typeface="Times New Roman" panose="02020603050405020304" pitchFamily="18" charset="0"/>
                <a:ea typeface="Fira Sans Condensed ExtraBold"/>
                <a:cs typeface="Times New Roman" panose="02020603050405020304" pitchFamily="18" charset="0"/>
                <a:sym typeface="Fira Sans Condensed ExtraBold"/>
              </a:rPr>
              <a:t>%</a:t>
            </a:r>
            <a:endParaRPr sz="2400" b="1" dirty="0">
              <a:solidFill>
                <a:schemeClr val="tx1"/>
              </a:solidFill>
              <a:latin typeface="Times New Roman" panose="02020603050405020304" pitchFamily="18" charset="0"/>
              <a:ea typeface="Fira Sans Condensed ExtraBold"/>
              <a:cs typeface="Times New Roman" panose="02020603050405020304" pitchFamily="18" charset="0"/>
              <a:sym typeface="Fira Sans Condensed ExtraBold"/>
            </a:endParaRPr>
          </a:p>
        </p:txBody>
      </p:sp>
      <p:sp>
        <p:nvSpPr>
          <p:cNvPr id="21" name="Google Shape;216;p19">
            <a:extLst>
              <a:ext uri="{FF2B5EF4-FFF2-40B4-BE49-F238E27FC236}">
                <a16:creationId xmlns:a16="http://schemas.microsoft.com/office/drawing/2014/main" id="{0F7F6300-C33E-4916-8E37-AF298F884AA2}"/>
              </a:ext>
            </a:extLst>
          </p:cNvPr>
          <p:cNvSpPr txBox="1"/>
          <p:nvPr/>
        </p:nvSpPr>
        <p:spPr>
          <a:xfrm>
            <a:off x="8808439" y="4821848"/>
            <a:ext cx="1064943" cy="4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ira Sans Condensed ExtraBold"/>
              </a:rPr>
              <a:t>6</a:t>
            </a:r>
            <a:r>
              <a:rPr lang="en" sz="21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Fira Sans Condensed ExtraBold"/>
              </a:rPr>
              <a:t>%</a:t>
            </a:r>
            <a:endParaRPr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Fira Sans Condensed ExtraBold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27A8D616-BB6B-4004-84A0-04F26B0C112F}"/>
              </a:ext>
            </a:extLst>
          </p:cNvPr>
          <p:cNvSpPr/>
          <p:nvPr/>
        </p:nvSpPr>
        <p:spPr>
          <a:xfrm>
            <a:off x="5733501" y="3519434"/>
            <a:ext cx="107289" cy="10728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A77A7999-0891-4177-AF36-61AA0C4A730C}"/>
              </a:ext>
            </a:extLst>
          </p:cNvPr>
          <p:cNvSpPr/>
          <p:nvPr/>
        </p:nvSpPr>
        <p:spPr>
          <a:xfrm>
            <a:off x="6367472" y="3519434"/>
            <a:ext cx="107289" cy="10728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63E93F2B-5C71-45D9-8715-65855700FC3D}"/>
              </a:ext>
            </a:extLst>
          </p:cNvPr>
          <p:cNvCxnSpPr/>
          <p:nvPr/>
        </p:nvCxnSpPr>
        <p:spPr>
          <a:xfrm>
            <a:off x="6095999" y="2471278"/>
            <a:ext cx="0" cy="999767"/>
          </a:xfrm>
          <a:prstGeom prst="line">
            <a:avLst/>
          </a:prstGeom>
          <a:ln w="381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45643AD-F8B0-42F5-9329-EF29E5A39AF3}"/>
              </a:ext>
            </a:extLst>
          </p:cNvPr>
          <p:cNvSpPr txBox="1"/>
          <p:nvPr/>
        </p:nvSpPr>
        <p:spPr>
          <a:xfrm>
            <a:off x="6383384" y="2961768"/>
            <a:ext cx="289562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545  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EEA5A3-10BA-4EE2-9FF0-E57C7E88C192}"/>
              </a:ext>
            </a:extLst>
          </p:cNvPr>
          <p:cNvSpPr txBox="1"/>
          <p:nvPr/>
        </p:nvSpPr>
        <p:spPr>
          <a:xfrm>
            <a:off x="2823464" y="2856831"/>
            <a:ext cx="3544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9 063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27" name="Google Shape;199;p19">
            <a:extLst>
              <a:ext uri="{FF2B5EF4-FFF2-40B4-BE49-F238E27FC236}">
                <a16:creationId xmlns:a16="http://schemas.microsoft.com/office/drawing/2014/main" id="{F7E244F1-0226-47B6-B35A-ED09CA310DAF}"/>
              </a:ext>
            </a:extLst>
          </p:cNvPr>
          <p:cNvSpPr txBox="1"/>
          <p:nvPr/>
        </p:nvSpPr>
        <p:spPr>
          <a:xfrm>
            <a:off x="7222700" y="5917256"/>
            <a:ext cx="3972282" cy="992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ru-RU" sz="3700" dirty="0">
                <a:latin typeface="Times New Roman" panose="02020603050405020304" pitchFamily="18" charset="0"/>
                <a:cs typeface="Times New Roman" panose="02020603050405020304" pitchFamily="18" charset="0"/>
                <a:sym typeface="Fira Sans Condensed Medium"/>
              </a:rPr>
              <a:t>Непрограммные</a:t>
            </a:r>
          </a:p>
        </p:txBody>
      </p:sp>
    </p:spTree>
    <p:extLst>
      <p:ext uri="{BB962C8B-B14F-4D97-AF65-F5344CB8AC3E}">
        <p14:creationId xmlns:p14="http://schemas.microsoft.com/office/powerpoint/2010/main" val="26851772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Заголовок 1">
            <a:extLst>
              <a:ext uri="{FF2B5EF4-FFF2-40B4-BE49-F238E27FC236}">
                <a16:creationId xmlns:a16="http://schemas.microsoft.com/office/drawing/2014/main" id="{E09947F5-5CA3-4D35-B69A-3D4A89444F5B}"/>
              </a:ext>
            </a:extLst>
          </p:cNvPr>
          <p:cNvSpPr txBox="1">
            <a:spLocks/>
          </p:cNvSpPr>
          <p:nvPr/>
        </p:nvSpPr>
        <p:spPr>
          <a:xfrm>
            <a:off x="1255685" y="111957"/>
            <a:ext cx="9850330" cy="551896"/>
          </a:xfrm>
          <a:prstGeom prst="rect">
            <a:avLst/>
          </a:prstGeom>
          <a:noFill/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61" tIns="45731" rIns="91461" bIns="4573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lnSpc>
                <a:spcPct val="100000"/>
              </a:lnSpc>
              <a:spcAft>
                <a:spcPct val="0"/>
              </a:spcAft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Муниципальные программы в 2025 году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3C5F23-B8E9-4AAF-AC82-48D620BC4494}"/>
              </a:ext>
            </a:extLst>
          </p:cNvPr>
          <p:cNvSpPr txBox="1"/>
          <p:nvPr/>
        </p:nvSpPr>
        <p:spPr>
          <a:xfrm>
            <a:off x="4215547" y="1822080"/>
            <a:ext cx="3270670" cy="3755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992" algn="ctr"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5992" algn="ctr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  <a:p>
            <a:pPr marL="35992" algn="ctr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сумму </a:t>
            </a:r>
          </a:p>
          <a:p>
            <a:pPr marL="35992" algn="ctr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 marL="35992" algn="ctr">
              <a:spcBef>
                <a:spcPts val="0"/>
              </a:spcBef>
              <a:spcAft>
                <a:spcPts val="0"/>
              </a:spcAft>
            </a:pPr>
            <a:r>
              <a:rPr lang="ru-RU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9063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  <a:p>
            <a:pPr marL="35992" algn="ctr">
              <a:spcBef>
                <a:spcPts val="0"/>
              </a:spcBef>
              <a:spcAft>
                <a:spcPts val="0"/>
              </a:spcAft>
            </a:pPr>
            <a:r>
              <a:rPr lang="ru-RU" sz="16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94%  от общей доли расходов</a:t>
            </a:r>
            <a:r>
              <a:rPr lang="ru-RU" sz="1600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2801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FF88E170-B41C-45AD-8D3A-16A129CEBC06}"/>
              </a:ext>
            </a:extLst>
          </p:cNvPr>
          <p:cNvGrpSpPr/>
          <p:nvPr/>
        </p:nvGrpSpPr>
        <p:grpSpPr>
          <a:xfrm>
            <a:off x="60495" y="1301969"/>
            <a:ext cx="12025638" cy="5521099"/>
            <a:chOff x="36245" y="1191604"/>
            <a:chExt cx="12025638" cy="5521099"/>
          </a:xfrm>
        </p:grpSpPr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E02B694C-7CAD-41D3-B0A4-C1625F88DF15}"/>
                </a:ext>
              </a:extLst>
            </p:cNvPr>
            <p:cNvSpPr/>
            <p:nvPr/>
          </p:nvSpPr>
          <p:spPr>
            <a:xfrm>
              <a:off x="44806" y="3325097"/>
              <a:ext cx="4325388" cy="7386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строительного комплекса и                архитектуры ГО г. Стерлитамак РБ на                     2025-2027 годы</a:t>
              </a: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7B4798AF-BA7C-4A72-B6E2-70239FF9E8F2}"/>
                </a:ext>
              </a:extLst>
            </p:cNvPr>
            <p:cNvSpPr/>
            <p:nvPr/>
          </p:nvSpPr>
          <p:spPr>
            <a:xfrm>
              <a:off x="44807" y="5450817"/>
              <a:ext cx="4325388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жильем молодых семей ГО г. Стерлитамак РБ на 2025-2027 годы</a:t>
              </a: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A3BB8126-371E-455D-A897-F19B0B0ABB45}"/>
                </a:ext>
              </a:extLst>
            </p:cNvPr>
            <p:cNvSpPr/>
            <p:nvPr/>
          </p:nvSpPr>
          <p:spPr>
            <a:xfrm>
              <a:off x="39588" y="1191604"/>
              <a:ext cx="4318701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системы образования ГО  г. Стер-               </a:t>
              </a:r>
              <a:r>
                <a:rPr lang="ru-RU" altLang="ru-RU" sz="1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литамак</a:t>
              </a:r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РБ до 2025 года</a:t>
              </a: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67A3845B-5E0E-435F-9585-9683EAD9F30B}"/>
                </a:ext>
              </a:extLst>
            </p:cNvPr>
            <p:cNvSpPr/>
            <p:nvPr/>
          </p:nvSpPr>
          <p:spPr>
            <a:xfrm>
              <a:off x="44806" y="2830019"/>
              <a:ext cx="4325388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Сохранение и развитие культуры ГО г.                       Стерлитамак РБ на 2023-2029 годы</a:t>
              </a: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D16CD8C7-9CC5-4D28-BC67-06C41F169E55}"/>
                </a:ext>
              </a:extLst>
            </p:cNvPr>
            <p:cNvSpPr/>
            <p:nvPr/>
          </p:nvSpPr>
          <p:spPr>
            <a:xfrm>
              <a:off x="44806" y="4478498"/>
              <a:ext cx="4325389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Развитие физической культуры и спорта в                          ГО г. Стерлитамак РБ 2023-2027 годы</a:t>
              </a:r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F3532673-0EFE-4A73-9F0C-D35FB1368961}"/>
                </a:ext>
              </a:extLst>
            </p:cNvPr>
            <p:cNvSpPr/>
            <p:nvPr/>
          </p:nvSpPr>
          <p:spPr>
            <a:xfrm>
              <a:off x="7283961" y="1923294"/>
              <a:ext cx="4777030" cy="7386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Снижение рисков и смягчение последствий чрез-                   вычайных ситуаций природного и техногенного</a:t>
              </a:r>
            </a:p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характера в ГО г. Стерлитамак РБ</a:t>
              </a:r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26E8CE20-580B-4D99-87EC-9919B95F32BA}"/>
                </a:ext>
              </a:extLst>
            </p:cNvPr>
            <p:cNvSpPr/>
            <p:nvPr/>
          </p:nvSpPr>
          <p:spPr>
            <a:xfrm>
              <a:off x="41464" y="2128084"/>
              <a:ext cx="4325388" cy="7386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транспортной инфраструктуры</a:t>
              </a:r>
            </a:p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безопасного движения на тер-</a:t>
              </a:r>
            </a:p>
            <a:p>
              <a:r>
                <a:rPr lang="ru-RU" altLang="ru-RU" sz="1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ритории</a:t>
              </a:r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ГО г. Стерлитамак РБ</a:t>
              </a:r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7B8F2F36-048F-45B4-8A42-A6972A7B20AA}"/>
                </a:ext>
              </a:extLst>
            </p:cNvPr>
            <p:cNvSpPr/>
            <p:nvPr/>
          </p:nvSpPr>
          <p:spPr>
            <a:xfrm>
              <a:off x="7278815" y="3429075"/>
              <a:ext cx="4777030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муниципальной службы в ГО г. Стерли-                  тамак РБ 2023-2028 годы</a:t>
              </a:r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7172ADC0-D63F-4820-8E2D-B9F89A5E52A6}"/>
                </a:ext>
              </a:extLst>
            </p:cNvPr>
            <p:cNvSpPr/>
            <p:nvPr/>
          </p:nvSpPr>
          <p:spPr>
            <a:xfrm>
              <a:off x="7278815" y="2624544"/>
              <a:ext cx="4775285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Развитие молодежной политики в ГО г. Стерли-            </a:t>
              </a:r>
              <a:r>
                <a:rPr lang="ru-RU" altLang="ru-RU" sz="1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тамак</a:t>
              </a:r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itchFamily="18" charset="0"/>
                </a:rPr>
                <a:t>  РБ</a:t>
              </a:r>
            </a:p>
          </p:txBody>
        </p:sp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E8F3D43C-C437-4BC1-B29C-765B238C0446}"/>
                </a:ext>
              </a:extLst>
            </p:cNvPr>
            <p:cNvSpPr/>
            <p:nvPr/>
          </p:nvSpPr>
          <p:spPr>
            <a:xfrm>
              <a:off x="36245" y="1674773"/>
              <a:ext cx="4322044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Благоустройство ГО г. Стерлитамак РБ на                            2017-2027 годы</a:t>
              </a:r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195AC157-9370-4CD5-B5FF-D1D7388FCAB2}"/>
                </a:ext>
              </a:extLst>
            </p:cNvPr>
            <p:cNvSpPr/>
            <p:nvPr/>
          </p:nvSpPr>
          <p:spPr>
            <a:xfrm>
              <a:off x="7278815" y="3121298"/>
              <a:ext cx="4782175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архивного дела в ГО г. Стерлитамак РБ</a:t>
              </a:r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30CF65EC-36D7-4D40-A3F6-84E859F57A73}"/>
                </a:ext>
              </a:extLst>
            </p:cNvPr>
            <p:cNvSpPr/>
            <p:nvPr/>
          </p:nvSpPr>
          <p:spPr>
            <a:xfrm>
              <a:off x="44808" y="5974039"/>
              <a:ext cx="4325388" cy="7386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Управление муниципальными финансами                           и муниципальным долгом ГО г.Стерлитамак                РБ на 2023-2028 годы</a:t>
              </a:r>
            </a:p>
          </p:txBody>
        </p:sp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CC1DC6FA-0B6B-4A9B-B3E5-7FBB4A7419A8}"/>
                </a:ext>
              </a:extLst>
            </p:cNvPr>
            <p:cNvSpPr/>
            <p:nvPr/>
          </p:nvSpPr>
          <p:spPr>
            <a:xfrm>
              <a:off x="44807" y="4961074"/>
              <a:ext cx="4325388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Формирование современной городской сре-                ды ГО г. Стерлитамак РБ на 2018-2030 годы</a:t>
              </a:r>
            </a:p>
          </p:txBody>
        </p:sp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EAEDE1E0-FC88-402C-A8D7-70CE56639940}"/>
                </a:ext>
              </a:extLst>
            </p:cNvPr>
            <p:cNvSpPr/>
            <p:nvPr/>
          </p:nvSpPr>
          <p:spPr>
            <a:xfrm>
              <a:off x="7283962" y="1435941"/>
              <a:ext cx="4768868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Профилактика и борьба с употреблением алкоголь-</a:t>
              </a:r>
            </a:p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ной продукции на территории ГО г. Стерлитамак РБ</a:t>
              </a:r>
            </a:p>
          </p:txBody>
        </p:sp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D79CD0EC-2895-4FCD-8F44-DCA2F3A44CF7}"/>
                </a:ext>
              </a:extLst>
            </p:cNvPr>
            <p:cNvSpPr/>
            <p:nvPr/>
          </p:nvSpPr>
          <p:spPr>
            <a:xfrm>
              <a:off x="7284853" y="4885675"/>
              <a:ext cx="4777030" cy="7386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Создание благоприятных условий в целях </a:t>
              </a:r>
              <a:r>
                <a:rPr lang="ru-RU" altLang="ru-RU" sz="1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</a:t>
              </a:r>
              <a:endPara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лечения медицинских работников для работы в государственных медицинских учреждениях </a:t>
              </a: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3EADC804-9DA4-43FE-94FF-C2BA467E6B79}"/>
                </a:ext>
              </a:extLst>
            </p:cNvPr>
            <p:cNvSpPr/>
            <p:nvPr/>
          </p:nvSpPr>
          <p:spPr>
            <a:xfrm>
              <a:off x="7284854" y="5543152"/>
              <a:ext cx="4767975" cy="11695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Противодействие злоупотреблению наркотиками                       и незаконному обороту, профилактики заболевае-                  мости наркологическими расстройствами и быто-                               выми отравлениями в ГО г. Стерлитамак РБ на                    2024-2030 годы           </a:t>
              </a:r>
              <a:r>
                <a:rPr lang="ru-RU" altLang="ru-RU" sz="13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		</a:t>
              </a:r>
            </a:p>
          </p:txBody>
        </p: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1CE289B4-D0EE-499C-BC75-8E0F108F08F5}"/>
                </a:ext>
              </a:extLst>
            </p:cNvPr>
            <p:cNvSpPr/>
            <p:nvPr/>
          </p:nvSpPr>
          <p:spPr>
            <a:xfrm>
              <a:off x="7279251" y="3955871"/>
              <a:ext cx="4767975" cy="9541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Профилактика терроризма и экстремизма,             минимизация и (или) ликвидация последствий </a:t>
              </a:r>
            </a:p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проявлений терроризма и экстремизма на тер-</a:t>
              </a:r>
            </a:p>
            <a:p>
              <a:r>
                <a:rPr lang="ru-RU" altLang="ru-RU" sz="1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ритории</a:t>
              </a:r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ГО г. Стерлитамак на 2025-2029 годы</a:t>
              </a:r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24808E51-E6C9-4358-BFFE-00228090C8A6}"/>
                </a:ext>
              </a:extLst>
            </p:cNvPr>
            <p:cNvSpPr/>
            <p:nvPr/>
          </p:nvSpPr>
          <p:spPr>
            <a:xfrm>
              <a:off x="44806" y="4021698"/>
              <a:ext cx="4325388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FFC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общественной безопасности</a:t>
              </a:r>
            </a:p>
            <a:p>
              <a:r>
                <a:rPr lang="ru-RU" altLang="ru-RU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территории ГО г. Стерлитамак РБ</a:t>
              </a: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B9E495F2-5E7E-433D-877C-8EA20B5ECDBB}"/>
              </a:ext>
            </a:extLst>
          </p:cNvPr>
          <p:cNvGrpSpPr/>
          <p:nvPr/>
        </p:nvGrpSpPr>
        <p:grpSpPr>
          <a:xfrm>
            <a:off x="3500460" y="952825"/>
            <a:ext cx="851235" cy="5797254"/>
            <a:chOff x="3491884" y="872955"/>
            <a:chExt cx="851235" cy="5811970"/>
          </a:xfrm>
        </p:grpSpPr>
        <p:sp>
          <p:nvSpPr>
            <p:cNvPr id="70" name="Прямоугольник с двумя скругленными противолежащими углами 19">
              <a:extLst>
                <a:ext uri="{FF2B5EF4-FFF2-40B4-BE49-F238E27FC236}">
                  <a16:creationId xmlns:a16="http://schemas.microsoft.com/office/drawing/2014/main" id="{5625AC65-55FE-4D5B-845A-4A8F1662C04C}"/>
                </a:ext>
              </a:extLst>
            </p:cNvPr>
            <p:cNvSpPr/>
            <p:nvPr/>
          </p:nvSpPr>
          <p:spPr>
            <a:xfrm>
              <a:off x="3525192" y="872955"/>
              <a:ext cx="750395" cy="396975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63,6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71" name="Прямоугольник с двумя скругленными противолежащими углами 83">
              <a:extLst>
                <a:ext uri="{FF2B5EF4-FFF2-40B4-BE49-F238E27FC236}">
                  <a16:creationId xmlns:a16="http://schemas.microsoft.com/office/drawing/2014/main" id="{0C095267-9D03-40E2-8891-AFDF4B2FF721}"/>
                </a:ext>
              </a:extLst>
            </p:cNvPr>
            <p:cNvSpPr/>
            <p:nvPr/>
          </p:nvSpPr>
          <p:spPr>
            <a:xfrm>
              <a:off x="3525192" y="1806541"/>
              <a:ext cx="750395" cy="396975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10,2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72" name="Прямоугольник с двумя скругленными противолежащими углами 84">
              <a:extLst>
                <a:ext uri="{FF2B5EF4-FFF2-40B4-BE49-F238E27FC236}">
                  <a16:creationId xmlns:a16="http://schemas.microsoft.com/office/drawing/2014/main" id="{484A21E6-5330-4917-B82B-FBCBA8416B1D}"/>
                </a:ext>
              </a:extLst>
            </p:cNvPr>
            <p:cNvSpPr/>
            <p:nvPr/>
          </p:nvSpPr>
          <p:spPr>
            <a:xfrm>
              <a:off x="3514432" y="2333624"/>
              <a:ext cx="750395" cy="396975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2,4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73" name="Прямоугольник с двумя скругленными противолежащими углами 85">
              <a:extLst>
                <a:ext uri="{FF2B5EF4-FFF2-40B4-BE49-F238E27FC236}">
                  <a16:creationId xmlns:a16="http://schemas.microsoft.com/office/drawing/2014/main" id="{088E4962-E2E3-4A37-88C5-5728D2A4AF2F}"/>
                </a:ext>
              </a:extLst>
            </p:cNvPr>
            <p:cNvSpPr/>
            <p:nvPr/>
          </p:nvSpPr>
          <p:spPr>
            <a:xfrm>
              <a:off x="3542305" y="2917474"/>
              <a:ext cx="750395" cy="396975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3,2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74" name="Прямоугольник с двумя скругленными противолежащими углами 86">
              <a:extLst>
                <a:ext uri="{FF2B5EF4-FFF2-40B4-BE49-F238E27FC236}">
                  <a16:creationId xmlns:a16="http://schemas.microsoft.com/office/drawing/2014/main" id="{84D2ED35-D955-4322-86DD-76B7341873D6}"/>
                </a:ext>
              </a:extLst>
            </p:cNvPr>
            <p:cNvSpPr/>
            <p:nvPr/>
          </p:nvSpPr>
          <p:spPr>
            <a:xfrm>
              <a:off x="3531291" y="3425957"/>
              <a:ext cx="750395" cy="545822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5,5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75" name="Прямоугольник с двумя скругленными противолежащими углами 87">
              <a:extLst>
                <a:ext uri="{FF2B5EF4-FFF2-40B4-BE49-F238E27FC236}">
                  <a16:creationId xmlns:a16="http://schemas.microsoft.com/office/drawing/2014/main" id="{F28264F6-71C9-442B-912F-5C7B8C971108}"/>
                </a:ext>
              </a:extLst>
            </p:cNvPr>
            <p:cNvSpPr/>
            <p:nvPr/>
          </p:nvSpPr>
          <p:spPr>
            <a:xfrm>
              <a:off x="3491884" y="4155846"/>
              <a:ext cx="851235" cy="393115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0,0001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76" name="Прямоугольник с двумя скругленными противолежащими углами 88">
              <a:extLst>
                <a:ext uri="{FF2B5EF4-FFF2-40B4-BE49-F238E27FC236}">
                  <a16:creationId xmlns:a16="http://schemas.microsoft.com/office/drawing/2014/main" id="{69AE727C-B16F-4AC2-8764-67C37687B052}"/>
                </a:ext>
              </a:extLst>
            </p:cNvPr>
            <p:cNvSpPr/>
            <p:nvPr/>
          </p:nvSpPr>
          <p:spPr>
            <a:xfrm>
              <a:off x="3553321" y="4584811"/>
              <a:ext cx="750395" cy="396975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1,8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77" name="Прямоугольник с двумя скругленными противолежащими углами 89">
              <a:extLst>
                <a:ext uri="{FF2B5EF4-FFF2-40B4-BE49-F238E27FC236}">
                  <a16:creationId xmlns:a16="http://schemas.microsoft.com/office/drawing/2014/main" id="{7E82D90C-F8C7-49BB-87F5-3EDFA0C725A0}"/>
                </a:ext>
              </a:extLst>
            </p:cNvPr>
            <p:cNvSpPr/>
            <p:nvPr/>
          </p:nvSpPr>
          <p:spPr>
            <a:xfrm>
              <a:off x="3541122" y="5048349"/>
              <a:ext cx="740564" cy="415157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1,2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78" name="Прямоугольник с двумя скругленными противолежащими углами 90">
              <a:extLst>
                <a:ext uri="{FF2B5EF4-FFF2-40B4-BE49-F238E27FC236}">
                  <a16:creationId xmlns:a16="http://schemas.microsoft.com/office/drawing/2014/main" id="{CA8FD97C-8F2F-4D89-A27F-358FB6E2E926}"/>
                </a:ext>
              </a:extLst>
            </p:cNvPr>
            <p:cNvSpPr/>
            <p:nvPr/>
          </p:nvSpPr>
          <p:spPr>
            <a:xfrm>
              <a:off x="3542305" y="5585579"/>
              <a:ext cx="750395" cy="396975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0,2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79" name="Прямоугольник с двумя скругленными противолежащими углами 91">
              <a:extLst>
                <a:ext uri="{FF2B5EF4-FFF2-40B4-BE49-F238E27FC236}">
                  <a16:creationId xmlns:a16="http://schemas.microsoft.com/office/drawing/2014/main" id="{A16D3EA2-26B4-4CF6-A0C3-98E1F902D0D2}"/>
                </a:ext>
              </a:extLst>
            </p:cNvPr>
            <p:cNvSpPr/>
            <p:nvPr/>
          </p:nvSpPr>
          <p:spPr>
            <a:xfrm>
              <a:off x="3553321" y="6090732"/>
              <a:ext cx="728365" cy="594193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3,0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CD6847FC-A366-41D9-B9BE-3D242FCE6B33}"/>
              </a:ext>
            </a:extLst>
          </p:cNvPr>
          <p:cNvGrpSpPr/>
          <p:nvPr/>
        </p:nvGrpSpPr>
        <p:grpSpPr>
          <a:xfrm>
            <a:off x="11221375" y="1542730"/>
            <a:ext cx="850101" cy="5218624"/>
            <a:chOff x="11221375" y="1484843"/>
            <a:chExt cx="850101" cy="5218624"/>
          </a:xfrm>
        </p:grpSpPr>
        <p:sp>
          <p:nvSpPr>
            <p:cNvPr id="81" name="Прямоугольник с двумя скругленными противолежащими углами 92">
              <a:extLst>
                <a:ext uri="{FF2B5EF4-FFF2-40B4-BE49-F238E27FC236}">
                  <a16:creationId xmlns:a16="http://schemas.microsoft.com/office/drawing/2014/main" id="{6E9CA35F-0D94-4535-BDE8-8D6241916B00}"/>
                </a:ext>
              </a:extLst>
            </p:cNvPr>
            <p:cNvSpPr/>
            <p:nvPr/>
          </p:nvSpPr>
          <p:spPr>
            <a:xfrm>
              <a:off x="11321080" y="5777503"/>
              <a:ext cx="747662" cy="925964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0,002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2" name="Прямоугольник с двумя скругленными противолежащими углами 93">
              <a:extLst>
                <a:ext uri="{FF2B5EF4-FFF2-40B4-BE49-F238E27FC236}">
                  <a16:creationId xmlns:a16="http://schemas.microsoft.com/office/drawing/2014/main" id="{F02FD2D0-2973-427B-9066-1153E5AA0AAF}"/>
                </a:ext>
              </a:extLst>
            </p:cNvPr>
            <p:cNvSpPr/>
            <p:nvPr/>
          </p:nvSpPr>
          <p:spPr>
            <a:xfrm>
              <a:off x="11296496" y="5028726"/>
              <a:ext cx="750395" cy="588714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0,02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3" name="Прямоугольник с двумя скругленными противолежащими углами 94">
              <a:extLst>
                <a:ext uri="{FF2B5EF4-FFF2-40B4-BE49-F238E27FC236}">
                  <a16:creationId xmlns:a16="http://schemas.microsoft.com/office/drawing/2014/main" id="{05561CD0-FA03-4CFE-9504-47E816285125}"/>
                </a:ext>
              </a:extLst>
            </p:cNvPr>
            <p:cNvSpPr/>
            <p:nvPr/>
          </p:nvSpPr>
          <p:spPr>
            <a:xfrm>
              <a:off x="11296498" y="4131646"/>
              <a:ext cx="750395" cy="777751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2,3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4" name="Прямоугольник с двумя скругленными противолежащими углами 95">
              <a:extLst>
                <a:ext uri="{FF2B5EF4-FFF2-40B4-BE49-F238E27FC236}">
                  <a16:creationId xmlns:a16="http://schemas.microsoft.com/office/drawing/2014/main" id="{357A68A4-2218-4D09-8870-A08706BACB6A}"/>
                </a:ext>
              </a:extLst>
            </p:cNvPr>
            <p:cNvSpPr/>
            <p:nvPr/>
          </p:nvSpPr>
          <p:spPr>
            <a:xfrm>
              <a:off x="11321081" y="3587173"/>
              <a:ext cx="750395" cy="396975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0,1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5" name="Прямоугольник с двумя скругленными противолежащими углами 96">
              <a:extLst>
                <a:ext uri="{FF2B5EF4-FFF2-40B4-BE49-F238E27FC236}">
                  <a16:creationId xmlns:a16="http://schemas.microsoft.com/office/drawing/2014/main" id="{EBC7BD34-8959-475F-B1C9-BAECEB28EDF4}"/>
                </a:ext>
              </a:extLst>
            </p:cNvPr>
            <p:cNvSpPr/>
            <p:nvPr/>
          </p:nvSpPr>
          <p:spPr>
            <a:xfrm>
              <a:off x="11221375" y="3132265"/>
              <a:ext cx="850099" cy="396975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0,003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6" name="Прямоугольник с двумя скругленными противолежащими углами 97">
              <a:extLst>
                <a:ext uri="{FF2B5EF4-FFF2-40B4-BE49-F238E27FC236}">
                  <a16:creationId xmlns:a16="http://schemas.microsoft.com/office/drawing/2014/main" id="{BC423982-2863-414D-8BB6-0472AE3A5F6F}"/>
                </a:ext>
              </a:extLst>
            </p:cNvPr>
            <p:cNvSpPr/>
            <p:nvPr/>
          </p:nvSpPr>
          <p:spPr>
            <a:xfrm>
              <a:off x="11289605" y="2653853"/>
              <a:ext cx="750395" cy="396975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0,2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7" name="Прямоугольник с двумя скругленными противолежащими углами 98">
              <a:extLst>
                <a:ext uri="{FF2B5EF4-FFF2-40B4-BE49-F238E27FC236}">
                  <a16:creationId xmlns:a16="http://schemas.microsoft.com/office/drawing/2014/main" id="{5C60844F-A336-4732-AB90-433CA827A9B3}"/>
                </a:ext>
              </a:extLst>
            </p:cNvPr>
            <p:cNvSpPr/>
            <p:nvPr/>
          </p:nvSpPr>
          <p:spPr>
            <a:xfrm>
              <a:off x="11296495" y="2026017"/>
              <a:ext cx="750395" cy="600662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0,6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  <p:sp>
          <p:nvSpPr>
            <p:cNvPr id="88" name="Прямоугольник с двумя скругленными противолежащими углами 99">
              <a:extLst>
                <a:ext uri="{FF2B5EF4-FFF2-40B4-BE49-F238E27FC236}">
                  <a16:creationId xmlns:a16="http://schemas.microsoft.com/office/drawing/2014/main" id="{665144C1-8649-4507-8E44-1A6EDF1EE0CC}"/>
                </a:ext>
              </a:extLst>
            </p:cNvPr>
            <p:cNvSpPr/>
            <p:nvPr/>
          </p:nvSpPr>
          <p:spPr>
            <a:xfrm>
              <a:off x="11398928" y="1484843"/>
              <a:ext cx="672547" cy="498644"/>
            </a:xfrm>
            <a:prstGeom prst="round2Diag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0,001</a:t>
              </a:r>
              <a:r>
                <a:rPr lang="ru-RU" sz="1400" b="1" spc="-1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</p:grp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64733D4A-CF58-441E-8F10-6F0BFAD578C7}"/>
              </a:ext>
            </a:extLst>
          </p:cNvPr>
          <p:cNvSpPr/>
          <p:nvPr/>
        </p:nvSpPr>
        <p:spPr>
          <a:xfrm>
            <a:off x="7309482" y="809992"/>
            <a:ext cx="4768868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Поддержка социально ориентированных </a:t>
            </a:r>
          </a:p>
          <a:p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некоммерческих организациях в ГО </a:t>
            </a:r>
          </a:p>
          <a:p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г. Стерлитамак РБ</a:t>
            </a:r>
          </a:p>
        </p:txBody>
      </p:sp>
      <p:sp>
        <p:nvSpPr>
          <p:cNvPr id="90" name="Прямоугольник с двумя скругленными противолежащими углами 98">
            <a:extLst>
              <a:ext uri="{FF2B5EF4-FFF2-40B4-BE49-F238E27FC236}">
                <a16:creationId xmlns:a16="http://schemas.microsoft.com/office/drawing/2014/main" id="{AA9FF488-45F2-4C89-B0A8-6C247040A8DC}"/>
              </a:ext>
            </a:extLst>
          </p:cNvPr>
          <p:cNvSpPr/>
          <p:nvPr/>
        </p:nvSpPr>
        <p:spPr>
          <a:xfrm>
            <a:off x="11221376" y="823293"/>
            <a:ext cx="800246" cy="478676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0,05</a:t>
            </a:r>
            <a:r>
              <a:rPr lang="ru-RU" sz="14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11431BA1-0F2C-46A2-8AF2-C09CF1DCFC82}"/>
              </a:ext>
            </a:extLst>
          </p:cNvPr>
          <p:cNvSpPr/>
          <p:nvPr/>
        </p:nvSpPr>
        <p:spPr>
          <a:xfrm>
            <a:off x="72402" y="829925"/>
            <a:ext cx="431870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государственной </a:t>
            </a:r>
            <a:r>
              <a:rPr lang="ru-RU" alt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</a:t>
            </a: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ной политики на 2025-2030 годы</a:t>
            </a:r>
          </a:p>
        </p:txBody>
      </p:sp>
      <p:sp>
        <p:nvSpPr>
          <p:cNvPr id="94" name="Прямоугольник с двумя скругленными противолежащими углами 83">
            <a:extLst>
              <a:ext uri="{FF2B5EF4-FFF2-40B4-BE49-F238E27FC236}">
                <a16:creationId xmlns:a16="http://schemas.microsoft.com/office/drawing/2014/main" id="{EC24091A-653B-4E3F-8715-DB1C5C812C2C}"/>
              </a:ext>
            </a:extLst>
          </p:cNvPr>
          <p:cNvSpPr/>
          <p:nvPr/>
        </p:nvSpPr>
        <p:spPr>
          <a:xfrm>
            <a:off x="3553984" y="1370401"/>
            <a:ext cx="750395" cy="39597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63,6</a:t>
            </a:r>
            <a:r>
              <a:rPr lang="ru-RU" sz="14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95" name="Прямоугольник с двумя скругленными противолежащими углами 83">
            <a:extLst>
              <a:ext uri="{FF2B5EF4-FFF2-40B4-BE49-F238E27FC236}">
                <a16:creationId xmlns:a16="http://schemas.microsoft.com/office/drawing/2014/main" id="{926CB3E3-F0BA-4533-8FFD-91FF6461EB36}"/>
              </a:ext>
            </a:extLst>
          </p:cNvPr>
          <p:cNvSpPr/>
          <p:nvPr/>
        </p:nvSpPr>
        <p:spPr>
          <a:xfrm>
            <a:off x="3442069" y="909396"/>
            <a:ext cx="933792" cy="39597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0,0003</a:t>
            </a:r>
            <a:r>
              <a:rPr lang="ru-RU" sz="1400" b="1" spc="-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2975847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2FB33-12E5-4D0C-8D3D-080C56F9E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8" y="189434"/>
            <a:ext cx="10518338" cy="688320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3DE6816-D399-47BF-9FEA-D4DE3BDCAAFE}"/>
              </a:ext>
            </a:extLst>
          </p:cNvPr>
          <p:cNvSpPr/>
          <p:nvPr/>
        </p:nvSpPr>
        <p:spPr>
          <a:xfrm>
            <a:off x="1407589" y="1470747"/>
            <a:ext cx="60318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обязательства публично–правового образования по полученным кредитам, выпущенным ценным бумагам, предоставленным гарантиям перед третьими лицами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0E73360-EC86-4FF3-A4DF-887D585980F1}"/>
              </a:ext>
            </a:extLst>
          </p:cNvPr>
          <p:cNvSpPr/>
          <p:nvPr/>
        </p:nvSpPr>
        <p:spPr>
          <a:xfrm>
            <a:off x="7896598" y="903252"/>
            <a:ext cx="3960440" cy="175432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Предельные объёмы муниципального долга и расходов на его обслуживание регулируются Бюджетным кодексом РФ. Муниципальный долг не должен превышать объем налоговых и неналоговых доходов без учета поступлений дополнительного норматива по налогу на доходы физических лиц. Расходы на обслуживание муниципального долга не должны превышать 15 % расходов бюджета без учета расходов, осуществляемых за счет субвенций.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119AB20-C0FF-407C-A672-254EDCE0A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790728"/>
              </p:ext>
            </p:extLst>
          </p:nvPr>
        </p:nvGraphicFramePr>
        <p:xfrm>
          <a:off x="1487488" y="3541068"/>
          <a:ext cx="8513160" cy="276225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2568922">
                  <a:extLst>
                    <a:ext uri="{9D8B030D-6E8A-4147-A177-3AD203B41FA5}">
                      <a16:colId xmlns:a16="http://schemas.microsoft.com/office/drawing/2014/main" val="1252189773"/>
                    </a:ext>
                  </a:extLst>
                </a:gridCol>
                <a:gridCol w="825621">
                  <a:extLst>
                    <a:ext uri="{9D8B030D-6E8A-4147-A177-3AD203B41FA5}">
                      <a16:colId xmlns:a16="http://schemas.microsoft.com/office/drawing/2014/main" val="1377439355"/>
                    </a:ext>
                  </a:extLst>
                </a:gridCol>
                <a:gridCol w="743467">
                  <a:extLst>
                    <a:ext uri="{9D8B030D-6E8A-4147-A177-3AD203B41FA5}">
                      <a16:colId xmlns:a16="http://schemas.microsoft.com/office/drawing/2014/main" val="2138385612"/>
                    </a:ext>
                  </a:extLst>
                </a:gridCol>
                <a:gridCol w="725987">
                  <a:extLst>
                    <a:ext uri="{9D8B030D-6E8A-4147-A177-3AD203B41FA5}">
                      <a16:colId xmlns:a16="http://schemas.microsoft.com/office/drawing/2014/main" val="3961838360"/>
                    </a:ext>
                  </a:extLst>
                </a:gridCol>
                <a:gridCol w="1215999">
                  <a:extLst>
                    <a:ext uri="{9D8B030D-6E8A-4147-A177-3AD203B41FA5}">
                      <a16:colId xmlns:a16="http://schemas.microsoft.com/office/drawing/2014/main" val="636266716"/>
                    </a:ext>
                  </a:extLst>
                </a:gridCol>
                <a:gridCol w="1216582">
                  <a:extLst>
                    <a:ext uri="{9D8B030D-6E8A-4147-A177-3AD203B41FA5}">
                      <a16:colId xmlns:a16="http://schemas.microsoft.com/office/drawing/2014/main" val="26248524"/>
                    </a:ext>
                  </a:extLst>
                </a:gridCol>
                <a:gridCol w="1216582">
                  <a:extLst>
                    <a:ext uri="{9D8B030D-6E8A-4147-A177-3AD203B41FA5}">
                      <a16:colId xmlns:a16="http://schemas.microsoft.com/office/drawing/2014/main" val="2311192171"/>
                    </a:ext>
                  </a:extLst>
                </a:gridCol>
              </a:tblGrid>
              <a:tr h="25717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долг на 1 января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95649"/>
                  </a:ext>
                </a:extLst>
              </a:tr>
              <a:tr h="257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г.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2028 г.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9109775"/>
                  </a:ext>
                </a:extLst>
              </a:tr>
              <a:tr h="434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внутренний долг,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91 000,0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72 800,0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54 600,0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36 400,0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18 200,0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236633"/>
                  </a:ext>
                </a:extLst>
              </a:tr>
              <a:tr h="509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 из других бюджетов бюджетной системы Российской Федерации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91 000,0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72 800,0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54 600,0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36 400,0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18 200,0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3318210"/>
                  </a:ext>
                </a:extLst>
              </a:tr>
              <a:tr h="509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 в валюте Российской Федерации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230720"/>
                  </a:ext>
                </a:extLst>
              </a:tr>
              <a:tr h="509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гарантии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1188139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D014ECE-623E-4AEC-B7C3-E3F57A0C605D}"/>
              </a:ext>
            </a:extLst>
          </p:cNvPr>
          <p:cNvSpPr/>
          <p:nvPr/>
        </p:nvSpPr>
        <p:spPr>
          <a:xfrm>
            <a:off x="1849115" y="2791154"/>
            <a:ext cx="667344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муниципального внутреннего долга на 1 января года,</a:t>
            </a:r>
          </a:p>
          <a:p>
            <a:pPr algn="ctr"/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следующего за очередным финансовым годом и каждым годом планового периода</a:t>
            </a:r>
          </a:p>
        </p:txBody>
      </p:sp>
    </p:spTree>
    <p:extLst>
      <p:ext uri="{BB962C8B-B14F-4D97-AF65-F5344CB8AC3E}">
        <p14:creationId xmlns:p14="http://schemas.microsoft.com/office/powerpoint/2010/main" val="34155763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528858E-B290-47F0-BE8B-CC96F8F94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199357"/>
              </p:ext>
            </p:extLst>
          </p:nvPr>
        </p:nvGraphicFramePr>
        <p:xfrm>
          <a:off x="1124505" y="1724615"/>
          <a:ext cx="10011923" cy="42963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6505">
                  <a:extLst>
                    <a:ext uri="{9D8B030D-6E8A-4147-A177-3AD203B41FA5}">
                      <a16:colId xmlns:a16="http://schemas.microsoft.com/office/drawing/2014/main" val="3444317650"/>
                    </a:ext>
                  </a:extLst>
                </a:gridCol>
                <a:gridCol w="238823">
                  <a:extLst>
                    <a:ext uri="{9D8B030D-6E8A-4147-A177-3AD203B41FA5}">
                      <a16:colId xmlns:a16="http://schemas.microsoft.com/office/drawing/2014/main" val="2445337725"/>
                    </a:ext>
                  </a:extLst>
                </a:gridCol>
                <a:gridCol w="2507915">
                  <a:extLst>
                    <a:ext uri="{9D8B030D-6E8A-4147-A177-3AD203B41FA5}">
                      <a16:colId xmlns:a16="http://schemas.microsoft.com/office/drawing/2014/main" val="2994825772"/>
                    </a:ext>
                  </a:extLst>
                </a:gridCol>
                <a:gridCol w="4453490">
                  <a:extLst>
                    <a:ext uri="{9D8B030D-6E8A-4147-A177-3AD203B41FA5}">
                      <a16:colId xmlns:a16="http://schemas.microsoft.com/office/drawing/2014/main" val="1570803966"/>
                    </a:ext>
                  </a:extLst>
                </a:gridCol>
                <a:gridCol w="1735190">
                  <a:extLst>
                    <a:ext uri="{9D8B030D-6E8A-4147-A177-3AD203B41FA5}">
                      <a16:colId xmlns:a16="http://schemas.microsoft.com/office/drawing/2014/main" val="551662239"/>
                    </a:ext>
                  </a:extLst>
                </a:gridCol>
              </a:tblGrid>
              <a:tr h="40005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бюджетной классификации              Российской Федерации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Кассовое исполнение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(руб.)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55033438"/>
                  </a:ext>
                </a:extLst>
              </a:tr>
              <a:tr h="43434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администратора поступлений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источника финансирования</a:t>
                      </a:r>
                      <a:endParaRPr lang="ru-RU" sz="16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8000695"/>
                  </a:ext>
                </a:extLst>
              </a:tr>
              <a:tr h="231775"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ВСЕГО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013857897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управление администрации городского округа город Стерлитамак РБ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208 900 853,79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96776965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01 03 0000 00 0000 000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 от других бюджетов бюджетной системы Российской Федерации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18 200 000,00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3674940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01 03 0100 04 0000 810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Погашение бюджетами городских округов кредитов от других бюджетов бюджетной системы Российской Федерации в валюте Российской Федерации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18 200 000,00 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28438272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792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01 05 0000 00 0000 000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 на счетах по учету средств бюджета</a:t>
                      </a:r>
                      <a:endParaRPr lang="ru-RU" sz="165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227 100 853,79</a:t>
                      </a:r>
                      <a:endParaRPr lang="ru-RU" sz="16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21000">
                          <a:schemeClr val="accent3">
                            <a:lumMod val="5000"/>
                            <a:lumOff val="95000"/>
                          </a:schemeClr>
                        </a:gs>
                        <a:gs pos="83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45000"/>
                            <a:lumOff val="55000"/>
                          </a:schemeClr>
                        </a:gs>
                        <a:gs pos="100000">
                          <a:schemeClr val="accent3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1140327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AAC68C9A-4135-4056-9E3D-643014692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4505" y="244836"/>
            <a:ext cx="994299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Источники финансирования дефицита бюджета городского округа город Стерлитамак Республики Башкортостан за 2025 год по кодам   классификации источников финансирования дефицитов бюджетов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</a:t>
            </a: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2287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F8D17AB-B2CE-4D62-8FC8-934204A43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506" y="296643"/>
            <a:ext cx="9016222" cy="49079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поддержки местных инициатив</a:t>
            </a:r>
          </a:p>
        </p:txBody>
      </p:sp>
      <p:sp>
        <p:nvSpPr>
          <p:cNvPr id="7" name="Скругленный прямоугольник 2">
            <a:extLst>
              <a:ext uri="{FF2B5EF4-FFF2-40B4-BE49-F238E27FC236}">
                <a16:creationId xmlns:a16="http://schemas.microsoft.com/office/drawing/2014/main" id="{88E083CD-5655-4887-B9E6-07AE71FFBF99}"/>
              </a:ext>
            </a:extLst>
          </p:cNvPr>
          <p:cNvSpPr/>
          <p:nvPr/>
        </p:nvSpPr>
        <p:spPr>
          <a:xfrm>
            <a:off x="2141331" y="4546526"/>
            <a:ext cx="8639737" cy="684768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i="1" dirty="0">
                <a:solidFill>
                  <a:schemeClr val="tx1"/>
                </a:solidFill>
              </a:rPr>
              <a:t>В этом году на поддержку одного проекта из бюджета республики выделяется до 1,2 млн рублей. 15%  добавляет город, а сами жители должны собрать не менее 4%. </a:t>
            </a:r>
          </a:p>
        </p:txBody>
      </p:sp>
      <p:sp>
        <p:nvSpPr>
          <p:cNvPr id="8" name="Скругленный прямоугольник 4">
            <a:extLst>
              <a:ext uri="{FF2B5EF4-FFF2-40B4-BE49-F238E27FC236}">
                <a16:creationId xmlns:a16="http://schemas.microsoft.com/office/drawing/2014/main" id="{37EC2D20-0E98-4E56-88FA-B2D7A982A96D}"/>
              </a:ext>
            </a:extLst>
          </p:cNvPr>
          <p:cNvSpPr/>
          <p:nvPr/>
        </p:nvSpPr>
        <p:spPr>
          <a:xfrm>
            <a:off x="2152465" y="3853578"/>
            <a:ext cx="8628604" cy="69302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Софинансирование</a:t>
            </a:r>
            <a:r>
              <a:rPr lang="ru-RU" b="1" dirty="0">
                <a:solidFill>
                  <a:schemeClr val="tx1"/>
                </a:solidFill>
              </a:rPr>
              <a:t>: участвуют все</a:t>
            </a:r>
          </a:p>
        </p:txBody>
      </p:sp>
      <p:sp>
        <p:nvSpPr>
          <p:cNvPr id="9" name="Скругленный прямоугольник 10">
            <a:extLst>
              <a:ext uri="{FF2B5EF4-FFF2-40B4-BE49-F238E27FC236}">
                <a16:creationId xmlns:a16="http://schemas.microsoft.com/office/drawing/2014/main" id="{21339CA1-3A49-4F99-B6A2-594B32A51B2D}"/>
              </a:ext>
            </a:extLst>
          </p:cNvPr>
          <p:cNvSpPr/>
          <p:nvPr/>
        </p:nvSpPr>
        <p:spPr>
          <a:xfrm>
            <a:off x="2163600" y="3160630"/>
            <a:ext cx="8639737" cy="692948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i="1" dirty="0">
                <a:solidFill>
                  <a:schemeClr val="tx1"/>
                </a:solidFill>
                <a:cs typeface="Times New Roman" panose="02020603050405020304" pitchFamily="18" charset="0"/>
              </a:rPr>
              <a:t>Жители сами на собрании определяют те проблемы, которые надо решить. Жители определяют размер вклада, который они готовы внести. </a:t>
            </a:r>
          </a:p>
        </p:txBody>
      </p:sp>
      <p:sp>
        <p:nvSpPr>
          <p:cNvPr id="10" name="Скругленный прямоугольник 11">
            <a:extLst>
              <a:ext uri="{FF2B5EF4-FFF2-40B4-BE49-F238E27FC236}">
                <a16:creationId xmlns:a16="http://schemas.microsoft.com/office/drawing/2014/main" id="{F95429D6-DA68-4C24-8895-B63BFEDD8802}"/>
              </a:ext>
            </a:extLst>
          </p:cNvPr>
          <p:cNvSpPr/>
          <p:nvPr/>
        </p:nvSpPr>
        <p:spPr>
          <a:xfrm>
            <a:off x="2152465" y="2467601"/>
            <a:ext cx="8639738" cy="69302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Определение проблемы: выбор за жителями</a:t>
            </a:r>
          </a:p>
        </p:txBody>
      </p:sp>
      <p:sp>
        <p:nvSpPr>
          <p:cNvPr id="11" name="Скругленный прямоугольник 12">
            <a:extLst>
              <a:ext uri="{FF2B5EF4-FFF2-40B4-BE49-F238E27FC236}">
                <a16:creationId xmlns:a16="http://schemas.microsoft.com/office/drawing/2014/main" id="{D8F78D2C-9C7E-4BC1-B782-89D2555E8302}"/>
              </a:ext>
            </a:extLst>
          </p:cNvPr>
          <p:cNvSpPr/>
          <p:nvPr/>
        </p:nvSpPr>
        <p:spPr>
          <a:xfrm>
            <a:off x="2141331" y="1042836"/>
            <a:ext cx="8639737" cy="69302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ППМИ – решение насущных проблем</a:t>
            </a:r>
          </a:p>
        </p:txBody>
      </p:sp>
      <p:sp>
        <p:nvSpPr>
          <p:cNvPr id="12" name="Скругленный прямоугольник 13">
            <a:extLst>
              <a:ext uri="{FF2B5EF4-FFF2-40B4-BE49-F238E27FC236}">
                <a16:creationId xmlns:a16="http://schemas.microsoft.com/office/drawing/2014/main" id="{92A8E1FC-7311-4986-836E-4360470ADE8A}"/>
              </a:ext>
            </a:extLst>
          </p:cNvPr>
          <p:cNvSpPr/>
          <p:nvPr/>
        </p:nvSpPr>
        <p:spPr>
          <a:xfrm>
            <a:off x="2141331" y="1725786"/>
            <a:ext cx="8639738" cy="727687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tx1"/>
                </a:solidFill>
                <a:cs typeface="Times New Roman" panose="02020603050405020304" pitchFamily="18" charset="0"/>
              </a:rPr>
              <a:t>Программа поддержки местных инициатив (ППМИ) - это механизм, позволяющий объединить финансовые ресурсы республиканского бюджета, бюджета города, средства жителей и юридических лиц, и направить их на решение социально-значимых проблем. </a:t>
            </a:r>
          </a:p>
        </p:txBody>
      </p:sp>
      <p:sp>
        <p:nvSpPr>
          <p:cNvPr id="13" name="Скругленный прямоугольник 14">
            <a:extLst>
              <a:ext uri="{FF2B5EF4-FFF2-40B4-BE49-F238E27FC236}">
                <a16:creationId xmlns:a16="http://schemas.microsoft.com/office/drawing/2014/main" id="{FD0DB693-AA17-40EA-AA1F-D39862451B22}"/>
              </a:ext>
            </a:extLst>
          </p:cNvPr>
          <p:cNvSpPr/>
          <p:nvPr/>
        </p:nvSpPr>
        <p:spPr>
          <a:xfrm>
            <a:off x="2137655" y="5921626"/>
            <a:ext cx="8635098" cy="6508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Немаловажную роль для победы играет активность жителей. </a:t>
            </a:r>
            <a:r>
              <a:rPr lang="ru-RU" sz="1400" i="1" dirty="0">
                <a:solidFill>
                  <a:schemeClr val="tx1"/>
                </a:solidFill>
              </a:rPr>
              <a:t>Можно подключить спонсоров – это лишь увеличит шансы на победу.</a:t>
            </a:r>
            <a:r>
              <a:rPr lang="ru-RU" sz="1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Скругленный прямоугольник 15">
            <a:extLst>
              <a:ext uri="{FF2B5EF4-FFF2-40B4-BE49-F238E27FC236}">
                <a16:creationId xmlns:a16="http://schemas.microsoft.com/office/drawing/2014/main" id="{8709D863-2FAC-4009-B709-185C2FA42FEE}"/>
              </a:ext>
            </a:extLst>
          </p:cNvPr>
          <p:cNvSpPr/>
          <p:nvPr/>
        </p:nvSpPr>
        <p:spPr>
          <a:xfrm>
            <a:off x="2141330" y="5231213"/>
            <a:ext cx="8628602" cy="69302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Участие жителей: чем активнее, тем лучше</a:t>
            </a:r>
          </a:p>
        </p:txBody>
      </p:sp>
    </p:spTree>
    <p:extLst>
      <p:ext uri="{BB962C8B-B14F-4D97-AF65-F5344CB8AC3E}">
        <p14:creationId xmlns:p14="http://schemas.microsoft.com/office/powerpoint/2010/main" val="11419299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C7422-C6A5-4FCC-A3A1-A7D321A01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459" y="295766"/>
            <a:ext cx="10312366" cy="490797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поддержки местных инициатив в 2025 году</a:t>
            </a:r>
          </a:p>
        </p:txBody>
      </p:sp>
      <p:sp>
        <p:nvSpPr>
          <p:cNvPr id="3" name="AutoShape 4" descr="https://www.clipartmax.com/png/full/232-2328123_call-for-price-playground.png">
            <a:extLst>
              <a:ext uri="{FF2B5EF4-FFF2-40B4-BE49-F238E27FC236}">
                <a16:creationId xmlns:a16="http://schemas.microsoft.com/office/drawing/2014/main" id="{81A02829-3BE0-4679-9446-8865C0F04D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3919" y="64427"/>
            <a:ext cx="2701768" cy="27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tx1"/>
              </a:solidFill>
            </a:endParaRPr>
          </a:p>
        </p:txBody>
      </p:sp>
      <p:pic>
        <p:nvPicPr>
          <p:cNvPr id="4" name="Picture 6" descr="https://avatars.mds.yandex.net/i?id=881339c0b1155bee4f03c32af70d1ee8740284e0-8309375-images-thumbs&amp;n=13">
            <a:extLst>
              <a:ext uri="{FF2B5EF4-FFF2-40B4-BE49-F238E27FC236}">
                <a16:creationId xmlns:a16="http://schemas.microsoft.com/office/drawing/2014/main" id="{2AAA986E-1B05-4CE6-A876-898FD238F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519" y="1617934"/>
            <a:ext cx="2473497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avatars.mds.yandex.net/i?id=acf0244fbea644a59ee768b29eba7badcd56c940-10868764-images-thumbs&amp;n=13">
            <a:extLst>
              <a:ext uri="{FF2B5EF4-FFF2-40B4-BE49-F238E27FC236}">
                <a16:creationId xmlns:a16="http://schemas.microsoft.com/office/drawing/2014/main" id="{6D2DDBD3-D807-4B04-ABCB-45E65BEE1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776" y="1612937"/>
            <a:ext cx="1502768" cy="130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avatars.mds.yandex.net/i?id=6e14f52f5b1a4c9b0c73cb13d2d8be0dda135e5e-7761683-images-thumbs&amp;n=13">
            <a:extLst>
              <a:ext uri="{FF2B5EF4-FFF2-40B4-BE49-F238E27FC236}">
                <a16:creationId xmlns:a16="http://schemas.microsoft.com/office/drawing/2014/main" id="{09D3A34A-B84A-46BF-926A-01D71C973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992" y="1596913"/>
            <a:ext cx="1568352" cy="132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https://avatars.mds.yandex.net/i?id=05fa263f373ef22105079c16065a03d3e9888b8c-9095672-images-thumbs&amp;n=13">
            <a:extLst>
              <a:ext uri="{FF2B5EF4-FFF2-40B4-BE49-F238E27FC236}">
                <a16:creationId xmlns:a16="http://schemas.microsoft.com/office/drawing/2014/main" id="{84E30BBA-24E4-451E-9A5E-E42E71697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759" y="1608713"/>
            <a:ext cx="1728192" cy="131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DataLife Engine Версия для печати Баскетбольное поле рисунок детский (39 фото)">
            <a:extLst>
              <a:ext uri="{FF2B5EF4-FFF2-40B4-BE49-F238E27FC236}">
                <a16:creationId xmlns:a16="http://schemas.microsoft.com/office/drawing/2014/main" id="{793DADF2-E575-4276-8556-E7ADBC081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06" y="1597226"/>
            <a:ext cx="1577751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https://avatars.mds.yandex.net/i?id=d74133d63959aa521bac7ec1cfeb9be92a55145a-4902257-images-thumbs&amp;n=13">
            <a:extLst>
              <a:ext uri="{FF2B5EF4-FFF2-40B4-BE49-F238E27FC236}">
                <a16:creationId xmlns:a16="http://schemas.microsoft.com/office/drawing/2014/main" id="{58A691C8-946F-4453-A521-8339AC2EA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792" y="1585176"/>
            <a:ext cx="1671406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4">
            <a:extLst>
              <a:ext uri="{FF2B5EF4-FFF2-40B4-BE49-F238E27FC236}">
                <a16:creationId xmlns:a16="http://schemas.microsoft.com/office/drawing/2014/main" id="{7A94854F-EF20-4069-8413-F59D42AB940E}"/>
              </a:ext>
            </a:extLst>
          </p:cNvPr>
          <p:cNvSpPr/>
          <p:nvPr/>
        </p:nvSpPr>
        <p:spPr>
          <a:xfrm>
            <a:off x="2804945" y="987057"/>
            <a:ext cx="7795665" cy="49984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Основные направления проектов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A7CC65B-E929-4E6C-9E3E-8662D1DA4C09}"/>
              </a:ext>
            </a:extLst>
          </p:cNvPr>
          <p:cNvSpPr/>
          <p:nvPr/>
        </p:nvSpPr>
        <p:spPr>
          <a:xfrm>
            <a:off x="10061968" y="2884634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учреждения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F3934D7-603A-40CB-9748-AE7B39F51D92}"/>
              </a:ext>
            </a:extLst>
          </p:cNvPr>
          <p:cNvSpPr/>
          <p:nvPr/>
        </p:nvSpPr>
        <p:spPr>
          <a:xfrm>
            <a:off x="6662642" y="2930116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598C73A-F163-4A0B-A6EC-65FD8F6A61ED}"/>
              </a:ext>
            </a:extLst>
          </p:cNvPr>
          <p:cNvSpPr/>
          <p:nvPr/>
        </p:nvSpPr>
        <p:spPr>
          <a:xfrm>
            <a:off x="4969761" y="2912154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площадки</a:t>
            </a:r>
          </a:p>
        </p:txBody>
      </p:sp>
      <p:sp>
        <p:nvSpPr>
          <p:cNvPr id="14" name="Скругленный прямоугольник 22">
            <a:extLst>
              <a:ext uri="{FF2B5EF4-FFF2-40B4-BE49-F238E27FC236}">
                <a16:creationId xmlns:a16="http://schemas.microsoft.com/office/drawing/2014/main" id="{084A60AD-7B70-487C-9D5F-3F66DD752FF4}"/>
              </a:ext>
            </a:extLst>
          </p:cNvPr>
          <p:cNvSpPr/>
          <p:nvPr/>
        </p:nvSpPr>
        <p:spPr>
          <a:xfrm>
            <a:off x="2804943" y="3414952"/>
            <a:ext cx="7795665" cy="49984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ПРЕДЛАГАЙТЕ ВАШ ПРОЕКТ – ОБСУДИМ, ПОДДЕРЖИМ!</a:t>
            </a:r>
          </a:p>
        </p:txBody>
      </p:sp>
      <p:sp>
        <p:nvSpPr>
          <p:cNvPr id="15" name="Скругленный прямоугольник 23">
            <a:extLst>
              <a:ext uri="{FF2B5EF4-FFF2-40B4-BE49-F238E27FC236}">
                <a16:creationId xmlns:a16="http://schemas.microsoft.com/office/drawing/2014/main" id="{724E4261-3703-496A-8F60-DAF9ED234CE3}"/>
              </a:ext>
            </a:extLst>
          </p:cNvPr>
          <p:cNvSpPr/>
          <p:nvPr/>
        </p:nvSpPr>
        <p:spPr>
          <a:xfrm>
            <a:off x="2804943" y="3905890"/>
            <a:ext cx="7795665" cy="49984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Порядок действий</a:t>
            </a:r>
          </a:p>
        </p:txBody>
      </p:sp>
      <p:pic>
        <p:nvPicPr>
          <p:cNvPr id="16" name="Picture 26" descr="Собрание картинка для презентации">
            <a:extLst>
              <a:ext uri="{FF2B5EF4-FFF2-40B4-BE49-F238E27FC236}">
                <a16:creationId xmlns:a16="http://schemas.microsoft.com/office/drawing/2014/main" id="{B9C92295-1F3B-4AED-B9E1-A1EFA5CFC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350" y="4540046"/>
            <a:ext cx="1600013" cy="140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2" descr="https://avatars.mds.yandex.net/i?id=93d0ef18dd1117564a65cb9332b0559c332828c0-4815406-images-thumbs&amp;n=13">
            <a:extLst>
              <a:ext uri="{FF2B5EF4-FFF2-40B4-BE49-F238E27FC236}">
                <a16:creationId xmlns:a16="http://schemas.microsoft.com/office/drawing/2014/main" id="{0AB32C22-2C33-4FF1-BB60-EFB0A245B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325" y="4563692"/>
            <a:ext cx="1687073" cy="13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4" descr="https://avatars.mds.yandex.net/i?id=45f999bbb8b034c30c3210413c92778076017ea7-10933751-images-thumbs&amp;n=13">
            <a:extLst>
              <a:ext uri="{FF2B5EF4-FFF2-40B4-BE49-F238E27FC236}">
                <a16:creationId xmlns:a16="http://schemas.microsoft.com/office/drawing/2014/main" id="{4444BDE7-FED7-4538-87BD-32168EFA9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57" y="4584621"/>
            <a:ext cx="1546380" cy="135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6" descr="https://avatars.mds.yandex.net/i?id=7a9b434e8b6da874719946cb403b1f60f584bf0a-10767526-images-thumbs&amp;n=13">
            <a:extLst>
              <a:ext uri="{FF2B5EF4-FFF2-40B4-BE49-F238E27FC236}">
                <a16:creationId xmlns:a16="http://schemas.microsoft.com/office/drawing/2014/main" id="{7A1A4F1E-919E-4A0B-8379-9760E173F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957" y="4676908"/>
            <a:ext cx="1564092" cy="125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8" descr="https://avatars.mds.yandex.net/i?id=97b3b084517604551575469ac33119417f113f90-10700023-images-thumbs&amp;n=13">
            <a:extLst>
              <a:ext uri="{FF2B5EF4-FFF2-40B4-BE49-F238E27FC236}">
                <a16:creationId xmlns:a16="http://schemas.microsoft.com/office/drawing/2014/main" id="{D14935B3-C4E2-4E81-BA68-E7948730B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689" y="4682753"/>
            <a:ext cx="2036356" cy="11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BCC039E-331F-4BCE-A69D-1ECAB9A33547}"/>
              </a:ext>
            </a:extLst>
          </p:cNvPr>
          <p:cNvSpPr/>
          <p:nvPr/>
        </p:nvSpPr>
        <p:spPr>
          <a:xfrm>
            <a:off x="8362305" y="2912154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21CFD82-BB88-4F1F-8161-081FC6A7C238}"/>
              </a:ext>
            </a:extLst>
          </p:cNvPr>
          <p:cNvSpPr/>
          <p:nvPr/>
        </p:nvSpPr>
        <p:spPr>
          <a:xfrm>
            <a:off x="3131393" y="2884634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8355A9B-4716-4FF6-AE8A-4DFE2547569D}"/>
              </a:ext>
            </a:extLst>
          </p:cNvPr>
          <p:cNvSpPr/>
          <p:nvPr/>
        </p:nvSpPr>
        <p:spPr>
          <a:xfrm>
            <a:off x="1575061" y="5952863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Выбор проекта на собрании жителей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1338BE5-9484-443B-A5F6-24F48571BBD2}"/>
              </a:ext>
            </a:extLst>
          </p:cNvPr>
          <p:cNvSpPr/>
          <p:nvPr/>
        </p:nvSpPr>
        <p:spPr>
          <a:xfrm>
            <a:off x="1476306" y="2912154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</a:t>
            </a: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294993B-C4ED-46C5-A53C-6840EEF22CD6}"/>
              </a:ext>
            </a:extLst>
          </p:cNvPr>
          <p:cNvSpPr/>
          <p:nvPr/>
        </p:nvSpPr>
        <p:spPr>
          <a:xfrm>
            <a:off x="3647267" y="5954973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Подготовка заявки для конкурса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E87955A-A91C-4AB2-8CDB-E8F3B2BE058D}"/>
              </a:ext>
            </a:extLst>
          </p:cNvPr>
          <p:cNvSpPr/>
          <p:nvPr/>
        </p:nvSpPr>
        <p:spPr>
          <a:xfrm>
            <a:off x="5400735" y="5951519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Победа заявки в конкурсе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254B519-B55C-45B2-B661-8562121921E4}"/>
              </a:ext>
            </a:extLst>
          </p:cNvPr>
          <p:cNvSpPr/>
          <p:nvPr/>
        </p:nvSpPr>
        <p:spPr>
          <a:xfrm>
            <a:off x="7154204" y="5951519"/>
            <a:ext cx="177142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Строительные работы </a:t>
            </a:r>
          </a:p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72162DA-AB1C-4AC7-9D52-7E8A613C1083}"/>
              </a:ext>
            </a:extLst>
          </p:cNvPr>
          <p:cNvSpPr/>
          <p:nvPr/>
        </p:nvSpPr>
        <p:spPr>
          <a:xfrm>
            <a:off x="9802810" y="5939966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Торжественное открытие объекта</a:t>
            </a:r>
          </a:p>
        </p:txBody>
      </p:sp>
    </p:spTree>
    <p:extLst>
      <p:ext uri="{BB962C8B-B14F-4D97-AF65-F5344CB8AC3E}">
        <p14:creationId xmlns:p14="http://schemas.microsoft.com/office/powerpoint/2010/main" val="1103673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69D330-8844-4360-84D0-0551E6B0F5B7}"/>
              </a:ext>
            </a:extLst>
          </p:cNvPr>
          <p:cNvSpPr/>
          <p:nvPr/>
        </p:nvSpPr>
        <p:spPr>
          <a:xfrm>
            <a:off x="3794491" y="290493"/>
            <a:ext cx="6048672" cy="476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 в 2025 году</a:t>
            </a:r>
          </a:p>
        </p:txBody>
      </p:sp>
      <p:graphicFrame>
        <p:nvGraphicFramePr>
          <p:cNvPr id="3" name="Таблица 27">
            <a:extLst>
              <a:ext uri="{FF2B5EF4-FFF2-40B4-BE49-F238E27FC236}">
                <a16:creationId xmlns:a16="http://schemas.microsoft.com/office/drawing/2014/main" id="{4860DCE7-D96D-4F43-BA61-F0B71016F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638063"/>
              </p:ext>
            </p:extLst>
          </p:nvPr>
        </p:nvGraphicFramePr>
        <p:xfrm>
          <a:off x="1514121" y="858069"/>
          <a:ext cx="10369552" cy="546906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359600">
                  <a:extLst>
                    <a:ext uri="{9D8B030D-6E8A-4147-A177-3AD203B41FA5}">
                      <a16:colId xmlns:a16="http://schemas.microsoft.com/office/drawing/2014/main" val="971663246"/>
                    </a:ext>
                  </a:extLst>
                </a:gridCol>
                <a:gridCol w="1591056">
                  <a:extLst>
                    <a:ext uri="{9D8B030D-6E8A-4147-A177-3AD203B41FA5}">
                      <a16:colId xmlns:a16="http://schemas.microsoft.com/office/drawing/2014/main" val="3872340082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1912235232"/>
                    </a:ext>
                  </a:extLst>
                </a:gridCol>
                <a:gridCol w="1014984">
                  <a:extLst>
                    <a:ext uri="{9D8B030D-6E8A-4147-A177-3AD203B41FA5}">
                      <a16:colId xmlns:a16="http://schemas.microsoft.com/office/drawing/2014/main" val="3859595107"/>
                    </a:ext>
                  </a:extLst>
                </a:gridCol>
                <a:gridCol w="1298448">
                  <a:extLst>
                    <a:ext uri="{9D8B030D-6E8A-4147-A177-3AD203B41FA5}">
                      <a16:colId xmlns:a16="http://schemas.microsoft.com/office/drawing/2014/main" val="618966411"/>
                    </a:ext>
                  </a:extLst>
                </a:gridCol>
                <a:gridCol w="1444752">
                  <a:extLst>
                    <a:ext uri="{9D8B030D-6E8A-4147-A177-3AD203B41FA5}">
                      <a16:colId xmlns:a16="http://schemas.microsoft.com/office/drawing/2014/main" val="3749213411"/>
                    </a:ext>
                  </a:extLst>
                </a:gridCol>
                <a:gridCol w="612648">
                  <a:extLst>
                    <a:ext uri="{9D8B030D-6E8A-4147-A177-3AD203B41FA5}">
                      <a16:colId xmlns:a16="http://schemas.microsoft.com/office/drawing/2014/main" val="294488995"/>
                    </a:ext>
                  </a:extLst>
                </a:gridCol>
                <a:gridCol w="2859344">
                  <a:extLst>
                    <a:ext uri="{9D8B030D-6E8A-4147-A177-3AD203B41FA5}">
                      <a16:colId xmlns:a16="http://schemas.microsoft.com/office/drawing/2014/main" val="24105202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населенного пункта (района)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и место проведения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ФИО, должность выступающего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проведенных уроков/лекций (шт.)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Охват (чел.)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Фотоматериалы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(шт.)</a:t>
                      </a:r>
                      <a:endParaRPr lang="ru-RU" sz="11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extLst>
                  <a:ext uri="{0D108BD9-81ED-4DB2-BD59-A6C34878D82A}">
                    <a16:rowId xmlns:a16="http://schemas.microsoft.com/office/drawing/2014/main" val="781252437"/>
                  </a:ext>
                </a:extLst>
              </a:tr>
              <a:tr h="7728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Просветительская лекция «Мошенники за 30 минут»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взрослого экономически активного населения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 город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07.10.2025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Шарафутдинова Г.Ф., зав. отделом ЦГБ МБУ «ЦБС»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чел.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183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Урок «Не дай себя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дропнуть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использованием плана и презентации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 город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29.10.2025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Шарафутдинова Г.Ф., зав. отделом ЦГБ МБУ «ЦБС»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чел.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884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Видеоурок «Не дай себя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дропнуть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использованием записи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округ город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13.11.2025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Шарафутдинова Г.Ф., зав. отделом ЦГБ МБУ «ЦБС»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Стерлитамак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чел.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14" marR="68414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280705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251B4A-080B-4A56-81CF-D2C04EA61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4936" y="1690045"/>
            <a:ext cx="2395728" cy="138384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42B30-5AD4-4C4C-BD26-80238609D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936" y="3326829"/>
            <a:ext cx="2395728" cy="14187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C534DC-0EBB-4122-A3A1-8E8F5164F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4935" y="4836904"/>
            <a:ext cx="2395727" cy="139000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23894E4-8CB0-41BE-A4FB-B146621B6292}"/>
              </a:ext>
            </a:extLst>
          </p:cNvPr>
          <p:cNvSpPr/>
          <p:nvPr/>
        </p:nvSpPr>
        <p:spPr>
          <a:xfrm>
            <a:off x="6369062" y="6418186"/>
            <a:ext cx="56717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hlinkClick r:id="rId6"/>
              </a:rPr>
              <a:t>https://butget.sterlitamakadm.ru/byudzhet-goroda/-dlya-grazhdan.php</a:t>
            </a:r>
            <a:r>
              <a:rPr lang="ru-RU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28701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17EA52-33F3-499B-A2EE-21265F308C0C}"/>
              </a:ext>
            </a:extLst>
          </p:cNvPr>
          <p:cNvSpPr txBox="1"/>
          <p:nvPr/>
        </p:nvSpPr>
        <p:spPr>
          <a:xfrm>
            <a:off x="1871529" y="170917"/>
            <a:ext cx="89275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поддержки местных инициатив (ППМИ)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46D61-BA6C-44B3-A532-AB18DB6ABF26}"/>
              </a:ext>
            </a:extLst>
          </p:cNvPr>
          <p:cNvSpPr txBox="1"/>
          <p:nvPr/>
        </p:nvSpPr>
        <p:spPr>
          <a:xfrm>
            <a:off x="410198" y="1051390"/>
            <a:ext cx="3227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 победителя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E2EEC-E0F0-48A1-B871-00A2A0B98396}"/>
              </a:ext>
            </a:extLst>
          </p:cNvPr>
          <p:cNvSpPr txBox="1"/>
          <p:nvPr/>
        </p:nvSpPr>
        <p:spPr>
          <a:xfrm>
            <a:off x="6996655" y="2016608"/>
            <a:ext cx="48768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Республики – 30,0 млн руб.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Башкортостан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местного бюджета – 4,5 млн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жителей – 2,7 млн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спонсоров – 2,9 млн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4BA66A-59A4-4920-8690-7346B6459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1" y="4370117"/>
            <a:ext cx="3003526" cy="19700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3B765C-61E4-4892-8DE2-E3615C1A5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452" y="4370118"/>
            <a:ext cx="3115714" cy="19700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516BE9-1E4C-4273-8E51-E68F64101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1" y="1667121"/>
            <a:ext cx="2047258" cy="25838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E3E785-BE6B-4367-AAA9-5C0642514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642" y="1654943"/>
            <a:ext cx="1951621" cy="25838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E4C348-E859-489C-95CD-D63C2F04D2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916" y="1634151"/>
            <a:ext cx="2048250" cy="26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575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85CA550-3B91-4404-BE12-FA6E0CC1D555}"/>
              </a:ext>
            </a:extLst>
          </p:cNvPr>
          <p:cNvSpPr/>
          <p:nvPr/>
        </p:nvSpPr>
        <p:spPr>
          <a:xfrm>
            <a:off x="0" y="94532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Общереспубликанский проект «Реальные дела»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64143D-F6DA-4A1B-AC02-ED02429FBFE3}"/>
              </a:ext>
            </a:extLst>
          </p:cNvPr>
          <p:cNvSpPr txBox="1"/>
          <p:nvPr/>
        </p:nvSpPr>
        <p:spPr>
          <a:xfrm>
            <a:off x="6526635" y="3288171"/>
            <a:ext cx="532021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Профинансировано – 7 млн.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Республики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6,6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местный бюджет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1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735B21-6A7D-4530-95E6-FC3D7510CEB8}"/>
              </a:ext>
            </a:extLst>
          </p:cNvPr>
          <p:cNvSpPr txBox="1"/>
          <p:nvPr/>
        </p:nvSpPr>
        <p:spPr>
          <a:xfrm>
            <a:off x="4211274" y="1056112"/>
            <a:ext cx="787407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многофункциональной спортивной площадки, расположенной на территории  МАОУ «Лицей №12» городского округа город Стерлитамак Республики Башкортостан, по адресу: г. Стерлитамак, ул.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Тукаева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2д</a:t>
            </a:r>
          </a:p>
          <a:p>
            <a:pPr algn="just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 помещений ДПК «спортивные надежды – 2» по адресу: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г.Стерлитамак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Революционная, 15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D0907F-F54A-4237-AAF8-FE46F9936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53" y="943028"/>
            <a:ext cx="3764039" cy="25083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56E4EE-64A5-4535-B29B-E33EAE885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91" y="3590416"/>
            <a:ext cx="3764039" cy="265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617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4A2E784-EF40-4243-97AB-456D1046BC1C}"/>
              </a:ext>
            </a:extLst>
          </p:cNvPr>
          <p:cNvSpPr/>
          <p:nvPr/>
        </p:nvSpPr>
        <p:spPr>
          <a:xfrm>
            <a:off x="353" y="18310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«Обеспечение жильем молодых семей»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622685-C0EB-49B8-8059-FA9F5D2EF2D0}"/>
              </a:ext>
            </a:extLst>
          </p:cNvPr>
          <p:cNvSpPr txBox="1"/>
          <p:nvPr/>
        </p:nvSpPr>
        <p:spPr>
          <a:xfrm>
            <a:off x="201336" y="6205221"/>
            <a:ext cx="117166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Предоставлено 8</a:t>
            </a:r>
            <a:r>
              <a:rPr kumimoji="0" lang="ru-RU" sz="25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сертификатов на сумму 16 млн руб.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508F56-1B3A-4C8A-B8C5-E64F3061B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694" y="652779"/>
            <a:ext cx="4168043" cy="25853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79F4F2-8954-428D-9368-CC2AD9B01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693" y="3399030"/>
            <a:ext cx="4168044" cy="27776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D624CE-8EA6-40A7-8D76-F561905F4E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24" y="3399029"/>
            <a:ext cx="4184084" cy="27776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7CE163-37CF-419A-97BB-B59A558D9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25" y="646039"/>
            <a:ext cx="4184084" cy="264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957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4FF659-C898-43BC-A2D3-51A7C577E885}"/>
              </a:ext>
            </a:extLst>
          </p:cNvPr>
          <p:cNvSpPr/>
          <p:nvPr/>
        </p:nvSpPr>
        <p:spPr>
          <a:xfrm>
            <a:off x="2827089" y="4186106"/>
            <a:ext cx="6225456" cy="1027862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19AD583-2B4D-420F-94A5-1B35D5F38955}"/>
              </a:ext>
            </a:extLst>
          </p:cNvPr>
          <p:cNvSpPr/>
          <p:nvPr/>
        </p:nvSpPr>
        <p:spPr>
          <a:xfrm>
            <a:off x="0" y="82807"/>
            <a:ext cx="1219164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«</a:t>
            </a:r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жилых помещений детям – сиротам</a:t>
            </a:r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0E199-C0BF-4150-8D14-95E8D55F5053}"/>
              </a:ext>
            </a:extLst>
          </p:cNvPr>
          <p:cNvSpPr txBox="1"/>
          <p:nvPr/>
        </p:nvSpPr>
        <p:spPr>
          <a:xfrm>
            <a:off x="3003259" y="4253924"/>
            <a:ext cx="934347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</a:rPr>
              <a:t>Приобретено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ru-RU" sz="2400" b="1" dirty="0">
                <a:solidFill>
                  <a:schemeClr val="tx1"/>
                </a:solidFill>
              </a:rPr>
              <a:t>5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жилых помещения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на сумму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168</a:t>
            </a:r>
            <a:r>
              <a: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млн руб.: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57200" marR="0" lvl="0" indent="-4572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ru-RU" dirty="0">
                <a:solidFill>
                  <a:schemeClr val="tx1"/>
                </a:solidFill>
              </a:rPr>
              <a:t>средства</a:t>
            </a:r>
            <a:r>
              <a:rPr lang="ru-RU" noProof="0" dirty="0">
                <a:solidFill>
                  <a:schemeClr val="tx1"/>
                </a:solidFill>
              </a:rPr>
              <a:t> федерального бюджета – </a:t>
            </a:r>
            <a:r>
              <a:rPr lang="ru-RU" b="1" noProof="0" dirty="0">
                <a:solidFill>
                  <a:schemeClr val="tx1"/>
                </a:solidFill>
              </a:rPr>
              <a:t>18,1</a:t>
            </a:r>
            <a:r>
              <a:rPr lang="ru-RU" noProof="0" dirty="0">
                <a:solidFill>
                  <a:schemeClr val="tx1"/>
                </a:solidFill>
              </a:rPr>
              <a:t> млн руб.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noProof="0" dirty="0">
              <a:solidFill>
                <a:schemeClr val="tx1"/>
              </a:solidFill>
            </a:endParaRPr>
          </a:p>
          <a:p>
            <a:pPr marL="457200" lvl="0" indent="-457200">
              <a:buFont typeface="Wingdings" panose="05000000000000000000" pitchFamily="2" charset="2"/>
              <a:buChar char="Ø"/>
              <a:defRPr/>
            </a:pPr>
            <a:r>
              <a:rPr lang="ru-RU" dirty="0">
                <a:solidFill>
                  <a:schemeClr val="tx1"/>
                </a:solidFill>
              </a:rPr>
              <a:t>бюджет Республики Башкортостан – </a:t>
            </a:r>
            <a:r>
              <a:rPr lang="ru-RU" b="1" dirty="0">
                <a:solidFill>
                  <a:schemeClr val="tx1"/>
                </a:solidFill>
              </a:rPr>
              <a:t>149,9</a:t>
            </a:r>
            <a:r>
              <a:rPr lang="ru-RU" dirty="0">
                <a:solidFill>
                  <a:schemeClr val="tx1"/>
                </a:solidFill>
              </a:rPr>
              <a:t> млн руб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53CA8E-8855-41A3-9D4C-DB434BA56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511" y="1048261"/>
            <a:ext cx="3878153" cy="26676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2C7A18-054A-41FC-8C34-96A4806D1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234" y="1077622"/>
            <a:ext cx="4000718" cy="266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210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27C90F-282D-4B6E-849C-19D0B63F1822}"/>
              </a:ext>
            </a:extLst>
          </p:cNvPr>
          <p:cNvSpPr txBox="1"/>
          <p:nvPr/>
        </p:nvSpPr>
        <p:spPr>
          <a:xfrm>
            <a:off x="1457417" y="1700106"/>
            <a:ext cx="927716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PR-проект в муниципальной сфере (за проект "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Купца«)-3 место;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национальная премия за вклад в развитие городского хозяйства Бронзовый диплом (Цифровой водоканал) – бронзовый диплом;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"Лучшее муниципальное образование Республики Башкортостан" по номинации "Укрепление межнационального мира и согласия, реализация иных мероприятий в сфере национальной политики на муниципальном уровне« – 1 место;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3FB980-6CDB-44B8-87FA-6F603AC2B50B}"/>
              </a:ext>
            </a:extLst>
          </p:cNvPr>
          <p:cNvSpPr/>
          <p:nvPr/>
        </p:nvSpPr>
        <p:spPr>
          <a:xfrm>
            <a:off x="-191904" y="754602"/>
            <a:ext cx="12191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«Участие в конкурсах»</a:t>
            </a:r>
          </a:p>
        </p:txBody>
      </p:sp>
    </p:spTree>
    <p:extLst>
      <p:ext uri="{BB962C8B-B14F-4D97-AF65-F5344CB8AC3E}">
        <p14:creationId xmlns:p14="http://schemas.microsoft.com/office/powerpoint/2010/main" val="25909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2B99ADE-9F3A-4916-BBAD-36314F234895}"/>
              </a:ext>
            </a:extLst>
          </p:cNvPr>
          <p:cNvSpPr/>
          <p:nvPr/>
        </p:nvSpPr>
        <p:spPr>
          <a:xfrm>
            <a:off x="564199" y="80243"/>
            <a:ext cx="1085280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042"/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«Лучший объект по содержанию многоквартирных домов и благоустройству придомовых территорий»</a:t>
            </a:r>
          </a:p>
          <a:p>
            <a:pPr algn="ctr" defTabSz="914042"/>
            <a:endParaRPr lang="ru-RU" sz="2500" b="1" dirty="0">
              <a:solidFill>
                <a:schemeClr val="tx1"/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0BD8D5-5146-4624-9646-C7C938E1470C}"/>
              </a:ext>
            </a:extLst>
          </p:cNvPr>
          <p:cNvSpPr/>
          <p:nvPr/>
        </p:nvSpPr>
        <p:spPr>
          <a:xfrm>
            <a:off x="6981913" y="4944012"/>
            <a:ext cx="49651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«Лучший МКД городского округа» и обладателем сертификата на сумму 525 тыс. рублей стал дом № 150 Б по ул.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Худайбердина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занявший II место.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A4CB4CB-8176-45FF-ADB4-0B7FF14CB17E}"/>
              </a:ext>
            </a:extLst>
          </p:cNvPr>
          <p:cNvSpPr/>
          <p:nvPr/>
        </p:nvSpPr>
        <p:spPr>
          <a:xfrm>
            <a:off x="379261" y="4944012"/>
            <a:ext cx="56113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номинации «Лучшая придомовая территория городского округа» и обладателем сертификата на сумму 375 тыс. рублей стал дом № 9 А по ул. Братская, занявший III место.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43DD89-477F-4FFC-86D0-E17A49A59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40" y="1266876"/>
            <a:ext cx="4007802" cy="30058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B8FDA3-F2CF-496B-ADB6-A8404CB0CD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/>
          <a:stretch/>
        </p:blipFill>
        <p:spPr>
          <a:xfrm>
            <a:off x="4442223" y="1266876"/>
            <a:ext cx="4007802" cy="30058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7B1701-3CA0-4DDC-8496-61F13EB1CD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-43" r="55373" b="43"/>
          <a:stretch/>
        </p:blipFill>
        <p:spPr>
          <a:xfrm>
            <a:off x="8585763" y="1266876"/>
            <a:ext cx="3361257" cy="300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78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79449E-3A9F-40F0-B63D-8B7812E7B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31" y="136931"/>
            <a:ext cx="10518338" cy="13258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муниципальные информационные ресурсы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2F27DD9-CC2C-443B-A3A9-BF8BD9F2EBD1}"/>
              </a:ext>
            </a:extLst>
          </p:cNvPr>
          <p:cNvSpPr/>
          <p:nvPr/>
        </p:nvSpPr>
        <p:spPr>
          <a:xfrm>
            <a:off x="1604272" y="1299445"/>
            <a:ext cx="6096000" cy="52937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городского округа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https://sterlitamakadm.ru/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https://t.me/sterlitamakadm</a:t>
            </a:r>
            <a:endParaRPr lang="ru-RU" sz="16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35900DD-1DC9-4E82-A1C1-862BC01D6801}"/>
              </a:ext>
            </a:extLst>
          </p:cNvPr>
          <p:cNvSpPr/>
          <p:nvPr/>
        </p:nvSpPr>
        <p:spPr>
          <a:xfrm>
            <a:off x="6956921" y="1299445"/>
            <a:ext cx="43611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«Открытый бюджет» городского округа город Стерлитамак Республики Башкортостан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https://butget.sterlitamakadm.ru/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1749FE9-4C18-4ABD-9211-AF4F2A32120F}"/>
              </a:ext>
            </a:extLst>
          </p:cNvPr>
          <p:cNvSpPr/>
          <p:nvPr/>
        </p:nvSpPr>
        <p:spPr>
          <a:xfrm>
            <a:off x="6956922" y="3952396"/>
            <a:ext cx="281739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Официальная группа «Финансовое управление города Стерлитамак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https://vk.com/budgetsterlitamak?from=groups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0A5FAF-04E6-40C5-A92F-3DFCE0580A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07" y="2866370"/>
            <a:ext cx="1704827" cy="17339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33C4FF-0BD9-4A07-85E9-31AC3F6B2A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726" y="4811910"/>
            <a:ext cx="1704827" cy="173395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7AF9DC0-47DC-46D9-881D-5B91BEA9F0E1}"/>
              </a:ext>
            </a:extLst>
          </p:cNvPr>
          <p:cNvSpPr/>
          <p:nvPr/>
        </p:nvSpPr>
        <p:spPr>
          <a:xfrm>
            <a:off x="2949534" y="3684984"/>
            <a:ext cx="3623668" cy="686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https://web.max.ru/-68811760601779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7EBEF2-21D4-4BBD-9153-0E75B8FC47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991" y="1943160"/>
            <a:ext cx="1712562" cy="17418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071499-63A9-4320-B960-9C30973FFE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07" y="2022720"/>
            <a:ext cx="1712562" cy="17411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2A028F8-D044-432F-BD71-98F6BAA35D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607" y="4798781"/>
            <a:ext cx="1712563" cy="174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057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E3D9C-1BE5-40C6-8A73-DB7FEA18168C}"/>
              </a:ext>
            </a:extLst>
          </p:cNvPr>
          <p:cNvSpPr/>
          <p:nvPr/>
        </p:nvSpPr>
        <p:spPr>
          <a:xfrm>
            <a:off x="1487488" y="868720"/>
            <a:ext cx="1008112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 </a:t>
            </a:r>
          </a:p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подготовлен Финансовым управлением </a:t>
            </a:r>
          </a:p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администрации городского округа </a:t>
            </a:r>
          </a:p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 Стерлитамак Республики Башкортостан</a:t>
            </a:r>
          </a:p>
          <a:p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  <a:p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городского округа город Стерлитамак Республики Башкортостан</a:t>
            </a:r>
          </a:p>
          <a:p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Заместитель главы администрации по финансовым вопросам-начальник финансового управления  - </a:t>
            </a:r>
          </a:p>
          <a:p>
            <a:r>
              <a:rPr lang="ru-RU" sz="16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Зиганшина Гульшад Рустамовна</a:t>
            </a:r>
          </a:p>
          <a:p>
            <a:b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453100, Республика Башкортостан, г. Стерлитамак, пр. Октября, 32</a:t>
            </a:r>
          </a:p>
          <a:p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+7 (3473) 24-07-65</a:t>
            </a:r>
          </a:p>
          <a:p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Факс: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+7 (3473) 23-96-84</a:t>
            </a:r>
            <a:endParaRPr lang="ru-RU" sz="15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Sterlit_gfu@ufamts.ru</a:t>
            </a:r>
            <a:endParaRPr lang="ru-RU" sz="15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Режим работы:</a:t>
            </a:r>
          </a:p>
          <a:p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Понедельник – пятница с 9-00 до 18-00 часов</a:t>
            </a:r>
          </a:p>
          <a:p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Перерыв с 13-00 до 14-00 часов</a:t>
            </a:r>
          </a:p>
          <a:p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Выходные дни: суббота, воскресенье</a:t>
            </a:r>
          </a:p>
          <a:p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90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FFA40-5792-4788-A9A8-F0E85CEA2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972" y="762393"/>
            <a:ext cx="10312366" cy="49079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Стерлитамак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78685-EA4B-405A-ABCB-9A7090C247A3}"/>
              </a:ext>
            </a:extLst>
          </p:cNvPr>
          <p:cNvSpPr txBox="1">
            <a:spLocks/>
          </p:cNvSpPr>
          <p:nvPr/>
        </p:nvSpPr>
        <p:spPr>
          <a:xfrm>
            <a:off x="6720396" y="1606858"/>
            <a:ext cx="4402340" cy="4257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один из самых красивых городов Башкортостана, стал домом для 280 тысяч жителей. Это второй после Уфы по численности населения, промышленному и культурному потенциалу город республики.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республиканского значения, образует муниципальное образование Городской округ город Стерлитамак как единственный населённый пункт в его составе.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Крупный центр химической промышленности и машиностроения, один из центров </a:t>
            </a:r>
            <a:r>
              <a:rPr lang="ru-RU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Стерлитамакской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агломерации.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Здесь размещена крупная промышленность (производство соды, каучука), активный потребительский рынок, крупные торговые центры, развитая инфраструктура социокультурных объектов, которой пользуются, в том числе жители всей агломерации.</a:t>
            </a: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Стерлитамак будущего – это город </a:t>
            </a:r>
            <a:b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</a:br>
            <a:r>
              <a:rPr lang="ru-RU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 диверсифицированной экономикой и разнообразной городской средой, позволяющей реализовать всё многообразие образов жизни горожан.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Font typeface="Arial"/>
              <a:buNone/>
            </a:pP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buFont typeface="Arial"/>
              <a:buNone/>
            </a:pP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www.google.com/maps/vt/data=nHtTZczQNlmQyTvkswKPOUiUmZJ90zMJyYK58MciRyRdglLjV-Zl-ZGsp5d7fQQU0Xu6jyT40DWfv1B8Z3QbSGDLgHZadJ5NV8AgCu7UZ8CW-nWh7lKLuKvUal1VW78mYFaLRyxCoaDj13weJgDhMV5bLyDJLe7y8D3DzOgno6Qfed3YWa4h1zdQwWrqN0yFmWNVFEdbMelOPojpDM6HObeNetsEih8XRLrddpgBDvA7WZZiv39_">
            <a:extLst>
              <a:ext uri="{FF2B5EF4-FFF2-40B4-BE49-F238E27FC236}">
                <a16:creationId xmlns:a16="http://schemas.microsoft.com/office/drawing/2014/main" id="{A759833B-EC8B-4CB0-83A0-934704BF2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" b="3774"/>
          <a:stretch/>
        </p:blipFill>
        <p:spPr bwMode="auto">
          <a:xfrm>
            <a:off x="954827" y="1606858"/>
            <a:ext cx="5667914" cy="425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810F7F0-0508-4FB0-96FF-294001F3F019}"/>
              </a:ext>
            </a:extLst>
          </p:cNvPr>
          <p:cNvSpPr/>
          <p:nvPr/>
        </p:nvSpPr>
        <p:spPr>
          <a:xfrm>
            <a:off x="8668853" y="6453318"/>
            <a:ext cx="33377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hlinkClick r:id="rId4"/>
              </a:rPr>
              <a:t>https://sterlitamakadm.ru/city/index.php</a:t>
            </a:r>
            <a:r>
              <a:rPr lang="ru-RU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0887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2FDB1E-649A-4DC2-84A4-7EBAB1F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503" y="431104"/>
            <a:ext cx="8178550" cy="78296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этапы бюджетного процесса</a:t>
            </a:r>
          </a:p>
        </p:txBody>
      </p:sp>
      <p:grpSp>
        <p:nvGrpSpPr>
          <p:cNvPr id="4" name="Google Shape;94;p14">
            <a:extLst>
              <a:ext uri="{FF2B5EF4-FFF2-40B4-BE49-F238E27FC236}">
                <a16:creationId xmlns:a16="http://schemas.microsoft.com/office/drawing/2014/main" id="{4963DBBA-2C62-4552-AB6E-467E4F22BDFE}"/>
              </a:ext>
            </a:extLst>
          </p:cNvPr>
          <p:cNvGrpSpPr/>
          <p:nvPr/>
        </p:nvGrpSpPr>
        <p:grpSpPr>
          <a:xfrm>
            <a:off x="2068267" y="3940349"/>
            <a:ext cx="8061154" cy="555550"/>
            <a:chOff x="1248" y="1440"/>
            <a:chExt cx="3356" cy="350"/>
          </a:xfrm>
        </p:grpSpPr>
        <p:cxnSp>
          <p:nvCxnSpPr>
            <p:cNvPr id="5" name="Google Shape;95;p14">
              <a:extLst>
                <a:ext uri="{FF2B5EF4-FFF2-40B4-BE49-F238E27FC236}">
                  <a16:creationId xmlns:a16="http://schemas.microsoft.com/office/drawing/2014/main" id="{42C10FA3-C7B6-4020-8F01-8926A7B12446}"/>
                </a:ext>
              </a:extLst>
            </p:cNvPr>
            <p:cNvCxnSpPr/>
            <p:nvPr/>
          </p:nvCxnSpPr>
          <p:spPr>
            <a:xfrm>
              <a:off x="1440" y="1790"/>
              <a:ext cx="3024" cy="0"/>
            </a:xfrm>
            <a:prstGeom prst="straightConnector1">
              <a:avLst/>
            </a:prstGeom>
            <a:noFill/>
            <a:ln w="25400" cap="flat" cmpd="sng">
              <a:solidFill>
                <a:srgbClr val="969696"/>
              </a:solidFill>
              <a:prstDash val="dot"/>
              <a:round/>
              <a:headEnd type="none" w="med" len="med"/>
              <a:tailEnd type="oval" w="med" len="med"/>
            </a:ln>
          </p:spPr>
        </p:cxnSp>
        <p:sp>
          <p:nvSpPr>
            <p:cNvPr id="6" name="Google Shape;96;p14">
              <a:extLst>
                <a:ext uri="{FF2B5EF4-FFF2-40B4-BE49-F238E27FC236}">
                  <a16:creationId xmlns:a16="http://schemas.microsoft.com/office/drawing/2014/main" id="{0B9CF31E-A399-49FF-9FCA-1396FD204091}"/>
                </a:ext>
              </a:extLst>
            </p:cNvPr>
            <p:cNvSpPr/>
            <p:nvPr/>
          </p:nvSpPr>
          <p:spPr>
            <a:xfrm rot="3419336">
              <a:off x="1261" y="1427"/>
              <a:ext cx="302" cy="328"/>
            </a:xfrm>
            <a:prstGeom prst="rect">
              <a:avLst/>
            </a:prstGeom>
            <a:gradFill>
              <a:gsLst>
                <a:gs pos="0">
                  <a:srgbClr val="FF7C80"/>
                </a:gs>
                <a:gs pos="100000">
                  <a:srgbClr val="B3575A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97;p14">
              <a:extLst>
                <a:ext uri="{FF2B5EF4-FFF2-40B4-BE49-F238E27FC236}">
                  <a16:creationId xmlns:a16="http://schemas.microsoft.com/office/drawing/2014/main" id="{830C3421-2F3D-4CAF-B5B5-83B19CB9D29F}"/>
                </a:ext>
              </a:extLst>
            </p:cNvPr>
            <p:cNvSpPr txBox="1"/>
            <p:nvPr/>
          </p:nvSpPr>
          <p:spPr>
            <a:xfrm>
              <a:off x="1780" y="1453"/>
              <a:ext cx="2824" cy="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Контроль за исполнением бюджета</a:t>
              </a:r>
            </a:p>
          </p:txBody>
        </p:sp>
        <p:sp>
          <p:nvSpPr>
            <p:cNvPr id="8" name="Google Shape;98;p14">
              <a:extLst>
                <a:ext uri="{FF2B5EF4-FFF2-40B4-BE49-F238E27FC236}">
                  <a16:creationId xmlns:a16="http://schemas.microsoft.com/office/drawing/2014/main" id="{E69042C8-F869-45D0-9557-DDF16B517808}"/>
                </a:ext>
              </a:extLst>
            </p:cNvPr>
            <p:cNvSpPr txBox="1"/>
            <p:nvPr/>
          </p:nvSpPr>
          <p:spPr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dirty="0"/>
            </a:p>
          </p:txBody>
        </p:sp>
      </p:grpSp>
      <p:grpSp>
        <p:nvGrpSpPr>
          <p:cNvPr id="9" name="Google Shape;99;p14">
            <a:extLst>
              <a:ext uri="{FF2B5EF4-FFF2-40B4-BE49-F238E27FC236}">
                <a16:creationId xmlns:a16="http://schemas.microsoft.com/office/drawing/2014/main" id="{0551FE5B-D988-49C7-A843-98BD28A1E1BB}"/>
              </a:ext>
            </a:extLst>
          </p:cNvPr>
          <p:cNvGrpSpPr/>
          <p:nvPr/>
        </p:nvGrpSpPr>
        <p:grpSpPr>
          <a:xfrm>
            <a:off x="1873189" y="1425750"/>
            <a:ext cx="7972266" cy="555550"/>
            <a:chOff x="1248" y="2030"/>
            <a:chExt cx="3216" cy="350"/>
          </a:xfrm>
        </p:grpSpPr>
        <p:cxnSp>
          <p:nvCxnSpPr>
            <p:cNvPr id="10" name="Google Shape;100;p14">
              <a:extLst>
                <a:ext uri="{FF2B5EF4-FFF2-40B4-BE49-F238E27FC236}">
                  <a16:creationId xmlns:a16="http://schemas.microsoft.com/office/drawing/2014/main" id="{185511EF-7FE9-4DDF-AEC8-2834FB8276A1}"/>
                </a:ext>
              </a:extLst>
            </p:cNvPr>
            <p:cNvCxnSpPr/>
            <p:nvPr/>
          </p:nvCxnSpPr>
          <p:spPr>
            <a:xfrm>
              <a:off x="1440" y="2380"/>
              <a:ext cx="3024" cy="0"/>
            </a:xfrm>
            <a:prstGeom prst="straightConnector1">
              <a:avLst/>
            </a:prstGeom>
            <a:noFill/>
            <a:ln w="25400" cap="flat" cmpd="sng">
              <a:solidFill>
                <a:srgbClr val="969696"/>
              </a:solidFill>
              <a:prstDash val="dot"/>
              <a:round/>
              <a:headEnd type="none" w="med" len="med"/>
              <a:tailEnd type="oval" w="med" len="med"/>
            </a:ln>
          </p:spPr>
        </p:cxnSp>
        <p:sp>
          <p:nvSpPr>
            <p:cNvPr id="11" name="Google Shape;101;p14">
              <a:extLst>
                <a:ext uri="{FF2B5EF4-FFF2-40B4-BE49-F238E27FC236}">
                  <a16:creationId xmlns:a16="http://schemas.microsoft.com/office/drawing/2014/main" id="{771F7D50-05CF-4CA2-923C-8EA1DB4FAE6C}"/>
                </a:ext>
              </a:extLst>
            </p:cNvPr>
            <p:cNvSpPr/>
            <p:nvPr/>
          </p:nvSpPr>
          <p:spPr>
            <a:xfrm rot="3419336">
              <a:off x="1261" y="2017"/>
              <a:ext cx="302" cy="328"/>
            </a:xfrm>
            <a:prstGeom prst="rect">
              <a:avLst/>
            </a:prstGeom>
            <a:gradFill>
              <a:gsLst>
                <a:gs pos="0">
                  <a:srgbClr val="99CC00"/>
                </a:gs>
                <a:gs pos="100000">
                  <a:srgbClr val="6B8F0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02;p14">
              <a:extLst>
                <a:ext uri="{FF2B5EF4-FFF2-40B4-BE49-F238E27FC236}">
                  <a16:creationId xmlns:a16="http://schemas.microsoft.com/office/drawing/2014/main" id="{88A721F4-4826-4AB9-B7EF-1F33B42AF522}"/>
                </a:ext>
              </a:extLst>
            </p:cNvPr>
            <p:cNvSpPr txBox="1"/>
            <p:nvPr/>
          </p:nvSpPr>
          <p:spPr>
            <a:xfrm>
              <a:off x="1842" y="2072"/>
              <a:ext cx="2538" cy="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проекта бюджета</a:t>
              </a:r>
            </a:p>
          </p:txBody>
        </p:sp>
        <p:sp>
          <p:nvSpPr>
            <p:cNvPr id="13" name="Google Shape;103;p14">
              <a:extLst>
                <a:ext uri="{FF2B5EF4-FFF2-40B4-BE49-F238E27FC236}">
                  <a16:creationId xmlns:a16="http://schemas.microsoft.com/office/drawing/2014/main" id="{B9BB7FF0-5367-467A-ACFB-8104293E3AF1}"/>
                </a:ext>
              </a:extLst>
            </p:cNvPr>
            <p:cNvSpPr txBox="1"/>
            <p:nvPr/>
          </p:nvSpPr>
          <p:spPr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dirty="0"/>
            </a:p>
          </p:txBody>
        </p:sp>
      </p:grpSp>
      <p:grpSp>
        <p:nvGrpSpPr>
          <p:cNvPr id="14" name="Google Shape;104;p14">
            <a:extLst>
              <a:ext uri="{FF2B5EF4-FFF2-40B4-BE49-F238E27FC236}">
                <a16:creationId xmlns:a16="http://schemas.microsoft.com/office/drawing/2014/main" id="{89A9E09C-ECCB-47A0-9BFB-EA43C1667044}"/>
              </a:ext>
            </a:extLst>
          </p:cNvPr>
          <p:cNvGrpSpPr/>
          <p:nvPr/>
        </p:nvGrpSpPr>
        <p:grpSpPr>
          <a:xfrm>
            <a:off x="1950871" y="2263950"/>
            <a:ext cx="8178550" cy="555550"/>
            <a:chOff x="1248" y="2640"/>
            <a:chExt cx="3344" cy="350"/>
          </a:xfrm>
        </p:grpSpPr>
        <p:cxnSp>
          <p:nvCxnSpPr>
            <p:cNvPr id="15" name="Google Shape;105;p14">
              <a:extLst>
                <a:ext uri="{FF2B5EF4-FFF2-40B4-BE49-F238E27FC236}">
                  <a16:creationId xmlns:a16="http://schemas.microsoft.com/office/drawing/2014/main" id="{35C67006-4864-409C-93F1-3994F2D5EE2B}"/>
                </a:ext>
              </a:extLst>
            </p:cNvPr>
            <p:cNvCxnSpPr/>
            <p:nvPr/>
          </p:nvCxnSpPr>
          <p:spPr>
            <a:xfrm>
              <a:off x="1440" y="2990"/>
              <a:ext cx="3024" cy="0"/>
            </a:xfrm>
            <a:prstGeom prst="straightConnector1">
              <a:avLst/>
            </a:prstGeom>
            <a:noFill/>
            <a:ln w="25400" cap="flat" cmpd="sng">
              <a:solidFill>
                <a:srgbClr val="969696"/>
              </a:solidFill>
              <a:prstDash val="dot"/>
              <a:round/>
              <a:headEnd type="none" w="med" len="med"/>
              <a:tailEnd type="oval" w="med" len="med"/>
            </a:ln>
          </p:spPr>
        </p:cxnSp>
        <p:sp>
          <p:nvSpPr>
            <p:cNvPr id="16" name="Google Shape;106;p14">
              <a:extLst>
                <a:ext uri="{FF2B5EF4-FFF2-40B4-BE49-F238E27FC236}">
                  <a16:creationId xmlns:a16="http://schemas.microsoft.com/office/drawing/2014/main" id="{3BC52EDA-EA8A-4F0B-8379-7A2406B0762F}"/>
                </a:ext>
              </a:extLst>
            </p:cNvPr>
            <p:cNvSpPr/>
            <p:nvPr/>
          </p:nvSpPr>
          <p:spPr>
            <a:xfrm rot="3419336">
              <a:off x="1261" y="2627"/>
              <a:ext cx="302" cy="328"/>
            </a:xfrm>
            <a:prstGeom prst="rect">
              <a:avLst/>
            </a:prstGeom>
            <a:gradFill>
              <a:gsLst>
                <a:gs pos="0">
                  <a:srgbClr val="006699"/>
                </a:gs>
                <a:gs pos="100000">
                  <a:srgbClr val="00476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07;p14">
              <a:extLst>
                <a:ext uri="{FF2B5EF4-FFF2-40B4-BE49-F238E27FC236}">
                  <a16:creationId xmlns:a16="http://schemas.microsoft.com/office/drawing/2014/main" id="{6E469D70-FB53-4671-9F2F-F7CCAEA0BA0D}"/>
                </a:ext>
              </a:extLst>
            </p:cNvPr>
            <p:cNvSpPr txBox="1"/>
            <p:nvPr/>
          </p:nvSpPr>
          <p:spPr>
            <a:xfrm>
              <a:off x="1827" y="2654"/>
              <a:ext cx="2765" cy="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Рассмотрение и утверждение бюджета</a:t>
              </a:r>
            </a:p>
          </p:txBody>
        </p:sp>
        <p:sp>
          <p:nvSpPr>
            <p:cNvPr id="18" name="Google Shape;108;p14">
              <a:extLst>
                <a:ext uri="{FF2B5EF4-FFF2-40B4-BE49-F238E27FC236}">
                  <a16:creationId xmlns:a16="http://schemas.microsoft.com/office/drawing/2014/main" id="{4BCE51E9-61D9-42DD-85C2-914A90E7D256}"/>
                </a:ext>
              </a:extLst>
            </p:cNvPr>
            <p:cNvSpPr txBox="1"/>
            <p:nvPr/>
          </p:nvSpPr>
          <p:spPr>
            <a:xfrm>
              <a:off x="1296" y="2654"/>
              <a:ext cx="223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</p:grpSp>
      <p:grpSp>
        <p:nvGrpSpPr>
          <p:cNvPr id="19" name="Google Shape;109;p14">
            <a:extLst>
              <a:ext uri="{FF2B5EF4-FFF2-40B4-BE49-F238E27FC236}">
                <a16:creationId xmlns:a16="http://schemas.microsoft.com/office/drawing/2014/main" id="{BC39A729-C6A0-4648-951E-5E50238EB403}"/>
              </a:ext>
            </a:extLst>
          </p:cNvPr>
          <p:cNvGrpSpPr/>
          <p:nvPr/>
        </p:nvGrpSpPr>
        <p:grpSpPr>
          <a:xfrm>
            <a:off x="1992178" y="3093977"/>
            <a:ext cx="7853275" cy="555550"/>
            <a:chOff x="1248" y="3230"/>
            <a:chExt cx="3216" cy="350"/>
          </a:xfrm>
        </p:grpSpPr>
        <p:cxnSp>
          <p:nvCxnSpPr>
            <p:cNvPr id="20" name="Google Shape;110;p14">
              <a:extLst>
                <a:ext uri="{FF2B5EF4-FFF2-40B4-BE49-F238E27FC236}">
                  <a16:creationId xmlns:a16="http://schemas.microsoft.com/office/drawing/2014/main" id="{0CCCD027-1B3F-483D-98CB-14D2CC6BCC38}"/>
                </a:ext>
              </a:extLst>
            </p:cNvPr>
            <p:cNvCxnSpPr/>
            <p:nvPr/>
          </p:nvCxnSpPr>
          <p:spPr>
            <a:xfrm>
              <a:off x="1441" y="3579"/>
              <a:ext cx="3023" cy="1"/>
            </a:xfrm>
            <a:prstGeom prst="straightConnector1">
              <a:avLst/>
            </a:prstGeom>
            <a:noFill/>
            <a:ln w="25400" cap="flat" cmpd="sng">
              <a:solidFill>
                <a:srgbClr val="969696"/>
              </a:solidFill>
              <a:prstDash val="dot"/>
              <a:round/>
              <a:headEnd type="none" w="med" len="med"/>
              <a:tailEnd type="oval" w="med" len="med"/>
            </a:ln>
          </p:spPr>
        </p:cxnSp>
        <p:sp>
          <p:nvSpPr>
            <p:cNvPr id="21" name="Google Shape;111;p14">
              <a:extLst>
                <a:ext uri="{FF2B5EF4-FFF2-40B4-BE49-F238E27FC236}">
                  <a16:creationId xmlns:a16="http://schemas.microsoft.com/office/drawing/2014/main" id="{9ABD24BA-7393-4017-AFF3-E0E94A39E466}"/>
                </a:ext>
              </a:extLst>
            </p:cNvPr>
            <p:cNvSpPr/>
            <p:nvPr/>
          </p:nvSpPr>
          <p:spPr>
            <a:xfrm rot="3419336">
              <a:off x="1261" y="3217"/>
              <a:ext cx="302" cy="328"/>
            </a:xfrm>
            <a:prstGeom prst="rect">
              <a:avLst/>
            </a:prstGeom>
            <a:gradFill>
              <a:gsLst>
                <a:gs pos="0">
                  <a:srgbClr val="FF9933"/>
                </a:gs>
                <a:gs pos="100000">
                  <a:srgbClr val="B36B23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12;p14">
              <a:extLst>
                <a:ext uri="{FF2B5EF4-FFF2-40B4-BE49-F238E27FC236}">
                  <a16:creationId xmlns:a16="http://schemas.microsoft.com/office/drawing/2014/main" id="{3644016A-10A3-4DF7-9F52-FF17933AA78D}"/>
                </a:ext>
              </a:extLst>
            </p:cNvPr>
            <p:cNvSpPr txBox="1"/>
            <p:nvPr/>
          </p:nvSpPr>
          <p:spPr>
            <a:xfrm>
              <a:off x="1819" y="3234"/>
              <a:ext cx="2074" cy="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Исполнение бюджета</a:t>
              </a:r>
            </a:p>
          </p:txBody>
        </p:sp>
        <p:sp>
          <p:nvSpPr>
            <p:cNvPr id="23" name="Google Shape;113;p14">
              <a:extLst>
                <a:ext uri="{FF2B5EF4-FFF2-40B4-BE49-F238E27FC236}">
                  <a16:creationId xmlns:a16="http://schemas.microsoft.com/office/drawing/2014/main" id="{164F3E51-646B-4434-936C-31E8FDE80DD0}"/>
                </a:ext>
              </a:extLst>
            </p:cNvPr>
            <p:cNvSpPr txBox="1"/>
            <p:nvPr/>
          </p:nvSpPr>
          <p:spPr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</p:grpSp>
      <p:grpSp>
        <p:nvGrpSpPr>
          <p:cNvPr id="24" name="Google Shape;114;p14">
            <a:extLst>
              <a:ext uri="{FF2B5EF4-FFF2-40B4-BE49-F238E27FC236}">
                <a16:creationId xmlns:a16="http://schemas.microsoft.com/office/drawing/2014/main" id="{CCED28D7-BF72-4348-814E-9EADB79E26D9}"/>
              </a:ext>
            </a:extLst>
          </p:cNvPr>
          <p:cNvGrpSpPr/>
          <p:nvPr/>
        </p:nvGrpSpPr>
        <p:grpSpPr>
          <a:xfrm>
            <a:off x="2109391" y="4553161"/>
            <a:ext cx="7736062" cy="831738"/>
            <a:chOff x="1248" y="3074"/>
            <a:chExt cx="3216" cy="524"/>
          </a:xfrm>
        </p:grpSpPr>
        <p:cxnSp>
          <p:nvCxnSpPr>
            <p:cNvPr id="25" name="Google Shape;115;p14">
              <a:extLst>
                <a:ext uri="{FF2B5EF4-FFF2-40B4-BE49-F238E27FC236}">
                  <a16:creationId xmlns:a16="http://schemas.microsoft.com/office/drawing/2014/main" id="{A7964FED-B493-4991-AE54-B273345E84DC}"/>
                </a:ext>
              </a:extLst>
            </p:cNvPr>
            <p:cNvCxnSpPr/>
            <p:nvPr/>
          </p:nvCxnSpPr>
          <p:spPr>
            <a:xfrm>
              <a:off x="1440" y="3580"/>
              <a:ext cx="3024" cy="0"/>
            </a:xfrm>
            <a:prstGeom prst="straightConnector1">
              <a:avLst/>
            </a:prstGeom>
            <a:noFill/>
            <a:ln w="25400" cap="flat" cmpd="sng">
              <a:solidFill>
                <a:srgbClr val="969696"/>
              </a:solidFill>
              <a:prstDash val="dot"/>
              <a:round/>
              <a:headEnd type="none" w="med" len="med"/>
              <a:tailEnd type="oval" w="med" len="med"/>
            </a:ln>
          </p:spPr>
        </p:cxnSp>
        <p:sp>
          <p:nvSpPr>
            <p:cNvPr id="26" name="Google Shape;116;p14">
              <a:extLst>
                <a:ext uri="{FF2B5EF4-FFF2-40B4-BE49-F238E27FC236}">
                  <a16:creationId xmlns:a16="http://schemas.microsoft.com/office/drawing/2014/main" id="{284E2A7C-E2EE-46D1-8B22-8BAD42B3FF3E}"/>
                </a:ext>
              </a:extLst>
            </p:cNvPr>
            <p:cNvSpPr/>
            <p:nvPr/>
          </p:nvSpPr>
          <p:spPr>
            <a:xfrm rot="3419336">
              <a:off x="1261" y="3217"/>
              <a:ext cx="302" cy="328"/>
            </a:xfrm>
            <a:prstGeom prst="rect">
              <a:avLst/>
            </a:prstGeom>
            <a:gradFill>
              <a:gsLst>
                <a:gs pos="0">
                  <a:srgbClr val="990099"/>
                </a:gs>
                <a:gs pos="100000">
                  <a:srgbClr val="6B006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17;p14">
              <a:extLst>
                <a:ext uri="{FF2B5EF4-FFF2-40B4-BE49-F238E27FC236}">
                  <a16:creationId xmlns:a16="http://schemas.microsoft.com/office/drawing/2014/main" id="{A7E78E7B-9717-45E7-A8CC-6BFAE4059F3D}"/>
                </a:ext>
              </a:extLst>
            </p:cNvPr>
            <p:cNvSpPr txBox="1"/>
            <p:nvPr/>
          </p:nvSpPr>
          <p:spPr>
            <a:xfrm>
              <a:off x="1786" y="3074"/>
              <a:ext cx="2678" cy="5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ru-RU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и утверждение отчета об исполнении бюджета</a:t>
              </a:r>
            </a:p>
          </p:txBody>
        </p:sp>
        <p:sp>
          <p:nvSpPr>
            <p:cNvPr id="28" name="Google Shape;118;p14">
              <a:extLst>
                <a:ext uri="{FF2B5EF4-FFF2-40B4-BE49-F238E27FC236}">
                  <a16:creationId xmlns:a16="http://schemas.microsoft.com/office/drawing/2014/main" id="{F2ECAE17-4928-4769-BF90-8D641B31CE41}"/>
                </a:ext>
              </a:extLst>
            </p:cNvPr>
            <p:cNvSpPr txBox="1"/>
            <p:nvPr/>
          </p:nvSpPr>
          <p:spPr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476525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C61373-F720-4054-917F-D261D6ADC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563" y="0"/>
            <a:ext cx="10518338" cy="132587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D71DE5A-B71D-4628-93B0-F1B377058721}"/>
              </a:ext>
            </a:extLst>
          </p:cNvPr>
          <p:cNvSpPr/>
          <p:nvPr/>
        </p:nvSpPr>
        <p:spPr>
          <a:xfrm>
            <a:off x="913983" y="121747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бюджетного процесса, который начинается с момента утверждения решения о бюджете на очередной финансовый год и плановый период и продолжается в течение финансового года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677519-EC48-4A95-B17B-46A47B791A33}"/>
              </a:ext>
            </a:extLst>
          </p:cNvPr>
          <p:cNvSpPr/>
          <p:nvPr/>
        </p:nvSpPr>
        <p:spPr>
          <a:xfrm>
            <a:off x="3201483" y="2543345"/>
            <a:ext cx="78488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по доходам: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полного и своевременного поступления в бюджет налогов, сборов, доходов от использования имущества и других обязательных платежей, в соответствии с утвержденными бюджетными назначениями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F04C243-1F3C-4501-9E72-1F113C7027F9}"/>
              </a:ext>
            </a:extLst>
          </p:cNvPr>
          <p:cNvSpPr/>
          <p:nvPr/>
        </p:nvSpPr>
        <p:spPr>
          <a:xfrm>
            <a:off x="3201483" y="4440197"/>
            <a:ext cx="793659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по расходам: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последовательного финансирования мероприятий, предусмотренных решением о бюджете, в пределах утвержденных бюджетных ассигнований с целью исполнения принятых расходных обязательств</a:t>
            </a:r>
          </a:p>
        </p:txBody>
      </p:sp>
    </p:spTree>
    <p:extLst>
      <p:ext uri="{BB962C8B-B14F-4D97-AF65-F5344CB8AC3E}">
        <p14:creationId xmlns:p14="http://schemas.microsoft.com/office/powerpoint/2010/main" val="5121813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6941</Words>
  <Application>Microsoft Office PowerPoint</Application>
  <PresentationFormat>Широкоэкранный</PresentationFormat>
  <Paragraphs>903</Paragraphs>
  <Slides>67</Slides>
  <Notes>48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5" baseType="lpstr">
      <vt:lpstr>Arial</vt:lpstr>
      <vt:lpstr>Calibri</vt:lpstr>
      <vt:lpstr>Fira Sans Condensed ExtraBold</vt:lpstr>
      <vt:lpstr>Fira Sans Extra Condensed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Что такое «Бюджет для граждан»?</vt:lpstr>
      <vt:lpstr>Открытость бюджетных данных и уровень качества управления муниципальными финансами в городском округе  город Стерлитамак Республики Башкортостан </vt:lpstr>
      <vt:lpstr>Презентация PowerPoint</vt:lpstr>
      <vt:lpstr>Презентация PowerPoint</vt:lpstr>
      <vt:lpstr>Про Стерлитамак</vt:lpstr>
      <vt:lpstr>Основные этапы бюджетного процесса</vt:lpstr>
      <vt:lpstr>Исполнение бюджета</vt:lpstr>
      <vt:lpstr>Этапы составления и утверждения отчета об исполнении бюджета</vt:lpstr>
      <vt:lpstr>Нормативная база утверждения отчета об исполнении бюджета городского округа город Стерлитамак Республики Башкортостан за 2025 год</vt:lpstr>
      <vt:lpstr>Участие граждан городского округа в бюджетном процессе </vt:lpstr>
      <vt:lpstr>Азбука бюджета</vt:lpstr>
      <vt:lpstr>Презентация PowerPoint</vt:lpstr>
      <vt:lpstr>Презентация PowerPoint</vt:lpstr>
      <vt:lpstr>Доходы бюджета</vt:lpstr>
      <vt:lpstr>Основные задачи налоговой политики городского округа город Стерлитамак Республики Башкортостан</vt:lpstr>
      <vt:lpstr>Основные факторы формирования доходов бюджета за 2025 год</vt:lpstr>
      <vt:lpstr>Презентация PowerPoint</vt:lpstr>
      <vt:lpstr>Презентация PowerPoint</vt:lpstr>
      <vt:lpstr>Динамика основных источников налоговых доходов в 2025 году к уровню 2024 года </vt:lpstr>
      <vt:lpstr>Динамика основных источников неналоговых доходов в 2025 году к уровню 2024 года </vt:lpstr>
      <vt:lpstr>Презентация PowerPoint</vt:lpstr>
      <vt:lpstr>Презентация PowerPoint</vt:lpstr>
      <vt:lpstr>Презентация PowerPoint</vt:lpstr>
      <vt:lpstr>Оценка налоговых льгот (налоговых расходов) городского округа города Стерлитамак Республики Башкортостан</vt:lpstr>
      <vt:lpstr>Межбюджетные трансферты</vt:lpstr>
      <vt:lpstr>Безвозмездные поступления в бюджет городского округа  город Стерлитамак Республики Башкортостан за 2025 год</vt:lpstr>
      <vt:lpstr>Дотации за 2025 год, млн. рублей </vt:lpstr>
      <vt:lpstr>Субсидии за 2025 год, млн. рублей</vt:lpstr>
      <vt:lpstr>Субвенции за 2025 год, млн. рублей</vt:lpstr>
      <vt:lpstr>Иные межбюджетные трансферты за 2025 год, млн. рублей</vt:lpstr>
      <vt:lpstr>Расходы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«Благоустройство аллеи в городском округе  г. Стерлитамак Республики Башкортостан по проспекту Ленина от кольца "Вечный огонь" проспекта Октября до перекрестка по ул. Голикова»</vt:lpstr>
      <vt:lpstr>Презентация PowerPoint</vt:lpstr>
      <vt:lpstr>«Ремонт и капитальный ремонт автомобильных дорог общего пользования местного значения и сооружений на них»</vt:lpstr>
      <vt:lpstr>Презентация PowerPoint</vt:lpstr>
      <vt:lpstr>Презентация PowerPoint</vt:lpstr>
      <vt:lpstr>Презентация PowerPoint</vt:lpstr>
      <vt:lpstr>«Благоустройство территории парка им. С.М. Кирова и территории, расположенной вблизи парка по ул. Садовая - ул. Сакко и Ванцетти»</vt:lpstr>
      <vt:lpstr>Презентация PowerPoint</vt:lpstr>
      <vt:lpstr>Динамика достижения показателей по Указу Президента Российской Федерации от 7 мая 2012 года № 597 «О мероприятиях по реализации государственной социальной политики» за 2025 года</vt:lpstr>
      <vt:lpstr>Презентация PowerPoint</vt:lpstr>
      <vt:lpstr>Презентация PowerPoint</vt:lpstr>
      <vt:lpstr>Муниципальный долг</vt:lpstr>
      <vt:lpstr>Презентация PowerPoint</vt:lpstr>
      <vt:lpstr>Программа поддержки местных инициатив</vt:lpstr>
      <vt:lpstr>Программа поддержки местных инициатив в 2025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Открытые муниципальные информационные ресурсы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120</cp:revision>
  <cp:lastPrinted>2026-04-23T11:59:21Z</cp:lastPrinted>
  <dcterms:modified xsi:type="dcterms:W3CDTF">2026-04-23T12:12:58Z</dcterms:modified>
</cp:coreProperties>
</file>