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487" r:id="rId2"/>
    <p:sldId id="1026" r:id="rId3"/>
    <p:sldId id="1029" r:id="rId4"/>
    <p:sldId id="1030" r:id="rId5"/>
    <p:sldId id="1028" r:id="rId6"/>
    <p:sldId id="1031" r:id="rId7"/>
    <p:sldId id="1027" r:id="rId8"/>
    <p:sldId id="1035" r:id="rId9"/>
    <p:sldId id="1034" r:id="rId10"/>
    <p:sldId id="1033" r:id="rId11"/>
    <p:sldId id="1032" r:id="rId12"/>
    <p:sldId id="1018" r:id="rId13"/>
    <p:sldId id="1019" r:id="rId14"/>
    <p:sldId id="331" r:id="rId15"/>
    <p:sldId id="332" r:id="rId16"/>
    <p:sldId id="1005" r:id="rId17"/>
    <p:sldId id="334" r:id="rId18"/>
    <p:sldId id="336" r:id="rId19"/>
    <p:sldId id="330" r:id="rId20"/>
    <p:sldId id="338" r:id="rId21"/>
    <p:sldId id="1038" r:id="rId22"/>
    <p:sldId id="1020" r:id="rId23"/>
    <p:sldId id="1012" r:id="rId24"/>
    <p:sldId id="411" r:id="rId25"/>
    <p:sldId id="1013" r:id="rId26"/>
    <p:sldId id="967" r:id="rId27"/>
    <p:sldId id="992" r:id="rId28"/>
    <p:sldId id="991" r:id="rId29"/>
    <p:sldId id="993" r:id="rId30"/>
    <p:sldId id="994" r:id="rId31"/>
    <p:sldId id="998" r:id="rId32"/>
    <p:sldId id="1014" r:id="rId33"/>
    <p:sldId id="999" r:id="rId34"/>
    <p:sldId id="1021" r:id="rId35"/>
    <p:sldId id="1001" r:id="rId36"/>
    <p:sldId id="1003" r:id="rId37"/>
    <p:sldId id="1025" r:id="rId38"/>
    <p:sldId id="1024" r:id="rId39"/>
    <p:sldId id="1023" r:id="rId40"/>
    <p:sldId id="1002" r:id="rId41"/>
    <p:sldId id="1039" r:id="rId42"/>
    <p:sldId id="1040" r:id="rId43"/>
    <p:sldId id="1041" r:id="rId44"/>
  </p:sldIdLst>
  <p:sldSz cx="12192000" cy="6858000"/>
  <p:notesSz cx="6797675" cy="9926638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ira Sans Condensed" panose="020B0604020202020204" charset="0"/>
      <p:regular r:id="rId50"/>
      <p:bold r:id="rId51"/>
      <p:italic r:id="rId52"/>
      <p:boldItalic r:id="rId53"/>
    </p:embeddedFont>
    <p:embeddedFont>
      <p:font typeface="Fira Sans Condensed ExtraBold" panose="020B0604020202020204" charset="0"/>
      <p:bold r:id="rId54"/>
      <p:boldItalic r:id="rId55"/>
    </p:embeddedFont>
    <p:embeddedFont>
      <p:font typeface="Fira Sans Extra Condensed" panose="020B0604020202020204" charset="0"/>
      <p:regular r:id="rId56"/>
      <p:bold r:id="rId57"/>
      <p:italic r:id="rId58"/>
      <p:boldItalic r:id="rId59"/>
    </p:embeddedFont>
    <p:embeddedFont>
      <p:font typeface="Fira Sans Extra Condensed SemiBold" panose="020B0604020202020204" charset="0"/>
      <p:regular r:id="rId60"/>
      <p:bold r:id="rId61"/>
      <p:italic r:id="rId62"/>
      <p:boldItalic r:id="rId63"/>
    </p:embeddedFont>
    <p:embeddedFont>
      <p:font typeface="Verdana" panose="020B0604030504040204" pitchFamily="34" charset="0"/>
      <p:regular r:id="rId64"/>
      <p:bold r:id="rId65"/>
      <p:italic r:id="rId66"/>
      <p:boldItalic r:id="rId6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1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930"/>
    <a:srgbClr val="71AC49"/>
    <a:srgbClr val="EB730F"/>
    <a:srgbClr val="24887C"/>
    <a:srgbClr val="5D8650"/>
    <a:srgbClr val="ED7D31"/>
    <a:srgbClr val="E87256"/>
    <a:srgbClr val="EC8A73"/>
    <a:srgbClr val="F1D99D"/>
    <a:srgbClr val="E0AB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>
        <p:guide orient="horz" pos="3974"/>
        <p:guide pos="1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31920545634459"/>
          <c:y val="0.11669670064692234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887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A7-4D49-AF52-294E898BC9B7}"/>
              </c:ext>
            </c:extLst>
          </c:dPt>
          <c:dPt>
            <c:idx val="1"/>
            <c:bubble3D val="0"/>
            <c:spPr>
              <a:solidFill>
                <a:srgbClr val="6E9F5F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A7-4D49-AF52-294E898BC9B7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A7-4D49-AF52-294E898BC9B7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A7-4D49-AF52-294E898BC9B7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76</c:v>
                </c:pt>
                <c:pt idx="1">
                  <c:v>7</c:v>
                </c:pt>
                <c:pt idx="2">
                  <c:v>4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A7-4D49-AF52-294E898BC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5"/>
        <c:holeSize val="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FA7A1-BF4B-4E48-9F93-1A47E1AFB3D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4EB00-A590-4B18-9A5A-01C99595C12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72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3a867f825_1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3a867f825_1_540:notes"/>
          <p:cNvSpPr txBox="1">
            <a:spLocks noGrp="1"/>
          </p:cNvSpPr>
          <p:nvPr>
            <p:ph type="body" idx="1"/>
          </p:nvPr>
        </p:nvSpPr>
        <p:spPr>
          <a:xfrm>
            <a:off x="673788" y="5118725"/>
            <a:ext cx="5390305" cy="4849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10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72657-FB0A-4D5B-BBD5-BD4D48120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E6B79D-89C1-40A8-A38B-EEE72E1DF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B0F9D-E6D0-4A7A-808B-C71F1231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C1E3A9-A5BB-429F-9B64-E2794F65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0618B4-0D95-4DC2-881C-1D6DE8FA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613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10312-5A5D-4714-938A-7D1A50FB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57ED53-63EF-4FF3-A180-26BE7546A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251B6-CCEA-42EC-AAF4-4A3D56CD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038AB0-1B40-4BD8-85CD-9C6B4B0A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BD635-2BD0-45C3-AA4F-272EB331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167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8E21E9-3093-4B50-8482-A43B48357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9616F9-E7FA-46F7-9658-A84B76A94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AF9A70-FB69-4A52-AF69-EEB1145F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783767-B4CA-4E8D-9160-9F510879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ACFE36-A013-4BF6-8616-2E933465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171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F634B-2C7F-410A-B349-211DE349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3F9454-A05F-4C15-9D7E-E46346E2D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BE5EE-CABF-42B3-8274-5A3D597C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BB5811-CA79-4164-AAFC-7B74D790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B06C28-282B-469F-8747-EEEF5C6F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956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BB67E-ACC7-4142-9BAB-FC3C0A16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9C41CB-B3FA-4DF1-A5D4-B3A5E95BF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22FB54-9A5F-42E9-AF05-3EE97AF0D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0E4170-7565-4DD7-BD6B-FFFECD74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C0F15-CE23-4DB3-83E1-9A4B9212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08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1CD4A-3A64-45A2-AF65-649BA749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A34AE1-10C6-4252-9081-6E43A1CB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E5B1A3-0E96-468C-944A-7198A4656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1C03A3-7E58-4F79-AD52-7536BD19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A5B47A-6D0D-4FFD-8001-50E3A5FA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76A0D1-5276-477D-A968-60940EE53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167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19ABE-CD90-495A-A7D5-7447B346C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210A60-BB22-4CE3-AF3B-1476E5735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79F8A3-97CD-4C8B-857D-A9897AAD2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0B86CE-CFFE-4ED4-8D91-03F0A4C84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994C31-B099-480E-B134-CAB75BAA8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425E66-13E5-41A9-83A9-3B93B960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DB5886-3C27-4D17-B08C-1953ED0D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0E67C3-703B-47FA-9D82-C15C4E98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22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26BCA-A625-4EE1-8902-4EEFBDB24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EA3301-DF14-44DB-8A61-031C2CEC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87D9C2-B33B-4B94-AF03-8B6879DC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064A07-FFBD-48C1-A655-3EABBA7F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23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6C2204-3BA8-482F-9B2C-D2564C35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93E280-7A98-45F7-890D-9596D50A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71EEB7-ED7C-4594-BC21-D9346B5B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25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21359-C0BD-451A-8428-AD69EF53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F024A-8869-4461-913E-4A9BFE54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729BBE-6231-48A0-A89D-8F47D82B0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EA93B5-4EAB-4B94-89F4-7977401FF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044C10-6CF9-4DE9-808F-14EF63B6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FE5AEE-8F39-4885-8AC0-14AFF82D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95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51433-476E-4127-8E71-EBA87210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51A370-F488-4AE2-85F8-ADEB92515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9377BE-4B5B-44DF-8E5E-577467DF0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18E21A-4506-46D3-90D6-1543C6CA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B5A56B-EA7D-4F33-8625-DE69F05A9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9E504B-C20A-4FE5-937F-1E7E8A28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768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45186-E913-4400-8DA3-3542A120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D26608-80CF-4139-BEB7-CC99FC95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400708-A7EC-422E-94A0-DB61700A8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E755-7411-4437-BE64-FB74C8A3AE57}" type="datetimeFigureOut">
              <a:rPr lang="ru-RU" smtClean="0"/>
              <a:t>27.05.2025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6C5BD7-3FD5-45C9-B63E-E4938E6F2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250225-D08B-4B5E-BFDF-6A325DE7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66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fif"/><Relationship Id="rId7" Type="http://schemas.openxmlformats.org/officeDocument/2006/relationships/image" Target="../media/image52.jfif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fif"/><Relationship Id="rId5" Type="http://schemas.openxmlformats.org/officeDocument/2006/relationships/image" Target="../media/image50.jfif"/><Relationship Id="rId4" Type="http://schemas.openxmlformats.org/officeDocument/2006/relationships/image" Target="../media/image49.jf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udgetsterlitamak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butget.sterlitamakadm.ru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8043C452A479EF14F5A62E00DDF5DDE7723EBD9716F2B4478C188E0D53771FAEBE3C41C01BD81E481ACC51A31EB3F2056797EEDFBEE90BF9U2Q4H" TargetMode="External"/><Relationship Id="rId2" Type="http://schemas.openxmlformats.org/officeDocument/2006/relationships/hyperlink" Target="consultantplus://offline/ref=8043C452A479EF14F5A62E00DDF5DDE77337BA9515FEB4478C188E0D53771FAEBE3C41C01BD81F461ECC51A31EB3F2056797EEDFBEE90BF9U2Q4H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tget.sterlitamakadm.ru/ekonomika/ekonomicheskiy-prognoz/prognoz2025.php" TargetMode="External"/><Relationship Id="rId4" Type="http://schemas.openxmlformats.org/officeDocument/2006/relationships/hyperlink" Target="consultantplus://offline/ref=8043C452A479EF14F5A6300DCB9982EE703DE49A14F9BC12D64C885A0C2719FBFE7C4795589C134118C602F452EDAB5723DCE2DDA0F50AF932684EF0U0QCH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9DE3DA1-4D90-4B1F-B620-71334C278F03}"/>
              </a:ext>
            </a:extLst>
          </p:cNvPr>
          <p:cNvSpPr txBox="1">
            <a:spLocks/>
          </p:cNvSpPr>
          <p:nvPr/>
        </p:nvSpPr>
        <p:spPr>
          <a:xfrm>
            <a:off x="2455606" y="160594"/>
            <a:ext cx="7280787" cy="796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ГОРОДСКОГО ОКРУГА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ГОРОД СТЕРЛИТАМАК РЕСПУБЛИКИ БАШКОРТОСТАН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2236D8-94C5-455E-8BBE-B2244566A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554"/>
            <a:ext cx="12192000" cy="2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79754F-D940-415F-A581-595EBBBA24FD}"/>
              </a:ext>
            </a:extLst>
          </p:cNvPr>
          <p:cNvSpPr txBox="1"/>
          <p:nvPr/>
        </p:nvSpPr>
        <p:spPr>
          <a:xfrm>
            <a:off x="6096001" y="4494859"/>
            <a:ext cx="5675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Бюджет для граждан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92B02-C2FC-42B3-A738-71E579BEBC9E}"/>
              </a:ext>
            </a:extLst>
          </p:cNvPr>
          <p:cNvSpPr/>
          <p:nvPr/>
        </p:nvSpPr>
        <p:spPr>
          <a:xfrm>
            <a:off x="0" y="2005235"/>
            <a:ext cx="12192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Отчет об исполнении бюджета городского округа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город Стерлитамак Республики Башкортостан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за 2024 год</a:t>
            </a:r>
          </a:p>
        </p:txBody>
      </p:sp>
    </p:spTree>
    <p:extLst>
      <p:ext uri="{BB962C8B-B14F-4D97-AF65-F5344CB8AC3E}">
        <p14:creationId xmlns:p14="http://schemas.microsoft.com/office/powerpoint/2010/main" val="35194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62EAD2-3235-4141-BEBA-BA1B53ADE0A5}"/>
              </a:ext>
            </a:extLst>
          </p:cNvPr>
          <p:cNvSpPr txBox="1"/>
          <p:nvPr/>
        </p:nvSpPr>
        <p:spPr>
          <a:xfrm>
            <a:off x="352425" y="9525"/>
            <a:ext cx="11439525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2800" b="1" dirty="0"/>
              <a:t>Доходы бюджета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A08E0-10C7-4163-B9FD-3BB54A0DFE98}"/>
              </a:ext>
            </a:extLst>
          </p:cNvPr>
          <p:cNvSpPr txBox="1"/>
          <p:nvPr/>
        </p:nvSpPr>
        <p:spPr>
          <a:xfrm>
            <a:off x="571890" y="419100"/>
            <a:ext cx="11010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solidFill>
                  <a:schemeClr val="tx2"/>
                </a:solidFill>
                <a:cs typeface="Times New Roman" panose="02020603050405020304" pitchFamily="18" charset="0"/>
              </a:rPr>
              <a:t>Доходы бюджета – поступающие в бюджет денежные средства, за исключением средств, являющихся в соответствии с Бюджетным кодексом Российской Федерации источником финансирования дефицита бюджета. Доходы бюджета формируются в соответствии с бюджетным законодательством Российской Федерации, законодательством о налогах и сборах и законодательством об иных платежах. </a:t>
            </a:r>
          </a:p>
          <a:p>
            <a:pPr indent="457200" algn="just"/>
            <a:r>
              <a:rPr lang="ru-RU" sz="1600" dirty="0">
                <a:solidFill>
                  <a:schemeClr val="tx2"/>
                </a:solidFill>
                <a:cs typeface="Times New Roman" panose="02020603050405020304" pitchFamily="18" charset="0"/>
              </a:rPr>
              <a:t>Доходы бюджета включают в себя: налоговые и неналоговые доходы, а также безвозмездные поступления.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3A24D8-7EE5-42FF-9864-45C5962BE82B}"/>
              </a:ext>
            </a:extLst>
          </p:cNvPr>
          <p:cNvSpPr/>
          <p:nvPr/>
        </p:nvSpPr>
        <p:spPr>
          <a:xfrm>
            <a:off x="497769" y="2079815"/>
            <a:ext cx="3381828" cy="46734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674D2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4036BA6-97BD-4C60-BA71-3ED798E52163}"/>
              </a:ext>
            </a:extLst>
          </p:cNvPr>
          <p:cNvSpPr/>
          <p:nvPr/>
        </p:nvSpPr>
        <p:spPr>
          <a:xfrm>
            <a:off x="4520621" y="2088527"/>
            <a:ext cx="3381828" cy="46140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2CA547-B9DA-4A01-90D6-0AE4A57F3CEA}"/>
              </a:ext>
            </a:extLst>
          </p:cNvPr>
          <p:cNvSpPr/>
          <p:nvPr/>
        </p:nvSpPr>
        <p:spPr>
          <a:xfrm>
            <a:off x="8543472" y="2097242"/>
            <a:ext cx="3381828" cy="4605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530AB-C387-41EF-8909-FD1C568DDC52}"/>
              </a:ext>
            </a:extLst>
          </p:cNvPr>
          <p:cNvSpPr txBox="1"/>
          <p:nvPr/>
        </p:nvSpPr>
        <p:spPr>
          <a:xfrm>
            <a:off x="706929" y="1881844"/>
            <a:ext cx="2922095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cs typeface="Times New Roman" pitchFamily="18" charset="0"/>
              </a:rPr>
              <a:t>Налоговые доходы </a:t>
            </a:r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–</a:t>
            </a:r>
            <a:endParaRPr lang="ru-RU" b="1" dirty="0"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поступления от уплаты налогов и сборов, установленных Налоговым кодексом Российской Федерации</a:t>
            </a:r>
          </a:p>
          <a:p>
            <a:pPr algn="ctr"/>
            <a:endParaRPr lang="ru-RU" b="1" dirty="0"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4FC1B-869C-4F80-BC2D-58EBD7A1104F}"/>
              </a:ext>
            </a:extLst>
          </p:cNvPr>
          <p:cNvSpPr txBox="1"/>
          <p:nvPr/>
        </p:nvSpPr>
        <p:spPr>
          <a:xfrm>
            <a:off x="4750998" y="1887862"/>
            <a:ext cx="2893130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cs typeface="Times New Roman" pitchFamily="18" charset="0"/>
              </a:rPr>
              <a:t>Неналоговые доходы </a:t>
            </a:r>
            <a:r>
              <a:rPr lang="ru-RU" sz="1400" b="1" dirty="0">
                <a:solidFill>
                  <a:schemeClr val="tx2"/>
                </a:solidFill>
                <a:cs typeface="Times New Roman" panose="02020603050405020304" pitchFamily="18" charset="0"/>
              </a:rPr>
              <a:t>–</a:t>
            </a:r>
            <a:r>
              <a:rPr lang="ru-RU" sz="1400" b="1" dirty="0"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поступления от уплаты других платежей, установленных законодательством, а также штрафов за нарушение законодательства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F022F-5423-4E34-A370-F477DF29F84B}"/>
              </a:ext>
            </a:extLst>
          </p:cNvPr>
          <p:cNvSpPr txBox="1"/>
          <p:nvPr/>
        </p:nvSpPr>
        <p:spPr>
          <a:xfrm>
            <a:off x="8773850" y="1910251"/>
            <a:ext cx="2893130" cy="16004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cs typeface="Times New Roman" pitchFamily="18" charset="0"/>
              </a:rPr>
              <a:t>Безвозмездные поступления </a:t>
            </a:r>
            <a:r>
              <a:rPr lang="ru-RU" sz="1400" b="1" dirty="0">
                <a:solidFill>
                  <a:schemeClr val="tx2"/>
                </a:solidFill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финансовая помощь из бюджетов других уровней (межбюджетные трансферты), безвозмездные поступления от организаций и граждан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D4A62-B16B-4B51-9D1D-10FE0BC6E468}"/>
              </a:ext>
            </a:extLst>
          </p:cNvPr>
          <p:cNvSpPr txBox="1"/>
          <p:nvPr/>
        </p:nvSpPr>
        <p:spPr>
          <a:xfrm>
            <a:off x="571890" y="3538052"/>
            <a:ext cx="3362778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  <a:p>
            <a:pPr lvl="0"/>
            <a:endParaRPr lang="ru-RU" sz="7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Налог на товары (работы, услуги), реализуемые на территории РФ</a:t>
            </a:r>
          </a:p>
          <a:p>
            <a:pPr lvl="0"/>
            <a:endParaRPr lang="ru-RU" sz="7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</a:p>
          <a:p>
            <a:pPr lvl="0"/>
            <a:endParaRPr lang="ru-RU" sz="7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  <a:p>
            <a:pPr lvl="0"/>
            <a:endParaRPr lang="ru-RU" sz="7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Налоги, сборы и регулярные платежи за пользование природными ресурсами</a:t>
            </a:r>
          </a:p>
          <a:p>
            <a:pPr lvl="0"/>
            <a:endParaRPr lang="ru-RU" sz="7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FF2B4-D065-4F6C-9966-B8448460A238}"/>
              </a:ext>
            </a:extLst>
          </p:cNvPr>
          <p:cNvSpPr txBox="1"/>
          <p:nvPr/>
        </p:nvSpPr>
        <p:spPr>
          <a:xfrm>
            <a:off x="4604204" y="3447831"/>
            <a:ext cx="3381828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  <a:p>
            <a:endParaRPr lang="ru-RU" sz="6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  <a:p>
            <a:endParaRPr lang="ru-RU" sz="6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Доходы от оказания платных услуг и компенсации затрат государства</a:t>
            </a:r>
          </a:p>
          <a:p>
            <a:endParaRPr lang="ru-RU" sz="6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endParaRPr lang="ru-RU" sz="6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endParaRPr lang="ru-RU" sz="6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C7E245-CDA9-4C51-9DAE-4DE6CAB140DB}"/>
              </a:ext>
            </a:extLst>
          </p:cNvPr>
          <p:cNvSpPr txBox="1"/>
          <p:nvPr/>
        </p:nvSpPr>
        <p:spPr>
          <a:xfrm>
            <a:off x="8598543" y="3749648"/>
            <a:ext cx="3334657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Дотации из бюджетов бюджетной системы Российской Федерации</a:t>
            </a:r>
          </a:p>
          <a:p>
            <a:endParaRPr lang="ru-RU" sz="6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Субсидии, субвенции, иные межбюджетные трансферты из других бюджетов бюджетной системы Российской Федерации</a:t>
            </a:r>
          </a:p>
          <a:p>
            <a:endParaRPr lang="ru-RU" sz="600" b="1" i="1" dirty="0">
              <a:solidFill>
                <a:srgbClr val="16293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solidFill>
                  <a:srgbClr val="16293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от юридических и физических лиц, в том числе добровольные пожертвования</a:t>
            </a:r>
          </a:p>
        </p:txBody>
      </p:sp>
    </p:spTree>
    <p:extLst>
      <p:ext uri="{BB962C8B-B14F-4D97-AF65-F5344CB8AC3E}">
        <p14:creationId xmlns:p14="http://schemas.microsoft.com/office/powerpoint/2010/main" val="1702349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5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25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5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25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25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25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250"/>
                            </p:stCondLst>
                            <p:childTnLst>
                              <p:par>
                                <p:cTn id="10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8750"/>
                            </p:stCondLst>
                            <p:childTnLst>
                              <p:par>
                                <p:cTn id="1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9750"/>
                            </p:stCondLst>
                            <p:childTnLst>
                              <p:par>
                                <p:cTn id="1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750"/>
                            </p:stCondLst>
                            <p:childTnLst>
                              <p:par>
                                <p:cTn id="1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uiExpand="1" build="p"/>
      <p:bldP spid="11" grpId="0" uiExpand="1" build="p"/>
      <p:bldP spid="1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533A3A-0C57-42C7-8C13-878A163CF62E}"/>
              </a:ext>
            </a:extLst>
          </p:cNvPr>
          <p:cNvSpPr txBox="1"/>
          <p:nvPr/>
        </p:nvSpPr>
        <p:spPr>
          <a:xfrm>
            <a:off x="352425" y="9525"/>
            <a:ext cx="11439525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Межбюджетные трансферты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5E5CD-57C1-4606-AAF0-6E1A84E214B1}"/>
              </a:ext>
            </a:extLst>
          </p:cNvPr>
          <p:cNvSpPr txBox="1"/>
          <p:nvPr/>
        </p:nvSpPr>
        <p:spPr>
          <a:xfrm>
            <a:off x="620785" y="494626"/>
            <a:ext cx="1064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Безвозмездные поступления от других бюджетов бюджетной системы Российской Федерации – межбюджетные трансферты (средства), предоставляемые одним бюджетом другому. Межбюджетные трансферты формируют значительную часть бюджетов всех уровней.</a:t>
            </a:r>
          </a:p>
        </p:txBody>
      </p:sp>
      <p:grpSp>
        <p:nvGrpSpPr>
          <p:cNvPr id="4" name="Group 49">
            <a:extLst>
              <a:ext uri="{FF2B5EF4-FFF2-40B4-BE49-F238E27FC236}">
                <a16:creationId xmlns:a16="http://schemas.microsoft.com/office/drawing/2014/main" id="{B336D1C4-4E1F-437F-8940-2138FCFAE29E}"/>
              </a:ext>
            </a:extLst>
          </p:cNvPr>
          <p:cNvGrpSpPr/>
          <p:nvPr/>
        </p:nvGrpSpPr>
        <p:grpSpPr>
          <a:xfrm>
            <a:off x="369247" y="1603022"/>
            <a:ext cx="4415312" cy="2078764"/>
            <a:chOff x="423922" y="1449411"/>
            <a:chExt cx="3831221" cy="1803770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BB7A4B2F-F234-4666-A9C0-81412E1B5A9E}"/>
                </a:ext>
              </a:extLst>
            </p:cNvPr>
            <p:cNvSpPr/>
            <p:nvPr/>
          </p:nvSpPr>
          <p:spPr>
            <a:xfrm>
              <a:off x="423922" y="2062257"/>
              <a:ext cx="2631795" cy="307973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55650B34-AF9D-4388-BDAD-7E5DB70DB6AA}"/>
                </a:ext>
              </a:extLst>
            </p:cNvPr>
            <p:cNvSpPr/>
            <p:nvPr/>
          </p:nvSpPr>
          <p:spPr>
            <a:xfrm>
              <a:off x="653970" y="1679458"/>
              <a:ext cx="3601173" cy="1573723"/>
            </a:xfrm>
            <a:prstGeom prst="rect">
              <a:avLst/>
            </a:prstGeom>
            <a:solidFill>
              <a:srgbClr val="D9D9D9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01</a:t>
              </a:r>
            </a:p>
          </p:txBody>
        </p:sp>
        <p:sp>
          <p:nvSpPr>
            <p:cNvPr id="8" name="Rectangle: Rounded Corners 9">
              <a:extLst>
                <a:ext uri="{FF2B5EF4-FFF2-40B4-BE49-F238E27FC236}">
                  <a16:creationId xmlns:a16="http://schemas.microsoft.com/office/drawing/2014/main" id="{42A24A36-7367-4369-B742-AC9FF002D376}"/>
                </a:ext>
              </a:extLst>
            </p:cNvPr>
            <p:cNvSpPr/>
            <p:nvPr/>
          </p:nvSpPr>
          <p:spPr>
            <a:xfrm>
              <a:off x="423922" y="1449411"/>
              <a:ext cx="2631795" cy="61284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12" name="Group 52">
            <a:extLst>
              <a:ext uri="{FF2B5EF4-FFF2-40B4-BE49-F238E27FC236}">
                <a16:creationId xmlns:a16="http://schemas.microsoft.com/office/drawing/2014/main" id="{4318279A-8566-446A-8250-BEA764869EDD}"/>
              </a:ext>
            </a:extLst>
          </p:cNvPr>
          <p:cNvGrpSpPr/>
          <p:nvPr/>
        </p:nvGrpSpPr>
        <p:grpSpPr>
          <a:xfrm>
            <a:off x="1040356" y="4077157"/>
            <a:ext cx="4415312" cy="2555014"/>
            <a:chOff x="423922" y="3716583"/>
            <a:chExt cx="3831221" cy="1803770"/>
          </a:xfrm>
        </p:grpSpPr>
        <p:sp>
          <p:nvSpPr>
            <p:cNvPr id="14" name="Rectangle 17">
              <a:extLst>
                <a:ext uri="{FF2B5EF4-FFF2-40B4-BE49-F238E27FC236}">
                  <a16:creationId xmlns:a16="http://schemas.microsoft.com/office/drawing/2014/main" id="{70B21747-9BD8-4BEA-AFB5-A40A8AB98922}"/>
                </a:ext>
              </a:extLst>
            </p:cNvPr>
            <p:cNvSpPr/>
            <p:nvPr/>
          </p:nvSpPr>
          <p:spPr>
            <a:xfrm>
              <a:off x="653970" y="3946630"/>
              <a:ext cx="3601173" cy="157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03</a:t>
              </a: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0F31B14E-6B95-4BF1-927D-2E4406AD1095}"/>
                </a:ext>
              </a:extLst>
            </p:cNvPr>
            <p:cNvSpPr/>
            <p:nvPr/>
          </p:nvSpPr>
          <p:spPr>
            <a:xfrm>
              <a:off x="423922" y="3716583"/>
              <a:ext cx="2631795" cy="50148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20" name="Group 50">
            <a:extLst>
              <a:ext uri="{FF2B5EF4-FFF2-40B4-BE49-F238E27FC236}">
                <a16:creationId xmlns:a16="http://schemas.microsoft.com/office/drawing/2014/main" id="{CE5C4684-95A5-4475-AF85-F03C67ED19A6}"/>
              </a:ext>
            </a:extLst>
          </p:cNvPr>
          <p:cNvGrpSpPr/>
          <p:nvPr/>
        </p:nvGrpSpPr>
        <p:grpSpPr>
          <a:xfrm>
            <a:off x="7166030" y="1807214"/>
            <a:ext cx="4415312" cy="2078764"/>
            <a:chOff x="4886325" y="1449411"/>
            <a:chExt cx="3831221" cy="1803770"/>
          </a:xfrm>
        </p:grpSpPr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72C04778-2AF0-4529-AEBC-4C1EDB49D322}"/>
                </a:ext>
              </a:extLst>
            </p:cNvPr>
            <p:cNvSpPr/>
            <p:nvPr/>
          </p:nvSpPr>
          <p:spPr>
            <a:xfrm>
              <a:off x="5116373" y="1679458"/>
              <a:ext cx="3601173" cy="157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02</a:t>
              </a:r>
            </a:p>
          </p:txBody>
        </p:sp>
        <p:sp>
          <p:nvSpPr>
            <p:cNvPr id="24" name="Rectangle: Rounded Corners 27">
              <a:extLst>
                <a:ext uri="{FF2B5EF4-FFF2-40B4-BE49-F238E27FC236}">
                  <a16:creationId xmlns:a16="http://schemas.microsoft.com/office/drawing/2014/main" id="{6F489505-8445-468C-9256-FE971E600094}"/>
                </a:ext>
              </a:extLst>
            </p:cNvPr>
            <p:cNvSpPr/>
            <p:nvPr/>
          </p:nvSpPr>
          <p:spPr>
            <a:xfrm>
              <a:off x="4886325" y="1449411"/>
              <a:ext cx="2631795" cy="61284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8" name="Group 51">
            <a:extLst>
              <a:ext uri="{FF2B5EF4-FFF2-40B4-BE49-F238E27FC236}">
                <a16:creationId xmlns:a16="http://schemas.microsoft.com/office/drawing/2014/main" id="{5CAD1223-004D-4792-815D-893173B7505D}"/>
              </a:ext>
            </a:extLst>
          </p:cNvPr>
          <p:cNvGrpSpPr/>
          <p:nvPr/>
        </p:nvGrpSpPr>
        <p:grpSpPr>
          <a:xfrm>
            <a:off x="6258855" y="4284610"/>
            <a:ext cx="4417774" cy="2078764"/>
            <a:chOff x="4884188" y="3716583"/>
            <a:chExt cx="3833358" cy="1803770"/>
          </a:xfrm>
        </p:grpSpPr>
        <p:sp>
          <p:nvSpPr>
            <p:cNvPr id="30" name="Rectangle 35">
              <a:extLst>
                <a:ext uri="{FF2B5EF4-FFF2-40B4-BE49-F238E27FC236}">
                  <a16:creationId xmlns:a16="http://schemas.microsoft.com/office/drawing/2014/main" id="{C75E2740-0635-4C4F-8528-A90AE75AB790}"/>
                </a:ext>
              </a:extLst>
            </p:cNvPr>
            <p:cNvSpPr/>
            <p:nvPr/>
          </p:nvSpPr>
          <p:spPr>
            <a:xfrm>
              <a:off x="5116373" y="3946630"/>
              <a:ext cx="3601173" cy="157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04</a:t>
              </a:r>
            </a:p>
          </p:txBody>
        </p:sp>
        <p:sp>
          <p:nvSpPr>
            <p:cNvPr id="32" name="Rectangle: Rounded Corners 36">
              <a:extLst>
                <a:ext uri="{FF2B5EF4-FFF2-40B4-BE49-F238E27FC236}">
                  <a16:creationId xmlns:a16="http://schemas.microsoft.com/office/drawing/2014/main" id="{7B7E60B9-6C18-4AD4-A81D-6FBF0DACD609}"/>
                </a:ext>
              </a:extLst>
            </p:cNvPr>
            <p:cNvSpPr/>
            <p:nvPr/>
          </p:nvSpPr>
          <p:spPr>
            <a:xfrm>
              <a:off x="4884188" y="3716583"/>
              <a:ext cx="2631795" cy="61284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6" name="Рисунок 35" descr="Монеты">
            <a:extLst>
              <a:ext uri="{FF2B5EF4-FFF2-40B4-BE49-F238E27FC236}">
                <a16:creationId xmlns:a16="http://schemas.microsoft.com/office/drawing/2014/main" id="{AF195DF2-0818-47AB-9638-CDA942D48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0242" y="2278965"/>
            <a:ext cx="1871712" cy="18717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38C350B-35A6-41D5-A71B-EB4685EFC31A}"/>
              </a:ext>
            </a:extLst>
          </p:cNvPr>
          <p:cNvSpPr txBox="1"/>
          <p:nvPr/>
        </p:nvSpPr>
        <p:spPr>
          <a:xfrm>
            <a:off x="7639554" y="1926484"/>
            <a:ext cx="210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cs typeface="Times New Roman" pitchFamily="18" charset="0"/>
              </a:rPr>
              <a:t>Субсидии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5710E6-2075-4E3F-8020-BFA6D8F7A525}"/>
              </a:ext>
            </a:extLst>
          </p:cNvPr>
          <p:cNvSpPr txBox="1"/>
          <p:nvPr/>
        </p:nvSpPr>
        <p:spPr>
          <a:xfrm>
            <a:off x="1504942" y="4232271"/>
            <a:ext cx="210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cs typeface="Times New Roman" pitchFamily="18" charset="0"/>
              </a:rPr>
              <a:t>Субвенции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425B2E-4E2F-455F-9420-BF4E6F01336E}"/>
              </a:ext>
            </a:extLst>
          </p:cNvPr>
          <p:cNvSpPr txBox="1"/>
          <p:nvPr/>
        </p:nvSpPr>
        <p:spPr>
          <a:xfrm>
            <a:off x="679756" y="1745301"/>
            <a:ext cx="210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cs typeface="Times New Roman" pitchFamily="18" charset="0"/>
              </a:rPr>
              <a:t>Дотации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2A2E7CD-C905-402F-9AFB-25AD2AF12C19}"/>
              </a:ext>
            </a:extLst>
          </p:cNvPr>
          <p:cNvSpPr txBox="1"/>
          <p:nvPr/>
        </p:nvSpPr>
        <p:spPr>
          <a:xfrm>
            <a:off x="6285591" y="4376012"/>
            <a:ext cx="2979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cs typeface="Times New Roman" pitchFamily="18" charset="0"/>
              </a:rPr>
              <a:t>Иные межбюджетные трансферты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11DBEC-1450-4870-AEE1-5E372602590B}"/>
              </a:ext>
            </a:extLst>
          </p:cNvPr>
          <p:cNvSpPr txBox="1"/>
          <p:nvPr/>
        </p:nvSpPr>
        <p:spPr>
          <a:xfrm>
            <a:off x="7582246" y="2559951"/>
            <a:ext cx="3699017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583">
              <a:lnSpc>
                <a:spcPct val="90000"/>
              </a:lnSpc>
              <a:spcBef>
                <a:spcPts val="1000"/>
              </a:spcBef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от лат. </a:t>
            </a:r>
            <a:r>
              <a:rPr lang="en-US" sz="1400" i="1" dirty="0" err="1">
                <a:solidFill>
                  <a:prstClr val="black"/>
                </a:solidFill>
                <a:cs typeface="Times New Roman" pitchFamily="18" charset="0"/>
              </a:rPr>
              <a:t>subsidium</a:t>
            </a:r>
            <a:r>
              <a:rPr lang="en-US" sz="1400" dirty="0">
                <a:solidFill>
                  <a:prstClr val="black"/>
                </a:solidFill>
                <a:cs typeface="Times New Roman" pitchFamily="18" charset="0"/>
              </a:rPr>
              <a:t> –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помощь, поддержка. </a:t>
            </a:r>
          </a:p>
          <a:p>
            <a:pPr lvl="0" algn="ctr" defTabSz="914583">
              <a:lnSpc>
                <a:spcPct val="90000"/>
              </a:lnSpc>
              <a:spcBef>
                <a:spcPts val="1000"/>
              </a:spcBef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Межбюджетные трансферты, предоставляемые в целях </a:t>
            </a:r>
            <a:r>
              <a:rPr lang="ru-RU" sz="1400" dirty="0" err="1">
                <a:solidFill>
                  <a:prstClr val="black"/>
                </a:solidFill>
                <a:cs typeface="Times New Roman" pitchFamily="18" charset="0"/>
              </a:rPr>
              <a:t>софинансирования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расходных обязательств нижестоящего бюджета.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DEBCCA5-A7C5-4C9B-B67B-1821DD793EA9}"/>
              </a:ext>
            </a:extLst>
          </p:cNvPr>
          <p:cNvSpPr txBox="1"/>
          <p:nvPr/>
        </p:nvSpPr>
        <p:spPr>
          <a:xfrm>
            <a:off x="1303013" y="4809529"/>
            <a:ext cx="40538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от лат. </a:t>
            </a:r>
            <a:r>
              <a:rPr lang="en-US" sz="1300" i="1" dirty="0" err="1">
                <a:solidFill>
                  <a:prstClr val="black"/>
                </a:solidFill>
                <a:cs typeface="Times New Roman" pitchFamily="18" charset="0"/>
              </a:rPr>
              <a:t>subvenre</a:t>
            </a:r>
            <a:r>
              <a:rPr lang="en-US" sz="1300" dirty="0">
                <a:solidFill>
                  <a:prstClr val="black"/>
                </a:solidFill>
                <a:cs typeface="Times New Roman" pitchFamily="18" charset="0"/>
              </a:rPr>
              <a:t> –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приходить на помощь.</a:t>
            </a:r>
          </a:p>
          <a:p>
            <a:pPr lvl="0" algn="ctr"/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 муниципальных образований, возникающих при выполнении государственных полномочий, переданных для осуществления органам местного самоуправления в установленном порядке.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A9384B-C660-4D78-9226-794DC4B21986}"/>
              </a:ext>
            </a:extLst>
          </p:cNvPr>
          <p:cNvSpPr txBox="1"/>
          <p:nvPr/>
        </p:nvSpPr>
        <p:spPr>
          <a:xfrm>
            <a:off x="727092" y="2321266"/>
            <a:ext cx="3841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от лат. </a:t>
            </a:r>
            <a:r>
              <a:rPr lang="en-US" sz="1400" dirty="0" err="1">
                <a:solidFill>
                  <a:prstClr val="black"/>
                </a:solidFill>
                <a:cs typeface="Times New Roman" pitchFamily="18" charset="0"/>
              </a:rPr>
              <a:t>dotatio</a:t>
            </a:r>
            <a:r>
              <a:rPr lang="en-US" sz="1400" dirty="0">
                <a:solidFill>
                  <a:prstClr val="black"/>
                </a:solidFill>
                <a:cs typeface="Times New Roman" pitchFamily="18" charset="0"/>
              </a:rPr>
              <a:t> –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дар, пожертвование.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определения конкретной цели их использования.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025F92-D729-4F81-9BE3-E343C9782D13}"/>
              </a:ext>
            </a:extLst>
          </p:cNvPr>
          <p:cNvSpPr txBox="1"/>
          <p:nvPr/>
        </p:nvSpPr>
        <p:spPr>
          <a:xfrm>
            <a:off x="6978000" y="5173889"/>
            <a:ext cx="3426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Предоставляются</a:t>
            </a:r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на конкретные цели без условий долевого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200056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F497020-E9D1-4A82-98F4-988AD43B477F}"/>
              </a:ext>
            </a:extLst>
          </p:cNvPr>
          <p:cNvSpPr/>
          <p:nvPr/>
        </p:nvSpPr>
        <p:spPr>
          <a:xfrm>
            <a:off x="2044700" y="5447543"/>
            <a:ext cx="3132000" cy="732979"/>
          </a:xfrm>
          <a:prstGeom prst="rect">
            <a:avLst/>
          </a:prstGeom>
          <a:gradFill flip="none" rotWithShape="1">
            <a:gsLst>
              <a:gs pos="0">
                <a:srgbClr val="91BEE8">
                  <a:shade val="30000"/>
                  <a:satMod val="115000"/>
                </a:srgbClr>
              </a:gs>
              <a:gs pos="50000">
                <a:srgbClr val="91BEE8">
                  <a:shade val="67500"/>
                  <a:satMod val="115000"/>
                </a:srgbClr>
              </a:gs>
              <a:gs pos="100000">
                <a:srgbClr val="91BE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F497020-E9D1-4A82-98F4-988AD43B477F}"/>
              </a:ext>
            </a:extLst>
          </p:cNvPr>
          <p:cNvSpPr/>
          <p:nvPr/>
        </p:nvSpPr>
        <p:spPr>
          <a:xfrm>
            <a:off x="7641784" y="5440229"/>
            <a:ext cx="3265561" cy="732979"/>
          </a:xfrm>
          <a:prstGeom prst="rect">
            <a:avLst/>
          </a:prstGeom>
          <a:gradFill flip="none" rotWithShape="1">
            <a:gsLst>
              <a:gs pos="0">
                <a:srgbClr val="91BEE8">
                  <a:shade val="30000"/>
                  <a:satMod val="115000"/>
                </a:srgbClr>
              </a:gs>
              <a:gs pos="50000">
                <a:srgbClr val="91BEE8">
                  <a:shade val="67500"/>
                  <a:satMod val="115000"/>
                </a:srgbClr>
              </a:gs>
              <a:gs pos="100000">
                <a:srgbClr val="91BE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562BD5A-F86E-49D1-AA65-883F878713BE}"/>
              </a:ext>
            </a:extLst>
          </p:cNvPr>
          <p:cNvSpPr/>
          <p:nvPr/>
        </p:nvSpPr>
        <p:spPr>
          <a:xfrm>
            <a:off x="7640248" y="3933036"/>
            <a:ext cx="2880000" cy="726370"/>
          </a:xfrm>
          <a:prstGeom prst="rect">
            <a:avLst/>
          </a:prstGeom>
          <a:gradFill flip="none" rotWithShape="1">
            <a:gsLst>
              <a:gs pos="0">
                <a:srgbClr val="31B5A5">
                  <a:shade val="30000"/>
                  <a:satMod val="115000"/>
                </a:srgbClr>
              </a:gs>
              <a:gs pos="50000">
                <a:srgbClr val="31B5A5">
                  <a:shade val="67500"/>
                  <a:satMod val="115000"/>
                </a:srgbClr>
              </a:gs>
              <a:gs pos="100000">
                <a:srgbClr val="31B5A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EF916-06F2-41CC-860B-F464F342FCCF}"/>
              </a:ext>
            </a:extLst>
          </p:cNvPr>
          <p:cNvSpPr txBox="1"/>
          <p:nvPr/>
        </p:nvSpPr>
        <p:spPr>
          <a:xfrm>
            <a:off x="3303344" y="1330022"/>
            <a:ext cx="1944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доходы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3B4B0-DE67-430D-B35D-480877090E50}"/>
              </a:ext>
            </a:extLst>
          </p:cNvPr>
          <p:cNvSpPr txBox="1"/>
          <p:nvPr/>
        </p:nvSpPr>
        <p:spPr>
          <a:xfrm>
            <a:off x="8204427" y="1330022"/>
            <a:ext cx="1718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расходы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497020-E9D1-4A82-98F4-988AD43B477F}"/>
              </a:ext>
            </a:extLst>
          </p:cNvPr>
          <p:cNvSpPr/>
          <p:nvPr/>
        </p:nvSpPr>
        <p:spPr>
          <a:xfrm>
            <a:off x="2282009" y="2389534"/>
            <a:ext cx="2916000" cy="732980"/>
          </a:xfrm>
          <a:prstGeom prst="rect">
            <a:avLst/>
          </a:prstGeom>
          <a:gradFill>
            <a:gsLst>
              <a:gs pos="45000">
                <a:srgbClr val="C55A11"/>
              </a:gs>
              <a:gs pos="100000">
                <a:srgbClr val="F4AD7C"/>
              </a:gs>
            </a:gsLst>
            <a:lin ang="5400000" scaled="1"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62BD5A-F86E-49D1-AA65-883F878713BE}"/>
              </a:ext>
            </a:extLst>
          </p:cNvPr>
          <p:cNvSpPr/>
          <p:nvPr/>
        </p:nvSpPr>
        <p:spPr>
          <a:xfrm>
            <a:off x="2438400" y="3920791"/>
            <a:ext cx="2772000" cy="726370"/>
          </a:xfrm>
          <a:prstGeom prst="rect">
            <a:avLst/>
          </a:prstGeom>
          <a:gradFill flip="none" rotWithShape="1">
            <a:gsLst>
              <a:gs pos="0">
                <a:srgbClr val="31B5A5">
                  <a:shade val="30000"/>
                  <a:satMod val="115000"/>
                </a:srgbClr>
              </a:gs>
              <a:gs pos="50000">
                <a:srgbClr val="31B5A5">
                  <a:shade val="67500"/>
                  <a:satMod val="115000"/>
                </a:srgbClr>
              </a:gs>
              <a:gs pos="100000">
                <a:srgbClr val="31B5A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D567B-5A87-4106-A498-E6753CF8FDB3}"/>
              </a:ext>
            </a:extLst>
          </p:cNvPr>
          <p:cNvSpPr txBox="1"/>
          <p:nvPr/>
        </p:nvSpPr>
        <p:spPr>
          <a:xfrm>
            <a:off x="3196172" y="2418221"/>
            <a:ext cx="1810621" cy="67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8 056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89FC3-DBE7-4E9A-9B73-87C240FB79F8}"/>
              </a:ext>
            </a:extLst>
          </p:cNvPr>
          <p:cNvSpPr txBox="1"/>
          <p:nvPr/>
        </p:nvSpPr>
        <p:spPr>
          <a:xfrm>
            <a:off x="3203228" y="3961790"/>
            <a:ext cx="277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7 749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73F61B-BC9F-447E-92E2-BD62C1ADC9A0}"/>
              </a:ext>
            </a:extLst>
          </p:cNvPr>
          <p:cNvSpPr/>
          <p:nvPr/>
        </p:nvSpPr>
        <p:spPr>
          <a:xfrm>
            <a:off x="7623601" y="2388409"/>
            <a:ext cx="2844000" cy="732980"/>
          </a:xfrm>
          <a:prstGeom prst="rect">
            <a:avLst/>
          </a:prstGeom>
          <a:gradFill>
            <a:gsLst>
              <a:gs pos="29000">
                <a:srgbClr val="C55A11"/>
              </a:gs>
              <a:gs pos="100000">
                <a:srgbClr val="F4AD7C"/>
              </a:gs>
            </a:gsLst>
            <a:lin ang="5400000" scaled="1"/>
          </a:gradFill>
          <a:ln>
            <a:noFill/>
          </a:ln>
          <a:effectLst>
            <a:outerShdw blurRad="114300" dist="63500" dir="54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82351A-7820-49D7-80FA-9CCC895B30EB}"/>
              </a:ext>
            </a:extLst>
          </p:cNvPr>
          <p:cNvSpPr txBox="1"/>
          <p:nvPr/>
        </p:nvSpPr>
        <p:spPr>
          <a:xfrm>
            <a:off x="8209009" y="2426981"/>
            <a:ext cx="1941671" cy="67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7 912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B8B2E8-54E7-4ECB-8925-03EFAFAFE4BF}"/>
              </a:ext>
            </a:extLst>
          </p:cNvPr>
          <p:cNvSpPr txBox="1"/>
          <p:nvPr/>
        </p:nvSpPr>
        <p:spPr>
          <a:xfrm>
            <a:off x="842017" y="2370024"/>
            <a:ext cx="110334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(факт)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E140D9-4631-4449-9305-25CBA329C8DA}"/>
              </a:ext>
            </a:extLst>
          </p:cNvPr>
          <p:cNvSpPr txBox="1"/>
          <p:nvPr/>
        </p:nvSpPr>
        <p:spPr>
          <a:xfrm>
            <a:off x="832430" y="3880722"/>
            <a:ext cx="121153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(план)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BEC0E0-EF7F-416F-B59D-45459A2E3CE1}"/>
              </a:ext>
            </a:extLst>
          </p:cNvPr>
          <p:cNvSpPr txBox="1"/>
          <p:nvPr/>
        </p:nvSpPr>
        <p:spPr>
          <a:xfrm>
            <a:off x="5865395" y="2455667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31098D-B462-400A-A6C1-88EE04712F11}"/>
              </a:ext>
            </a:extLst>
          </p:cNvPr>
          <p:cNvSpPr txBox="1"/>
          <p:nvPr/>
        </p:nvSpPr>
        <p:spPr>
          <a:xfrm>
            <a:off x="7826384" y="3942212"/>
            <a:ext cx="1521180" cy="55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B8B2E8-54E7-4ECB-8925-03EFAFAFE4BF}"/>
              </a:ext>
            </a:extLst>
          </p:cNvPr>
          <p:cNvSpPr txBox="1"/>
          <p:nvPr/>
        </p:nvSpPr>
        <p:spPr>
          <a:xfrm>
            <a:off x="837680" y="5416877"/>
            <a:ext cx="133152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(факт)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0EF916-06F2-41CC-860B-F464F342FCCF}"/>
              </a:ext>
            </a:extLst>
          </p:cNvPr>
          <p:cNvSpPr txBox="1"/>
          <p:nvPr/>
        </p:nvSpPr>
        <p:spPr>
          <a:xfrm>
            <a:off x="5419768" y="1322111"/>
            <a:ext cx="2171045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дефицит (-), профицит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0D9A7B-4415-4F0C-A1F7-C22946E8DB29}"/>
              </a:ext>
            </a:extLst>
          </p:cNvPr>
          <p:cNvSpPr txBox="1"/>
          <p:nvPr/>
        </p:nvSpPr>
        <p:spPr>
          <a:xfrm>
            <a:off x="5654759" y="3996581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- 260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FD567B-5A87-4106-A498-E6753CF8FDB3}"/>
              </a:ext>
            </a:extLst>
          </p:cNvPr>
          <p:cNvSpPr txBox="1"/>
          <p:nvPr/>
        </p:nvSpPr>
        <p:spPr>
          <a:xfrm>
            <a:off x="3190877" y="5474996"/>
            <a:ext cx="18742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8 703</a:t>
            </a:r>
          </a:p>
        </p:txBody>
      </p:sp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-17749" y="199050"/>
            <a:ext cx="12185753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Основные параметры 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местного бюджета </a:t>
            </a:r>
            <a:r>
              <a:rPr kumimoji="0" lang="ru-RU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за 2024 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год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94EC00-D888-4499-9D37-C7C71E84724C}"/>
              </a:ext>
            </a:extLst>
          </p:cNvPr>
          <p:cNvSpPr txBox="1"/>
          <p:nvPr/>
        </p:nvSpPr>
        <p:spPr>
          <a:xfrm>
            <a:off x="10927769" y="1411116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EFAB92-3DB6-4848-B558-6C5978B4FCEE}"/>
              </a:ext>
            </a:extLst>
          </p:cNvPr>
          <p:cNvSpPr txBox="1"/>
          <p:nvPr/>
        </p:nvSpPr>
        <p:spPr>
          <a:xfrm>
            <a:off x="8204427" y="3957667"/>
            <a:ext cx="1803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8 009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16E556-4837-495B-9AAB-4DF98D916E26}"/>
              </a:ext>
            </a:extLst>
          </p:cNvPr>
          <p:cNvSpPr txBox="1"/>
          <p:nvPr/>
        </p:nvSpPr>
        <p:spPr>
          <a:xfrm>
            <a:off x="8240715" y="5468520"/>
            <a:ext cx="1803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8 786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66CDAD-4E61-41CD-A8D8-4991AF68345D}"/>
              </a:ext>
            </a:extLst>
          </p:cNvPr>
          <p:cNvSpPr txBox="1"/>
          <p:nvPr/>
        </p:nvSpPr>
        <p:spPr>
          <a:xfrm>
            <a:off x="5729190" y="5499742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- 83</a:t>
            </a:r>
          </a:p>
        </p:txBody>
      </p:sp>
    </p:spTree>
    <p:extLst>
      <p:ext uri="{BB962C8B-B14F-4D97-AF65-F5344CB8AC3E}">
        <p14:creationId xmlns:p14="http://schemas.microsoft.com/office/powerpoint/2010/main" val="41494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BC90B-A037-4B58-8B5E-94563469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7829550" y="0"/>
            <a:ext cx="4362450" cy="6858000"/>
          </a:xfrm>
          <a:prstGeom prst="rect">
            <a:avLst/>
          </a:prstGeom>
        </p:spPr>
      </p:pic>
      <p:sp>
        <p:nvSpPr>
          <p:cNvPr id="42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292100" y="-5476"/>
            <a:ext cx="7182872" cy="1267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Динамика налоговых и неналоговых доходов за 2024 год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2C2882BD-A573-4F9D-A400-2D99C6FAFD88}"/>
              </a:ext>
            </a:extLst>
          </p:cNvPr>
          <p:cNvSpPr/>
          <p:nvPr/>
        </p:nvSpPr>
        <p:spPr bwMode="auto">
          <a:xfrm>
            <a:off x="1407021" y="5282083"/>
            <a:ext cx="4757032" cy="690266"/>
          </a:xfrm>
          <a:custGeom>
            <a:avLst/>
            <a:gdLst>
              <a:gd name="T0" fmla="*/ 5805 w 5805"/>
              <a:gd name="T1" fmla="*/ 401 h 401"/>
              <a:gd name="T2" fmla="*/ 0 w 5805"/>
              <a:gd name="T3" fmla="*/ 401 h 401"/>
              <a:gd name="T4" fmla="*/ 280 w 5805"/>
              <a:gd name="T5" fmla="*/ 0 h 401"/>
              <a:gd name="T6" fmla="*/ 5508 w 5805"/>
              <a:gd name="T7" fmla="*/ 0 h 401"/>
              <a:gd name="T8" fmla="*/ 5805 w 5805"/>
              <a:gd name="T9" fmla="*/ 401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05" h="401">
                <a:moveTo>
                  <a:pt x="5805" y="401"/>
                </a:moveTo>
                <a:lnTo>
                  <a:pt x="0" y="401"/>
                </a:lnTo>
                <a:lnTo>
                  <a:pt x="280" y="0"/>
                </a:lnTo>
                <a:lnTo>
                  <a:pt x="5508" y="0"/>
                </a:lnTo>
                <a:lnTo>
                  <a:pt x="5805" y="401"/>
                </a:lnTo>
                <a:close/>
              </a:path>
            </a:pathLst>
          </a:custGeom>
          <a:solidFill>
            <a:srgbClr val="D2D0D0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032F18B2-8386-4265-97FB-37FACE3BDB46}"/>
              </a:ext>
            </a:extLst>
          </p:cNvPr>
          <p:cNvGrpSpPr/>
          <p:nvPr/>
        </p:nvGrpSpPr>
        <p:grpSpPr>
          <a:xfrm>
            <a:off x="3421484" y="2384425"/>
            <a:ext cx="838286" cy="3360067"/>
            <a:chOff x="3185318" y="2852338"/>
            <a:chExt cx="667953" cy="2805735"/>
          </a:xfrm>
        </p:grpSpPr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4ECA0138-7A0D-4F94-A518-F0676510AE4A}"/>
                </a:ext>
              </a:extLst>
            </p:cNvPr>
            <p:cNvSpPr/>
            <p:nvPr/>
          </p:nvSpPr>
          <p:spPr bwMode="auto">
            <a:xfrm>
              <a:off x="3185318" y="2852338"/>
              <a:ext cx="404812" cy="2805735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430BA6B3-B0AB-4EC8-9B46-1B9A8BF00E6B}"/>
                </a:ext>
              </a:extLst>
            </p:cNvPr>
            <p:cNvSpPr/>
            <p:nvPr/>
          </p:nvSpPr>
          <p:spPr bwMode="auto">
            <a:xfrm>
              <a:off x="3590131" y="2852338"/>
              <a:ext cx="263140" cy="2805735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7" name="文本框 48">
            <a:extLst>
              <a:ext uri="{FF2B5EF4-FFF2-40B4-BE49-F238E27FC236}">
                <a16:creationId xmlns:a16="http://schemas.microsoft.com/office/drawing/2014/main" id="{D740ABEF-49C4-4EE8-A773-F7227CA5F7BD}"/>
              </a:ext>
            </a:extLst>
          </p:cNvPr>
          <p:cNvSpPr txBox="1"/>
          <p:nvPr/>
        </p:nvSpPr>
        <p:spPr>
          <a:xfrm>
            <a:off x="1930403" y="1674429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2 976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文本框 50">
            <a:extLst>
              <a:ext uri="{FF2B5EF4-FFF2-40B4-BE49-F238E27FC236}">
                <a16:creationId xmlns:a16="http://schemas.microsoft.com/office/drawing/2014/main" id="{81396A21-2270-4234-AB63-720607E7ED1A}"/>
              </a:ext>
            </a:extLst>
          </p:cNvPr>
          <p:cNvSpPr txBox="1"/>
          <p:nvPr/>
        </p:nvSpPr>
        <p:spPr>
          <a:xfrm>
            <a:off x="3399533" y="1938435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2 762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文本框 51">
            <a:extLst>
              <a:ext uri="{FF2B5EF4-FFF2-40B4-BE49-F238E27FC236}">
                <a16:creationId xmlns:a16="http://schemas.microsoft.com/office/drawing/2014/main" id="{86F9844D-BBEB-4156-8830-492CDA4A2294}"/>
              </a:ext>
            </a:extLst>
          </p:cNvPr>
          <p:cNvSpPr txBox="1"/>
          <p:nvPr/>
        </p:nvSpPr>
        <p:spPr>
          <a:xfrm>
            <a:off x="4700783" y="1535661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3 184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0D506C-D67E-4767-B864-6C982EE40354}"/>
              </a:ext>
            </a:extLst>
          </p:cNvPr>
          <p:cNvSpPr txBox="1"/>
          <p:nvPr/>
        </p:nvSpPr>
        <p:spPr>
          <a:xfrm>
            <a:off x="4960068" y="6044423"/>
            <a:ext cx="940962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24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613FF8-EB35-41FA-96AC-10739D9A4DB4}"/>
              </a:ext>
            </a:extLst>
          </p:cNvPr>
          <p:cNvSpPr txBox="1"/>
          <p:nvPr/>
        </p:nvSpPr>
        <p:spPr>
          <a:xfrm>
            <a:off x="2009510" y="6044423"/>
            <a:ext cx="940962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2023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4AC949-D933-4338-93B2-840D9311ED03}"/>
              </a:ext>
            </a:extLst>
          </p:cNvPr>
          <p:cNvSpPr txBox="1"/>
          <p:nvPr/>
        </p:nvSpPr>
        <p:spPr>
          <a:xfrm>
            <a:off x="3437469" y="6069822"/>
            <a:ext cx="940962" cy="71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24 г. (план)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Google Shape;560;p29"/>
          <p:cNvSpPr txBox="1"/>
          <p:nvPr/>
        </p:nvSpPr>
        <p:spPr>
          <a:xfrm>
            <a:off x="9580629" y="2291618"/>
            <a:ext cx="3151118" cy="132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утвержденному плану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2024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7" name="Freeform 8">
            <a:extLst>
              <a:ext uri="{FF2B5EF4-FFF2-40B4-BE49-F238E27FC236}">
                <a16:creationId xmlns:a16="http://schemas.microsoft.com/office/drawing/2014/main" id="{4ECA0138-7A0D-4F94-A518-F0676510AE4A}"/>
              </a:ext>
            </a:extLst>
          </p:cNvPr>
          <p:cNvSpPr/>
          <p:nvPr/>
        </p:nvSpPr>
        <p:spPr bwMode="auto">
          <a:xfrm rot="5400000">
            <a:off x="9739479" y="-48201"/>
            <a:ext cx="564426" cy="3757074"/>
          </a:xfrm>
          <a:custGeom>
            <a:avLst/>
            <a:gdLst>
              <a:gd name="T0" fmla="*/ 255 w 255"/>
              <a:gd name="T1" fmla="*/ 1996 h 1996"/>
              <a:gd name="T2" fmla="*/ 0 w 255"/>
              <a:gd name="T3" fmla="*/ 1919 h 1996"/>
              <a:gd name="T4" fmla="*/ 0 w 255"/>
              <a:gd name="T5" fmla="*/ 120 h 1996"/>
              <a:gd name="T6" fmla="*/ 255 w 255"/>
              <a:gd name="T7" fmla="*/ 0 h 1996"/>
              <a:gd name="T8" fmla="*/ 255 w 255"/>
              <a:gd name="T9" fmla="*/ 1996 h 1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1996">
                <a:moveTo>
                  <a:pt x="255" y="1996"/>
                </a:moveTo>
                <a:lnTo>
                  <a:pt x="0" y="1919"/>
                </a:lnTo>
                <a:lnTo>
                  <a:pt x="0" y="120"/>
                </a:lnTo>
                <a:lnTo>
                  <a:pt x="255" y="0"/>
                </a:lnTo>
                <a:lnTo>
                  <a:pt x="255" y="1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Google Shape;560;p29"/>
          <p:cNvSpPr txBox="1"/>
          <p:nvPr/>
        </p:nvSpPr>
        <p:spPr>
          <a:xfrm>
            <a:off x="8165438" y="1831187"/>
            <a:ext cx="1871636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D4680E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+15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D4680E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4680E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5" name="Freeform 6">
            <a:extLst>
              <a:ext uri="{FF2B5EF4-FFF2-40B4-BE49-F238E27FC236}">
                <a16:creationId xmlns:a16="http://schemas.microsoft.com/office/drawing/2014/main" id="{151D2A2D-5025-4E6B-A75F-E455885B3D1B}"/>
              </a:ext>
            </a:extLst>
          </p:cNvPr>
          <p:cNvSpPr/>
          <p:nvPr/>
        </p:nvSpPr>
        <p:spPr bwMode="auto">
          <a:xfrm rot="5400000">
            <a:off x="9739328" y="2674128"/>
            <a:ext cx="565200" cy="3756599"/>
          </a:xfrm>
          <a:custGeom>
            <a:avLst/>
            <a:gdLst>
              <a:gd name="T0" fmla="*/ 263 w 263"/>
              <a:gd name="T1" fmla="*/ 2482 h 2482"/>
              <a:gd name="T2" fmla="*/ 0 w 263"/>
              <a:gd name="T3" fmla="*/ 2405 h 2482"/>
              <a:gd name="T4" fmla="*/ 0 w 263"/>
              <a:gd name="T5" fmla="*/ 120 h 2482"/>
              <a:gd name="T6" fmla="*/ 263 w 263"/>
              <a:gd name="T7" fmla="*/ 0 h 2482"/>
              <a:gd name="T8" fmla="*/ 263 w 263"/>
              <a:gd name="T9" fmla="*/ 2482 h 2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2482">
                <a:moveTo>
                  <a:pt x="263" y="2482"/>
                </a:moveTo>
                <a:lnTo>
                  <a:pt x="0" y="2405"/>
                </a:lnTo>
                <a:lnTo>
                  <a:pt x="0" y="120"/>
                </a:lnTo>
                <a:lnTo>
                  <a:pt x="263" y="0"/>
                </a:lnTo>
                <a:lnTo>
                  <a:pt x="263" y="2482"/>
                </a:lnTo>
                <a:close/>
              </a:path>
            </a:pathLst>
          </a:custGeom>
          <a:solidFill>
            <a:srgbClr val="649B3F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7" name="Google Shape;560;p29"/>
          <p:cNvSpPr txBox="1"/>
          <p:nvPr/>
        </p:nvSpPr>
        <p:spPr>
          <a:xfrm>
            <a:off x="8400708" y="4548517"/>
            <a:ext cx="1833000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5E913B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+7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5E913B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5E913B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8" name="Google Shape;560;p29"/>
          <p:cNvSpPr txBox="1"/>
          <p:nvPr/>
        </p:nvSpPr>
        <p:spPr>
          <a:xfrm>
            <a:off x="9588871" y="4682614"/>
            <a:ext cx="3151118" cy="132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уровню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2023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94EC00-D888-4499-9D37-C7C71E84724C}"/>
              </a:ext>
            </a:extLst>
          </p:cNvPr>
          <p:cNvSpPr txBox="1"/>
          <p:nvPr/>
        </p:nvSpPr>
        <p:spPr>
          <a:xfrm>
            <a:off x="6270123" y="1408421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 руб.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E0B825B-027E-4924-A904-1CCACE68073C}"/>
              </a:ext>
            </a:extLst>
          </p:cNvPr>
          <p:cNvGrpSpPr/>
          <p:nvPr/>
        </p:nvGrpSpPr>
        <p:grpSpPr>
          <a:xfrm>
            <a:off x="4771248" y="1976870"/>
            <a:ext cx="838286" cy="3759750"/>
            <a:chOff x="5469748" y="1462559"/>
            <a:chExt cx="838286" cy="4274063"/>
          </a:xfrm>
        </p:grpSpPr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4ECA0138-7A0D-4F94-A518-F0676510AE4A}"/>
                </a:ext>
              </a:extLst>
            </p:cNvPr>
            <p:cNvSpPr/>
            <p:nvPr/>
          </p:nvSpPr>
          <p:spPr bwMode="auto">
            <a:xfrm>
              <a:off x="5469748" y="1462559"/>
              <a:ext cx="508042" cy="4274062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430BA6B3-B0AB-4EC8-9B46-1B9A8BF00E6B}"/>
                </a:ext>
              </a:extLst>
            </p:cNvPr>
            <p:cNvSpPr/>
            <p:nvPr/>
          </p:nvSpPr>
          <p:spPr bwMode="auto">
            <a:xfrm>
              <a:off x="5977791" y="1462561"/>
              <a:ext cx="330243" cy="427406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86783C2-F687-427B-87AA-6D51EC3F9769}"/>
              </a:ext>
            </a:extLst>
          </p:cNvPr>
          <p:cNvGrpSpPr/>
          <p:nvPr/>
        </p:nvGrpSpPr>
        <p:grpSpPr>
          <a:xfrm>
            <a:off x="1945822" y="2133600"/>
            <a:ext cx="854603" cy="3607912"/>
            <a:chOff x="2635179" y="2671212"/>
            <a:chExt cx="854603" cy="3069887"/>
          </a:xfrm>
        </p:grpSpPr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id="{4ECA0138-7A0D-4F94-A518-F0676510AE4A}"/>
                </a:ext>
              </a:extLst>
            </p:cNvPr>
            <p:cNvSpPr/>
            <p:nvPr/>
          </p:nvSpPr>
          <p:spPr bwMode="auto">
            <a:xfrm>
              <a:off x="2635179" y="2671212"/>
              <a:ext cx="538435" cy="3056233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A0CC8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Freeform 9">
              <a:extLst>
                <a:ext uri="{FF2B5EF4-FFF2-40B4-BE49-F238E27FC236}">
                  <a16:creationId xmlns:a16="http://schemas.microsoft.com/office/drawing/2014/main" id="{430BA6B3-B0AB-4EC8-9B46-1B9A8BF00E6B}"/>
                </a:ext>
              </a:extLst>
            </p:cNvPr>
            <p:cNvSpPr/>
            <p:nvPr/>
          </p:nvSpPr>
          <p:spPr bwMode="auto">
            <a:xfrm>
              <a:off x="3169734" y="2671928"/>
              <a:ext cx="320048" cy="306917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649B3F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5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19495" y="185571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Динамика налоговых и неналоговых доходов за 2024 год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Google Shape;607;p31"/>
          <p:cNvSpPr/>
          <p:nvPr/>
        </p:nvSpPr>
        <p:spPr>
          <a:xfrm rot="10313993">
            <a:off x="4600441" y="2302792"/>
            <a:ext cx="3132920" cy="3254412"/>
          </a:xfrm>
          <a:prstGeom prst="ellipse">
            <a:avLst/>
          </a:prstGeom>
          <a:gradFill flip="none" rotWithShape="1">
            <a:gsLst>
              <a:gs pos="20000">
                <a:srgbClr val="24887C"/>
              </a:gs>
              <a:gs pos="100000">
                <a:srgbClr val="B3EBE4"/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609;p31"/>
          <p:cNvSpPr txBox="1"/>
          <p:nvPr/>
        </p:nvSpPr>
        <p:spPr>
          <a:xfrm>
            <a:off x="319495" y="1397938"/>
            <a:ext cx="3608860" cy="129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Налоговые доходы —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  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EF8943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2</a:t>
            </a:r>
            <a:r>
              <a:rPr kumimoji="0" lang="ru-RU" sz="2400" b="1" i="0" u="none" strike="noStrike" kern="600" cap="none" spc="-80" normalizeH="0" baseline="0" noProof="0" dirty="0">
                <a:ln>
                  <a:noFill/>
                </a:ln>
                <a:solidFill>
                  <a:srgbClr val="EF8943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EF8943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416</a:t>
            </a:r>
            <a:r>
              <a:rPr kumimoji="0" lang="ru-RU" sz="2000" b="1" i="0" u="none" strike="noStrike" kern="600" cap="none" spc="-80" normalizeH="0" baseline="0" noProof="0" dirty="0">
                <a:ln>
                  <a:noFill/>
                </a:ln>
                <a:solidFill>
                  <a:srgbClr val="EF8943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  </a:t>
            </a:r>
            <a:r>
              <a:rPr kumimoji="0" lang="ru-RU" sz="2400" b="1" i="0" u="none" strike="noStrike" kern="600" cap="none" spc="-8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млн руб.</a:t>
            </a:r>
            <a:endParaRPr kumimoji="0" sz="2400" b="1" i="0" u="none" strike="noStrike" kern="600" cap="none" spc="-8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5" name="Google Shape;610;p31"/>
          <p:cNvSpPr/>
          <p:nvPr/>
        </p:nvSpPr>
        <p:spPr>
          <a:xfrm>
            <a:off x="4419433" y="2234962"/>
            <a:ext cx="3409200" cy="3409200"/>
          </a:xfrm>
          <a:prstGeom prst="pie">
            <a:avLst>
              <a:gd name="adj1" fmla="val 2851529"/>
              <a:gd name="adj2" fmla="val 18724120"/>
            </a:avLst>
          </a:prstGeom>
          <a:gradFill>
            <a:gsLst>
              <a:gs pos="100000">
                <a:srgbClr val="EB730F"/>
              </a:gs>
              <a:gs pos="3000">
                <a:srgbClr val="F4A462"/>
              </a:gs>
            </a:gsLst>
            <a:lin ang="108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614;p31"/>
          <p:cNvSpPr txBox="1"/>
          <p:nvPr/>
        </p:nvSpPr>
        <p:spPr>
          <a:xfrm>
            <a:off x="6754164" y="4024998"/>
            <a:ext cx="1948766" cy="33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24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%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66" name="Google Shape;609;p31"/>
          <p:cNvSpPr txBox="1"/>
          <p:nvPr/>
        </p:nvSpPr>
        <p:spPr>
          <a:xfrm>
            <a:off x="7969569" y="1380703"/>
            <a:ext cx="4043189" cy="129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Неналоговые доходы —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   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65D5C8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768</a:t>
            </a:r>
            <a:r>
              <a:rPr kumimoji="0" lang="ru-RU" sz="3600" b="1" i="0" u="none" strike="noStrike" kern="0" cap="none" spc="0" normalizeH="0" noProof="0" dirty="0">
                <a:ln>
                  <a:noFill/>
                </a:ln>
                <a:solidFill>
                  <a:srgbClr val="65D5C8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 </a:t>
            </a:r>
            <a:r>
              <a:rPr kumimoji="0" lang="ru-RU" sz="2400" b="1" i="0" u="none" strike="noStrike" kern="600" cap="none" spc="-8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млн руб.</a:t>
            </a:r>
            <a:endParaRPr kumimoji="0" sz="2400" b="1" i="0" u="none" strike="noStrike" kern="600" cap="none" spc="-8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" name="Google Shape;614;p31">
            <a:extLst>
              <a:ext uri="{FF2B5EF4-FFF2-40B4-BE49-F238E27FC236}">
                <a16:creationId xmlns:a16="http://schemas.microsoft.com/office/drawing/2014/main" id="{F92EB5DF-23B5-4995-ABCF-881ADCA9C225}"/>
              </a:ext>
            </a:extLst>
          </p:cNvPr>
          <p:cNvSpPr txBox="1"/>
          <p:nvPr/>
        </p:nvSpPr>
        <p:spPr>
          <a:xfrm>
            <a:off x="4832871" y="4063098"/>
            <a:ext cx="1948759" cy="33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76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%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986098A7-5C02-4D0F-B469-CA8BCF40E322}"/>
              </a:ext>
            </a:extLst>
          </p:cNvPr>
          <p:cNvGrpSpPr/>
          <p:nvPr/>
        </p:nvGrpSpPr>
        <p:grpSpPr>
          <a:xfrm flipH="1">
            <a:off x="495353" y="3691664"/>
            <a:ext cx="2679560" cy="1957372"/>
            <a:chOff x="4360565" y="1613382"/>
            <a:chExt cx="4295170" cy="2724604"/>
          </a:xfrm>
          <a:solidFill>
            <a:srgbClr val="F18D3B"/>
          </a:solidFill>
        </p:grpSpPr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C8043DC4-0577-4E62-8246-26F2F368081F}"/>
                </a:ext>
              </a:extLst>
            </p:cNvPr>
            <p:cNvSpPr/>
            <p:nvPr/>
          </p:nvSpPr>
          <p:spPr>
            <a:xfrm>
              <a:off x="4360565" y="1613382"/>
              <a:ext cx="2146655" cy="2724602"/>
            </a:xfrm>
            <a:prstGeom prst="rect">
              <a:avLst/>
            </a:prstGeom>
            <a:gradFill flip="none" rotWithShape="1">
              <a:gsLst>
                <a:gs pos="75000">
                  <a:srgbClr val="EB730F"/>
                </a:gs>
                <a:gs pos="98000">
                  <a:srgbClr val="F4A462"/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B03F0672-2B59-4C87-9CEE-D32D68A4386D}"/>
                </a:ext>
              </a:extLst>
            </p:cNvPr>
            <p:cNvSpPr/>
            <p:nvPr/>
          </p:nvSpPr>
          <p:spPr>
            <a:xfrm>
              <a:off x="6509080" y="2256272"/>
              <a:ext cx="2146655" cy="2081714"/>
            </a:xfrm>
            <a:prstGeom prst="rect">
              <a:avLst/>
            </a:prstGeom>
            <a:gradFill flip="none" rotWithShape="1">
              <a:gsLst>
                <a:gs pos="72000">
                  <a:srgbClr val="EB730F"/>
                </a:gs>
                <a:gs pos="97000">
                  <a:srgbClr val="F4A462"/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5">
            <a:extLst>
              <a:ext uri="{FF2B5EF4-FFF2-40B4-BE49-F238E27FC236}">
                <a16:creationId xmlns:a16="http://schemas.microsoft.com/office/drawing/2014/main" id="{097E7BE4-A542-4058-9BEF-43099BB71460}"/>
              </a:ext>
            </a:extLst>
          </p:cNvPr>
          <p:cNvGrpSpPr/>
          <p:nvPr/>
        </p:nvGrpSpPr>
        <p:grpSpPr>
          <a:xfrm flipH="1">
            <a:off x="8355668" y="4724401"/>
            <a:ext cx="2679240" cy="936626"/>
            <a:chOff x="4623642" y="3052638"/>
            <a:chExt cx="4056371" cy="1285349"/>
          </a:xfrm>
          <a:solidFill>
            <a:srgbClr val="24887C"/>
          </a:solidFill>
        </p:grpSpPr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874AFA57-7B67-44CE-B75B-B8DF452A4994}"/>
                </a:ext>
              </a:extLst>
            </p:cNvPr>
            <p:cNvSpPr/>
            <p:nvPr/>
          </p:nvSpPr>
          <p:spPr>
            <a:xfrm>
              <a:off x="4623642" y="3478216"/>
              <a:ext cx="2027560" cy="859771"/>
            </a:xfrm>
            <a:prstGeom prst="rect">
              <a:avLst/>
            </a:prstGeom>
            <a:gradFill>
              <a:gsLst>
                <a:gs pos="78000">
                  <a:srgbClr val="24887C"/>
                </a:gs>
                <a:gs pos="100000">
                  <a:srgbClr val="B3EBE4"/>
                </a:gs>
              </a:gsLst>
              <a:path path="shape">
                <a:fillToRect l="50000" t="50000" r="50000" b="50000"/>
              </a:path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CAEF8F4-D077-4234-BAF2-A62B2BAB1FAC}"/>
                </a:ext>
              </a:extLst>
            </p:cNvPr>
            <p:cNvSpPr/>
            <p:nvPr/>
          </p:nvSpPr>
          <p:spPr>
            <a:xfrm>
              <a:off x="6652451" y="3052638"/>
              <a:ext cx="2027562" cy="1285348"/>
            </a:xfrm>
            <a:prstGeom prst="rect">
              <a:avLst/>
            </a:prstGeom>
            <a:gradFill flip="none" rotWithShape="1">
              <a:gsLst>
                <a:gs pos="78000">
                  <a:srgbClr val="24887C"/>
                </a:gs>
                <a:gs pos="100000">
                  <a:srgbClr val="B3EBE4"/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0535617-880F-4E65-B28A-402641F7B391}"/>
              </a:ext>
            </a:extLst>
          </p:cNvPr>
          <p:cNvGrpSpPr/>
          <p:nvPr/>
        </p:nvGrpSpPr>
        <p:grpSpPr>
          <a:xfrm>
            <a:off x="634669" y="5744091"/>
            <a:ext cx="2566859" cy="537323"/>
            <a:chOff x="457200" y="4502872"/>
            <a:chExt cx="1755009" cy="229466"/>
          </a:xfrm>
        </p:grpSpPr>
        <p:sp>
          <p:nvSpPr>
            <p:cNvPr id="18" name="Google Shape;92;p16">
              <a:extLst>
                <a:ext uri="{FF2B5EF4-FFF2-40B4-BE49-F238E27FC236}">
                  <a16:creationId xmlns:a16="http://schemas.microsoft.com/office/drawing/2014/main" id="{0D823373-C9CD-4C04-A32F-8993CCC6DD9A}"/>
                </a:ext>
              </a:extLst>
            </p:cNvPr>
            <p:cNvSpPr txBox="1"/>
            <p:nvPr/>
          </p:nvSpPr>
          <p:spPr>
            <a:xfrm flipH="1">
              <a:off x="457200" y="4502872"/>
              <a:ext cx="836091" cy="229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2023 г.</a:t>
              </a: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" name="Google Shape;92;p16">
              <a:extLst>
                <a:ext uri="{FF2B5EF4-FFF2-40B4-BE49-F238E27FC236}">
                  <a16:creationId xmlns:a16="http://schemas.microsoft.com/office/drawing/2014/main" id="{5BECFD15-77D0-4139-8C3F-BABE3F303170}"/>
                </a:ext>
              </a:extLst>
            </p:cNvPr>
            <p:cNvSpPr txBox="1"/>
            <p:nvPr/>
          </p:nvSpPr>
          <p:spPr>
            <a:xfrm flipH="1">
              <a:off x="1376118" y="4502872"/>
              <a:ext cx="836091" cy="229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2024 г.</a:t>
              </a: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33C3196-9114-41D5-BDBF-ACCB5B28625D}"/>
              </a:ext>
            </a:extLst>
          </p:cNvPr>
          <p:cNvSpPr/>
          <p:nvPr/>
        </p:nvSpPr>
        <p:spPr>
          <a:xfrm>
            <a:off x="3136445" y="3582709"/>
            <a:ext cx="106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EF8943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+33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F8943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%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935C67E-C98D-4D66-AED2-8BFFAB4F21D7}"/>
              </a:ext>
            </a:extLst>
          </p:cNvPr>
          <p:cNvSpPr/>
          <p:nvPr/>
        </p:nvSpPr>
        <p:spPr>
          <a:xfrm>
            <a:off x="10917586" y="4587072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61CCC1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-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1CCC1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 34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1CCC1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%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61CCC1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25" name="Google Shape;365;p23">
            <a:extLst>
              <a:ext uri="{FF2B5EF4-FFF2-40B4-BE49-F238E27FC236}">
                <a16:creationId xmlns:a16="http://schemas.microsoft.com/office/drawing/2014/main" id="{D3BA9AD8-9863-4453-BF5C-2313E3E9483D}"/>
              </a:ext>
            </a:extLst>
          </p:cNvPr>
          <p:cNvSpPr txBox="1"/>
          <p:nvPr/>
        </p:nvSpPr>
        <p:spPr>
          <a:xfrm>
            <a:off x="8363557" y="5185742"/>
            <a:ext cx="1223597" cy="44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1100"/>
              <a:defRPr/>
            </a:pPr>
            <a:r>
              <a:rPr lang="ru-RU" sz="2600" b="1" dirty="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1 164</a:t>
            </a:r>
          </a:p>
        </p:txBody>
      </p:sp>
      <p:sp>
        <p:nvSpPr>
          <p:cNvPr id="26" name="Google Shape;365;p23">
            <a:extLst>
              <a:ext uri="{FF2B5EF4-FFF2-40B4-BE49-F238E27FC236}">
                <a16:creationId xmlns:a16="http://schemas.microsoft.com/office/drawing/2014/main" id="{70FF960E-3E4C-402F-B91F-565299FDE661}"/>
              </a:ext>
            </a:extLst>
          </p:cNvPr>
          <p:cNvSpPr txBox="1"/>
          <p:nvPr/>
        </p:nvSpPr>
        <p:spPr>
          <a:xfrm>
            <a:off x="9683378" y="5191818"/>
            <a:ext cx="1383515" cy="44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6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"/>
                <a:ea typeface="Fira Sans Condensed"/>
                <a:cs typeface="Fira Sans Condensed"/>
                <a:sym typeface="Fira Sans Condensed"/>
              </a:rPr>
              <a:t>768</a:t>
            </a:r>
            <a:endParaRPr kumimoji="0" sz="2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7" name="Google Shape;365;p23">
            <a:extLst>
              <a:ext uri="{FF2B5EF4-FFF2-40B4-BE49-F238E27FC236}">
                <a16:creationId xmlns:a16="http://schemas.microsoft.com/office/drawing/2014/main" id="{09F421F2-E4FE-4BFD-8157-8D8D2E863F9E}"/>
              </a:ext>
            </a:extLst>
          </p:cNvPr>
          <p:cNvSpPr txBox="1"/>
          <p:nvPr/>
        </p:nvSpPr>
        <p:spPr>
          <a:xfrm>
            <a:off x="1730585" y="5185880"/>
            <a:ext cx="1521572" cy="44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6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"/>
                <a:ea typeface="Fira Sans Condensed"/>
                <a:cs typeface="Fira Sans Condensed"/>
                <a:sym typeface="Fira Sans Condensed"/>
              </a:rPr>
              <a:t>2 416</a:t>
            </a:r>
            <a:endParaRPr kumimoji="0" sz="2600" b="1" i="0" u="none" strike="noStrike" kern="1200" cap="none" spc="-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8" name="Google Shape;365;p23">
            <a:extLst>
              <a:ext uri="{FF2B5EF4-FFF2-40B4-BE49-F238E27FC236}">
                <a16:creationId xmlns:a16="http://schemas.microsoft.com/office/drawing/2014/main" id="{636BFC3C-A3BC-4EF5-916C-D3A17181564A}"/>
              </a:ext>
            </a:extLst>
          </p:cNvPr>
          <p:cNvSpPr txBox="1"/>
          <p:nvPr/>
        </p:nvSpPr>
        <p:spPr>
          <a:xfrm>
            <a:off x="339326" y="5192959"/>
            <a:ext cx="1663939" cy="44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buSzPts val="1100"/>
              <a:defRPr/>
            </a:pPr>
            <a:r>
              <a:rPr lang="ru-RU" sz="2600" b="1" spc="-120" dirty="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1 812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88D14419-38B0-4EE5-967A-7058697BF86C}"/>
              </a:ext>
            </a:extLst>
          </p:cNvPr>
          <p:cNvGrpSpPr/>
          <p:nvPr/>
        </p:nvGrpSpPr>
        <p:grpSpPr>
          <a:xfrm>
            <a:off x="8496470" y="5751343"/>
            <a:ext cx="2609062" cy="537323"/>
            <a:chOff x="457200" y="4502872"/>
            <a:chExt cx="1783864" cy="229466"/>
          </a:xfrm>
        </p:grpSpPr>
        <p:sp>
          <p:nvSpPr>
            <p:cNvPr id="52" name="Google Shape;92;p16">
              <a:extLst>
                <a:ext uri="{FF2B5EF4-FFF2-40B4-BE49-F238E27FC236}">
                  <a16:creationId xmlns:a16="http://schemas.microsoft.com/office/drawing/2014/main" id="{5BE8BA90-03BD-408B-9239-D15CF88F5437}"/>
                </a:ext>
              </a:extLst>
            </p:cNvPr>
            <p:cNvSpPr txBox="1"/>
            <p:nvPr/>
          </p:nvSpPr>
          <p:spPr>
            <a:xfrm flipH="1">
              <a:off x="457200" y="4502872"/>
              <a:ext cx="836091" cy="229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2023 г.</a:t>
              </a: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" name="Google Shape;92;p16">
              <a:extLst>
                <a:ext uri="{FF2B5EF4-FFF2-40B4-BE49-F238E27FC236}">
                  <a16:creationId xmlns:a16="http://schemas.microsoft.com/office/drawing/2014/main" id="{9D3E38B0-5456-4D61-85B1-B68021CA5289}"/>
                </a:ext>
              </a:extLst>
            </p:cNvPr>
            <p:cNvSpPr txBox="1"/>
            <p:nvPr/>
          </p:nvSpPr>
          <p:spPr>
            <a:xfrm flipH="1">
              <a:off x="1404973" y="4502872"/>
              <a:ext cx="836091" cy="229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2024 г.</a:t>
              </a: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" name="Google Shape;613;p31">
            <a:extLst>
              <a:ext uri="{FF2B5EF4-FFF2-40B4-BE49-F238E27FC236}">
                <a16:creationId xmlns:a16="http://schemas.microsoft.com/office/drawing/2014/main" id="{BE6AA56C-D478-4092-919C-ADE6ABF35944}"/>
              </a:ext>
            </a:extLst>
          </p:cNvPr>
          <p:cNvCxnSpPr>
            <a:cxnSpLocks/>
          </p:cNvCxnSpPr>
          <p:nvPr/>
        </p:nvCxnSpPr>
        <p:spPr>
          <a:xfrm>
            <a:off x="2202697" y="2533676"/>
            <a:ext cx="2708904" cy="105658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6" name="Google Shape;615;p31">
            <a:extLst>
              <a:ext uri="{FF2B5EF4-FFF2-40B4-BE49-F238E27FC236}">
                <a16:creationId xmlns:a16="http://schemas.microsoft.com/office/drawing/2014/main" id="{67C26C54-E276-45B9-BA62-858A7A5C0EE0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72834" y="2521116"/>
            <a:ext cx="2841600" cy="106914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4034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257359" y="87446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Динамика  основных  источников  налоговых  доходов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в 2024 году  к  уровню 2023 года </a:t>
            </a:r>
          </a:p>
        </p:txBody>
      </p:sp>
      <p:sp>
        <p:nvSpPr>
          <p:cNvPr id="41" name="Freeform 12"/>
          <p:cNvSpPr>
            <a:spLocks/>
          </p:cNvSpPr>
          <p:nvPr/>
        </p:nvSpPr>
        <p:spPr bwMode="auto">
          <a:xfrm>
            <a:off x="8844547" y="5250977"/>
            <a:ext cx="178113" cy="27846"/>
          </a:xfrm>
          <a:custGeom>
            <a:avLst/>
            <a:gdLst>
              <a:gd name="T0" fmla="*/ 11 w 109"/>
              <a:gd name="T1" fmla="*/ 0 h 25"/>
              <a:gd name="T2" fmla="*/ 0 w 109"/>
              <a:gd name="T3" fmla="*/ 10 h 25"/>
              <a:gd name="T4" fmla="*/ 10 w 109"/>
              <a:gd name="T5" fmla="*/ 20 h 25"/>
              <a:gd name="T6" fmla="*/ 98 w 109"/>
              <a:gd name="T7" fmla="*/ 25 h 25"/>
              <a:gd name="T8" fmla="*/ 108 w 109"/>
              <a:gd name="T9" fmla="*/ 16 h 25"/>
              <a:gd name="T10" fmla="*/ 99 w 109"/>
              <a:gd name="T11" fmla="*/ 5 h 25"/>
              <a:gd name="T12" fmla="*/ 11 w 109"/>
              <a:gd name="T1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" h="25">
                <a:moveTo>
                  <a:pt x="11" y="0"/>
                </a:moveTo>
                <a:cubicBezTo>
                  <a:pt x="5" y="0"/>
                  <a:pt x="1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98" y="25"/>
                  <a:pt x="98" y="25"/>
                  <a:pt x="98" y="25"/>
                </a:cubicBezTo>
                <a:cubicBezTo>
                  <a:pt x="103" y="25"/>
                  <a:pt x="108" y="21"/>
                  <a:pt x="108" y="16"/>
                </a:cubicBezTo>
                <a:cubicBezTo>
                  <a:pt x="109" y="10"/>
                  <a:pt x="104" y="6"/>
                  <a:pt x="99" y="5"/>
                </a:cubicBezTo>
                <a:lnTo>
                  <a:pt x="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D6C69AF-A337-4A47-A736-4EF8853637F5}"/>
              </a:ext>
            </a:extLst>
          </p:cNvPr>
          <p:cNvGrpSpPr/>
          <p:nvPr/>
        </p:nvGrpSpPr>
        <p:grpSpPr>
          <a:xfrm>
            <a:off x="196400" y="1984716"/>
            <a:ext cx="5899598" cy="1120843"/>
            <a:chOff x="783567" y="2443690"/>
            <a:chExt cx="5295029" cy="983611"/>
          </a:xfrm>
        </p:grpSpPr>
        <p:sp>
          <p:nvSpPr>
            <p:cNvPr id="75" name="Google Shape;330;p23">
              <a:extLst>
                <a:ext uri="{FF2B5EF4-FFF2-40B4-BE49-F238E27FC236}">
                  <a16:creationId xmlns:a16="http://schemas.microsoft.com/office/drawing/2014/main" id="{948D01AC-AE21-4886-AA95-A16B37A4C68A}"/>
                </a:ext>
              </a:extLst>
            </p:cNvPr>
            <p:cNvSpPr/>
            <p:nvPr/>
          </p:nvSpPr>
          <p:spPr>
            <a:xfrm rot="5400000">
              <a:off x="3689512" y="1037406"/>
              <a:ext cx="982800" cy="37953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Google Shape;333;p23">
              <a:extLst>
                <a:ext uri="{FF2B5EF4-FFF2-40B4-BE49-F238E27FC236}">
                  <a16:creationId xmlns:a16="http://schemas.microsoft.com/office/drawing/2014/main" id="{5F01C118-6E48-4F2E-A973-C1E33679CD54}"/>
                </a:ext>
              </a:extLst>
            </p:cNvPr>
            <p:cNvSpPr/>
            <p:nvPr/>
          </p:nvSpPr>
          <p:spPr>
            <a:xfrm rot="16200000">
              <a:off x="1065379" y="2161878"/>
              <a:ext cx="983611" cy="154723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55000">
                  <a:srgbClr val="24887C"/>
                </a:gs>
                <a:gs pos="100000">
                  <a:srgbClr val="B3EBE4"/>
                </a:gs>
              </a:gsLst>
              <a:lin ang="27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CF185ED-F1BF-4CEC-92CC-33CE6FB50656}"/>
              </a:ext>
            </a:extLst>
          </p:cNvPr>
          <p:cNvGrpSpPr/>
          <p:nvPr/>
        </p:nvGrpSpPr>
        <p:grpSpPr>
          <a:xfrm>
            <a:off x="171706" y="3428711"/>
            <a:ext cx="5900400" cy="1119600"/>
            <a:chOff x="810797" y="3802058"/>
            <a:chExt cx="5272592" cy="1115299"/>
          </a:xfrm>
        </p:grpSpPr>
        <p:sp>
          <p:nvSpPr>
            <p:cNvPr id="74" name="Google Shape;329;p23">
              <a:extLst>
                <a:ext uri="{FF2B5EF4-FFF2-40B4-BE49-F238E27FC236}">
                  <a16:creationId xmlns:a16="http://schemas.microsoft.com/office/drawing/2014/main" id="{BD8AE918-CC2A-4C5A-A444-CF962B3DFCEA}"/>
                </a:ext>
              </a:extLst>
            </p:cNvPr>
            <p:cNvSpPr/>
            <p:nvPr/>
          </p:nvSpPr>
          <p:spPr>
            <a:xfrm rot="5400000">
              <a:off x="3663060" y="2497029"/>
              <a:ext cx="1115299" cy="3725358"/>
            </a:xfrm>
            <a:prstGeom prst="round2SameRect">
              <a:avLst>
                <a:gd name="adj1" fmla="val 47278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Google Shape;334;p23">
              <a:extLst>
                <a:ext uri="{FF2B5EF4-FFF2-40B4-BE49-F238E27FC236}">
                  <a16:creationId xmlns:a16="http://schemas.microsoft.com/office/drawing/2014/main" id="{8393B65E-6C2B-4708-A357-393E0E40B3C0}"/>
                </a:ext>
              </a:extLst>
            </p:cNvPr>
            <p:cNvSpPr/>
            <p:nvPr/>
          </p:nvSpPr>
          <p:spPr>
            <a:xfrm rot="16200000">
              <a:off x="1026766" y="3586089"/>
              <a:ext cx="1115298" cy="154723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28000">
                  <a:srgbClr val="EB730F"/>
                </a:gs>
                <a:gs pos="3000">
                  <a:srgbClr val="F4A462"/>
                </a:gs>
              </a:gsLst>
              <a:lin ang="108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F6ACAB4-269B-4EF8-B425-9F409C3670EC}"/>
              </a:ext>
            </a:extLst>
          </p:cNvPr>
          <p:cNvGrpSpPr/>
          <p:nvPr/>
        </p:nvGrpSpPr>
        <p:grpSpPr>
          <a:xfrm>
            <a:off x="183933" y="4837959"/>
            <a:ext cx="5900400" cy="1395626"/>
            <a:chOff x="810798" y="5294587"/>
            <a:chExt cx="5259446" cy="983614"/>
          </a:xfrm>
        </p:grpSpPr>
        <p:sp>
          <p:nvSpPr>
            <p:cNvPr id="76" name="Google Shape;332;p23">
              <a:extLst>
                <a:ext uri="{FF2B5EF4-FFF2-40B4-BE49-F238E27FC236}">
                  <a16:creationId xmlns:a16="http://schemas.microsoft.com/office/drawing/2014/main" id="{D365EC96-CD9C-43ED-A196-43F4E55A9FAC}"/>
                </a:ext>
              </a:extLst>
            </p:cNvPr>
            <p:cNvSpPr/>
            <p:nvPr/>
          </p:nvSpPr>
          <p:spPr>
            <a:xfrm rot="5400000">
              <a:off x="3679493" y="3887451"/>
              <a:ext cx="983611" cy="379789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Google Shape;335;p23">
              <a:extLst>
                <a:ext uri="{FF2B5EF4-FFF2-40B4-BE49-F238E27FC236}">
                  <a16:creationId xmlns:a16="http://schemas.microsoft.com/office/drawing/2014/main" id="{051113D8-B6F6-405E-9EDE-48DBBC33BD93}"/>
                </a:ext>
              </a:extLst>
            </p:cNvPr>
            <p:cNvSpPr/>
            <p:nvPr/>
          </p:nvSpPr>
          <p:spPr>
            <a:xfrm rot="16200000">
              <a:off x="1092610" y="5012775"/>
              <a:ext cx="983611" cy="154723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100000">
                  <a:srgbClr val="9CCA7C"/>
                </a:gs>
                <a:gs pos="3000">
                  <a:srgbClr val="6DA945"/>
                </a:gs>
              </a:gsLst>
              <a:lin ang="108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1" name="Google Shape;358;p23">
            <a:extLst>
              <a:ext uri="{FF2B5EF4-FFF2-40B4-BE49-F238E27FC236}">
                <a16:creationId xmlns:a16="http://schemas.microsoft.com/office/drawing/2014/main" id="{F78BDC9B-FD61-4E04-95DB-590BF8D9F52F}"/>
              </a:ext>
            </a:extLst>
          </p:cNvPr>
          <p:cNvSpPr txBox="1"/>
          <p:nvPr/>
        </p:nvSpPr>
        <p:spPr>
          <a:xfrm>
            <a:off x="1867326" y="2254374"/>
            <a:ext cx="1173915" cy="60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Fira Sans"/>
                <a:cs typeface="Fira Sans"/>
                <a:sym typeface="Fira Sans"/>
              </a:rPr>
              <a:t>НДФЛ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Fira Sans"/>
              <a:cs typeface="Fira Sans"/>
              <a:sym typeface="Fira Sans"/>
            </a:endParaRPr>
          </a:p>
        </p:txBody>
      </p:sp>
      <p:sp>
        <p:nvSpPr>
          <p:cNvPr id="82" name="Google Shape;359;p23">
            <a:extLst>
              <a:ext uri="{FF2B5EF4-FFF2-40B4-BE49-F238E27FC236}">
                <a16:creationId xmlns:a16="http://schemas.microsoft.com/office/drawing/2014/main" id="{78E30A65-327B-45C1-97AD-5A2BB0159866}"/>
              </a:ext>
            </a:extLst>
          </p:cNvPr>
          <p:cNvSpPr txBox="1"/>
          <p:nvPr/>
        </p:nvSpPr>
        <p:spPr>
          <a:xfrm>
            <a:off x="1854684" y="3687093"/>
            <a:ext cx="4468478" cy="60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200" b="1" i="0" u="none" strike="noStrike" kern="1200" cap="none" spc="-7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Fira Sans"/>
                <a:cs typeface="Fira Sans"/>
                <a:sym typeface="Fira Sans"/>
              </a:rPr>
              <a:t>Налоги на совокупный доход</a:t>
            </a:r>
            <a:endParaRPr kumimoji="0" sz="2200" b="1" i="0" u="none" strike="noStrike" kern="1200" cap="none" spc="-7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Fira Sans"/>
              <a:cs typeface="Fira Sans"/>
              <a:sym typeface="Fira Sans"/>
            </a:endParaRPr>
          </a:p>
        </p:txBody>
      </p:sp>
      <p:sp>
        <p:nvSpPr>
          <p:cNvPr id="33" name="Google Shape;359;p23">
            <a:extLst>
              <a:ext uri="{FF2B5EF4-FFF2-40B4-BE49-F238E27FC236}">
                <a16:creationId xmlns:a16="http://schemas.microsoft.com/office/drawing/2014/main" id="{91281315-02CE-453A-A371-C3FAADA848FD}"/>
              </a:ext>
            </a:extLst>
          </p:cNvPr>
          <p:cNvSpPr txBox="1"/>
          <p:nvPr/>
        </p:nvSpPr>
        <p:spPr>
          <a:xfrm>
            <a:off x="1874028" y="5358888"/>
            <a:ext cx="4137124" cy="700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defRPr/>
            </a:pPr>
            <a:r>
              <a:rPr kumimoji="0" lang="ru-RU" sz="2000" b="1" i="0" u="none" strike="noStrike" kern="1200" cap="none" spc="-7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Fira Sans"/>
                <a:cs typeface="Fira Sans"/>
                <a:sym typeface="Fira Sans"/>
              </a:rPr>
              <a:t>Государственная пошлина </a:t>
            </a:r>
          </a:p>
          <a:p>
            <a:pPr>
              <a:buClr>
                <a:srgbClr val="000000"/>
              </a:buClr>
              <a:buSzPts val="1100"/>
              <a:defRPr/>
            </a:pPr>
            <a:r>
              <a:rPr lang="ru-RU" sz="1600" b="1" dirty="0">
                <a:solidFill>
                  <a:srgbClr val="E7E6E6">
                    <a:lumMod val="10000"/>
                  </a:srgbClr>
                </a:solidFill>
                <a:ea typeface="Roboto"/>
                <a:cs typeface="Fira Sans Extra Condensed ExtraBold" panose="020B0604020202020204" charset="0"/>
                <a:sym typeface="Roboto"/>
              </a:rPr>
              <a:t>по делам, рассматриваемым в судах общей юрисдикции, мировыми судьями</a:t>
            </a:r>
            <a:r>
              <a:rPr lang="ru-RU" b="1" dirty="0">
                <a:solidFill>
                  <a:srgbClr val="E7E6E6">
                    <a:lumMod val="10000"/>
                  </a:srgbClr>
                </a:solidFill>
                <a:ea typeface="Roboto"/>
                <a:cs typeface="Fira Sans Extra Condensed ExtraBold" panose="020B0604020202020204" charset="0"/>
                <a:sym typeface="Roboto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1" i="0" u="none" strike="noStrike" kern="1200" cap="none" spc="-7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Fira Sans"/>
              <a:cs typeface="Fira Sans"/>
              <a:sym typeface="Fira Sans"/>
            </a:endParaRPr>
          </a:p>
        </p:txBody>
      </p:sp>
      <p:sp>
        <p:nvSpPr>
          <p:cNvPr id="34" name="Google Shape;560;p29">
            <a:extLst>
              <a:ext uri="{FF2B5EF4-FFF2-40B4-BE49-F238E27FC236}">
                <a16:creationId xmlns:a16="http://schemas.microsoft.com/office/drawing/2014/main" id="{FC63046E-911E-48F0-9C1A-A56C13ECB29C}"/>
              </a:ext>
            </a:extLst>
          </p:cNvPr>
          <p:cNvSpPr txBox="1"/>
          <p:nvPr/>
        </p:nvSpPr>
        <p:spPr>
          <a:xfrm>
            <a:off x="522011" y="2101155"/>
            <a:ext cx="1766480" cy="85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+34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%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35" name="Google Shape;560;p29">
            <a:extLst>
              <a:ext uri="{FF2B5EF4-FFF2-40B4-BE49-F238E27FC236}">
                <a16:creationId xmlns:a16="http://schemas.microsoft.com/office/drawing/2014/main" id="{768C5017-713C-406C-9401-A5C2798AF12E}"/>
              </a:ext>
            </a:extLst>
          </p:cNvPr>
          <p:cNvSpPr txBox="1"/>
          <p:nvPr/>
        </p:nvSpPr>
        <p:spPr>
          <a:xfrm>
            <a:off x="511033" y="3623057"/>
            <a:ext cx="1742796" cy="697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+50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%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36" name="Google Shape;560;p29">
            <a:extLst>
              <a:ext uri="{FF2B5EF4-FFF2-40B4-BE49-F238E27FC236}">
                <a16:creationId xmlns:a16="http://schemas.microsoft.com/office/drawing/2014/main" id="{187D24CF-EBC1-4787-88B1-74739C1ECD91}"/>
              </a:ext>
            </a:extLst>
          </p:cNvPr>
          <p:cNvSpPr txBox="1"/>
          <p:nvPr/>
        </p:nvSpPr>
        <p:spPr>
          <a:xfrm>
            <a:off x="538802" y="5077581"/>
            <a:ext cx="1626269" cy="85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+61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%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59" name="Google Shape;362;p23">
            <a:extLst>
              <a:ext uri="{FF2B5EF4-FFF2-40B4-BE49-F238E27FC236}">
                <a16:creationId xmlns:a16="http://schemas.microsoft.com/office/drawing/2014/main" id="{B97CB374-72FC-44C9-8269-1D3A99204AAC}"/>
              </a:ext>
            </a:extLst>
          </p:cNvPr>
          <p:cNvSpPr/>
          <p:nvPr/>
        </p:nvSpPr>
        <p:spPr>
          <a:xfrm>
            <a:off x="10002860" y="5974535"/>
            <a:ext cx="885000" cy="25905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EBE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Google Shape;362;p23">
            <a:extLst>
              <a:ext uri="{FF2B5EF4-FFF2-40B4-BE49-F238E27FC236}">
                <a16:creationId xmlns:a16="http://schemas.microsoft.com/office/drawing/2014/main" id="{473C0983-289D-433C-AC66-5A243AC353E8}"/>
              </a:ext>
            </a:extLst>
          </p:cNvPr>
          <p:cNvSpPr/>
          <p:nvPr/>
        </p:nvSpPr>
        <p:spPr>
          <a:xfrm>
            <a:off x="8314924" y="4444445"/>
            <a:ext cx="907734" cy="1807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EBE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Google Shape;362;p23">
            <a:extLst>
              <a:ext uri="{FF2B5EF4-FFF2-40B4-BE49-F238E27FC236}">
                <a16:creationId xmlns:a16="http://schemas.microsoft.com/office/drawing/2014/main" id="{0FEFDF28-1DA5-441B-A2AD-79BE385C128B}"/>
              </a:ext>
            </a:extLst>
          </p:cNvPr>
          <p:cNvSpPr/>
          <p:nvPr/>
        </p:nvSpPr>
        <p:spPr>
          <a:xfrm>
            <a:off x="6566183" y="2959625"/>
            <a:ext cx="885000" cy="3286800"/>
          </a:xfrm>
          <a:prstGeom prst="round2SameRect">
            <a:avLst>
              <a:gd name="adj1" fmla="val 42376"/>
              <a:gd name="adj2" fmla="val 0"/>
            </a:avLst>
          </a:prstGeom>
          <a:solidFill>
            <a:srgbClr val="BEBE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Google Shape;362;p23">
            <a:extLst>
              <a:ext uri="{FF2B5EF4-FFF2-40B4-BE49-F238E27FC236}">
                <a16:creationId xmlns:a16="http://schemas.microsoft.com/office/drawing/2014/main" id="{FD720DC6-5B96-4ACE-9610-1CDE054EA212}"/>
              </a:ext>
            </a:extLst>
          </p:cNvPr>
          <p:cNvSpPr/>
          <p:nvPr/>
        </p:nvSpPr>
        <p:spPr>
          <a:xfrm>
            <a:off x="7290271" y="1852980"/>
            <a:ext cx="885000" cy="43956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3000">
                <a:srgbClr val="24887C"/>
              </a:gs>
              <a:gs pos="0">
                <a:srgbClr val="B3EBE4"/>
              </a:gs>
            </a:gsLst>
            <a:lin ang="27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Google Shape;363;p23">
            <a:extLst>
              <a:ext uri="{FF2B5EF4-FFF2-40B4-BE49-F238E27FC236}">
                <a16:creationId xmlns:a16="http://schemas.microsoft.com/office/drawing/2014/main" id="{4237DB72-10DE-43B3-980B-D31CDD623DAF}"/>
              </a:ext>
            </a:extLst>
          </p:cNvPr>
          <p:cNvSpPr/>
          <p:nvPr/>
        </p:nvSpPr>
        <p:spPr>
          <a:xfrm>
            <a:off x="8992508" y="3546185"/>
            <a:ext cx="885000" cy="2703600"/>
          </a:xfrm>
          <a:prstGeom prst="round2SameRect">
            <a:avLst>
              <a:gd name="adj1" fmla="val 49265"/>
              <a:gd name="adj2" fmla="val 0"/>
            </a:avLst>
          </a:prstGeom>
          <a:gradFill>
            <a:gsLst>
              <a:gs pos="22000">
                <a:srgbClr val="EB730F"/>
              </a:gs>
              <a:gs pos="0">
                <a:srgbClr val="F4A462"/>
              </a:gs>
            </a:gsLst>
            <a:lin ang="108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Google Shape;364;p23">
            <a:extLst>
              <a:ext uri="{FF2B5EF4-FFF2-40B4-BE49-F238E27FC236}">
                <a16:creationId xmlns:a16="http://schemas.microsoft.com/office/drawing/2014/main" id="{CFDA3D21-C58A-4188-9CEA-E74610B139C5}"/>
              </a:ext>
            </a:extLst>
          </p:cNvPr>
          <p:cNvSpPr/>
          <p:nvPr/>
        </p:nvSpPr>
        <p:spPr>
          <a:xfrm>
            <a:off x="10778138" y="5827496"/>
            <a:ext cx="891300" cy="409792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91000">
                <a:srgbClr val="9CCA7C"/>
              </a:gs>
              <a:gs pos="71000">
                <a:srgbClr val="6DA945"/>
              </a:gs>
            </a:gsLst>
            <a:lin ang="108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Google Shape;365;p23">
            <a:extLst>
              <a:ext uri="{FF2B5EF4-FFF2-40B4-BE49-F238E27FC236}">
                <a16:creationId xmlns:a16="http://schemas.microsoft.com/office/drawing/2014/main" id="{C0134D1C-30C4-461D-BA8D-467980B602EF}"/>
              </a:ext>
            </a:extLst>
          </p:cNvPr>
          <p:cNvSpPr txBox="1"/>
          <p:nvPr/>
        </p:nvSpPr>
        <p:spPr>
          <a:xfrm>
            <a:off x="7824994" y="1531254"/>
            <a:ext cx="1050194" cy="54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Fira Sans Condensed"/>
                <a:cs typeface="Fira Sans Condensed"/>
                <a:sym typeface="Fira Sans Condensed"/>
              </a:rPr>
              <a:t>+308</a:t>
            </a:r>
            <a:endParaRPr kumimoji="0" sz="2400" b="1" i="0" u="none" strike="noStrike" kern="1200" cap="none" spc="-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72" name="Google Shape;92;p16">
            <a:extLst>
              <a:ext uri="{FF2B5EF4-FFF2-40B4-BE49-F238E27FC236}">
                <a16:creationId xmlns:a16="http://schemas.microsoft.com/office/drawing/2014/main" id="{02BDC521-B6B0-48A1-8B8E-6E7EFE8C7376}"/>
              </a:ext>
            </a:extLst>
          </p:cNvPr>
          <p:cNvSpPr txBox="1"/>
          <p:nvPr/>
        </p:nvSpPr>
        <p:spPr>
          <a:xfrm flipH="1">
            <a:off x="6495951" y="6442320"/>
            <a:ext cx="1027695" cy="25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2023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92;p16">
            <a:extLst>
              <a:ext uri="{FF2B5EF4-FFF2-40B4-BE49-F238E27FC236}">
                <a16:creationId xmlns:a16="http://schemas.microsoft.com/office/drawing/2014/main" id="{F6BA0A3C-9884-46B8-85F2-6CF934E521E0}"/>
              </a:ext>
            </a:extLst>
          </p:cNvPr>
          <p:cNvSpPr txBox="1"/>
          <p:nvPr/>
        </p:nvSpPr>
        <p:spPr>
          <a:xfrm flipH="1">
            <a:off x="7287060" y="6434229"/>
            <a:ext cx="1027695" cy="25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2024 г.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92;p16">
            <a:extLst>
              <a:ext uri="{FF2B5EF4-FFF2-40B4-BE49-F238E27FC236}">
                <a16:creationId xmlns:a16="http://schemas.microsoft.com/office/drawing/2014/main" id="{8C543779-2265-41C9-9F35-ECFFB0B3D861}"/>
              </a:ext>
            </a:extLst>
          </p:cNvPr>
          <p:cNvSpPr txBox="1"/>
          <p:nvPr/>
        </p:nvSpPr>
        <p:spPr>
          <a:xfrm flipH="1">
            <a:off x="8196249" y="6456054"/>
            <a:ext cx="1027695" cy="25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2023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92;p16">
            <a:extLst>
              <a:ext uri="{FF2B5EF4-FFF2-40B4-BE49-F238E27FC236}">
                <a16:creationId xmlns:a16="http://schemas.microsoft.com/office/drawing/2014/main" id="{440E766F-C719-4A98-85E0-0792799FD80F}"/>
              </a:ext>
            </a:extLst>
          </p:cNvPr>
          <p:cNvSpPr txBox="1"/>
          <p:nvPr/>
        </p:nvSpPr>
        <p:spPr>
          <a:xfrm flipH="1">
            <a:off x="9001872" y="6447960"/>
            <a:ext cx="1027695" cy="25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2024 г.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92;p16">
            <a:extLst>
              <a:ext uri="{FF2B5EF4-FFF2-40B4-BE49-F238E27FC236}">
                <a16:creationId xmlns:a16="http://schemas.microsoft.com/office/drawing/2014/main" id="{7089C1EF-E335-4372-AAE4-C8A2187C83A0}"/>
              </a:ext>
            </a:extLst>
          </p:cNvPr>
          <p:cNvSpPr txBox="1"/>
          <p:nvPr/>
        </p:nvSpPr>
        <p:spPr>
          <a:xfrm flipH="1">
            <a:off x="9934603" y="6455065"/>
            <a:ext cx="1027695" cy="25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2023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92;p16">
            <a:extLst>
              <a:ext uri="{FF2B5EF4-FFF2-40B4-BE49-F238E27FC236}">
                <a16:creationId xmlns:a16="http://schemas.microsoft.com/office/drawing/2014/main" id="{042DA7B9-E688-419A-953A-0C1AF4B9B934}"/>
              </a:ext>
            </a:extLst>
          </p:cNvPr>
          <p:cNvSpPr txBox="1"/>
          <p:nvPr/>
        </p:nvSpPr>
        <p:spPr>
          <a:xfrm flipH="1">
            <a:off x="10769256" y="6432460"/>
            <a:ext cx="1027695" cy="25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2024 г.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365;p23">
            <a:extLst>
              <a:ext uri="{FF2B5EF4-FFF2-40B4-BE49-F238E27FC236}">
                <a16:creationId xmlns:a16="http://schemas.microsoft.com/office/drawing/2014/main" id="{52EAAC16-9E68-4F9D-8ECE-BD30F1262538}"/>
              </a:ext>
            </a:extLst>
          </p:cNvPr>
          <p:cNvSpPr txBox="1"/>
          <p:nvPr/>
        </p:nvSpPr>
        <p:spPr>
          <a:xfrm>
            <a:off x="9527558" y="3223327"/>
            <a:ext cx="1050193" cy="54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Fira Sans Condensed"/>
                <a:cs typeface="Fira Sans Condensed"/>
                <a:sym typeface="Fira Sans Condensed"/>
              </a:rPr>
              <a:t>+250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6" name="Google Shape;365;p23">
            <a:extLst>
              <a:ext uri="{FF2B5EF4-FFF2-40B4-BE49-F238E27FC236}">
                <a16:creationId xmlns:a16="http://schemas.microsoft.com/office/drawing/2014/main" id="{52A467F5-6D63-4AAD-976E-DB86B8CD91D6}"/>
              </a:ext>
            </a:extLst>
          </p:cNvPr>
          <p:cNvSpPr txBox="1"/>
          <p:nvPr/>
        </p:nvSpPr>
        <p:spPr>
          <a:xfrm>
            <a:off x="11174628" y="5430307"/>
            <a:ext cx="1050193" cy="54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Fira Sans Condensed"/>
                <a:cs typeface="Fira Sans Condensed"/>
                <a:sym typeface="Fira Sans Condensed"/>
              </a:rPr>
              <a:t>+31</a:t>
            </a:r>
            <a:endParaRPr kumimoji="0" sz="2400" b="1" i="0" u="none" strike="noStrike" kern="1200" cap="none" spc="-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7" name="Google Shape;365;p23">
            <a:extLst>
              <a:ext uri="{FF2B5EF4-FFF2-40B4-BE49-F238E27FC236}">
                <a16:creationId xmlns:a16="http://schemas.microsoft.com/office/drawing/2014/main" id="{945F2793-5034-405A-919E-29ECFD1922F1}"/>
              </a:ext>
            </a:extLst>
          </p:cNvPr>
          <p:cNvSpPr txBox="1"/>
          <p:nvPr/>
        </p:nvSpPr>
        <p:spPr>
          <a:xfrm>
            <a:off x="7204887" y="5406415"/>
            <a:ext cx="1050193" cy="54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Fira Sans Condensed"/>
                <a:cs typeface="Fira Sans Condensed"/>
                <a:sym typeface="Fira Sans Condensed"/>
              </a:rPr>
              <a:t>1 221</a:t>
            </a:r>
            <a:endParaRPr kumimoji="0" sz="2400" b="1" i="0" u="none" strike="noStrike" kern="1200" cap="none" spc="-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8" name="Google Shape;365;p23">
            <a:extLst>
              <a:ext uri="{FF2B5EF4-FFF2-40B4-BE49-F238E27FC236}">
                <a16:creationId xmlns:a16="http://schemas.microsoft.com/office/drawing/2014/main" id="{18BCE760-4796-4B7E-8279-29223F654ECF}"/>
              </a:ext>
            </a:extLst>
          </p:cNvPr>
          <p:cNvSpPr txBox="1"/>
          <p:nvPr/>
        </p:nvSpPr>
        <p:spPr>
          <a:xfrm>
            <a:off x="8913448" y="5393517"/>
            <a:ext cx="1050193" cy="54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Fira Sans Condensed"/>
                <a:cs typeface="Fira Sans Condensed"/>
                <a:sym typeface="Fira Sans Condensed"/>
              </a:rPr>
              <a:t>752</a:t>
            </a:r>
            <a:endParaRPr kumimoji="0" sz="2400" b="1" i="0" u="none" strike="noStrike" kern="1200" cap="none" spc="-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9" name="Google Shape;365;p23">
            <a:extLst>
              <a:ext uri="{FF2B5EF4-FFF2-40B4-BE49-F238E27FC236}">
                <a16:creationId xmlns:a16="http://schemas.microsoft.com/office/drawing/2014/main" id="{E87480DF-95B0-48E2-8286-1C9A5BFEC137}"/>
              </a:ext>
            </a:extLst>
          </p:cNvPr>
          <p:cNvSpPr txBox="1"/>
          <p:nvPr/>
        </p:nvSpPr>
        <p:spPr>
          <a:xfrm>
            <a:off x="10712787" y="5752113"/>
            <a:ext cx="1050193" cy="50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4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Fira Sans Condensed"/>
                <a:cs typeface="Fira Sans Condensed"/>
                <a:sym typeface="Fira Sans Condensed"/>
              </a:rPr>
              <a:t>82</a:t>
            </a:r>
            <a:endParaRPr kumimoji="0" sz="2400" b="1" i="0" u="none" strike="noStrike" kern="1200" cap="none" spc="-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50" name="Google Shape;365;p23">
            <a:extLst>
              <a:ext uri="{FF2B5EF4-FFF2-40B4-BE49-F238E27FC236}">
                <a16:creationId xmlns:a16="http://schemas.microsoft.com/office/drawing/2014/main" id="{2BE68187-CA14-483E-8D55-8F55100D102E}"/>
              </a:ext>
            </a:extLst>
          </p:cNvPr>
          <p:cNvSpPr txBox="1"/>
          <p:nvPr/>
        </p:nvSpPr>
        <p:spPr>
          <a:xfrm>
            <a:off x="6411096" y="5832507"/>
            <a:ext cx="1050193" cy="494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200" b="1" i="0" u="none" strike="noStrike" kern="1200" cap="none" spc="-12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Fira Sans Condensed"/>
                <a:cs typeface="Fira Sans Condensed"/>
                <a:sym typeface="Fira Sans Condensed"/>
              </a:rPr>
              <a:t>913</a:t>
            </a:r>
            <a:endParaRPr kumimoji="0" sz="2200" b="1" i="0" u="none" strike="noStrike" kern="1200" cap="none" spc="-12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54" name="Google Shape;365;p23">
            <a:extLst>
              <a:ext uri="{FF2B5EF4-FFF2-40B4-BE49-F238E27FC236}">
                <a16:creationId xmlns:a16="http://schemas.microsoft.com/office/drawing/2014/main" id="{B47536D1-626F-46B3-BD49-5D7734358CF1}"/>
              </a:ext>
            </a:extLst>
          </p:cNvPr>
          <p:cNvSpPr txBox="1"/>
          <p:nvPr/>
        </p:nvSpPr>
        <p:spPr>
          <a:xfrm>
            <a:off x="8137699" y="5803752"/>
            <a:ext cx="1050193" cy="54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200" b="1" i="0" u="none" strike="noStrike" kern="1200" cap="none" spc="-12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Fira Sans Condensed"/>
                <a:cs typeface="Fira Sans Condensed"/>
                <a:sym typeface="Fira Sans Condensed"/>
              </a:rPr>
              <a:t>502</a:t>
            </a:r>
            <a:endParaRPr kumimoji="0" sz="2200" b="1" i="0" u="none" strike="noStrike" kern="1200" cap="none" spc="-12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55" name="Google Shape;365;p23">
            <a:extLst>
              <a:ext uri="{FF2B5EF4-FFF2-40B4-BE49-F238E27FC236}">
                <a16:creationId xmlns:a16="http://schemas.microsoft.com/office/drawing/2014/main" id="{716CFCE2-A97C-4DDD-B5F4-633DFD3EFED2}"/>
              </a:ext>
            </a:extLst>
          </p:cNvPr>
          <p:cNvSpPr txBox="1"/>
          <p:nvPr/>
        </p:nvSpPr>
        <p:spPr>
          <a:xfrm>
            <a:off x="9837776" y="5827496"/>
            <a:ext cx="1050193" cy="54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200" b="1" i="0" u="none" strike="noStrike" kern="1200" cap="none" spc="-15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Fira Sans Condensed"/>
                <a:cs typeface="Fira Sans Condensed"/>
                <a:sym typeface="Fira Sans Condensed"/>
              </a:rPr>
              <a:t>51</a:t>
            </a:r>
            <a:endParaRPr kumimoji="0" sz="2200" b="1" i="0" u="none" strike="noStrike" kern="1200" cap="none" spc="-12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5FEF80-6047-4E01-9B28-BFFC2E2B9ECC}"/>
              </a:ext>
            </a:extLst>
          </p:cNvPr>
          <p:cNvSpPr txBox="1"/>
          <p:nvPr/>
        </p:nvSpPr>
        <p:spPr>
          <a:xfrm>
            <a:off x="10859703" y="1628208"/>
            <a:ext cx="128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val="25256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35393" y="42705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Динамика  основных  источников  неналоговых  доходов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в 2024 году  к  уровню 2023 года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99F96B1-26D2-446C-82D4-E8F6A0D0007D}"/>
              </a:ext>
            </a:extLst>
          </p:cNvPr>
          <p:cNvGrpSpPr/>
          <p:nvPr/>
        </p:nvGrpSpPr>
        <p:grpSpPr>
          <a:xfrm>
            <a:off x="228573" y="1339407"/>
            <a:ext cx="12367964" cy="5177203"/>
            <a:chOff x="170786" y="1309910"/>
            <a:chExt cx="12367964" cy="5177203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44965FC0-FB8A-4269-A572-D078C0605B04}"/>
                </a:ext>
              </a:extLst>
            </p:cNvPr>
            <p:cNvGrpSpPr/>
            <p:nvPr/>
          </p:nvGrpSpPr>
          <p:grpSpPr>
            <a:xfrm>
              <a:off x="170786" y="1332685"/>
              <a:ext cx="9488013" cy="5154428"/>
              <a:chOff x="308347" y="1944589"/>
              <a:chExt cx="7999181" cy="416800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D6CC28E8-E4DE-4F3D-8540-C6826E51927E}"/>
                  </a:ext>
                </a:extLst>
              </p:cNvPr>
              <p:cNvGrpSpPr/>
              <p:nvPr/>
            </p:nvGrpSpPr>
            <p:grpSpPr>
              <a:xfrm>
                <a:off x="2568807" y="1944589"/>
                <a:ext cx="5738721" cy="4161223"/>
                <a:chOff x="110399" y="1177509"/>
                <a:chExt cx="5139830" cy="3407053"/>
              </a:xfrm>
            </p:grpSpPr>
            <p:grpSp>
              <p:nvGrpSpPr>
                <p:cNvPr id="28" name="Группа 27">
                  <a:extLst>
                    <a:ext uri="{FF2B5EF4-FFF2-40B4-BE49-F238E27FC236}">
                      <a16:creationId xmlns:a16="http://schemas.microsoft.com/office/drawing/2014/main" id="{7DDA2D43-8EAA-4240-87F8-D360DF272855}"/>
                    </a:ext>
                  </a:extLst>
                </p:cNvPr>
                <p:cNvGrpSpPr/>
                <p:nvPr/>
              </p:nvGrpSpPr>
              <p:grpSpPr>
                <a:xfrm>
                  <a:off x="110399" y="1177509"/>
                  <a:ext cx="5139830" cy="3407053"/>
                  <a:chOff x="2066958" y="1177344"/>
                  <a:chExt cx="4075108" cy="3407051"/>
                </a:xfrm>
              </p:grpSpPr>
              <p:grpSp>
                <p:nvGrpSpPr>
                  <p:cNvPr id="54" name="Google Shape;383;p24">
                    <a:extLst>
                      <a:ext uri="{FF2B5EF4-FFF2-40B4-BE49-F238E27FC236}">
                        <a16:creationId xmlns:a16="http://schemas.microsoft.com/office/drawing/2014/main" id="{AFC13367-01E7-446D-B79C-36409C83C5D0}"/>
                      </a:ext>
                    </a:extLst>
                  </p:cNvPr>
                  <p:cNvGrpSpPr/>
                  <p:nvPr/>
                </p:nvGrpSpPr>
                <p:grpSpPr>
                  <a:xfrm>
                    <a:off x="2066958" y="1201323"/>
                    <a:ext cx="2048063" cy="3383072"/>
                    <a:chOff x="2066954" y="1208046"/>
                    <a:chExt cx="2048059" cy="3383071"/>
                  </a:xfrm>
                </p:grpSpPr>
                <p:sp>
                  <p:nvSpPr>
                    <p:cNvPr id="67" name="Google Shape;384;p24">
                      <a:extLst>
                        <a:ext uri="{FF2B5EF4-FFF2-40B4-BE49-F238E27FC236}">
                          <a16:creationId xmlns:a16="http://schemas.microsoft.com/office/drawing/2014/main" id="{6C355C0E-0A90-4A1F-8E50-AE682FE9BD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931" y="1208046"/>
                      <a:ext cx="1659530" cy="3377360"/>
                    </a:xfrm>
                    <a:prstGeom prst="round2DiagRect">
                      <a:avLst>
                        <a:gd name="adj1" fmla="val 16667"/>
                        <a:gd name="adj2" fmla="val 0"/>
                      </a:avLst>
                    </a:prstGeom>
                    <a:gradFill>
                      <a:gsLst>
                        <a:gs pos="96000">
                          <a:srgbClr val="86AB7A"/>
                        </a:gs>
                        <a:gs pos="0">
                          <a:srgbClr val="649056"/>
                        </a:gs>
                        <a:gs pos="100000">
                          <a:srgbClr val="A8C69E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Google Shape;385;p24">
                      <a:extLst>
                        <a:ext uri="{FF2B5EF4-FFF2-40B4-BE49-F238E27FC236}">
                          <a16:creationId xmlns:a16="http://schemas.microsoft.com/office/drawing/2014/main" id="{2CF6A47B-4059-46C6-8A75-A620C5F28AA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735105" y="3850886"/>
                      <a:ext cx="653174" cy="740231"/>
                    </a:xfrm>
                    <a:prstGeom prst="flowChartOffpageConnector">
                      <a:avLst/>
                    </a:prstGeom>
                    <a:solidFill>
                      <a:srgbClr val="1D6D6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Google Shape;386;p24">
                      <a:extLst>
                        <a:ext uri="{FF2B5EF4-FFF2-40B4-BE49-F238E27FC236}">
                          <a16:creationId xmlns:a16="http://schemas.microsoft.com/office/drawing/2014/main" id="{63F23AA1-EF83-4907-93EC-E9D412A6F5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66954" y="1321552"/>
                      <a:ext cx="2048055" cy="327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Fira Sans Extra Condensed"/>
                          <a:cs typeface="Fira Sans Extra Condensed"/>
                          <a:sym typeface="Fira Sans Extra Condensed"/>
                        </a:rPr>
                        <a:t>Плата</a:t>
                      </a:r>
                      <a:endParaRPr kumimoji="0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p:txBody>
                </p:sp>
                <p:sp>
                  <p:nvSpPr>
                    <p:cNvPr id="70" name="Google Shape;387;p24">
                      <a:extLst>
                        <a:ext uri="{FF2B5EF4-FFF2-40B4-BE49-F238E27FC236}">
                          <a16:creationId xmlns:a16="http://schemas.microsoft.com/office/drawing/2014/main" id="{C87CC661-517D-48C7-9FD4-146EFE07C4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66958" y="1647732"/>
                      <a:ext cx="2048055" cy="752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Roboto"/>
                          <a:cs typeface="Roboto"/>
                          <a:sym typeface="Roboto"/>
                        </a:rPr>
                        <a:t>по договорам за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Roboto"/>
                          <a:cs typeface="Roboto"/>
                          <a:sym typeface="Roboto"/>
                        </a:rPr>
                        <a:t>установку и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Roboto"/>
                          <a:cs typeface="Roboto"/>
                          <a:sym typeface="Roboto"/>
                        </a:rPr>
                        <a:t>эксплуатацию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Roboto"/>
                          <a:cs typeface="Roboto"/>
                          <a:sym typeface="Roboto"/>
                        </a:rPr>
                        <a:t>рекламных конструкций</a:t>
                      </a:r>
                      <a:endParaRPr kumimoji="0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  <p:sp>
                  <p:nvSpPr>
                    <p:cNvPr id="71" name="Google Shape;388;p24">
                      <a:extLst>
                        <a:ext uri="{FF2B5EF4-FFF2-40B4-BE49-F238E27FC236}">
                          <a16:creationId xmlns:a16="http://schemas.microsoft.com/office/drawing/2014/main" id="{D051C125-5A00-4E5C-9C10-56AEDBEB6E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04539" y="4067689"/>
                      <a:ext cx="971669" cy="3032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ea typeface="Roboto"/>
                          <a:cs typeface="Fira Sans Extra Condensed" panose="020B0604020202020204" charset="0"/>
                          <a:sym typeface="Roboto"/>
                        </a:rPr>
                        <a:t>в</a:t>
                      </a: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ea typeface="Roboto"/>
                          <a:cs typeface="Fira Sans Extra Condensed" panose="020B0604020202020204" charset="0"/>
                          <a:sym typeface="Roboto"/>
                        </a:rPr>
                        <a:t> 10 </a:t>
                      </a:r>
                      <a:r>
                        <a:rPr kumimoji="0" lang="ru-RU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ea typeface="Roboto"/>
                          <a:cs typeface="Fira Sans Extra Condensed" panose="020B0604020202020204" charset="0"/>
                          <a:sym typeface="Roboto"/>
                        </a:rPr>
                        <a:t>раз</a:t>
                      </a:r>
                    </a:p>
                  </p:txBody>
                </p:sp>
              </p:grpSp>
              <p:grpSp>
                <p:nvGrpSpPr>
                  <p:cNvPr id="55" name="Google Shape;392;p24">
                    <a:extLst>
                      <a:ext uri="{FF2B5EF4-FFF2-40B4-BE49-F238E27FC236}">
                        <a16:creationId xmlns:a16="http://schemas.microsoft.com/office/drawing/2014/main" id="{73884F11-9A5E-4978-B6E8-9001761F218C}"/>
                      </a:ext>
                    </a:extLst>
                  </p:cNvPr>
                  <p:cNvGrpSpPr/>
                  <p:nvPr/>
                </p:nvGrpSpPr>
                <p:grpSpPr>
                  <a:xfrm>
                    <a:off x="3644406" y="1177344"/>
                    <a:ext cx="2497660" cy="3378230"/>
                    <a:chOff x="3644402" y="1177344"/>
                    <a:chExt cx="2497657" cy="3378230"/>
                  </a:xfrm>
                </p:grpSpPr>
                <p:sp>
                  <p:nvSpPr>
                    <p:cNvPr id="63" name="Google Shape;393;p24">
                      <a:extLst>
                        <a:ext uri="{FF2B5EF4-FFF2-40B4-BE49-F238E27FC236}">
                          <a16:creationId xmlns:a16="http://schemas.microsoft.com/office/drawing/2014/main" id="{813ED7E4-2CA1-4572-881D-92EB694FA6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56522" y="1178213"/>
                      <a:ext cx="1659531" cy="3377361"/>
                    </a:xfrm>
                    <a:prstGeom prst="round2DiagRect">
                      <a:avLst>
                        <a:gd name="adj1" fmla="val 16667"/>
                        <a:gd name="adj2" fmla="val 0"/>
                      </a:avLst>
                    </a:prstGeom>
                    <a:gradFill>
                      <a:gsLst>
                        <a:gs pos="0">
                          <a:srgbClr val="E9962D"/>
                        </a:gs>
                        <a:gs pos="55000">
                          <a:srgbClr val="EE7410"/>
                        </a:gs>
                        <a:gs pos="95000">
                          <a:srgbClr val="E4B84A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Google Shape;394;p24">
                      <a:extLst>
                        <a:ext uri="{FF2B5EF4-FFF2-40B4-BE49-F238E27FC236}">
                          <a16:creationId xmlns:a16="http://schemas.microsoft.com/office/drawing/2014/main" id="{84DDBCAC-A000-42DB-869D-BB770852CD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3674" y="1177344"/>
                      <a:ext cx="653175" cy="753173"/>
                    </a:xfrm>
                    <a:prstGeom prst="flowChartOffpageConnector">
                      <a:avLst/>
                    </a:prstGeom>
                    <a:solidFill>
                      <a:srgbClr val="EDD087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Google Shape;395;p24">
                      <a:extLst>
                        <a:ext uri="{FF2B5EF4-FFF2-40B4-BE49-F238E27FC236}">
                          <a16:creationId xmlns:a16="http://schemas.microsoft.com/office/drawing/2014/main" id="{04C0BD02-6C3D-4F36-A576-BBB6FDD306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44402" y="3348590"/>
                      <a:ext cx="2497657" cy="327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 panose="020B0604020202020204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Доходы</a:t>
                      </a:r>
                      <a:endParaRPr kumimoji="0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p:txBody>
                </p:sp>
              </p:grpSp>
              <p:sp>
                <p:nvSpPr>
                  <p:cNvPr id="62" name="Google Shape;405;p24">
                    <a:extLst>
                      <a:ext uri="{FF2B5EF4-FFF2-40B4-BE49-F238E27FC236}">
                        <a16:creationId xmlns:a16="http://schemas.microsoft.com/office/drawing/2014/main" id="{69CFF691-F4C1-4D71-9418-9F47F05EFB4C}"/>
                      </a:ext>
                    </a:extLst>
                  </p:cNvPr>
                  <p:cNvSpPr txBox="1"/>
                  <p:nvPr/>
                </p:nvSpPr>
                <p:spPr>
                  <a:xfrm>
                    <a:off x="3838287" y="3649146"/>
                    <a:ext cx="2070400" cy="752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82875" tIns="0" rIns="182875" bIns="0" anchor="ctr" anchorCtr="0">
                    <a:noAutofit/>
                  </a:bodyPr>
                  <a:lstStyle/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sz="1700" b="1" dirty="0">
                        <a:solidFill>
                          <a:schemeClr val="bg1"/>
                        </a:solidFill>
                        <a:ea typeface="Roboto"/>
                        <a:cs typeface="Roboto"/>
                        <a:sym typeface="Roboto"/>
                      </a:rPr>
                      <a:t>от продажи земельных участков, </a:t>
                    </a:r>
                  </a:p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sz="1700" b="1" dirty="0">
                        <a:solidFill>
                          <a:schemeClr val="bg1"/>
                        </a:solidFill>
                        <a:ea typeface="Roboto"/>
                        <a:cs typeface="Roboto"/>
                        <a:sym typeface="Roboto"/>
                      </a:rPr>
                      <a:t>гос. собственность на которые не разграничена</a:t>
                    </a:r>
                  </a:p>
                </p:txBody>
              </p:sp>
              <p:sp>
                <p:nvSpPr>
                  <p:cNvPr id="57" name="Google Shape;561;p29">
                    <a:extLst>
                      <a:ext uri="{FF2B5EF4-FFF2-40B4-BE49-F238E27FC236}">
                        <a16:creationId xmlns:a16="http://schemas.microsoft.com/office/drawing/2014/main" id="{DD2A940C-23E4-4119-8BE8-57C2A9C561E7}"/>
                      </a:ext>
                    </a:extLst>
                  </p:cNvPr>
                  <p:cNvSpPr/>
                  <p:nvPr/>
                </p:nvSpPr>
                <p:spPr>
                  <a:xfrm flipH="1">
                    <a:off x="3083271" y="2676662"/>
                    <a:ext cx="340831" cy="1095435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1D6D6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561;p29">
                    <a:extLst>
                      <a:ext uri="{FF2B5EF4-FFF2-40B4-BE49-F238E27FC236}">
                        <a16:creationId xmlns:a16="http://schemas.microsoft.com/office/drawing/2014/main" id="{BA277ECB-7AF1-412A-8BFB-7E729F96A91B}"/>
                      </a:ext>
                    </a:extLst>
                  </p:cNvPr>
                  <p:cNvSpPr/>
                  <p:nvPr/>
                </p:nvSpPr>
                <p:spPr>
                  <a:xfrm flipH="1">
                    <a:off x="2706495" y="3586004"/>
                    <a:ext cx="348002" cy="182351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26465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9" name="Freeform 45">
                  <a:extLst>
                    <a:ext uri="{FF2B5EF4-FFF2-40B4-BE49-F238E27FC236}">
                      <a16:creationId xmlns:a16="http://schemas.microsoft.com/office/drawing/2014/main" id="{1FD594F3-8753-4E5B-9EB4-A1F620D5F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556132">
                  <a:off x="1163850" y="2575265"/>
                  <a:ext cx="222401" cy="397934"/>
                </a:xfrm>
                <a:custGeom>
                  <a:avLst/>
                  <a:gdLst>
                    <a:gd name="T0" fmla="*/ 90 w 155"/>
                    <a:gd name="T1" fmla="*/ 9 h 162"/>
                    <a:gd name="T2" fmla="*/ 64 w 155"/>
                    <a:gd name="T3" fmla="*/ 9 h 162"/>
                    <a:gd name="T4" fmla="*/ 7 w 155"/>
                    <a:gd name="T5" fmla="*/ 81 h 162"/>
                    <a:gd name="T6" fmla="*/ 14 w 155"/>
                    <a:gd name="T7" fmla="*/ 98 h 162"/>
                    <a:gd name="T8" fmla="*/ 45 w 155"/>
                    <a:gd name="T9" fmla="*/ 98 h 162"/>
                    <a:gd name="T10" fmla="*/ 45 w 155"/>
                    <a:gd name="T11" fmla="*/ 146 h 162"/>
                    <a:gd name="T12" fmla="*/ 61 w 155"/>
                    <a:gd name="T13" fmla="*/ 162 h 162"/>
                    <a:gd name="T14" fmla="*/ 93 w 155"/>
                    <a:gd name="T15" fmla="*/ 162 h 162"/>
                    <a:gd name="T16" fmla="*/ 109 w 155"/>
                    <a:gd name="T17" fmla="*/ 146 h 162"/>
                    <a:gd name="T18" fmla="*/ 109 w 155"/>
                    <a:gd name="T19" fmla="*/ 98 h 162"/>
                    <a:gd name="T20" fmla="*/ 141 w 155"/>
                    <a:gd name="T21" fmla="*/ 98 h 162"/>
                    <a:gd name="T22" fmla="*/ 147 w 155"/>
                    <a:gd name="T23" fmla="*/ 81 h 162"/>
                    <a:gd name="T24" fmla="*/ 90 w 155"/>
                    <a:gd name="T25" fmla="*/ 9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5" h="162">
                      <a:moveTo>
                        <a:pt x="90" y="9"/>
                      </a:moveTo>
                      <a:cubicBezTo>
                        <a:pt x="83" y="0"/>
                        <a:pt x="72" y="0"/>
                        <a:pt x="64" y="9"/>
                      </a:cubicBezTo>
                      <a:cubicBezTo>
                        <a:pt x="7" y="81"/>
                        <a:pt x="7" y="81"/>
                        <a:pt x="7" y="81"/>
                      </a:cubicBezTo>
                      <a:cubicBezTo>
                        <a:pt x="0" y="90"/>
                        <a:pt x="3" y="98"/>
                        <a:pt x="14" y="98"/>
                      </a:cubicBezTo>
                      <a:cubicBezTo>
                        <a:pt x="45" y="98"/>
                        <a:pt x="45" y="98"/>
                        <a:pt x="45" y="98"/>
                      </a:cubicBezTo>
                      <a:cubicBezTo>
                        <a:pt x="45" y="146"/>
                        <a:pt x="45" y="146"/>
                        <a:pt x="45" y="146"/>
                      </a:cubicBezTo>
                      <a:cubicBezTo>
                        <a:pt x="45" y="155"/>
                        <a:pt x="53" y="162"/>
                        <a:pt x="61" y="162"/>
                      </a:cubicBezTo>
                      <a:cubicBezTo>
                        <a:pt x="93" y="162"/>
                        <a:pt x="93" y="162"/>
                        <a:pt x="93" y="162"/>
                      </a:cubicBezTo>
                      <a:cubicBezTo>
                        <a:pt x="102" y="162"/>
                        <a:pt x="109" y="155"/>
                        <a:pt x="109" y="146"/>
                      </a:cubicBezTo>
                      <a:cubicBezTo>
                        <a:pt x="109" y="98"/>
                        <a:pt x="109" y="98"/>
                        <a:pt x="109" y="98"/>
                      </a:cubicBezTo>
                      <a:cubicBezTo>
                        <a:pt x="141" y="98"/>
                        <a:pt x="141" y="98"/>
                        <a:pt x="141" y="98"/>
                      </a:cubicBezTo>
                      <a:cubicBezTo>
                        <a:pt x="152" y="98"/>
                        <a:pt x="155" y="90"/>
                        <a:pt x="147" y="81"/>
                      </a:cubicBezTo>
                      <a:lnTo>
                        <a:pt x="90" y="9"/>
                      </a:lnTo>
                      <a:close/>
                    </a:path>
                  </a:pathLst>
                </a:custGeom>
                <a:solidFill>
                  <a:srgbClr val="1D6D6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1pPr>
                  <a:lvl2pPr marL="54438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2pPr>
                  <a:lvl3pPr marL="1088776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3pPr>
                  <a:lvl4pPr marL="1633164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4pPr>
                  <a:lvl5pPr marL="21775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5pPr>
                  <a:lvl6pPr marL="2721940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6pPr>
                  <a:lvl7pPr marL="3266328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7pPr>
                  <a:lvl8pPr marL="3810716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8pPr>
                  <a:lvl9pPr marL="4355104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1" name="Google Shape;388;p24">
                  <a:extLst>
                    <a:ext uri="{FF2B5EF4-FFF2-40B4-BE49-F238E27FC236}">
                      <a16:creationId xmlns:a16="http://schemas.microsoft.com/office/drawing/2014/main" id="{44B5A843-4E32-4199-8A38-B70CB6D365F7}"/>
                    </a:ext>
                  </a:extLst>
                </p:cNvPr>
                <p:cNvSpPr txBox="1"/>
                <p:nvPr/>
              </p:nvSpPr>
              <p:spPr>
                <a:xfrm>
                  <a:off x="1707798" y="2534995"/>
                  <a:ext cx="1044811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+49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 </a:t>
                  </a:r>
                  <a:r>
                    <a:rPr kumimoji="0" lang="ru-RU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млн руб.</a:t>
                  </a:r>
                </a:p>
              </p:txBody>
            </p:sp>
            <p:sp>
              <p:nvSpPr>
                <p:cNvPr id="32" name="Google Shape;388;p24">
                  <a:extLst>
                    <a:ext uri="{FF2B5EF4-FFF2-40B4-BE49-F238E27FC236}">
                      <a16:creationId xmlns:a16="http://schemas.microsoft.com/office/drawing/2014/main" id="{F0830C79-9289-4000-81AC-251DB14ABA43}"/>
                    </a:ext>
                  </a:extLst>
                </p:cNvPr>
                <p:cNvSpPr txBox="1"/>
                <p:nvPr/>
              </p:nvSpPr>
              <p:spPr>
                <a:xfrm>
                  <a:off x="1784153" y="3536774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Arial" panose="020B0604020202020204"/>
                      <a:ea typeface="Roboto"/>
                      <a:cs typeface="Fira Sans Extra Condensed" panose="020B0604020202020204" charset="0"/>
                      <a:sym typeface="Roboto"/>
                    </a:rPr>
                    <a:t>2024 г.</a:t>
                  </a:r>
                  <a:endParaRPr kumimoji="0" lang="ru-RU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endParaRPr>
                </a:p>
              </p:txBody>
            </p:sp>
            <p:sp>
              <p:nvSpPr>
                <p:cNvPr id="33" name="Google Shape;388;p24">
                  <a:extLst>
                    <a:ext uri="{FF2B5EF4-FFF2-40B4-BE49-F238E27FC236}">
                      <a16:creationId xmlns:a16="http://schemas.microsoft.com/office/drawing/2014/main" id="{30A71D24-BEB3-471F-9186-99FC308170BA}"/>
                    </a:ext>
                  </a:extLst>
                </p:cNvPr>
                <p:cNvSpPr txBox="1"/>
                <p:nvPr/>
              </p:nvSpPr>
              <p:spPr>
                <a:xfrm>
                  <a:off x="341160" y="3535851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Arial" panose="020B0604020202020204"/>
                      <a:ea typeface="Roboto"/>
                      <a:cs typeface="Fira Sans Extra Condensed" panose="020B0604020202020204" charset="0"/>
                      <a:sym typeface="Roboto"/>
                    </a:rPr>
                    <a:t>2023 г.</a:t>
                  </a:r>
                  <a:endParaRPr kumimoji="0" lang="ru-RU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endParaRPr>
                </a:p>
              </p:txBody>
            </p:sp>
            <p:sp>
              <p:nvSpPr>
                <p:cNvPr id="34" name="Google Shape;388;p24">
                  <a:extLst>
                    <a:ext uri="{FF2B5EF4-FFF2-40B4-BE49-F238E27FC236}">
                      <a16:creationId xmlns:a16="http://schemas.microsoft.com/office/drawing/2014/main" id="{E500B216-CF5C-4C72-AD24-6DD45EE1C47C}"/>
                    </a:ext>
                  </a:extLst>
                </p:cNvPr>
                <p:cNvSpPr txBox="1"/>
                <p:nvPr/>
              </p:nvSpPr>
              <p:spPr>
                <a:xfrm>
                  <a:off x="1016801" y="3497597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5</a:t>
                  </a:r>
                </a:p>
              </p:txBody>
            </p:sp>
            <p:sp>
              <p:nvSpPr>
                <p:cNvPr id="35" name="Google Shape;388;p24">
                  <a:extLst>
                    <a:ext uri="{FF2B5EF4-FFF2-40B4-BE49-F238E27FC236}">
                      <a16:creationId xmlns:a16="http://schemas.microsoft.com/office/drawing/2014/main" id="{60718DB3-0912-43A8-8C82-448D74AB5F2C}"/>
                    </a:ext>
                  </a:extLst>
                </p:cNvPr>
                <p:cNvSpPr txBox="1"/>
                <p:nvPr/>
              </p:nvSpPr>
              <p:spPr>
                <a:xfrm>
                  <a:off x="1417682" y="2778008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54</a:t>
                  </a:r>
                </a:p>
              </p:txBody>
            </p:sp>
            <p:sp>
              <p:nvSpPr>
                <p:cNvPr id="36" name="Google Shape;561;p29">
                  <a:extLst>
                    <a:ext uri="{FF2B5EF4-FFF2-40B4-BE49-F238E27FC236}">
                      <a16:creationId xmlns:a16="http://schemas.microsoft.com/office/drawing/2014/main" id="{964639DA-4B99-424E-B849-AF8A99F22C46}"/>
                    </a:ext>
                  </a:extLst>
                </p:cNvPr>
                <p:cNvSpPr/>
                <p:nvPr/>
              </p:nvSpPr>
              <p:spPr>
                <a:xfrm flipH="1">
                  <a:off x="3670356" y="2094601"/>
                  <a:ext cx="441729" cy="1194600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E8C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561;p29">
                  <a:extLst>
                    <a:ext uri="{FF2B5EF4-FFF2-40B4-BE49-F238E27FC236}">
                      <a16:creationId xmlns:a16="http://schemas.microsoft.com/office/drawing/2014/main" id="{A383BAB4-817F-416C-9ADD-0EBF9BA4694F}"/>
                    </a:ext>
                  </a:extLst>
                </p:cNvPr>
                <p:cNvSpPr/>
                <p:nvPr/>
              </p:nvSpPr>
              <p:spPr>
                <a:xfrm flipH="1">
                  <a:off x="3193565" y="2578757"/>
                  <a:ext cx="441729" cy="709735"/>
                </a:xfrm>
                <a:prstGeom prst="round1Rect">
                  <a:avLst>
                    <a:gd name="adj" fmla="val 46055"/>
                  </a:avLst>
                </a:prstGeom>
                <a:solidFill>
                  <a:srgbClr val="E045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Freeform 45">
                  <a:extLst>
                    <a:ext uri="{FF2B5EF4-FFF2-40B4-BE49-F238E27FC236}">
                      <a16:creationId xmlns:a16="http://schemas.microsoft.com/office/drawing/2014/main" id="{E7BC7534-A7A6-4416-941A-C0F84F0BA1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696834">
                  <a:off x="3444634" y="1963837"/>
                  <a:ext cx="222402" cy="397933"/>
                </a:xfrm>
                <a:custGeom>
                  <a:avLst/>
                  <a:gdLst>
                    <a:gd name="T0" fmla="*/ 90 w 155"/>
                    <a:gd name="T1" fmla="*/ 9 h 162"/>
                    <a:gd name="T2" fmla="*/ 64 w 155"/>
                    <a:gd name="T3" fmla="*/ 9 h 162"/>
                    <a:gd name="T4" fmla="*/ 7 w 155"/>
                    <a:gd name="T5" fmla="*/ 81 h 162"/>
                    <a:gd name="T6" fmla="*/ 14 w 155"/>
                    <a:gd name="T7" fmla="*/ 98 h 162"/>
                    <a:gd name="T8" fmla="*/ 45 w 155"/>
                    <a:gd name="T9" fmla="*/ 98 h 162"/>
                    <a:gd name="T10" fmla="*/ 45 w 155"/>
                    <a:gd name="T11" fmla="*/ 146 h 162"/>
                    <a:gd name="T12" fmla="*/ 61 w 155"/>
                    <a:gd name="T13" fmla="*/ 162 h 162"/>
                    <a:gd name="T14" fmla="*/ 93 w 155"/>
                    <a:gd name="T15" fmla="*/ 162 h 162"/>
                    <a:gd name="T16" fmla="*/ 109 w 155"/>
                    <a:gd name="T17" fmla="*/ 146 h 162"/>
                    <a:gd name="T18" fmla="*/ 109 w 155"/>
                    <a:gd name="T19" fmla="*/ 98 h 162"/>
                    <a:gd name="T20" fmla="*/ 141 w 155"/>
                    <a:gd name="T21" fmla="*/ 98 h 162"/>
                    <a:gd name="T22" fmla="*/ 147 w 155"/>
                    <a:gd name="T23" fmla="*/ 81 h 162"/>
                    <a:gd name="T24" fmla="*/ 90 w 155"/>
                    <a:gd name="T25" fmla="*/ 9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5" h="162">
                      <a:moveTo>
                        <a:pt x="90" y="9"/>
                      </a:moveTo>
                      <a:cubicBezTo>
                        <a:pt x="83" y="0"/>
                        <a:pt x="72" y="0"/>
                        <a:pt x="64" y="9"/>
                      </a:cubicBezTo>
                      <a:cubicBezTo>
                        <a:pt x="7" y="81"/>
                        <a:pt x="7" y="81"/>
                        <a:pt x="7" y="81"/>
                      </a:cubicBezTo>
                      <a:cubicBezTo>
                        <a:pt x="0" y="90"/>
                        <a:pt x="3" y="98"/>
                        <a:pt x="14" y="98"/>
                      </a:cubicBezTo>
                      <a:cubicBezTo>
                        <a:pt x="45" y="98"/>
                        <a:pt x="45" y="98"/>
                        <a:pt x="45" y="98"/>
                      </a:cubicBezTo>
                      <a:cubicBezTo>
                        <a:pt x="45" y="146"/>
                        <a:pt x="45" y="146"/>
                        <a:pt x="45" y="146"/>
                      </a:cubicBezTo>
                      <a:cubicBezTo>
                        <a:pt x="45" y="155"/>
                        <a:pt x="53" y="162"/>
                        <a:pt x="61" y="162"/>
                      </a:cubicBezTo>
                      <a:cubicBezTo>
                        <a:pt x="93" y="162"/>
                        <a:pt x="93" y="162"/>
                        <a:pt x="93" y="162"/>
                      </a:cubicBezTo>
                      <a:cubicBezTo>
                        <a:pt x="102" y="162"/>
                        <a:pt x="109" y="155"/>
                        <a:pt x="109" y="146"/>
                      </a:cubicBezTo>
                      <a:cubicBezTo>
                        <a:pt x="109" y="98"/>
                        <a:pt x="109" y="98"/>
                        <a:pt x="109" y="98"/>
                      </a:cubicBezTo>
                      <a:cubicBezTo>
                        <a:pt x="141" y="98"/>
                        <a:pt x="141" y="98"/>
                        <a:pt x="141" y="98"/>
                      </a:cubicBezTo>
                      <a:cubicBezTo>
                        <a:pt x="152" y="98"/>
                        <a:pt x="155" y="90"/>
                        <a:pt x="147" y="81"/>
                      </a:cubicBezTo>
                      <a:lnTo>
                        <a:pt x="90" y="9"/>
                      </a:lnTo>
                      <a:close/>
                    </a:path>
                  </a:pathLst>
                </a:custGeom>
                <a:solidFill>
                  <a:srgbClr val="E9C46A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1pPr>
                  <a:lvl2pPr marL="54438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2pPr>
                  <a:lvl3pPr marL="1088776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3pPr>
                  <a:lvl4pPr marL="1633164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4pPr>
                  <a:lvl5pPr marL="21775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5pPr>
                  <a:lvl6pPr marL="2721940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6pPr>
                  <a:lvl7pPr marL="3266328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7pPr>
                  <a:lvl8pPr marL="3810716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8pPr>
                  <a:lvl9pPr marL="4355104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9" name="Google Shape;388;p24">
                  <a:extLst>
                    <a:ext uri="{FF2B5EF4-FFF2-40B4-BE49-F238E27FC236}">
                      <a16:creationId xmlns:a16="http://schemas.microsoft.com/office/drawing/2014/main" id="{D44A4932-F5C7-4462-B730-E5839F1854CF}"/>
                    </a:ext>
                  </a:extLst>
                </p:cNvPr>
                <p:cNvSpPr txBox="1"/>
                <p:nvPr/>
              </p:nvSpPr>
              <p:spPr>
                <a:xfrm>
                  <a:off x="3404500" y="1381626"/>
                  <a:ext cx="1119015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+62</a:t>
                  </a: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%</a:t>
                  </a:r>
                  <a:endPara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endParaRPr>
                </a:p>
              </p:txBody>
            </p:sp>
            <p:sp>
              <p:nvSpPr>
                <p:cNvPr id="40" name="Google Shape;388;p24">
                  <a:extLst>
                    <a:ext uri="{FF2B5EF4-FFF2-40B4-BE49-F238E27FC236}">
                      <a16:creationId xmlns:a16="http://schemas.microsoft.com/office/drawing/2014/main" id="{0BFA2555-FEA3-4B0E-AF27-529A021B5019}"/>
                    </a:ext>
                  </a:extLst>
                </p:cNvPr>
                <p:cNvSpPr txBox="1"/>
                <p:nvPr/>
              </p:nvSpPr>
              <p:spPr>
                <a:xfrm>
                  <a:off x="3998405" y="1842206"/>
                  <a:ext cx="795041" cy="5045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+35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1200" b="1" dirty="0">
                      <a:solidFill>
                        <a:srgbClr val="000D26"/>
                      </a:solidFill>
                      <a:ea typeface="Roboto"/>
                      <a:cs typeface="Fira Sans Extra Condensed" panose="020B0604020202020204" charset="0"/>
                      <a:sym typeface="Roboto"/>
                    </a:rPr>
                    <a:t>  </a:t>
                  </a:r>
                  <a:r>
                    <a:rPr kumimoji="0" lang="ru-RU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млн руб.</a:t>
                  </a:r>
                </a:p>
              </p:txBody>
            </p:sp>
            <p:sp>
              <p:nvSpPr>
                <p:cNvPr id="41" name="Google Shape;388;p24">
                  <a:extLst>
                    <a:ext uri="{FF2B5EF4-FFF2-40B4-BE49-F238E27FC236}">
                      <a16:creationId xmlns:a16="http://schemas.microsoft.com/office/drawing/2014/main" id="{3D4B4858-FF82-4213-90A0-25D64C54BDE3}"/>
                    </a:ext>
                  </a:extLst>
                </p:cNvPr>
                <p:cNvSpPr txBox="1"/>
                <p:nvPr/>
              </p:nvSpPr>
              <p:spPr>
                <a:xfrm>
                  <a:off x="2638429" y="3041707"/>
                  <a:ext cx="682585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Arial" panose="020B0604020202020204"/>
                      <a:ea typeface="Roboto"/>
                      <a:cs typeface="Fira Sans Extra Condensed" panose="020B0604020202020204" charset="0"/>
                      <a:sym typeface="Roboto"/>
                    </a:rPr>
                    <a:t>2023 г.</a:t>
                  </a:r>
                  <a:endParaRPr kumimoji="0" lang="ru-RU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endParaRPr>
                </a:p>
              </p:txBody>
            </p:sp>
            <p:sp>
              <p:nvSpPr>
                <p:cNvPr id="42" name="Google Shape;388;p24">
                  <a:extLst>
                    <a:ext uri="{FF2B5EF4-FFF2-40B4-BE49-F238E27FC236}">
                      <a16:creationId xmlns:a16="http://schemas.microsoft.com/office/drawing/2014/main" id="{66954E48-467B-4B6E-B70D-A640873511D4}"/>
                    </a:ext>
                  </a:extLst>
                </p:cNvPr>
                <p:cNvSpPr txBox="1"/>
                <p:nvPr/>
              </p:nvSpPr>
              <p:spPr>
                <a:xfrm>
                  <a:off x="4072645" y="3038770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Arial" panose="020B0604020202020204"/>
                      <a:ea typeface="Roboto"/>
                      <a:cs typeface="Fira Sans Extra Condensed" panose="020B0604020202020204" charset="0"/>
                      <a:sym typeface="Roboto"/>
                    </a:rPr>
                    <a:t>2024 г.</a:t>
                  </a:r>
                  <a:endParaRPr kumimoji="0" lang="ru-RU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endParaRPr>
                </a:p>
              </p:txBody>
            </p:sp>
            <p:sp>
              <p:nvSpPr>
                <p:cNvPr id="43" name="Google Shape;388;p24">
                  <a:extLst>
                    <a:ext uri="{FF2B5EF4-FFF2-40B4-BE49-F238E27FC236}">
                      <a16:creationId xmlns:a16="http://schemas.microsoft.com/office/drawing/2014/main" id="{42DEC170-2843-4561-AFDE-8F61C5124804}"/>
                    </a:ext>
                  </a:extLst>
                </p:cNvPr>
                <p:cNvSpPr txBox="1"/>
                <p:nvPr/>
              </p:nvSpPr>
              <p:spPr>
                <a:xfrm>
                  <a:off x="3257692" y="2589680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56</a:t>
                  </a:r>
                </a:p>
              </p:txBody>
            </p:sp>
            <p:sp>
              <p:nvSpPr>
                <p:cNvPr id="44" name="Google Shape;388;p24">
                  <a:extLst>
                    <a:ext uri="{FF2B5EF4-FFF2-40B4-BE49-F238E27FC236}">
                      <a16:creationId xmlns:a16="http://schemas.microsoft.com/office/drawing/2014/main" id="{5385DBB0-71BB-4FA3-9007-16A44F1CE974}"/>
                    </a:ext>
                  </a:extLst>
                </p:cNvPr>
                <p:cNvSpPr txBox="1"/>
                <p:nvPr/>
              </p:nvSpPr>
              <p:spPr>
                <a:xfrm>
                  <a:off x="3741667" y="2175506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ea typeface="Roboto"/>
                      <a:cs typeface="Fira Sans Extra Condensed" panose="020B0604020202020204" charset="0"/>
                      <a:sym typeface="Roboto"/>
                    </a:rPr>
                    <a:t>91</a:t>
                  </a:r>
                </a:p>
              </p:txBody>
            </p:sp>
          </p:grpSp>
          <p:sp>
            <p:nvSpPr>
              <p:cNvPr id="83" name="Google Shape;393;p24">
                <a:extLst>
                  <a:ext uri="{FF2B5EF4-FFF2-40B4-BE49-F238E27FC236}">
                    <a16:creationId xmlns:a16="http://schemas.microsoft.com/office/drawing/2014/main" id="{EAF7D729-25B7-43F3-AAA5-87DBD583A07D}"/>
                  </a:ext>
                </a:extLst>
              </p:cNvPr>
              <p:cNvSpPr/>
              <p:nvPr/>
            </p:nvSpPr>
            <p:spPr>
              <a:xfrm>
                <a:off x="308347" y="1988780"/>
                <a:ext cx="2336900" cy="412381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>
                <a:gsLst>
                  <a:gs pos="99000">
                    <a:srgbClr val="46B8AB"/>
                  </a:gs>
                  <a:gs pos="30000">
                    <a:srgbClr val="389F93"/>
                  </a:gs>
                  <a:gs pos="99000">
                    <a:srgbClr val="47CDBD"/>
                  </a:gs>
                  <a:gs pos="4000">
                    <a:srgbClr val="22807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394;p24">
                <a:extLst>
                  <a:ext uri="{FF2B5EF4-FFF2-40B4-BE49-F238E27FC236}">
                    <a16:creationId xmlns:a16="http://schemas.microsoft.com/office/drawing/2014/main" id="{600B7402-8C00-4AAF-90E1-E1C4C63ECADA}"/>
                  </a:ext>
                </a:extLst>
              </p:cNvPr>
              <p:cNvSpPr/>
              <p:nvPr/>
            </p:nvSpPr>
            <p:spPr>
              <a:xfrm>
                <a:off x="1078645" y="1986317"/>
                <a:ext cx="919829" cy="918582"/>
              </a:xfrm>
              <a:prstGeom prst="flowChartOffpageConnector">
                <a:avLst/>
              </a:prstGeom>
              <a:solidFill>
                <a:srgbClr val="5D8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7" name="Freeform 45">
                <a:extLst>
                  <a:ext uri="{FF2B5EF4-FFF2-40B4-BE49-F238E27FC236}">
                    <a16:creationId xmlns:a16="http://schemas.microsoft.com/office/drawing/2014/main" id="{BB3679CD-A92E-42F0-BC1C-4907832991F1}"/>
                  </a:ext>
                </a:extLst>
              </p:cNvPr>
              <p:cNvSpPr>
                <a:spLocks/>
              </p:cNvSpPr>
              <p:nvPr/>
            </p:nvSpPr>
            <p:spPr bwMode="auto">
              <a:xfrm rot="6999533">
                <a:off x="1528535" y="3058375"/>
                <a:ext cx="238167" cy="506729"/>
              </a:xfrm>
              <a:custGeom>
                <a:avLst/>
                <a:gdLst>
                  <a:gd name="T0" fmla="*/ 90 w 155"/>
                  <a:gd name="T1" fmla="*/ 9 h 162"/>
                  <a:gd name="T2" fmla="*/ 64 w 155"/>
                  <a:gd name="T3" fmla="*/ 9 h 162"/>
                  <a:gd name="T4" fmla="*/ 7 w 155"/>
                  <a:gd name="T5" fmla="*/ 81 h 162"/>
                  <a:gd name="T6" fmla="*/ 14 w 155"/>
                  <a:gd name="T7" fmla="*/ 98 h 162"/>
                  <a:gd name="T8" fmla="*/ 45 w 155"/>
                  <a:gd name="T9" fmla="*/ 98 h 162"/>
                  <a:gd name="T10" fmla="*/ 45 w 155"/>
                  <a:gd name="T11" fmla="*/ 146 h 162"/>
                  <a:gd name="T12" fmla="*/ 61 w 155"/>
                  <a:gd name="T13" fmla="*/ 162 h 162"/>
                  <a:gd name="T14" fmla="*/ 93 w 155"/>
                  <a:gd name="T15" fmla="*/ 162 h 162"/>
                  <a:gd name="T16" fmla="*/ 109 w 155"/>
                  <a:gd name="T17" fmla="*/ 146 h 162"/>
                  <a:gd name="T18" fmla="*/ 109 w 155"/>
                  <a:gd name="T19" fmla="*/ 98 h 162"/>
                  <a:gd name="T20" fmla="*/ 141 w 155"/>
                  <a:gd name="T21" fmla="*/ 98 h 162"/>
                  <a:gd name="T22" fmla="*/ 147 w 155"/>
                  <a:gd name="T23" fmla="*/ 81 h 162"/>
                  <a:gd name="T24" fmla="*/ 90 w 155"/>
                  <a:gd name="T25" fmla="*/ 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62">
                    <a:moveTo>
                      <a:pt x="90" y="9"/>
                    </a:moveTo>
                    <a:cubicBezTo>
                      <a:pt x="83" y="0"/>
                      <a:pt x="72" y="0"/>
                      <a:pt x="64" y="9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0" y="90"/>
                      <a:pt x="3" y="98"/>
                      <a:pt x="14" y="9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45" y="155"/>
                      <a:pt x="53" y="162"/>
                      <a:pt x="61" y="162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2" y="162"/>
                      <a:pt x="109" y="155"/>
                      <a:pt x="109" y="146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52" y="98"/>
                      <a:pt x="155" y="90"/>
                      <a:pt x="147" y="81"/>
                    </a:cubicBezTo>
                    <a:lnTo>
                      <a:pt x="90" y="9"/>
                    </a:lnTo>
                    <a:close/>
                  </a:path>
                </a:pathLst>
              </a:custGeom>
              <a:solidFill>
                <a:srgbClr val="5D86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1pPr>
                <a:lvl2pPr marL="544388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2pPr>
                <a:lvl3pPr marL="1088776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3pPr>
                <a:lvl4pPr marL="1633164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4pPr>
                <a:lvl5pPr marL="2177552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5pPr>
                <a:lvl6pPr marL="2721940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6pPr>
                <a:lvl7pPr marL="3266328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7pPr>
                <a:lvl8pPr marL="3810716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8pPr>
                <a:lvl9pPr marL="4355104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8" name="Google Shape;388;p24">
                <a:extLst>
                  <a:ext uri="{FF2B5EF4-FFF2-40B4-BE49-F238E27FC236}">
                    <a16:creationId xmlns:a16="http://schemas.microsoft.com/office/drawing/2014/main" id="{3C355C44-91F7-4084-9CEE-6BA890F835E8}"/>
                  </a:ext>
                </a:extLst>
              </p:cNvPr>
              <p:cNvSpPr txBox="1"/>
              <p:nvPr/>
            </p:nvSpPr>
            <p:spPr>
              <a:xfrm>
                <a:off x="1275135" y="2229306"/>
                <a:ext cx="1249404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rPr>
                  <a:t>-5</a:t>
                </a: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rPr>
                  <a:t>%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sp>
            <p:nvSpPr>
              <p:cNvPr id="101" name="Google Shape;561;p29">
                <a:extLst>
                  <a:ext uri="{FF2B5EF4-FFF2-40B4-BE49-F238E27FC236}">
                    <a16:creationId xmlns:a16="http://schemas.microsoft.com/office/drawing/2014/main" id="{E18E541C-839A-4829-AC61-4DBD883EFE0E}"/>
                  </a:ext>
                </a:extLst>
              </p:cNvPr>
              <p:cNvSpPr/>
              <p:nvPr/>
            </p:nvSpPr>
            <p:spPr>
              <a:xfrm flipH="1">
                <a:off x="1527232" y="3460861"/>
                <a:ext cx="479972" cy="1060609"/>
              </a:xfrm>
              <a:prstGeom prst="round1Rect">
                <a:avLst>
                  <a:gd name="adj" fmla="val 48273"/>
                </a:avLst>
              </a:prstGeom>
              <a:solidFill>
                <a:srgbClr val="5D8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561;p29">
                <a:extLst>
                  <a:ext uri="{FF2B5EF4-FFF2-40B4-BE49-F238E27FC236}">
                    <a16:creationId xmlns:a16="http://schemas.microsoft.com/office/drawing/2014/main" id="{F0BEA008-6253-44E9-840F-2F36CD0ECA2A}"/>
                  </a:ext>
                </a:extLst>
              </p:cNvPr>
              <p:cNvSpPr/>
              <p:nvPr/>
            </p:nvSpPr>
            <p:spPr>
              <a:xfrm flipH="1">
                <a:off x="998211" y="3344571"/>
                <a:ext cx="490072" cy="1183287"/>
              </a:xfrm>
              <a:prstGeom prst="round1Rect">
                <a:avLst>
                  <a:gd name="adj" fmla="val 50000"/>
                </a:avLst>
              </a:prstGeom>
              <a:solidFill>
                <a:srgbClr val="2646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388;p24">
                <a:extLst>
                  <a:ext uri="{FF2B5EF4-FFF2-40B4-BE49-F238E27FC236}">
                    <a16:creationId xmlns:a16="http://schemas.microsoft.com/office/drawing/2014/main" id="{626F292B-EA42-4A96-A665-8B606B4ECBD7}"/>
                  </a:ext>
                </a:extLst>
              </p:cNvPr>
              <p:cNvSpPr txBox="1"/>
              <p:nvPr/>
            </p:nvSpPr>
            <p:spPr>
              <a:xfrm>
                <a:off x="1843322" y="3212235"/>
                <a:ext cx="1166554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rPr>
                  <a:t>-16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rPr>
                  <a:t>  </a:t>
                </a: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rPr>
                  <a:t>млн руб.</a:t>
                </a:r>
                <a:endPara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sp>
            <p:nvSpPr>
              <p:cNvPr id="104" name="Google Shape;388;p24">
                <a:extLst>
                  <a:ext uri="{FF2B5EF4-FFF2-40B4-BE49-F238E27FC236}">
                    <a16:creationId xmlns:a16="http://schemas.microsoft.com/office/drawing/2014/main" id="{0ABB066C-1273-42A7-821F-EF7914920ABB}"/>
                  </a:ext>
                </a:extLst>
              </p:cNvPr>
              <p:cNvSpPr txBox="1"/>
              <p:nvPr/>
            </p:nvSpPr>
            <p:spPr>
              <a:xfrm>
                <a:off x="1952514" y="4237787"/>
                <a:ext cx="1201935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2024 г.</a:t>
                </a:r>
                <a:endPara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sp>
            <p:nvSpPr>
              <p:cNvPr id="105" name="Google Shape;388;p24">
                <a:extLst>
                  <a:ext uri="{FF2B5EF4-FFF2-40B4-BE49-F238E27FC236}">
                    <a16:creationId xmlns:a16="http://schemas.microsoft.com/office/drawing/2014/main" id="{0DAD8DE8-DE9C-4356-947C-52DF04BECB16}"/>
                  </a:ext>
                </a:extLst>
              </p:cNvPr>
              <p:cNvSpPr txBox="1"/>
              <p:nvPr/>
            </p:nvSpPr>
            <p:spPr>
              <a:xfrm>
                <a:off x="351673" y="4237787"/>
                <a:ext cx="1201935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2023 г.</a:t>
                </a:r>
                <a:endParaRPr kumimoji="0" lang="ru-RU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sp>
            <p:nvSpPr>
              <p:cNvPr id="106" name="Google Shape;388;p24">
                <a:extLst>
                  <a:ext uri="{FF2B5EF4-FFF2-40B4-BE49-F238E27FC236}">
                    <a16:creationId xmlns:a16="http://schemas.microsoft.com/office/drawing/2014/main" id="{7689EA0F-5845-47A7-9361-7C2FACCA79E4}"/>
                  </a:ext>
                </a:extLst>
              </p:cNvPr>
              <p:cNvSpPr txBox="1"/>
              <p:nvPr/>
            </p:nvSpPr>
            <p:spPr>
              <a:xfrm>
                <a:off x="961415" y="3547618"/>
                <a:ext cx="760586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rPr>
                  <a:t>347</a:t>
                </a:r>
              </a:p>
            </p:txBody>
          </p:sp>
          <p:sp>
            <p:nvSpPr>
              <p:cNvPr id="107" name="Google Shape;388;p24">
                <a:extLst>
                  <a:ext uri="{FF2B5EF4-FFF2-40B4-BE49-F238E27FC236}">
                    <a16:creationId xmlns:a16="http://schemas.microsoft.com/office/drawing/2014/main" id="{D45342B2-8F9A-407C-98F1-329499CBC115}"/>
                  </a:ext>
                </a:extLst>
              </p:cNvPr>
              <p:cNvSpPr txBox="1"/>
              <p:nvPr/>
            </p:nvSpPr>
            <p:spPr>
              <a:xfrm>
                <a:off x="1512322" y="3694542"/>
                <a:ext cx="1201935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Roboto"/>
                    <a:cs typeface="Fira Sans Extra Condensed" panose="020B0604020202020204" charset="0"/>
                    <a:sym typeface="Roboto"/>
                  </a:rPr>
                  <a:t>331</a:t>
                </a:r>
              </a:p>
            </p:txBody>
          </p:sp>
        </p:grpSp>
        <p:sp>
          <p:nvSpPr>
            <p:cNvPr id="98" name="Google Shape;384;p24">
              <a:extLst>
                <a:ext uri="{FF2B5EF4-FFF2-40B4-BE49-F238E27FC236}">
                  <a16:creationId xmlns:a16="http://schemas.microsoft.com/office/drawing/2014/main" id="{0767C788-5D71-4CD1-82B8-2A1B7C01AE3C}"/>
                </a:ext>
              </a:extLst>
            </p:cNvPr>
            <p:cNvSpPr/>
            <p:nvPr/>
          </p:nvSpPr>
          <p:spPr>
            <a:xfrm>
              <a:off x="9192749" y="1309910"/>
              <a:ext cx="2772002" cy="5101200"/>
            </a:xfrm>
            <a:prstGeom prst="round2DiagRect">
              <a:avLst>
                <a:gd name="adj1" fmla="val 16667"/>
                <a:gd name="adj2" fmla="val 0"/>
              </a:avLst>
            </a:prstGeom>
            <a:gradFill>
              <a:gsLst>
                <a:gs pos="43000">
                  <a:srgbClr val="F1D99D"/>
                </a:gs>
                <a:gs pos="100000">
                  <a:srgbClr val="E6BA4E"/>
                </a:gs>
                <a:gs pos="0">
                  <a:srgbClr val="F1D99D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Google Shape;385;p24">
              <a:extLst>
                <a:ext uri="{FF2B5EF4-FFF2-40B4-BE49-F238E27FC236}">
                  <a16:creationId xmlns:a16="http://schemas.microsoft.com/office/drawing/2014/main" id="{4FFBC4B4-72B4-4EDD-98E6-3B786EBAC7D4}"/>
                </a:ext>
              </a:extLst>
            </p:cNvPr>
            <p:cNvSpPr/>
            <p:nvPr/>
          </p:nvSpPr>
          <p:spPr>
            <a:xfrm rot="10800000">
              <a:off x="10051687" y="5358564"/>
              <a:ext cx="1091032" cy="1049109"/>
            </a:xfrm>
            <a:prstGeom prst="flowChartOffpageConnector">
              <a:avLst/>
            </a:prstGeom>
            <a:solidFill>
              <a:srgbClr val="E8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Google Shape;386;p24">
              <a:extLst>
                <a:ext uri="{FF2B5EF4-FFF2-40B4-BE49-F238E27FC236}">
                  <a16:creationId xmlns:a16="http://schemas.microsoft.com/office/drawing/2014/main" id="{2622C68A-7583-4554-9492-B9B53A8ED1BC}"/>
                </a:ext>
              </a:extLst>
            </p:cNvPr>
            <p:cNvSpPr txBox="1"/>
            <p:nvPr/>
          </p:nvSpPr>
          <p:spPr>
            <a:xfrm>
              <a:off x="8882918" y="1550858"/>
              <a:ext cx="3420977" cy="495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lvl="0" algn="ctr">
                <a:defRPr/>
              </a:pPr>
              <a:r>
                <a:rPr lang="ru-RU" sz="2400" b="1" dirty="0">
                  <a:solidFill>
                    <a:schemeClr val="bg2">
                      <a:lumMod val="10000"/>
                    </a:schemeClr>
                  </a:solidFill>
                  <a:ea typeface="Fira Sans Extra Condensed"/>
                  <a:cs typeface="Fira Sans Extra Condensed"/>
                  <a:sym typeface="Fira Sans Extra Condensed"/>
                </a:rPr>
                <a:t>Штрафы</a:t>
              </a:r>
              <a:endParaRPr lang="ru-RU" sz="1600" b="1" dirty="0">
                <a:solidFill>
                  <a:schemeClr val="bg2">
                    <a:lumMod val="10000"/>
                  </a:schemeClr>
                </a:solidFill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8" name="Google Shape;387;p24">
              <a:extLst>
                <a:ext uri="{FF2B5EF4-FFF2-40B4-BE49-F238E27FC236}">
                  <a16:creationId xmlns:a16="http://schemas.microsoft.com/office/drawing/2014/main" id="{C4153B62-3003-4DF1-8511-62B38C9085B0}"/>
                </a:ext>
              </a:extLst>
            </p:cNvPr>
            <p:cNvSpPr txBox="1"/>
            <p:nvPr/>
          </p:nvSpPr>
          <p:spPr>
            <a:xfrm>
              <a:off x="8868261" y="1721146"/>
              <a:ext cx="3420977" cy="1135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lvl="0" algn="ctr">
                <a:lnSpc>
                  <a:spcPct val="115000"/>
                </a:lnSpc>
                <a:defRPr/>
              </a:pPr>
              <a:r>
                <a:rPr lang="ru-RU" sz="1700" b="1" dirty="0">
                  <a:solidFill>
                    <a:schemeClr val="bg2">
                      <a:lumMod val="10000"/>
                    </a:schemeClr>
                  </a:solidFill>
                  <a:ea typeface="Roboto"/>
                  <a:cs typeface="Roboto"/>
                  <a:sym typeface="Roboto"/>
                </a:rPr>
                <a:t>санкции, возмещение ущерба</a:t>
              </a:r>
            </a:p>
          </p:txBody>
        </p:sp>
        <p:sp>
          <p:nvSpPr>
            <p:cNvPr id="109" name="Google Shape;388;p24">
              <a:extLst>
                <a:ext uri="{FF2B5EF4-FFF2-40B4-BE49-F238E27FC236}">
                  <a16:creationId xmlns:a16="http://schemas.microsoft.com/office/drawing/2014/main" id="{196510F2-C9F9-41A4-9516-D7DD402D6334}"/>
                </a:ext>
              </a:extLst>
            </p:cNvPr>
            <p:cNvSpPr txBox="1"/>
            <p:nvPr/>
          </p:nvSpPr>
          <p:spPr>
            <a:xfrm>
              <a:off x="10270592" y="5662901"/>
              <a:ext cx="1425647" cy="524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Roboto"/>
                  <a:cs typeface="Fira Sans Extra Condensed" panose="020B0604020202020204" charset="0"/>
                  <a:sym typeface="Roboto"/>
                </a:rPr>
                <a:t>-6</a:t>
              </a: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Roboto"/>
                  <a:cs typeface="Fira Sans Extra Condensed" panose="020B0604020202020204" charset="0"/>
                  <a:sym typeface="Roboto"/>
                </a:rPr>
                <a:t>%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110" name="Google Shape;561;p29">
              <a:extLst>
                <a:ext uri="{FF2B5EF4-FFF2-40B4-BE49-F238E27FC236}">
                  <a16:creationId xmlns:a16="http://schemas.microsoft.com/office/drawing/2014/main" id="{D48C1FB8-6B8B-4266-B758-48EADC0221ED}"/>
                </a:ext>
              </a:extLst>
            </p:cNvPr>
            <p:cNvSpPr/>
            <p:nvPr/>
          </p:nvSpPr>
          <p:spPr>
            <a:xfrm flipH="1">
              <a:off x="10595353" y="4161245"/>
              <a:ext cx="569307" cy="1071605"/>
            </a:xfrm>
            <a:prstGeom prst="round1Rect">
              <a:avLst>
                <a:gd name="adj" fmla="val 4393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61;p29">
              <a:extLst>
                <a:ext uri="{FF2B5EF4-FFF2-40B4-BE49-F238E27FC236}">
                  <a16:creationId xmlns:a16="http://schemas.microsoft.com/office/drawing/2014/main" id="{1BA99576-5B5D-4DF1-8CFB-A07F33542271}"/>
                </a:ext>
              </a:extLst>
            </p:cNvPr>
            <p:cNvSpPr/>
            <p:nvPr/>
          </p:nvSpPr>
          <p:spPr>
            <a:xfrm flipH="1">
              <a:off x="9974324" y="4093501"/>
              <a:ext cx="581285" cy="1141728"/>
            </a:xfrm>
            <a:prstGeom prst="round1Rect">
              <a:avLst>
                <a:gd name="adj" fmla="val 50000"/>
              </a:avLst>
            </a:prstGeom>
            <a:solidFill>
              <a:srgbClr val="E0AB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Freeform 45">
              <a:extLst>
                <a:ext uri="{FF2B5EF4-FFF2-40B4-BE49-F238E27FC236}">
                  <a16:creationId xmlns:a16="http://schemas.microsoft.com/office/drawing/2014/main" id="{17EE9F02-E4E7-4899-A4D2-8EDEA355AE61}"/>
                </a:ext>
              </a:extLst>
            </p:cNvPr>
            <p:cNvSpPr>
              <a:spLocks/>
            </p:cNvSpPr>
            <p:nvPr/>
          </p:nvSpPr>
          <p:spPr bwMode="auto">
            <a:xfrm rot="7206183">
              <a:off x="10483880" y="3630505"/>
              <a:ext cx="294533" cy="601043"/>
            </a:xfrm>
            <a:custGeom>
              <a:avLst/>
              <a:gdLst>
                <a:gd name="T0" fmla="*/ 90 w 155"/>
                <a:gd name="T1" fmla="*/ 9 h 162"/>
                <a:gd name="T2" fmla="*/ 64 w 155"/>
                <a:gd name="T3" fmla="*/ 9 h 162"/>
                <a:gd name="T4" fmla="*/ 7 w 155"/>
                <a:gd name="T5" fmla="*/ 81 h 162"/>
                <a:gd name="T6" fmla="*/ 14 w 155"/>
                <a:gd name="T7" fmla="*/ 98 h 162"/>
                <a:gd name="T8" fmla="*/ 45 w 155"/>
                <a:gd name="T9" fmla="*/ 98 h 162"/>
                <a:gd name="T10" fmla="*/ 45 w 155"/>
                <a:gd name="T11" fmla="*/ 146 h 162"/>
                <a:gd name="T12" fmla="*/ 61 w 155"/>
                <a:gd name="T13" fmla="*/ 162 h 162"/>
                <a:gd name="T14" fmla="*/ 93 w 155"/>
                <a:gd name="T15" fmla="*/ 162 h 162"/>
                <a:gd name="T16" fmla="*/ 109 w 155"/>
                <a:gd name="T17" fmla="*/ 146 h 162"/>
                <a:gd name="T18" fmla="*/ 109 w 155"/>
                <a:gd name="T19" fmla="*/ 98 h 162"/>
                <a:gd name="T20" fmla="*/ 141 w 155"/>
                <a:gd name="T21" fmla="*/ 98 h 162"/>
                <a:gd name="T22" fmla="*/ 147 w 155"/>
                <a:gd name="T23" fmla="*/ 81 h 162"/>
                <a:gd name="T24" fmla="*/ 90 w 155"/>
                <a:gd name="T25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2">
                  <a:moveTo>
                    <a:pt x="90" y="9"/>
                  </a:moveTo>
                  <a:cubicBezTo>
                    <a:pt x="83" y="0"/>
                    <a:pt x="72" y="0"/>
                    <a:pt x="64" y="9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0" y="90"/>
                    <a:pt x="3" y="98"/>
                    <a:pt x="14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55"/>
                    <a:pt x="53" y="162"/>
                    <a:pt x="61" y="162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102" y="162"/>
                    <a:pt x="109" y="155"/>
                    <a:pt x="109" y="146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52" y="98"/>
                    <a:pt x="155" y="90"/>
                    <a:pt x="147" y="81"/>
                  </a:cubicBezTo>
                  <a:lnTo>
                    <a:pt x="90" y="9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1pPr>
              <a:lvl2pPr marL="544388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2pPr>
              <a:lvl3pPr marL="1088776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3pPr>
              <a:lvl4pPr marL="1633164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4pPr>
              <a:lvl5pPr marL="2177552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5pPr>
              <a:lvl6pPr marL="2721940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6pPr>
              <a:lvl7pPr marL="3266328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7pPr>
              <a:lvl8pPr marL="3810716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8pPr>
              <a:lvl9pPr marL="4355104" algn="l" defTabSz="1088776" rtl="0" eaLnBrk="1" latinLnBrk="0" hangingPunct="1">
                <a:defRPr sz="2400" kern="1200">
                  <a:solidFill>
                    <a:srgbClr val="FF0000"/>
                  </a:solidFill>
                  <a:latin typeface="Verdana" pitchFamily="34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4" name="Google Shape;388;p24">
              <a:extLst>
                <a:ext uri="{FF2B5EF4-FFF2-40B4-BE49-F238E27FC236}">
                  <a16:creationId xmlns:a16="http://schemas.microsoft.com/office/drawing/2014/main" id="{7A634BFB-496A-47AE-900C-DE8184F3758A}"/>
                </a:ext>
              </a:extLst>
            </p:cNvPr>
            <p:cNvSpPr txBox="1"/>
            <p:nvPr/>
          </p:nvSpPr>
          <p:spPr>
            <a:xfrm>
              <a:off x="11113106" y="4881393"/>
              <a:ext cx="1425644" cy="524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Fira Sans Extra Condensed" panose="020B0604020202020204" charset="0"/>
                  <a:sym typeface="Roboto"/>
                </a:rPr>
                <a:t>2024 г.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0D26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  <p:sp>
          <p:nvSpPr>
            <p:cNvPr id="115" name="Google Shape;388;p24">
              <a:extLst>
                <a:ext uri="{FF2B5EF4-FFF2-40B4-BE49-F238E27FC236}">
                  <a16:creationId xmlns:a16="http://schemas.microsoft.com/office/drawing/2014/main" id="{E4F184A1-3FCB-41C2-BF8D-03275136D3F2}"/>
                </a:ext>
              </a:extLst>
            </p:cNvPr>
            <p:cNvSpPr txBox="1"/>
            <p:nvPr/>
          </p:nvSpPr>
          <p:spPr>
            <a:xfrm>
              <a:off x="9216221" y="4869363"/>
              <a:ext cx="1425644" cy="524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Fira Sans Extra Condensed" panose="020B0604020202020204" charset="0"/>
                  <a:sym typeface="Roboto"/>
                </a:rPr>
                <a:t>2023 г.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0D26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endParaRPr>
            </a:p>
          </p:txBody>
        </p:sp>
      </p:grpSp>
      <p:sp>
        <p:nvSpPr>
          <p:cNvPr id="118" name="Google Shape;386;p24">
            <a:extLst>
              <a:ext uri="{FF2B5EF4-FFF2-40B4-BE49-F238E27FC236}">
                <a16:creationId xmlns:a16="http://schemas.microsoft.com/office/drawing/2014/main" id="{967F2580-E874-4DC2-AD90-E2FC3336D32A}"/>
              </a:ext>
            </a:extLst>
          </p:cNvPr>
          <p:cNvSpPr txBox="1"/>
          <p:nvPr/>
        </p:nvSpPr>
        <p:spPr>
          <a:xfrm>
            <a:off x="-138141" y="4793859"/>
            <a:ext cx="3420977" cy="49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Fira Sans Extra Condensed"/>
                <a:cs typeface="Fira Sans Extra Condensed"/>
                <a:sym typeface="Fira Sans Extra Condensed"/>
              </a:rPr>
              <a:t>Арендная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Fira Sans Extra Condensed"/>
                <a:cs typeface="Fira Sans Extra Condensed"/>
                <a:sym typeface="Fira Sans Extra Condensed"/>
              </a:rPr>
              <a:t>плата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9" name="Google Shape;387;p24">
            <a:extLst>
              <a:ext uri="{FF2B5EF4-FFF2-40B4-BE49-F238E27FC236}">
                <a16:creationId xmlns:a16="http://schemas.microsoft.com/office/drawing/2014/main" id="{48DA1F35-5E34-47E2-874F-74E020C68535}"/>
              </a:ext>
            </a:extLst>
          </p:cNvPr>
          <p:cNvSpPr txBox="1"/>
          <p:nvPr/>
        </p:nvSpPr>
        <p:spPr>
          <a:xfrm>
            <a:off x="-101406" y="5184408"/>
            <a:ext cx="3420977" cy="11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"/>
                <a:cs typeface="Roboto"/>
                <a:sym typeface="Roboto"/>
              </a:rPr>
              <a:t>за земельные участки,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"/>
                <a:cs typeface="Roboto"/>
                <a:sym typeface="Roboto"/>
              </a:rPr>
              <a:t>гос. собственность на которые не разграничена</a:t>
            </a:r>
            <a:endParaRPr kumimoji="0" sz="1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388;p24">
            <a:extLst>
              <a:ext uri="{FF2B5EF4-FFF2-40B4-BE49-F238E27FC236}">
                <a16:creationId xmlns:a16="http://schemas.microsoft.com/office/drawing/2014/main" id="{C1EEB3B9-B89A-4699-BCF0-C0235B557908}"/>
              </a:ext>
            </a:extLst>
          </p:cNvPr>
          <p:cNvSpPr txBox="1"/>
          <p:nvPr/>
        </p:nvSpPr>
        <p:spPr>
          <a:xfrm>
            <a:off x="11165471" y="3603874"/>
            <a:ext cx="1569570" cy="76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D26"/>
                </a:solidFill>
                <a:effectLst/>
                <a:uLnTx/>
                <a:uFillTx/>
                <a:ea typeface="Roboto"/>
                <a:cs typeface="Fira Sans Extra Condensed" panose="020B0604020202020204" charset="0"/>
                <a:sym typeface="Roboto"/>
              </a:rPr>
              <a:t>-1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0D26"/>
              </a:solidFill>
              <a:effectLst/>
              <a:uLnTx/>
              <a:uFillTx/>
              <a:ea typeface="Roboto"/>
              <a:cs typeface="Fira Sans Extra Condensed" panose="020B0604020202020204" charset="0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D26"/>
                </a:solidFill>
                <a:effectLst/>
                <a:uLnTx/>
                <a:uFillTx/>
                <a:ea typeface="Roboto"/>
                <a:cs typeface="Fira Sans Extra Condensed" panose="020B0604020202020204" charset="0"/>
                <a:sym typeface="Roboto"/>
              </a:rPr>
              <a:t>млн руб.</a:t>
            </a:r>
          </a:p>
        </p:txBody>
      </p:sp>
      <p:sp>
        <p:nvSpPr>
          <p:cNvPr id="121" name="Google Shape;388;p24">
            <a:extLst>
              <a:ext uri="{FF2B5EF4-FFF2-40B4-BE49-F238E27FC236}">
                <a16:creationId xmlns:a16="http://schemas.microsoft.com/office/drawing/2014/main" id="{6DF19B83-1670-4C06-A06A-B6C01CE439BD}"/>
              </a:ext>
            </a:extLst>
          </p:cNvPr>
          <p:cNvSpPr txBox="1"/>
          <p:nvPr/>
        </p:nvSpPr>
        <p:spPr>
          <a:xfrm>
            <a:off x="10087064" y="4250893"/>
            <a:ext cx="1425641" cy="52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ea typeface="Roboto"/>
                <a:cs typeface="Fira Sans Extra Condensed" panose="020B0604020202020204" charset="0"/>
                <a:sym typeface="Roboto"/>
              </a:rPr>
              <a:t>19</a:t>
            </a:r>
          </a:p>
        </p:txBody>
      </p:sp>
      <p:sp>
        <p:nvSpPr>
          <p:cNvPr id="122" name="Google Shape;388;p24">
            <a:extLst>
              <a:ext uri="{FF2B5EF4-FFF2-40B4-BE49-F238E27FC236}">
                <a16:creationId xmlns:a16="http://schemas.microsoft.com/office/drawing/2014/main" id="{5110079B-0F7C-413D-A7C3-D24AE3C816FE}"/>
              </a:ext>
            </a:extLst>
          </p:cNvPr>
          <p:cNvSpPr txBox="1"/>
          <p:nvPr/>
        </p:nvSpPr>
        <p:spPr>
          <a:xfrm>
            <a:off x="10695217" y="4366629"/>
            <a:ext cx="1425641" cy="52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D26"/>
                </a:solidFill>
                <a:effectLst/>
                <a:uLnTx/>
                <a:uFillTx/>
                <a:ea typeface="Roboto"/>
                <a:cs typeface="Fira Sans Extra Condensed" panose="020B0604020202020204" charset="0"/>
                <a:sym typeface="Roboto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1740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53051" y="59736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Администраторы доходов местного бюджета</a:t>
            </a:r>
          </a:p>
        </p:txBody>
      </p:sp>
      <p:sp>
        <p:nvSpPr>
          <p:cNvPr id="11" name="Google Shape;99;p17"/>
          <p:cNvSpPr/>
          <p:nvPr/>
        </p:nvSpPr>
        <p:spPr>
          <a:xfrm>
            <a:off x="1054299" y="1953672"/>
            <a:ext cx="4385251" cy="1146075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00;p17"/>
          <p:cNvSpPr/>
          <p:nvPr/>
        </p:nvSpPr>
        <p:spPr>
          <a:xfrm>
            <a:off x="6796594" y="1953672"/>
            <a:ext cx="4176000" cy="1146075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01;p17"/>
          <p:cNvSpPr/>
          <p:nvPr/>
        </p:nvSpPr>
        <p:spPr>
          <a:xfrm>
            <a:off x="996987" y="4507444"/>
            <a:ext cx="4439038" cy="1145450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02;p17"/>
          <p:cNvSpPr/>
          <p:nvPr/>
        </p:nvSpPr>
        <p:spPr>
          <a:xfrm>
            <a:off x="6796594" y="4478584"/>
            <a:ext cx="4176000" cy="1145450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09;p17"/>
          <p:cNvSpPr/>
          <p:nvPr/>
        </p:nvSpPr>
        <p:spPr>
          <a:xfrm>
            <a:off x="892315" y="1942822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10;p17"/>
          <p:cNvSpPr/>
          <p:nvPr/>
        </p:nvSpPr>
        <p:spPr>
          <a:xfrm>
            <a:off x="10159067" y="1953040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6E9F5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12;p17"/>
          <p:cNvSpPr/>
          <p:nvPr/>
        </p:nvSpPr>
        <p:spPr>
          <a:xfrm>
            <a:off x="892424" y="4500113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CC9A1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13;p17"/>
          <p:cNvSpPr/>
          <p:nvPr/>
        </p:nvSpPr>
        <p:spPr>
          <a:xfrm>
            <a:off x="10131684" y="4476631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14;p17"/>
          <p:cNvSpPr txBox="1"/>
          <p:nvPr/>
        </p:nvSpPr>
        <p:spPr>
          <a:xfrm>
            <a:off x="10066504" y="2307281"/>
            <a:ext cx="1376132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7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0" name="Google Shape;116;p17"/>
          <p:cNvSpPr txBox="1"/>
          <p:nvPr/>
        </p:nvSpPr>
        <p:spPr>
          <a:xfrm>
            <a:off x="1996529" y="4746506"/>
            <a:ext cx="2504198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Минземимущество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21" name="Google Shape;119;p17"/>
          <p:cNvSpPr txBox="1"/>
          <p:nvPr/>
        </p:nvSpPr>
        <p:spPr>
          <a:xfrm>
            <a:off x="1992150" y="2025849"/>
            <a:ext cx="2273217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22" name="Google Shape;123;p17"/>
          <p:cNvSpPr txBox="1"/>
          <p:nvPr/>
        </p:nvSpPr>
        <p:spPr>
          <a:xfrm>
            <a:off x="750410" y="2306381"/>
            <a:ext cx="1453281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76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10081" y="2060704"/>
            <a:ext cx="2261413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МКУ «Городская казна»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г. Стерлитамак</a:t>
            </a:r>
          </a:p>
        </p:txBody>
      </p:sp>
      <p:sp>
        <p:nvSpPr>
          <p:cNvPr id="24" name="Google Shape;710;p35"/>
          <p:cNvSpPr txBox="1"/>
          <p:nvPr/>
        </p:nvSpPr>
        <p:spPr>
          <a:xfrm rot="10800000" flipV="1">
            <a:off x="7632495" y="4674174"/>
            <a:ext cx="2394246" cy="8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Прочие администраторы доходов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26" name="Google Shape;111;p17"/>
          <p:cNvSpPr txBox="1"/>
          <p:nvPr/>
        </p:nvSpPr>
        <p:spPr>
          <a:xfrm>
            <a:off x="10169865" y="4828275"/>
            <a:ext cx="1106618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4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986755713"/>
              </p:ext>
            </p:extLst>
          </p:nvPr>
        </p:nvGraphicFramePr>
        <p:xfrm>
          <a:off x="3008309" y="1135295"/>
          <a:ext cx="6750121" cy="572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Google Shape;111;p17"/>
          <p:cNvSpPr txBox="1"/>
          <p:nvPr/>
        </p:nvSpPr>
        <p:spPr>
          <a:xfrm>
            <a:off x="862610" y="4848904"/>
            <a:ext cx="120421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13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</a:p>
        </p:txBody>
      </p:sp>
      <p:sp>
        <p:nvSpPr>
          <p:cNvPr id="31" name="Google Shape;109;p17">
            <a:extLst>
              <a:ext uri="{FF2B5EF4-FFF2-40B4-BE49-F238E27FC236}">
                <a16:creationId xmlns:a16="http://schemas.microsoft.com/office/drawing/2014/main" id="{ED257101-2155-4706-89E7-4D055FAEEA7C}"/>
              </a:ext>
            </a:extLst>
          </p:cNvPr>
          <p:cNvSpPr/>
          <p:nvPr/>
        </p:nvSpPr>
        <p:spPr>
          <a:xfrm>
            <a:off x="5314776" y="2966078"/>
            <a:ext cx="1644022" cy="16452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gradFill>
            <a:gsLst>
              <a:gs pos="38000">
                <a:schemeClr val="bg1">
                  <a:lumMod val="85000"/>
                </a:schemeClr>
              </a:gs>
              <a:gs pos="3000">
                <a:schemeClr val="bg1"/>
              </a:gs>
            </a:gsLst>
            <a:lin ang="108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9" name="Picture 2" descr="https://st3.depositphotos.com/4326917/14193/v/1600/depositphotos_141937226-stock-illustration-ruble-sign-dark-green-icon.jpg">
            <a:extLst>
              <a:ext uri="{FF2B5EF4-FFF2-40B4-BE49-F238E27FC236}">
                <a16:creationId xmlns:a16="http://schemas.microsoft.com/office/drawing/2014/main" id="{FDD55388-CB4F-4F05-8A1A-16E859C9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3706" l="20125" r="79188"/>
                    </a14:imgEffect>
                    <a14:imgEffect>
                      <a14:saturation sat="1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33" y="3339396"/>
            <a:ext cx="845707" cy="8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228912" y="10062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Финансовая поддержка от других бюджетов</a:t>
            </a:r>
            <a:b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</a:b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бюджетной системы Российской Федерации в 2024 году</a:t>
            </a:r>
          </a:p>
        </p:txBody>
      </p:sp>
      <p:sp>
        <p:nvSpPr>
          <p:cNvPr id="13" name="Google Shape;801;p37"/>
          <p:cNvSpPr/>
          <p:nvPr/>
        </p:nvSpPr>
        <p:spPr>
          <a:xfrm>
            <a:off x="2092732" y="2366842"/>
            <a:ext cx="3034930" cy="3039641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802;p37"/>
          <p:cNvSpPr/>
          <p:nvPr/>
        </p:nvSpPr>
        <p:spPr>
          <a:xfrm rot="10298924">
            <a:off x="2079428" y="2366060"/>
            <a:ext cx="3034930" cy="3039641"/>
          </a:xfrm>
          <a:prstGeom prst="arc">
            <a:avLst>
              <a:gd name="adj1" fmla="val 16637171"/>
              <a:gd name="adj2" fmla="val 8755912"/>
            </a:avLst>
          </a:prstGeom>
          <a:noFill/>
          <a:ln w="2286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803;p37"/>
          <p:cNvSpPr txBox="1"/>
          <p:nvPr/>
        </p:nvSpPr>
        <p:spPr>
          <a:xfrm>
            <a:off x="2582055" y="3457735"/>
            <a:ext cx="2130313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63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%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16" name="Google Shape;807;p37"/>
          <p:cNvSpPr txBox="1"/>
          <p:nvPr/>
        </p:nvSpPr>
        <p:spPr>
          <a:xfrm>
            <a:off x="2307134" y="5923751"/>
            <a:ext cx="2468031" cy="36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 SemiBold"/>
                <a:cs typeface="Arial" panose="020B0604020202020204" pitchFamily="34" charset="0"/>
                <a:sym typeface="Fira Sans Condensed SemiBold"/>
              </a:rPr>
              <a:t>2024 г.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Condensed SemiBold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20" name="平行四边形 8">
            <a:extLst>
              <a:ext uri="{FF2B5EF4-FFF2-40B4-BE49-F238E27FC236}">
                <a16:creationId xmlns:a16="http://schemas.microsoft.com/office/drawing/2014/main" id="{6B24078E-3EAE-4D87-8920-22AB0C61323B}"/>
              </a:ext>
            </a:extLst>
          </p:cNvPr>
          <p:cNvSpPr/>
          <p:nvPr/>
        </p:nvSpPr>
        <p:spPr>
          <a:xfrm rot="16200000" flipH="1">
            <a:off x="6640760" y="3617391"/>
            <a:ext cx="3816000" cy="533340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E0AD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2C344B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4" name="平行四边形 8">
            <a:extLst>
              <a:ext uri="{FF2B5EF4-FFF2-40B4-BE49-F238E27FC236}">
                <a16:creationId xmlns:a16="http://schemas.microsoft.com/office/drawing/2014/main" id="{3D6BEC1C-938C-4952-9824-4FFCF04037B6}"/>
              </a:ext>
            </a:extLst>
          </p:cNvPr>
          <p:cNvSpPr/>
          <p:nvPr/>
        </p:nvSpPr>
        <p:spPr>
          <a:xfrm rot="5400000">
            <a:off x="7164725" y="3626768"/>
            <a:ext cx="3816000" cy="514021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B28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2C344B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5" name="平行四边形 8">
            <a:extLst>
              <a:ext uri="{FF2B5EF4-FFF2-40B4-BE49-F238E27FC236}">
                <a16:creationId xmlns:a16="http://schemas.microsoft.com/office/drawing/2014/main" id="{180B6AD5-D195-44BD-BFAD-1B2FB197683F}"/>
              </a:ext>
            </a:extLst>
          </p:cNvPr>
          <p:cNvSpPr/>
          <p:nvPr/>
        </p:nvSpPr>
        <p:spPr>
          <a:xfrm rot="16200000" flipH="1">
            <a:off x="5739613" y="3744169"/>
            <a:ext cx="3468724" cy="533339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A0CC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2C344B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6" name="平行四边形 8">
            <a:extLst>
              <a:ext uri="{FF2B5EF4-FFF2-40B4-BE49-F238E27FC236}">
                <a16:creationId xmlns:a16="http://schemas.microsoft.com/office/drawing/2014/main" id="{7A47A4E2-101F-4F2A-908B-FCEE43EA6FE5}"/>
              </a:ext>
            </a:extLst>
          </p:cNvPr>
          <p:cNvSpPr/>
          <p:nvPr/>
        </p:nvSpPr>
        <p:spPr>
          <a:xfrm rot="5400000">
            <a:off x="6271428" y="3744170"/>
            <a:ext cx="3468730" cy="533340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2C344B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7" name="Google Shape;92;p16">
            <a:extLst>
              <a:ext uri="{FF2B5EF4-FFF2-40B4-BE49-F238E27FC236}">
                <a16:creationId xmlns:a16="http://schemas.microsoft.com/office/drawing/2014/main" id="{F3662FD2-B032-466A-AE36-C209C335CF9E}"/>
              </a:ext>
            </a:extLst>
          </p:cNvPr>
          <p:cNvSpPr txBox="1"/>
          <p:nvPr/>
        </p:nvSpPr>
        <p:spPr>
          <a:xfrm flipH="1">
            <a:off x="7103969" y="3416541"/>
            <a:ext cx="1293776" cy="35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ru-RU" sz="2800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5 080</a:t>
            </a:r>
          </a:p>
        </p:txBody>
      </p:sp>
      <p:sp>
        <p:nvSpPr>
          <p:cNvPr id="28" name="Google Shape;92;p16">
            <a:extLst>
              <a:ext uri="{FF2B5EF4-FFF2-40B4-BE49-F238E27FC236}">
                <a16:creationId xmlns:a16="http://schemas.microsoft.com/office/drawing/2014/main" id="{046CCC4F-66AB-4D47-846F-C513EE99C9F0}"/>
              </a:ext>
            </a:extLst>
          </p:cNvPr>
          <p:cNvSpPr txBox="1"/>
          <p:nvPr/>
        </p:nvSpPr>
        <p:spPr>
          <a:xfrm flipH="1">
            <a:off x="8170397" y="2793406"/>
            <a:ext cx="1265590" cy="374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</a:t>
            </a: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520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9" name="任意多边形 127">
            <a:extLst>
              <a:ext uri="{FF2B5EF4-FFF2-40B4-BE49-F238E27FC236}">
                <a16:creationId xmlns:a16="http://schemas.microsoft.com/office/drawing/2014/main" id="{7466354A-C265-47AF-9B0C-60E26ED0DA5B}"/>
              </a:ext>
            </a:extLst>
          </p:cNvPr>
          <p:cNvSpPr/>
          <p:nvPr/>
        </p:nvSpPr>
        <p:spPr>
          <a:xfrm>
            <a:off x="7673782" y="5400898"/>
            <a:ext cx="1216617" cy="529516"/>
          </a:xfrm>
          <a:custGeom>
            <a:avLst/>
            <a:gdLst>
              <a:gd name="connsiteX0" fmla="*/ 0 w 1885950"/>
              <a:gd name="connsiteY0" fmla="*/ 323850 h 323850"/>
              <a:gd name="connsiteX1" fmla="*/ 962025 w 1885950"/>
              <a:gd name="connsiteY1" fmla="*/ 0 h 323850"/>
              <a:gd name="connsiteX2" fmla="*/ 1885950 w 1885950"/>
              <a:gd name="connsiteY2" fmla="*/ 304800 h 323850"/>
              <a:gd name="connsiteX3" fmla="*/ 0 w 1885950"/>
              <a:gd name="connsiteY3" fmla="*/ 323850 h 323850"/>
              <a:gd name="connsiteX0" fmla="*/ 0 w 1866900"/>
              <a:gd name="connsiteY0" fmla="*/ 305519 h 305519"/>
              <a:gd name="connsiteX1" fmla="*/ 942975 w 1866900"/>
              <a:gd name="connsiteY1" fmla="*/ 0 h 305519"/>
              <a:gd name="connsiteX2" fmla="*/ 1866900 w 1866900"/>
              <a:gd name="connsiteY2" fmla="*/ 304800 h 305519"/>
              <a:gd name="connsiteX3" fmla="*/ 0 w 1866900"/>
              <a:gd name="connsiteY3" fmla="*/ 305519 h 305519"/>
              <a:gd name="connsiteX0" fmla="*/ 0 w 1866900"/>
              <a:gd name="connsiteY0" fmla="*/ 305519 h 305519"/>
              <a:gd name="connsiteX1" fmla="*/ 942975 w 1866900"/>
              <a:gd name="connsiteY1" fmla="*/ 0 h 305519"/>
              <a:gd name="connsiteX2" fmla="*/ 1866900 w 1866900"/>
              <a:gd name="connsiteY2" fmla="*/ 304800 h 305519"/>
              <a:gd name="connsiteX3" fmla="*/ 939165 w 1866900"/>
              <a:gd name="connsiteY3" fmla="*/ 296964 h 305519"/>
              <a:gd name="connsiteX4" fmla="*/ 0 w 1866900"/>
              <a:gd name="connsiteY4" fmla="*/ 305519 h 305519"/>
              <a:gd name="connsiteX0" fmla="*/ 0 w 1866900"/>
              <a:gd name="connsiteY0" fmla="*/ 305519 h 509606"/>
              <a:gd name="connsiteX1" fmla="*/ 942975 w 1866900"/>
              <a:gd name="connsiteY1" fmla="*/ 0 h 509606"/>
              <a:gd name="connsiteX2" fmla="*/ 1866900 w 1866900"/>
              <a:gd name="connsiteY2" fmla="*/ 304800 h 509606"/>
              <a:gd name="connsiteX3" fmla="*/ 946785 w 1866900"/>
              <a:gd name="connsiteY3" fmla="*/ 509606 h 509606"/>
              <a:gd name="connsiteX4" fmla="*/ 0 w 1866900"/>
              <a:gd name="connsiteY4" fmla="*/ 305519 h 509606"/>
              <a:gd name="connsiteX0" fmla="*/ 0 w 1866900"/>
              <a:gd name="connsiteY0" fmla="*/ 305519 h 509606"/>
              <a:gd name="connsiteX1" fmla="*/ 942975 w 1866900"/>
              <a:gd name="connsiteY1" fmla="*/ 0 h 509606"/>
              <a:gd name="connsiteX2" fmla="*/ 1866900 w 1866900"/>
              <a:gd name="connsiteY2" fmla="*/ 304800 h 509606"/>
              <a:gd name="connsiteX3" fmla="*/ 946785 w 1866900"/>
              <a:gd name="connsiteY3" fmla="*/ 509606 h 509606"/>
              <a:gd name="connsiteX4" fmla="*/ 0 w 1866900"/>
              <a:gd name="connsiteY4" fmla="*/ 305519 h 509606"/>
              <a:gd name="connsiteX0" fmla="*/ 0 w 1866900"/>
              <a:gd name="connsiteY0" fmla="*/ 305519 h 509606"/>
              <a:gd name="connsiteX1" fmla="*/ 942975 w 1866900"/>
              <a:gd name="connsiteY1" fmla="*/ 0 h 509606"/>
              <a:gd name="connsiteX2" fmla="*/ 1866900 w 1866900"/>
              <a:gd name="connsiteY2" fmla="*/ 304800 h 509606"/>
              <a:gd name="connsiteX3" fmla="*/ 946785 w 1866900"/>
              <a:gd name="connsiteY3" fmla="*/ 509606 h 509606"/>
              <a:gd name="connsiteX4" fmla="*/ 0 w 1866900"/>
              <a:gd name="connsiteY4" fmla="*/ 305519 h 509606"/>
              <a:gd name="connsiteX0" fmla="*/ 0 w 1866900"/>
              <a:gd name="connsiteY0" fmla="*/ 305519 h 516938"/>
              <a:gd name="connsiteX1" fmla="*/ 942975 w 1866900"/>
              <a:gd name="connsiteY1" fmla="*/ 0 h 516938"/>
              <a:gd name="connsiteX2" fmla="*/ 1866900 w 1866900"/>
              <a:gd name="connsiteY2" fmla="*/ 304800 h 516938"/>
              <a:gd name="connsiteX3" fmla="*/ 992505 w 1866900"/>
              <a:gd name="connsiteY3" fmla="*/ 516938 h 516938"/>
              <a:gd name="connsiteX4" fmla="*/ 0 w 1866900"/>
              <a:gd name="connsiteY4" fmla="*/ 305519 h 516938"/>
              <a:gd name="connsiteX0" fmla="*/ 0 w 1866900"/>
              <a:gd name="connsiteY0" fmla="*/ 305519 h 516938"/>
              <a:gd name="connsiteX1" fmla="*/ 942975 w 1866900"/>
              <a:gd name="connsiteY1" fmla="*/ 0 h 516938"/>
              <a:gd name="connsiteX2" fmla="*/ 1866900 w 1866900"/>
              <a:gd name="connsiteY2" fmla="*/ 304800 h 516938"/>
              <a:gd name="connsiteX3" fmla="*/ 992505 w 1866900"/>
              <a:gd name="connsiteY3" fmla="*/ 516938 h 516938"/>
              <a:gd name="connsiteX4" fmla="*/ 0 w 1866900"/>
              <a:gd name="connsiteY4" fmla="*/ 305519 h 516938"/>
              <a:gd name="connsiteX0" fmla="*/ 0 w 1866900"/>
              <a:gd name="connsiteY0" fmla="*/ 305519 h 516938"/>
              <a:gd name="connsiteX1" fmla="*/ 942975 w 1866900"/>
              <a:gd name="connsiteY1" fmla="*/ 0 h 516938"/>
              <a:gd name="connsiteX2" fmla="*/ 1866900 w 1866900"/>
              <a:gd name="connsiteY2" fmla="*/ 304800 h 516938"/>
              <a:gd name="connsiteX3" fmla="*/ 992505 w 1866900"/>
              <a:gd name="connsiteY3" fmla="*/ 516938 h 516938"/>
              <a:gd name="connsiteX4" fmla="*/ 0 w 1866900"/>
              <a:gd name="connsiteY4" fmla="*/ 305519 h 516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0" h="516938">
                <a:moveTo>
                  <a:pt x="0" y="305519"/>
                </a:moveTo>
                <a:lnTo>
                  <a:pt x="942975" y="0"/>
                </a:lnTo>
                <a:lnTo>
                  <a:pt x="1866900" y="304800"/>
                </a:lnTo>
                <a:cubicBezTo>
                  <a:pt x="1560195" y="373069"/>
                  <a:pt x="1375410" y="463334"/>
                  <a:pt x="992505" y="516938"/>
                </a:cubicBezTo>
                <a:cubicBezTo>
                  <a:pt x="654050" y="470906"/>
                  <a:pt x="315595" y="373548"/>
                  <a:pt x="0" y="305519"/>
                </a:cubicBezTo>
                <a:close/>
              </a:path>
            </a:pathLst>
          </a:custGeom>
          <a:gradFill>
            <a:gsLst>
              <a:gs pos="100000">
                <a:srgbClr val="DEDEDE">
                  <a:alpha val="0"/>
                </a:srgbClr>
              </a:gs>
              <a:gs pos="0">
                <a:schemeClr val="tx1">
                  <a:alpha val="72000"/>
                </a:schemeClr>
              </a:gs>
            </a:gsLst>
            <a:lin ang="5400000" scaled="0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C344B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1" name="任意多边形 122">
            <a:extLst>
              <a:ext uri="{FF2B5EF4-FFF2-40B4-BE49-F238E27FC236}">
                <a16:creationId xmlns:a16="http://schemas.microsoft.com/office/drawing/2014/main" id="{CE3F8445-F4FD-450B-BAD8-84D870CD6B5C}"/>
              </a:ext>
            </a:extLst>
          </p:cNvPr>
          <p:cNvSpPr/>
          <p:nvPr/>
        </p:nvSpPr>
        <p:spPr>
          <a:xfrm>
            <a:off x="7195454" y="5440504"/>
            <a:ext cx="604617" cy="519649"/>
          </a:xfrm>
          <a:custGeom>
            <a:avLst/>
            <a:gdLst>
              <a:gd name="connsiteX0" fmla="*/ 0 w 914400"/>
              <a:gd name="connsiteY0" fmla="*/ 533400 h 533400"/>
              <a:gd name="connsiteX1" fmla="*/ 914400 w 914400"/>
              <a:gd name="connsiteY1" fmla="*/ 304800 h 533400"/>
              <a:gd name="connsiteX2" fmla="*/ 12700 w 914400"/>
              <a:gd name="connsiteY2" fmla="*/ 0 h 533400"/>
              <a:gd name="connsiteX3" fmla="*/ 0 w 914400"/>
              <a:gd name="connsiteY3" fmla="*/ 533400 h 533400"/>
              <a:gd name="connsiteX0" fmla="*/ 0 w 962526"/>
              <a:gd name="connsiteY0" fmla="*/ 533400 h 533400"/>
              <a:gd name="connsiteX1" fmla="*/ 962526 w 962526"/>
              <a:gd name="connsiteY1" fmla="*/ 304800 h 533400"/>
              <a:gd name="connsiteX2" fmla="*/ 12700 w 962526"/>
              <a:gd name="connsiteY2" fmla="*/ 0 h 533400"/>
              <a:gd name="connsiteX3" fmla="*/ 0 w 962526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526" h="533400">
                <a:moveTo>
                  <a:pt x="0" y="533400"/>
                </a:moveTo>
                <a:lnTo>
                  <a:pt x="962526" y="304800"/>
                </a:lnTo>
                <a:lnTo>
                  <a:pt x="12700" y="0"/>
                </a:lnTo>
                <a:lnTo>
                  <a:pt x="0" y="53340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50000"/>
                  <a:alpha val="36000"/>
                </a:schemeClr>
              </a:gs>
              <a:gs pos="0">
                <a:schemeClr val="bg1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2C344B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2" name="任意多边形 123">
            <a:extLst>
              <a:ext uri="{FF2B5EF4-FFF2-40B4-BE49-F238E27FC236}">
                <a16:creationId xmlns:a16="http://schemas.microsoft.com/office/drawing/2014/main" id="{13B1A734-EB8A-41F5-B331-A23BD13AF872}"/>
              </a:ext>
            </a:extLst>
          </p:cNvPr>
          <p:cNvSpPr/>
          <p:nvPr/>
        </p:nvSpPr>
        <p:spPr>
          <a:xfrm>
            <a:off x="7556155" y="4826168"/>
            <a:ext cx="604617" cy="441136"/>
          </a:xfrm>
          <a:custGeom>
            <a:avLst/>
            <a:gdLst>
              <a:gd name="connsiteX0" fmla="*/ 0 w 914400"/>
              <a:gd name="connsiteY0" fmla="*/ 533400 h 533400"/>
              <a:gd name="connsiteX1" fmla="*/ 914400 w 914400"/>
              <a:gd name="connsiteY1" fmla="*/ 304800 h 533400"/>
              <a:gd name="connsiteX2" fmla="*/ 12700 w 914400"/>
              <a:gd name="connsiteY2" fmla="*/ 0 h 533400"/>
              <a:gd name="connsiteX3" fmla="*/ 0 w 914400"/>
              <a:gd name="connsiteY3" fmla="*/ 533400 h 533400"/>
              <a:gd name="connsiteX0" fmla="*/ 0 w 962526"/>
              <a:gd name="connsiteY0" fmla="*/ 533400 h 533400"/>
              <a:gd name="connsiteX1" fmla="*/ 962526 w 962526"/>
              <a:gd name="connsiteY1" fmla="*/ 304800 h 533400"/>
              <a:gd name="connsiteX2" fmla="*/ 12700 w 962526"/>
              <a:gd name="connsiteY2" fmla="*/ 0 h 533400"/>
              <a:gd name="connsiteX3" fmla="*/ 0 w 962526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526" h="533400">
                <a:moveTo>
                  <a:pt x="0" y="533400"/>
                </a:moveTo>
                <a:lnTo>
                  <a:pt x="962526" y="304800"/>
                </a:lnTo>
                <a:lnTo>
                  <a:pt x="12700" y="0"/>
                </a:lnTo>
                <a:lnTo>
                  <a:pt x="0" y="53340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50000"/>
                  <a:alpha val="36000"/>
                </a:schemeClr>
              </a:gs>
              <a:gs pos="0">
                <a:schemeClr val="bg1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2C344B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E56DFE-86A8-4B50-8460-0773F6E65CAE}"/>
              </a:ext>
            </a:extLst>
          </p:cNvPr>
          <p:cNvSpPr txBox="1"/>
          <p:nvPr/>
        </p:nvSpPr>
        <p:spPr>
          <a:xfrm>
            <a:off x="8380607" y="5873454"/>
            <a:ext cx="978153" cy="427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24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F9E562-6CB4-4015-B6EB-103BE719423B}"/>
              </a:ext>
            </a:extLst>
          </p:cNvPr>
          <p:cNvSpPr txBox="1"/>
          <p:nvPr/>
        </p:nvSpPr>
        <p:spPr>
          <a:xfrm>
            <a:off x="7311142" y="5875370"/>
            <a:ext cx="978153" cy="427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23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5F4637B-C7A8-4B1D-AF32-8F638CDDDD8D}"/>
              </a:ext>
            </a:extLst>
          </p:cNvPr>
          <p:cNvSpPr/>
          <p:nvPr/>
        </p:nvSpPr>
        <p:spPr>
          <a:xfrm>
            <a:off x="9358760" y="1896099"/>
            <a:ext cx="21994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+440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млн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(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или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 9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%)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" panose="020B0604020202020204" charset="0"/>
              <a:sym typeface="Roboto"/>
            </a:endParaRPr>
          </a:p>
        </p:txBody>
      </p:sp>
      <p:sp>
        <p:nvSpPr>
          <p:cNvPr id="36" name="Google Shape;803;p37">
            <a:extLst>
              <a:ext uri="{FF2B5EF4-FFF2-40B4-BE49-F238E27FC236}">
                <a16:creationId xmlns:a16="http://schemas.microsoft.com/office/drawing/2014/main" id="{51DD14E0-09CA-4096-B6A2-3BABA636EAB9}"/>
              </a:ext>
            </a:extLst>
          </p:cNvPr>
          <p:cNvSpPr txBox="1"/>
          <p:nvPr/>
        </p:nvSpPr>
        <p:spPr>
          <a:xfrm>
            <a:off x="2454803" y="4198226"/>
            <a:ext cx="2363004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в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 общем объеме доходов местного бюджета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37" name="任意多边形 122">
            <a:extLst>
              <a:ext uri="{FF2B5EF4-FFF2-40B4-BE49-F238E27FC236}">
                <a16:creationId xmlns:a16="http://schemas.microsoft.com/office/drawing/2014/main" id="{69BF2C15-D4EC-4A9C-B4C9-D3CE30F2AEF8}"/>
              </a:ext>
            </a:extLst>
          </p:cNvPr>
          <p:cNvSpPr/>
          <p:nvPr/>
        </p:nvSpPr>
        <p:spPr>
          <a:xfrm rot="10025886">
            <a:off x="8775807" y="5458412"/>
            <a:ext cx="604617" cy="519649"/>
          </a:xfrm>
          <a:custGeom>
            <a:avLst/>
            <a:gdLst>
              <a:gd name="connsiteX0" fmla="*/ 0 w 914400"/>
              <a:gd name="connsiteY0" fmla="*/ 533400 h 533400"/>
              <a:gd name="connsiteX1" fmla="*/ 914400 w 914400"/>
              <a:gd name="connsiteY1" fmla="*/ 304800 h 533400"/>
              <a:gd name="connsiteX2" fmla="*/ 12700 w 914400"/>
              <a:gd name="connsiteY2" fmla="*/ 0 h 533400"/>
              <a:gd name="connsiteX3" fmla="*/ 0 w 914400"/>
              <a:gd name="connsiteY3" fmla="*/ 533400 h 533400"/>
              <a:gd name="connsiteX0" fmla="*/ 0 w 962526"/>
              <a:gd name="connsiteY0" fmla="*/ 533400 h 533400"/>
              <a:gd name="connsiteX1" fmla="*/ 962526 w 962526"/>
              <a:gd name="connsiteY1" fmla="*/ 304800 h 533400"/>
              <a:gd name="connsiteX2" fmla="*/ 12700 w 962526"/>
              <a:gd name="connsiteY2" fmla="*/ 0 h 533400"/>
              <a:gd name="connsiteX3" fmla="*/ 0 w 962526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526" h="533400">
                <a:moveTo>
                  <a:pt x="0" y="533400"/>
                </a:moveTo>
                <a:lnTo>
                  <a:pt x="962526" y="304800"/>
                </a:lnTo>
                <a:lnTo>
                  <a:pt x="12700" y="0"/>
                </a:lnTo>
                <a:lnTo>
                  <a:pt x="0" y="53340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50000"/>
                  <a:alpha val="36000"/>
                </a:schemeClr>
              </a:gs>
              <a:gs pos="0">
                <a:schemeClr val="bg1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2C344B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731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134580" y="5004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Работа по сокращению недоимки в бюджет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в 2024 году</a:t>
            </a:r>
          </a:p>
        </p:txBody>
      </p:sp>
      <p:sp>
        <p:nvSpPr>
          <p:cNvPr id="39" name="Google Shape;1098;p45"/>
          <p:cNvSpPr/>
          <p:nvPr/>
        </p:nvSpPr>
        <p:spPr>
          <a:xfrm rot="16200000">
            <a:off x="4198606" y="2556886"/>
            <a:ext cx="3793514" cy="2551289"/>
          </a:xfrm>
          <a:prstGeom prst="roundRect">
            <a:avLst>
              <a:gd name="adj" fmla="val 16667"/>
            </a:avLst>
          </a:prstGeom>
          <a:gradFill>
            <a:gsLst>
              <a:gs pos="2000">
                <a:srgbClr val="A9C6A1"/>
              </a:gs>
              <a:gs pos="28000">
                <a:srgbClr val="7BA86F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1088;p45"/>
          <p:cNvSpPr/>
          <p:nvPr/>
        </p:nvSpPr>
        <p:spPr>
          <a:xfrm rot="16200000">
            <a:off x="1197195" y="2555811"/>
            <a:ext cx="3795664" cy="255128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4000">
                <a:srgbClr val="9BBAC9"/>
              </a:gs>
              <a:gs pos="22000">
                <a:srgbClr val="468198"/>
              </a:gs>
            </a:gsLst>
            <a:lin ang="10800000" scaled="1"/>
            <a:tileRect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4" name="Google Shape;1105;p45"/>
          <p:cNvCxnSpPr/>
          <p:nvPr/>
        </p:nvCxnSpPr>
        <p:spPr>
          <a:xfrm>
            <a:off x="5074972" y="2797849"/>
            <a:ext cx="467624" cy="0"/>
          </a:xfrm>
          <a:prstGeom prst="straightConnector1">
            <a:avLst/>
          </a:prstGeom>
          <a:noFill/>
          <a:ln w="38100" cap="flat" cmpd="sng">
            <a:solidFill>
              <a:srgbClr val="4866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1107;p45"/>
          <p:cNvSpPr/>
          <p:nvPr/>
        </p:nvSpPr>
        <p:spPr>
          <a:xfrm rot="16200000">
            <a:off x="7211977" y="2557962"/>
            <a:ext cx="3791359" cy="2551289"/>
          </a:xfrm>
          <a:prstGeom prst="roundRect">
            <a:avLst>
              <a:gd name="adj" fmla="val 16667"/>
            </a:avLst>
          </a:prstGeom>
          <a:gradFill>
            <a:gsLst>
              <a:gs pos="3000">
                <a:srgbClr val="F0A391"/>
              </a:gs>
              <a:gs pos="39000">
                <a:srgbClr val="E87256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6" name="Google Shape;1114;p45"/>
          <p:cNvCxnSpPr/>
          <p:nvPr/>
        </p:nvCxnSpPr>
        <p:spPr>
          <a:xfrm>
            <a:off x="8104492" y="2799461"/>
            <a:ext cx="467624" cy="0"/>
          </a:xfrm>
          <a:prstGeom prst="straightConnector1">
            <a:avLst/>
          </a:prstGeom>
          <a:noFill/>
          <a:ln w="38100" cap="flat" cmpd="sng">
            <a:solidFill>
              <a:srgbClr val="B0351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1121;p45"/>
          <p:cNvSpPr txBox="1"/>
          <p:nvPr/>
        </p:nvSpPr>
        <p:spPr>
          <a:xfrm>
            <a:off x="1963627" y="2422993"/>
            <a:ext cx="1136618" cy="25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1E3842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1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49" name="Google Shape;1123;p45"/>
          <p:cNvCxnSpPr/>
          <p:nvPr/>
        </p:nvCxnSpPr>
        <p:spPr>
          <a:xfrm>
            <a:off x="2100032" y="2797849"/>
            <a:ext cx="467624" cy="0"/>
          </a:xfrm>
          <a:prstGeom prst="straightConnector1">
            <a:avLst/>
          </a:prstGeom>
          <a:noFill/>
          <a:ln w="38100" cap="flat" cmpd="sng">
            <a:solidFill>
              <a:srgbClr val="1E38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1121;p45"/>
          <p:cNvSpPr txBox="1"/>
          <p:nvPr/>
        </p:nvSpPr>
        <p:spPr>
          <a:xfrm>
            <a:off x="4962363" y="2422994"/>
            <a:ext cx="1136618" cy="25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48663E"/>
                </a:solidFill>
                <a:effectLst/>
                <a:uLnTx/>
                <a:uFillTx/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rPr>
              <a:t>2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48663E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1" name="Google Shape;1121;p45"/>
          <p:cNvSpPr txBox="1"/>
          <p:nvPr/>
        </p:nvSpPr>
        <p:spPr>
          <a:xfrm>
            <a:off x="7971040" y="2423654"/>
            <a:ext cx="1136618" cy="25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3600" b="1" kern="0" dirty="0">
                <a:solidFill>
                  <a:srgbClr val="B03518"/>
                </a:solidFill>
                <a:latin typeface="Fira Sans Condensed ExtraBold"/>
                <a:ea typeface="Fira Sans Extra Condensed"/>
                <a:cs typeface="Fira Sans Condensed ExtraBold"/>
                <a:sym typeface="Fira Sans Condensed ExtraBold"/>
              </a:rPr>
              <a:t>3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B03518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6" name="Shape">
            <a:extLst>
              <a:ext uri="{FF2B5EF4-FFF2-40B4-BE49-F238E27FC236}">
                <a16:creationId xmlns:a16="http://schemas.microsoft.com/office/drawing/2014/main" id="{0F2E57B5-0AAF-4BCA-902D-7B2F65D4A73D}"/>
              </a:ext>
            </a:extLst>
          </p:cNvPr>
          <p:cNvSpPr/>
          <p:nvPr/>
        </p:nvSpPr>
        <p:spPr>
          <a:xfrm>
            <a:off x="1963627" y="2931309"/>
            <a:ext cx="2265659" cy="2422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3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0F2E57B5-0AAF-4BCA-902D-7B2F65D4A73D}"/>
              </a:ext>
            </a:extLst>
          </p:cNvPr>
          <p:cNvSpPr/>
          <p:nvPr/>
        </p:nvSpPr>
        <p:spPr>
          <a:xfrm>
            <a:off x="4962532" y="2931307"/>
            <a:ext cx="2265660" cy="2422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55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Shape">
            <a:extLst>
              <a:ext uri="{FF2B5EF4-FFF2-40B4-BE49-F238E27FC236}">
                <a16:creationId xmlns:a16="http://schemas.microsoft.com/office/drawing/2014/main" id="{0F2E57B5-0AAF-4BCA-902D-7B2F65D4A73D}"/>
              </a:ext>
            </a:extLst>
          </p:cNvPr>
          <p:cNvSpPr/>
          <p:nvPr/>
        </p:nvSpPr>
        <p:spPr>
          <a:xfrm>
            <a:off x="7974826" y="2944280"/>
            <a:ext cx="2265660" cy="2422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5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Google Shape;1097;p45">
            <a:extLst>
              <a:ext uri="{FF2B5EF4-FFF2-40B4-BE49-F238E27FC236}">
                <a16:creationId xmlns:a16="http://schemas.microsoft.com/office/drawing/2014/main" id="{37671E77-5B87-4F8A-A1A2-CD15F150F3A3}"/>
              </a:ext>
            </a:extLst>
          </p:cNvPr>
          <p:cNvSpPr txBox="1"/>
          <p:nvPr/>
        </p:nvSpPr>
        <p:spPr>
          <a:xfrm>
            <a:off x="1994933" y="3224068"/>
            <a:ext cx="2117834" cy="9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Проведено</a:t>
            </a: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11</a:t>
            </a: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заседаний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1097;p45">
            <a:extLst>
              <a:ext uri="{FF2B5EF4-FFF2-40B4-BE49-F238E27FC236}">
                <a16:creationId xmlns:a16="http://schemas.microsoft.com/office/drawing/2014/main" id="{650EFDE4-08F3-48A7-928D-9DEF80ACBE73}"/>
              </a:ext>
            </a:extLst>
          </p:cNvPr>
          <p:cNvSpPr txBox="1"/>
          <p:nvPr/>
        </p:nvSpPr>
        <p:spPr>
          <a:xfrm>
            <a:off x="5002455" y="3226317"/>
            <a:ext cx="1874903" cy="9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Заслушано</a:t>
            </a: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81</a:t>
            </a:r>
            <a:r>
              <a:rPr kumimoji="0" lang="ru-RU" sz="145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rPr>
              <a:t>ЮЛ и ИП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1097;p45">
            <a:extLst>
              <a:ext uri="{FF2B5EF4-FFF2-40B4-BE49-F238E27FC236}">
                <a16:creationId xmlns:a16="http://schemas.microsoft.com/office/drawing/2014/main" id="{C2A2FEE8-1D29-4086-8D46-DB265ED7D2E4}"/>
              </a:ext>
            </a:extLst>
          </p:cNvPr>
          <p:cNvSpPr txBox="1"/>
          <p:nvPr/>
        </p:nvSpPr>
        <p:spPr>
          <a:xfrm>
            <a:off x="8006951" y="3302260"/>
            <a:ext cx="2581807" cy="1071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ru-RU" sz="2000" b="1" kern="0" dirty="0">
                <a:solidFill>
                  <a:srgbClr val="E7E6E6">
                    <a:lumMod val="10000"/>
                  </a:srgbClr>
                </a:solidFill>
                <a:ea typeface="Roboto"/>
                <a:cs typeface="Roboto"/>
                <a:sym typeface="Roboto"/>
              </a:rPr>
              <a:t>Поступило                          </a:t>
            </a:r>
            <a:r>
              <a:rPr lang="ru-RU" sz="1700" b="1" kern="0" dirty="0">
                <a:solidFill>
                  <a:srgbClr val="E7E6E6">
                    <a:lumMod val="10000"/>
                  </a:srgbClr>
                </a:solidFill>
                <a:ea typeface="Roboto"/>
                <a:cs typeface="Roboto"/>
                <a:sym typeface="Roboto"/>
              </a:rPr>
              <a:t>в местный бюджет</a:t>
            </a:r>
          </a:p>
          <a:p>
            <a:pPr lvl="0">
              <a:buClr>
                <a:srgbClr val="000000"/>
              </a:buClr>
              <a:defRPr/>
            </a:pPr>
            <a:r>
              <a:rPr lang="ru-RU" sz="3600" b="1" kern="0" dirty="0">
                <a:solidFill>
                  <a:srgbClr val="E7E6E6">
                    <a:lumMod val="10000"/>
                  </a:srgbClr>
                </a:solidFill>
                <a:ea typeface="Roboto"/>
                <a:cs typeface="Roboto"/>
                <a:sym typeface="Roboto"/>
              </a:rPr>
              <a:t>18</a:t>
            </a:r>
            <a:r>
              <a:rPr lang="ru-RU" sz="1450" b="1" kern="0" dirty="0">
                <a:solidFill>
                  <a:srgbClr val="E7E6E6">
                    <a:lumMod val="10000"/>
                  </a:srgbClr>
                </a:solidFill>
                <a:ea typeface="Roboto"/>
                <a:cs typeface="Roboto"/>
                <a:sym typeface="Roboto"/>
              </a:rPr>
              <a:t> </a:t>
            </a:r>
            <a:r>
              <a:rPr lang="ru-RU" sz="2000" b="1" kern="0" dirty="0">
                <a:solidFill>
                  <a:srgbClr val="E7E6E6">
                    <a:lumMod val="10000"/>
                  </a:srgbClr>
                </a:solidFill>
                <a:ea typeface="Roboto"/>
                <a:cs typeface="Roboto"/>
                <a:sym typeface="Roboto"/>
              </a:rPr>
              <a:t>млн руб.</a:t>
            </a:r>
          </a:p>
        </p:txBody>
      </p:sp>
      <p:sp>
        <p:nvSpPr>
          <p:cNvPr id="32" name="Google Shape;1097;p45">
            <a:extLst>
              <a:ext uri="{FF2B5EF4-FFF2-40B4-BE49-F238E27FC236}">
                <a16:creationId xmlns:a16="http://schemas.microsoft.com/office/drawing/2014/main" id="{D2ADE343-2E1F-4693-AE2B-8661B37D3CB0}"/>
              </a:ext>
            </a:extLst>
          </p:cNvPr>
          <p:cNvSpPr txBox="1"/>
          <p:nvPr/>
        </p:nvSpPr>
        <p:spPr>
          <a:xfrm>
            <a:off x="9478244" y="3254892"/>
            <a:ext cx="2458187" cy="116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244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1E9EEF5-48A9-4CB2-9121-945C10D9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117427"/>
            <a:ext cx="10312366" cy="648072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города Стерлитамак!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0A7A82-91FD-4106-B073-64DD617A4266}"/>
              </a:ext>
            </a:extLst>
          </p:cNvPr>
          <p:cNvSpPr/>
          <p:nvPr/>
        </p:nvSpPr>
        <p:spPr>
          <a:xfrm>
            <a:off x="1669418" y="1413570"/>
            <a:ext cx="9577063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целях повышения прозрачности бюджета и бюджетного процесса Финансовым управлением администрации городского округа город Стерлитамак Республики Башкортостан разработан информационный ресурс «Бюджет для граждан».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Излагая материал, мы постарались в доступной для граждан форме разъяснить все тонкости сложных механизмов бюджетного процесса.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формируется доходная и расходная часть бюджета города Стерлитамак?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Сколько тратится из городского бюджета на образование, физкультуру и спорт, культуру и другие отрасли?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Ответы на эти и ряд других вопросов содержит «Бюджет для граждан».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с основами формирования и расходования бюджета города. В электронном «Бюджете для граждан» даны определения терминов, рассмотрен механизм бюджетного процесса в городском округе. Ключевые параметры бюджета за 2024 год приведены в основном разделе практически в полном объеме, дают наглядное представление о сложившейся ситуации.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 надеемся, что «Бюджет для граждан» будет интересен для каждого жителя нашего города.</a:t>
            </a:r>
            <a:endParaRPr lang="ru-RU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92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989;p42">
            <a:extLst>
              <a:ext uri="{FF2B5EF4-FFF2-40B4-BE49-F238E27FC236}">
                <a16:creationId xmlns:a16="http://schemas.microsoft.com/office/drawing/2014/main" id="{5133D403-938A-40AA-9107-918653A42F88}"/>
              </a:ext>
            </a:extLst>
          </p:cNvPr>
          <p:cNvSpPr/>
          <p:nvPr/>
        </p:nvSpPr>
        <p:spPr>
          <a:xfrm>
            <a:off x="6107891" y="3865541"/>
            <a:ext cx="2345247" cy="673200"/>
          </a:xfrm>
          <a:custGeom>
            <a:avLst/>
            <a:gdLst/>
            <a:ahLst/>
            <a:cxnLst/>
            <a:rect l="l" t="t" r="r" b="b"/>
            <a:pathLst>
              <a:path w="11402" h="3457" extrusionOk="0">
                <a:moveTo>
                  <a:pt x="1704" y="0"/>
                </a:moveTo>
                <a:cubicBezTo>
                  <a:pt x="756" y="0"/>
                  <a:pt x="0" y="756"/>
                  <a:pt x="0" y="1752"/>
                </a:cubicBezTo>
                <a:cubicBezTo>
                  <a:pt x="0" y="2700"/>
                  <a:pt x="756" y="3457"/>
                  <a:pt x="1704" y="3457"/>
                </a:cubicBezTo>
                <a:lnTo>
                  <a:pt x="9697" y="3457"/>
                </a:lnTo>
                <a:cubicBezTo>
                  <a:pt x="10657" y="3457"/>
                  <a:pt x="11401" y="2700"/>
                  <a:pt x="11401" y="1752"/>
                </a:cubicBezTo>
                <a:cubicBezTo>
                  <a:pt x="11401" y="756"/>
                  <a:pt x="10657" y="0"/>
                  <a:pt x="9697" y="0"/>
                </a:cubicBezTo>
                <a:close/>
              </a:path>
            </a:pathLst>
          </a:custGeom>
          <a:gradFill>
            <a:gsLst>
              <a:gs pos="12000">
                <a:srgbClr val="F1D99D"/>
              </a:gs>
              <a:gs pos="0">
                <a:srgbClr val="F1D99D"/>
              </a:gs>
            </a:gsLst>
            <a:lin ang="108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Google Shape;989;p42">
            <a:extLst>
              <a:ext uri="{FF2B5EF4-FFF2-40B4-BE49-F238E27FC236}">
                <a16:creationId xmlns:a16="http://schemas.microsoft.com/office/drawing/2014/main" id="{C8432443-94B7-4A15-8BAD-A6AA3113A16E}"/>
              </a:ext>
            </a:extLst>
          </p:cNvPr>
          <p:cNvSpPr/>
          <p:nvPr/>
        </p:nvSpPr>
        <p:spPr>
          <a:xfrm>
            <a:off x="5618188" y="3863957"/>
            <a:ext cx="2345247" cy="673200"/>
          </a:xfrm>
          <a:custGeom>
            <a:avLst/>
            <a:gdLst/>
            <a:ahLst/>
            <a:cxnLst/>
            <a:rect l="l" t="t" r="r" b="b"/>
            <a:pathLst>
              <a:path w="11402" h="3457" extrusionOk="0">
                <a:moveTo>
                  <a:pt x="1704" y="0"/>
                </a:moveTo>
                <a:cubicBezTo>
                  <a:pt x="756" y="0"/>
                  <a:pt x="0" y="756"/>
                  <a:pt x="0" y="1752"/>
                </a:cubicBezTo>
                <a:cubicBezTo>
                  <a:pt x="0" y="2700"/>
                  <a:pt x="756" y="3457"/>
                  <a:pt x="1704" y="3457"/>
                </a:cubicBezTo>
                <a:lnTo>
                  <a:pt x="9697" y="3457"/>
                </a:lnTo>
                <a:cubicBezTo>
                  <a:pt x="10657" y="3457"/>
                  <a:pt x="11401" y="2700"/>
                  <a:pt x="11401" y="1752"/>
                </a:cubicBezTo>
                <a:cubicBezTo>
                  <a:pt x="11401" y="756"/>
                  <a:pt x="10657" y="0"/>
                  <a:pt x="9697" y="0"/>
                </a:cubicBezTo>
                <a:close/>
              </a:path>
            </a:pathLst>
          </a:custGeom>
          <a:gradFill>
            <a:gsLst>
              <a:gs pos="93000">
                <a:srgbClr val="F1D99D"/>
              </a:gs>
              <a:gs pos="9000">
                <a:srgbClr val="CC9A1E"/>
              </a:gs>
            </a:gsLst>
            <a:lin ang="108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Google Shape;987;p42">
            <a:extLst>
              <a:ext uri="{FF2B5EF4-FFF2-40B4-BE49-F238E27FC236}">
                <a16:creationId xmlns:a16="http://schemas.microsoft.com/office/drawing/2014/main" id="{DD97CA01-8F7E-4B6B-AA8E-5173033F3F27}"/>
              </a:ext>
            </a:extLst>
          </p:cNvPr>
          <p:cNvSpPr/>
          <p:nvPr/>
        </p:nvSpPr>
        <p:spPr>
          <a:xfrm>
            <a:off x="4866211" y="3866227"/>
            <a:ext cx="2344832" cy="673200"/>
          </a:xfrm>
          <a:custGeom>
            <a:avLst/>
            <a:gdLst/>
            <a:ahLst/>
            <a:cxnLst/>
            <a:rect l="l" t="t" r="r" b="b"/>
            <a:pathLst>
              <a:path w="11401" h="3457" extrusionOk="0">
                <a:moveTo>
                  <a:pt x="0" y="0"/>
                </a:moveTo>
                <a:lnTo>
                  <a:pt x="0" y="3457"/>
                </a:lnTo>
                <a:lnTo>
                  <a:pt x="9709" y="3457"/>
                </a:lnTo>
                <a:cubicBezTo>
                  <a:pt x="10657" y="3457"/>
                  <a:pt x="11401" y="2700"/>
                  <a:pt x="11401" y="1752"/>
                </a:cubicBezTo>
                <a:cubicBezTo>
                  <a:pt x="11401" y="756"/>
                  <a:pt x="10657" y="0"/>
                  <a:pt x="9709" y="0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989;p42">
            <a:extLst>
              <a:ext uri="{FF2B5EF4-FFF2-40B4-BE49-F238E27FC236}">
                <a16:creationId xmlns:a16="http://schemas.microsoft.com/office/drawing/2014/main" id="{25ECEEB9-6C14-45CC-AC05-9DBD3587AC6D}"/>
              </a:ext>
            </a:extLst>
          </p:cNvPr>
          <p:cNvSpPr/>
          <p:nvPr/>
        </p:nvSpPr>
        <p:spPr>
          <a:xfrm>
            <a:off x="6560711" y="2757635"/>
            <a:ext cx="2345247" cy="687601"/>
          </a:xfrm>
          <a:custGeom>
            <a:avLst/>
            <a:gdLst/>
            <a:ahLst/>
            <a:cxnLst/>
            <a:rect l="l" t="t" r="r" b="b"/>
            <a:pathLst>
              <a:path w="11402" h="3457" extrusionOk="0">
                <a:moveTo>
                  <a:pt x="1704" y="0"/>
                </a:moveTo>
                <a:cubicBezTo>
                  <a:pt x="756" y="0"/>
                  <a:pt x="0" y="756"/>
                  <a:pt x="0" y="1752"/>
                </a:cubicBezTo>
                <a:cubicBezTo>
                  <a:pt x="0" y="2700"/>
                  <a:pt x="756" y="3457"/>
                  <a:pt x="1704" y="3457"/>
                </a:cubicBezTo>
                <a:lnTo>
                  <a:pt x="9697" y="3457"/>
                </a:lnTo>
                <a:cubicBezTo>
                  <a:pt x="10657" y="3457"/>
                  <a:pt x="11401" y="2700"/>
                  <a:pt x="11401" y="1752"/>
                </a:cubicBezTo>
                <a:cubicBezTo>
                  <a:pt x="11401" y="756"/>
                  <a:pt x="10657" y="0"/>
                  <a:pt x="9697" y="0"/>
                </a:cubicBezTo>
                <a:close/>
              </a:path>
            </a:pathLst>
          </a:custGeom>
          <a:gradFill>
            <a:gsLst>
              <a:gs pos="12000">
                <a:srgbClr val="F1D99D"/>
              </a:gs>
              <a:gs pos="0">
                <a:srgbClr val="F1D99D"/>
              </a:gs>
            </a:gsLst>
            <a:lin ang="108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Google Shape;989;p42">
            <a:extLst>
              <a:ext uri="{FF2B5EF4-FFF2-40B4-BE49-F238E27FC236}">
                <a16:creationId xmlns:a16="http://schemas.microsoft.com/office/drawing/2014/main" id="{950BDF09-F691-4E40-BACD-B40902B2D1AD}"/>
              </a:ext>
            </a:extLst>
          </p:cNvPr>
          <p:cNvSpPr/>
          <p:nvPr/>
        </p:nvSpPr>
        <p:spPr>
          <a:xfrm>
            <a:off x="6104746" y="2751496"/>
            <a:ext cx="2345247" cy="687601"/>
          </a:xfrm>
          <a:custGeom>
            <a:avLst/>
            <a:gdLst/>
            <a:ahLst/>
            <a:cxnLst/>
            <a:rect l="l" t="t" r="r" b="b"/>
            <a:pathLst>
              <a:path w="11402" h="3457" extrusionOk="0">
                <a:moveTo>
                  <a:pt x="1704" y="0"/>
                </a:moveTo>
                <a:cubicBezTo>
                  <a:pt x="756" y="0"/>
                  <a:pt x="0" y="756"/>
                  <a:pt x="0" y="1752"/>
                </a:cubicBezTo>
                <a:cubicBezTo>
                  <a:pt x="0" y="2700"/>
                  <a:pt x="756" y="3457"/>
                  <a:pt x="1704" y="3457"/>
                </a:cubicBezTo>
                <a:lnTo>
                  <a:pt x="9697" y="3457"/>
                </a:lnTo>
                <a:cubicBezTo>
                  <a:pt x="10657" y="3457"/>
                  <a:pt x="11401" y="2700"/>
                  <a:pt x="11401" y="1752"/>
                </a:cubicBezTo>
                <a:cubicBezTo>
                  <a:pt x="11401" y="756"/>
                  <a:pt x="10657" y="0"/>
                  <a:pt x="9697" y="0"/>
                </a:cubicBezTo>
                <a:close/>
              </a:path>
            </a:pathLst>
          </a:custGeom>
          <a:gradFill>
            <a:gsLst>
              <a:gs pos="72000">
                <a:srgbClr val="F1D99D"/>
              </a:gs>
              <a:gs pos="27000">
                <a:srgbClr val="CC9A1E"/>
              </a:gs>
            </a:gsLst>
            <a:lin ang="108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Google Shape;989;p42">
            <a:extLst>
              <a:ext uri="{FF2B5EF4-FFF2-40B4-BE49-F238E27FC236}">
                <a16:creationId xmlns:a16="http://schemas.microsoft.com/office/drawing/2014/main" id="{5929121F-386A-45FE-9266-B769E1E3B5ED}"/>
              </a:ext>
            </a:extLst>
          </p:cNvPr>
          <p:cNvSpPr/>
          <p:nvPr/>
        </p:nvSpPr>
        <p:spPr>
          <a:xfrm>
            <a:off x="3029100" y="2757635"/>
            <a:ext cx="2345247" cy="687601"/>
          </a:xfrm>
          <a:custGeom>
            <a:avLst/>
            <a:gdLst/>
            <a:ahLst/>
            <a:cxnLst/>
            <a:rect l="l" t="t" r="r" b="b"/>
            <a:pathLst>
              <a:path w="11402" h="3457" extrusionOk="0">
                <a:moveTo>
                  <a:pt x="1704" y="0"/>
                </a:moveTo>
                <a:cubicBezTo>
                  <a:pt x="756" y="0"/>
                  <a:pt x="0" y="756"/>
                  <a:pt x="0" y="1752"/>
                </a:cubicBezTo>
                <a:cubicBezTo>
                  <a:pt x="0" y="2700"/>
                  <a:pt x="756" y="3457"/>
                  <a:pt x="1704" y="3457"/>
                </a:cubicBezTo>
                <a:lnTo>
                  <a:pt x="9697" y="3457"/>
                </a:lnTo>
                <a:cubicBezTo>
                  <a:pt x="10657" y="3457"/>
                  <a:pt x="11401" y="2700"/>
                  <a:pt x="11401" y="1752"/>
                </a:cubicBezTo>
                <a:cubicBezTo>
                  <a:pt x="11401" y="756"/>
                  <a:pt x="10657" y="0"/>
                  <a:pt x="9697" y="0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-8388" y="79082"/>
            <a:ext cx="12275890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Недоимка по налоговым доходам в местный бюджет, млн руб.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8B8C328-3501-4F8A-AAA7-9039DCF845A9}"/>
              </a:ext>
            </a:extLst>
          </p:cNvPr>
          <p:cNvGrpSpPr/>
          <p:nvPr/>
        </p:nvGrpSpPr>
        <p:grpSpPr>
          <a:xfrm>
            <a:off x="456491" y="1487138"/>
            <a:ext cx="8168670" cy="4722397"/>
            <a:chOff x="14078" y="1446967"/>
            <a:chExt cx="6102138" cy="2620975"/>
          </a:xfrm>
        </p:grpSpPr>
        <p:sp>
          <p:nvSpPr>
            <p:cNvPr id="132" name="Google Shape;998;p42">
              <a:extLst>
                <a:ext uri="{FF2B5EF4-FFF2-40B4-BE49-F238E27FC236}">
                  <a16:creationId xmlns:a16="http://schemas.microsoft.com/office/drawing/2014/main" id="{043BCFF4-979E-4F6F-BB11-9710617F7D58}"/>
                </a:ext>
              </a:extLst>
            </p:cNvPr>
            <p:cNvSpPr txBox="1"/>
            <p:nvPr/>
          </p:nvSpPr>
          <p:spPr>
            <a:xfrm>
              <a:off x="4739892" y="1446967"/>
              <a:ext cx="1376324" cy="5349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Fira Sans Extra Condensed ExtraBold" panose="020B0604020202020204" charset="0"/>
                  <a:sym typeface="Roboto"/>
                </a:rPr>
                <a:t>Земельный налог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ExtraBold" panose="020B0604020202020204" charset="0"/>
                <a:sym typeface="Roboto"/>
              </a:endParaRPr>
            </a:p>
          </p:txBody>
        </p:sp>
        <p:sp>
          <p:nvSpPr>
            <p:cNvPr id="133" name="Google Shape;999;p42">
              <a:extLst>
                <a:ext uri="{FF2B5EF4-FFF2-40B4-BE49-F238E27FC236}">
                  <a16:creationId xmlns:a16="http://schemas.microsoft.com/office/drawing/2014/main" id="{1AF2211E-7724-44F3-AB57-CA6BBF9CEEF0}"/>
                </a:ext>
              </a:extLst>
            </p:cNvPr>
            <p:cNvSpPr txBox="1"/>
            <p:nvPr/>
          </p:nvSpPr>
          <p:spPr>
            <a:xfrm>
              <a:off x="2034090" y="3288511"/>
              <a:ext cx="1397832" cy="779431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Fira Sans Extra Condensed Medium"/>
                  <a:cs typeface="Fira Sans Extra Condensed ExtraBold" panose="020B0604020202020204" charset="0"/>
                  <a:sym typeface="Fira Sans Extra Condensed Medium"/>
                </a:rPr>
                <a:t>Налог на имущество физических лиц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Fira Sans Extra Condensed Medium"/>
                <a:cs typeface="Fira Sans Extra Condensed ExtraBold" panose="020B0604020202020204" charset="0"/>
                <a:sym typeface="Fira Sans Extra Condensed Medium"/>
              </a:endParaRPr>
            </a:p>
          </p:txBody>
        </p:sp>
        <p:sp>
          <p:nvSpPr>
            <p:cNvPr id="134" name="Google Shape;987;p42">
              <a:extLst>
                <a:ext uri="{FF2B5EF4-FFF2-40B4-BE49-F238E27FC236}">
                  <a16:creationId xmlns:a16="http://schemas.microsoft.com/office/drawing/2014/main" id="{09B69F95-FDA2-4D30-9884-4FB2CD2AC331}"/>
                </a:ext>
              </a:extLst>
            </p:cNvPr>
            <p:cNvSpPr/>
            <p:nvPr/>
          </p:nvSpPr>
          <p:spPr>
            <a:xfrm>
              <a:off x="3411767" y="2149898"/>
              <a:ext cx="1751630" cy="381600"/>
            </a:xfrm>
            <a:custGeom>
              <a:avLst/>
              <a:gdLst/>
              <a:ahLst/>
              <a:cxnLst/>
              <a:rect l="l" t="t" r="r" b="b"/>
              <a:pathLst>
                <a:path w="11401" h="3457" extrusionOk="0">
                  <a:moveTo>
                    <a:pt x="0" y="0"/>
                  </a:moveTo>
                  <a:lnTo>
                    <a:pt x="0" y="3457"/>
                  </a:lnTo>
                  <a:lnTo>
                    <a:pt x="9709" y="3457"/>
                  </a:lnTo>
                  <a:cubicBezTo>
                    <a:pt x="10657" y="3457"/>
                    <a:pt x="11401" y="2700"/>
                    <a:pt x="11401" y="1752"/>
                  </a:cubicBezTo>
                  <a:cubicBezTo>
                    <a:pt x="11401" y="756"/>
                    <a:pt x="10657" y="0"/>
                    <a:pt x="9709" y="0"/>
                  </a:cubicBezTo>
                  <a:close/>
                </a:path>
              </a:pathLst>
            </a:custGeom>
            <a:solidFill>
              <a:srgbClr val="E7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Google Shape;988;p42">
              <a:extLst>
                <a:ext uri="{FF2B5EF4-FFF2-40B4-BE49-F238E27FC236}">
                  <a16:creationId xmlns:a16="http://schemas.microsoft.com/office/drawing/2014/main" id="{31BBCC3E-9A36-4E95-88D1-FCC845272A83}"/>
                </a:ext>
              </a:extLst>
            </p:cNvPr>
            <p:cNvSpPr/>
            <p:nvPr/>
          </p:nvSpPr>
          <p:spPr>
            <a:xfrm>
              <a:off x="3143447" y="2149898"/>
              <a:ext cx="1462412" cy="381600"/>
            </a:xfrm>
            <a:custGeom>
              <a:avLst/>
              <a:gdLst/>
              <a:ahLst/>
              <a:cxnLst/>
              <a:rect l="l" t="t" r="r" b="b"/>
              <a:pathLst>
                <a:path w="11402" h="3457" extrusionOk="0">
                  <a:moveTo>
                    <a:pt x="1" y="0"/>
                  </a:moveTo>
                  <a:lnTo>
                    <a:pt x="1" y="3457"/>
                  </a:lnTo>
                  <a:lnTo>
                    <a:pt x="9697" y="3457"/>
                  </a:lnTo>
                  <a:cubicBezTo>
                    <a:pt x="10645" y="3457"/>
                    <a:pt x="11402" y="2700"/>
                    <a:pt x="11402" y="1752"/>
                  </a:cubicBezTo>
                  <a:cubicBezTo>
                    <a:pt x="11402" y="756"/>
                    <a:pt x="10645" y="0"/>
                    <a:pt x="9697" y="0"/>
                  </a:cubicBezTo>
                  <a:close/>
                </a:path>
              </a:pathLst>
            </a:custGeom>
            <a:gradFill>
              <a:gsLst>
                <a:gs pos="100000">
                  <a:srgbClr val="A0CC82"/>
                </a:gs>
                <a:gs pos="24000">
                  <a:srgbClr val="56863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Google Shape;994;p42">
              <a:extLst>
                <a:ext uri="{FF2B5EF4-FFF2-40B4-BE49-F238E27FC236}">
                  <a16:creationId xmlns:a16="http://schemas.microsoft.com/office/drawing/2014/main" id="{9F9E3A99-6995-442F-83CB-957CF2153565}"/>
                </a:ext>
              </a:extLst>
            </p:cNvPr>
            <p:cNvSpPr/>
            <p:nvPr/>
          </p:nvSpPr>
          <p:spPr>
            <a:xfrm>
              <a:off x="4015097" y="2045484"/>
              <a:ext cx="215862" cy="107477"/>
            </a:xfrm>
            <a:custGeom>
              <a:avLst/>
              <a:gdLst/>
              <a:ahLst/>
              <a:cxnLst/>
              <a:rect l="l" t="t" r="r" b="b"/>
              <a:pathLst>
                <a:path w="1405" h="1201" extrusionOk="0">
                  <a:moveTo>
                    <a:pt x="696" y="0"/>
                  </a:moveTo>
                  <a:lnTo>
                    <a:pt x="348" y="600"/>
                  </a:lnTo>
                  <a:lnTo>
                    <a:pt x="0" y="1200"/>
                  </a:lnTo>
                  <a:lnTo>
                    <a:pt x="1404" y="1200"/>
                  </a:lnTo>
                  <a:lnTo>
                    <a:pt x="1056" y="600"/>
                  </a:lnTo>
                  <a:lnTo>
                    <a:pt x="696" y="0"/>
                  </a:lnTo>
                  <a:close/>
                </a:path>
              </a:pathLst>
            </a:custGeom>
            <a:gradFill>
              <a:gsLst>
                <a:gs pos="100000">
                  <a:srgbClr val="80BC58"/>
                </a:gs>
                <a:gs pos="0">
                  <a:srgbClr val="71AF47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Google Shape;989;p42">
              <a:extLst>
                <a:ext uri="{FF2B5EF4-FFF2-40B4-BE49-F238E27FC236}">
                  <a16:creationId xmlns:a16="http://schemas.microsoft.com/office/drawing/2014/main" id="{5EA223AA-623F-4D72-B123-17D25D9D61A6}"/>
                </a:ext>
              </a:extLst>
            </p:cNvPr>
            <p:cNvSpPr/>
            <p:nvPr/>
          </p:nvSpPr>
          <p:spPr>
            <a:xfrm>
              <a:off x="2146666" y="2149898"/>
              <a:ext cx="1751785" cy="381601"/>
            </a:xfrm>
            <a:custGeom>
              <a:avLst/>
              <a:gdLst/>
              <a:ahLst/>
              <a:cxnLst/>
              <a:rect l="l" t="t" r="r" b="b"/>
              <a:pathLst>
                <a:path w="11402" h="3457" extrusionOk="0">
                  <a:moveTo>
                    <a:pt x="1704" y="0"/>
                  </a:moveTo>
                  <a:cubicBezTo>
                    <a:pt x="756" y="0"/>
                    <a:pt x="0" y="756"/>
                    <a:pt x="0" y="1752"/>
                  </a:cubicBezTo>
                  <a:cubicBezTo>
                    <a:pt x="0" y="2700"/>
                    <a:pt x="756" y="3457"/>
                    <a:pt x="1704" y="3457"/>
                  </a:cubicBezTo>
                  <a:lnTo>
                    <a:pt x="9697" y="3457"/>
                  </a:lnTo>
                  <a:cubicBezTo>
                    <a:pt x="10657" y="3457"/>
                    <a:pt x="11401" y="2700"/>
                    <a:pt x="11401" y="1752"/>
                  </a:cubicBezTo>
                  <a:cubicBezTo>
                    <a:pt x="11401" y="756"/>
                    <a:pt x="10657" y="0"/>
                    <a:pt x="9697" y="0"/>
                  </a:cubicBezTo>
                  <a:close/>
                </a:path>
              </a:pathLst>
            </a:custGeom>
            <a:gradFill>
              <a:gsLst>
                <a:gs pos="100000">
                  <a:srgbClr val="53D1C2"/>
                </a:gs>
                <a:gs pos="11000">
                  <a:srgbClr val="2A9D8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0" name="Google Shape;988;p42">
              <a:extLst>
                <a:ext uri="{FF2B5EF4-FFF2-40B4-BE49-F238E27FC236}">
                  <a16:creationId xmlns:a16="http://schemas.microsoft.com/office/drawing/2014/main" id="{E571C29F-4AFD-45BE-8E0F-46636BE84445}"/>
                </a:ext>
              </a:extLst>
            </p:cNvPr>
            <p:cNvSpPr/>
            <p:nvPr/>
          </p:nvSpPr>
          <p:spPr>
            <a:xfrm>
              <a:off x="2744921" y="2760395"/>
              <a:ext cx="1662614" cy="381600"/>
            </a:xfrm>
            <a:custGeom>
              <a:avLst/>
              <a:gdLst/>
              <a:ahLst/>
              <a:cxnLst/>
              <a:rect l="l" t="t" r="r" b="b"/>
              <a:pathLst>
                <a:path w="11402" h="3457" extrusionOk="0">
                  <a:moveTo>
                    <a:pt x="1" y="0"/>
                  </a:moveTo>
                  <a:lnTo>
                    <a:pt x="1" y="3457"/>
                  </a:lnTo>
                  <a:lnTo>
                    <a:pt x="9697" y="3457"/>
                  </a:lnTo>
                  <a:cubicBezTo>
                    <a:pt x="10645" y="3457"/>
                    <a:pt x="11402" y="2700"/>
                    <a:pt x="11402" y="1752"/>
                  </a:cubicBezTo>
                  <a:cubicBezTo>
                    <a:pt x="11402" y="756"/>
                    <a:pt x="10645" y="0"/>
                    <a:pt x="9697" y="0"/>
                  </a:cubicBezTo>
                  <a:close/>
                </a:path>
              </a:pathLst>
            </a:custGeom>
            <a:gradFill>
              <a:gsLst>
                <a:gs pos="100000">
                  <a:srgbClr val="A0CC82"/>
                </a:gs>
                <a:gs pos="30000">
                  <a:srgbClr val="56863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Google Shape;990;p42">
              <a:extLst>
                <a:ext uri="{FF2B5EF4-FFF2-40B4-BE49-F238E27FC236}">
                  <a16:creationId xmlns:a16="http://schemas.microsoft.com/office/drawing/2014/main" id="{10FF1147-20F1-4C8C-A799-B2937E50D323}"/>
                </a:ext>
              </a:extLst>
            </p:cNvPr>
            <p:cNvSpPr/>
            <p:nvPr/>
          </p:nvSpPr>
          <p:spPr>
            <a:xfrm>
              <a:off x="2625485" y="3137884"/>
              <a:ext cx="215881" cy="102623"/>
            </a:xfrm>
            <a:custGeom>
              <a:avLst/>
              <a:gdLst/>
              <a:ahLst/>
              <a:cxnLst/>
              <a:rect l="l" t="t" r="r" b="b"/>
              <a:pathLst>
                <a:path w="1405" h="1201" extrusionOk="0">
                  <a:moveTo>
                    <a:pt x="1" y="1"/>
                  </a:moveTo>
                  <a:lnTo>
                    <a:pt x="349" y="601"/>
                  </a:lnTo>
                  <a:lnTo>
                    <a:pt x="697" y="1201"/>
                  </a:lnTo>
                  <a:lnTo>
                    <a:pt x="1057" y="601"/>
                  </a:lnTo>
                  <a:lnTo>
                    <a:pt x="1405" y="1"/>
                  </a:lnTo>
                  <a:close/>
                </a:path>
              </a:pathLst>
            </a:custGeom>
            <a:solidFill>
              <a:srgbClr val="2A9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Google Shape;991;p42">
              <a:extLst>
                <a:ext uri="{FF2B5EF4-FFF2-40B4-BE49-F238E27FC236}">
                  <a16:creationId xmlns:a16="http://schemas.microsoft.com/office/drawing/2014/main" id="{66E61BA2-9D2B-4C62-9882-D98C4AD4F288}"/>
                </a:ext>
              </a:extLst>
            </p:cNvPr>
            <p:cNvSpPr/>
            <p:nvPr/>
          </p:nvSpPr>
          <p:spPr>
            <a:xfrm>
              <a:off x="4509611" y="3134583"/>
              <a:ext cx="215881" cy="103760"/>
            </a:xfrm>
            <a:custGeom>
              <a:avLst/>
              <a:gdLst/>
              <a:ahLst/>
              <a:cxnLst/>
              <a:rect l="l" t="t" r="r" b="b"/>
              <a:pathLst>
                <a:path w="1405" h="1201" extrusionOk="0">
                  <a:moveTo>
                    <a:pt x="1" y="1"/>
                  </a:moveTo>
                  <a:lnTo>
                    <a:pt x="349" y="601"/>
                  </a:lnTo>
                  <a:lnTo>
                    <a:pt x="709" y="1201"/>
                  </a:lnTo>
                  <a:lnTo>
                    <a:pt x="1057" y="601"/>
                  </a:lnTo>
                  <a:lnTo>
                    <a:pt x="1405" y="1"/>
                  </a:lnTo>
                  <a:close/>
                </a:path>
              </a:pathLst>
            </a:custGeom>
            <a:solidFill>
              <a:srgbClr val="E76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Google Shape;989;p42">
              <a:extLst>
                <a:ext uri="{FF2B5EF4-FFF2-40B4-BE49-F238E27FC236}">
                  <a16:creationId xmlns:a16="http://schemas.microsoft.com/office/drawing/2014/main" id="{BFCE7D3A-3A3B-4472-9C38-5455838AF59F}"/>
                </a:ext>
              </a:extLst>
            </p:cNvPr>
            <p:cNvSpPr/>
            <p:nvPr/>
          </p:nvSpPr>
          <p:spPr>
            <a:xfrm>
              <a:off x="1931263" y="2757728"/>
              <a:ext cx="1642151" cy="381625"/>
            </a:xfrm>
            <a:custGeom>
              <a:avLst/>
              <a:gdLst/>
              <a:ahLst/>
              <a:cxnLst/>
              <a:rect l="l" t="t" r="r" b="b"/>
              <a:pathLst>
                <a:path w="11402" h="3457" extrusionOk="0">
                  <a:moveTo>
                    <a:pt x="1704" y="0"/>
                  </a:moveTo>
                  <a:cubicBezTo>
                    <a:pt x="756" y="0"/>
                    <a:pt x="0" y="756"/>
                    <a:pt x="0" y="1752"/>
                  </a:cubicBezTo>
                  <a:cubicBezTo>
                    <a:pt x="0" y="2700"/>
                    <a:pt x="756" y="3457"/>
                    <a:pt x="1704" y="3457"/>
                  </a:cubicBezTo>
                  <a:lnTo>
                    <a:pt x="9697" y="3457"/>
                  </a:lnTo>
                  <a:cubicBezTo>
                    <a:pt x="10657" y="3457"/>
                    <a:pt x="11401" y="2700"/>
                    <a:pt x="11401" y="1752"/>
                  </a:cubicBezTo>
                  <a:cubicBezTo>
                    <a:pt x="11401" y="756"/>
                    <a:pt x="10657" y="0"/>
                    <a:pt x="9697" y="0"/>
                  </a:cubicBezTo>
                  <a:close/>
                </a:path>
              </a:pathLst>
            </a:custGeom>
            <a:gradFill>
              <a:gsLst>
                <a:gs pos="100000">
                  <a:srgbClr val="53D1C2"/>
                </a:gs>
                <a:gs pos="11000">
                  <a:srgbClr val="2A9D8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5" name="Google Shape;1000;p42">
              <a:extLst>
                <a:ext uri="{FF2B5EF4-FFF2-40B4-BE49-F238E27FC236}">
                  <a16:creationId xmlns:a16="http://schemas.microsoft.com/office/drawing/2014/main" id="{D3547008-2D95-407B-BB73-E3B8C9C94658}"/>
                </a:ext>
              </a:extLst>
            </p:cNvPr>
            <p:cNvSpPr txBox="1"/>
            <p:nvPr/>
          </p:nvSpPr>
          <p:spPr>
            <a:xfrm>
              <a:off x="17957" y="2053200"/>
              <a:ext cx="1906054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На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01.01.2024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" name="Google Shape;1000;p42">
              <a:extLst>
                <a:ext uri="{FF2B5EF4-FFF2-40B4-BE49-F238E27FC236}">
                  <a16:creationId xmlns:a16="http://schemas.microsoft.com/office/drawing/2014/main" id="{4DB6473B-8DF4-4730-A42E-1D9E42F3D574}"/>
                </a:ext>
              </a:extLst>
            </p:cNvPr>
            <p:cNvSpPr txBox="1"/>
            <p:nvPr/>
          </p:nvSpPr>
          <p:spPr>
            <a:xfrm>
              <a:off x="14078" y="2721030"/>
              <a:ext cx="1906054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Roboto"/>
                  <a:sym typeface="Roboto"/>
                </a:rPr>
                <a:t>На 01.01.2025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9" name="Google Shape;998;p42">
            <a:extLst>
              <a:ext uri="{FF2B5EF4-FFF2-40B4-BE49-F238E27FC236}">
                <a16:creationId xmlns:a16="http://schemas.microsoft.com/office/drawing/2014/main" id="{3B03F4BE-492F-49D1-B139-72D8597FF1F0}"/>
              </a:ext>
            </a:extLst>
          </p:cNvPr>
          <p:cNvSpPr txBox="1"/>
          <p:nvPr/>
        </p:nvSpPr>
        <p:spPr>
          <a:xfrm>
            <a:off x="7814045" y="4797263"/>
            <a:ext cx="1209970" cy="96814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ExtraBold" panose="020B0604020202020204" charset="0"/>
                <a:sym typeface="Roboto"/>
              </a:rPr>
              <a:t>Прочие налоги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ExtraBold" panose="020B0604020202020204" charset="0"/>
              <a:sym typeface="Roboto"/>
            </a:endParaRP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061034C6-B9CE-4DE9-A272-44445BF6C7D0}"/>
              </a:ext>
            </a:extLst>
          </p:cNvPr>
          <p:cNvSpPr/>
          <p:nvPr/>
        </p:nvSpPr>
        <p:spPr>
          <a:xfrm>
            <a:off x="9273230" y="3249613"/>
            <a:ext cx="2122264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-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8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млн 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(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или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 -7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%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" panose="020B0604020202020204" charset="0"/>
                <a:sym typeface="Roboto"/>
              </a:rPr>
              <a:t>)</a:t>
            </a:r>
          </a:p>
        </p:txBody>
      </p:sp>
      <p:sp>
        <p:nvSpPr>
          <p:cNvPr id="151" name="Google Shape;1000;p42">
            <a:extLst>
              <a:ext uri="{FF2B5EF4-FFF2-40B4-BE49-F238E27FC236}">
                <a16:creationId xmlns:a16="http://schemas.microsoft.com/office/drawing/2014/main" id="{B4BA4C17-E95B-4F2B-950D-CCD219CF5769}"/>
              </a:ext>
            </a:extLst>
          </p:cNvPr>
          <p:cNvSpPr txBox="1"/>
          <p:nvPr/>
        </p:nvSpPr>
        <p:spPr>
          <a:xfrm>
            <a:off x="2982982" y="2598303"/>
            <a:ext cx="2226163" cy="96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E3842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44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152" name="Google Shape;1000;p42">
            <a:extLst>
              <a:ext uri="{FF2B5EF4-FFF2-40B4-BE49-F238E27FC236}">
                <a16:creationId xmlns:a16="http://schemas.microsoft.com/office/drawing/2014/main" id="{345511CA-CCDF-4E4B-9CDD-54A69923F105}"/>
              </a:ext>
            </a:extLst>
          </p:cNvPr>
          <p:cNvSpPr txBox="1"/>
          <p:nvPr/>
        </p:nvSpPr>
        <p:spPr>
          <a:xfrm>
            <a:off x="6096189" y="2610797"/>
            <a:ext cx="1549427" cy="96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E3842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17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153" name="Google Shape;1000;p42">
            <a:extLst>
              <a:ext uri="{FF2B5EF4-FFF2-40B4-BE49-F238E27FC236}">
                <a16:creationId xmlns:a16="http://schemas.microsoft.com/office/drawing/2014/main" id="{50DC18EA-A854-4472-A5FC-DD3E781C36D0}"/>
              </a:ext>
            </a:extLst>
          </p:cNvPr>
          <p:cNvSpPr txBox="1"/>
          <p:nvPr/>
        </p:nvSpPr>
        <p:spPr>
          <a:xfrm>
            <a:off x="5035214" y="2850041"/>
            <a:ext cx="1868952" cy="47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1E3842"/>
                </a:solidFill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17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155" name="Google Shape;1000;p42">
            <a:extLst>
              <a:ext uri="{FF2B5EF4-FFF2-40B4-BE49-F238E27FC236}">
                <a16:creationId xmlns:a16="http://schemas.microsoft.com/office/drawing/2014/main" id="{89AA8F32-92DD-460B-8A26-4AA9E7806E3E}"/>
              </a:ext>
            </a:extLst>
          </p:cNvPr>
          <p:cNvSpPr txBox="1"/>
          <p:nvPr/>
        </p:nvSpPr>
        <p:spPr>
          <a:xfrm>
            <a:off x="7046448" y="2601572"/>
            <a:ext cx="1382273" cy="96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E3842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22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36" name="Google Shape;994;p42">
            <a:extLst>
              <a:ext uri="{FF2B5EF4-FFF2-40B4-BE49-F238E27FC236}">
                <a16:creationId xmlns:a16="http://schemas.microsoft.com/office/drawing/2014/main" id="{702DFF3C-4CFD-48FA-AEAA-80AF9ECB2289}"/>
              </a:ext>
            </a:extLst>
          </p:cNvPr>
          <p:cNvSpPr/>
          <p:nvPr/>
        </p:nvSpPr>
        <p:spPr>
          <a:xfrm>
            <a:off x="7575029" y="2579487"/>
            <a:ext cx="288965" cy="193649"/>
          </a:xfrm>
          <a:custGeom>
            <a:avLst/>
            <a:gdLst/>
            <a:ahLst/>
            <a:cxnLst/>
            <a:rect l="l" t="t" r="r" b="b"/>
            <a:pathLst>
              <a:path w="1405" h="1201" extrusionOk="0">
                <a:moveTo>
                  <a:pt x="696" y="0"/>
                </a:moveTo>
                <a:lnTo>
                  <a:pt x="348" y="600"/>
                </a:lnTo>
                <a:lnTo>
                  <a:pt x="0" y="1200"/>
                </a:lnTo>
                <a:lnTo>
                  <a:pt x="1404" y="1200"/>
                </a:lnTo>
                <a:lnTo>
                  <a:pt x="1056" y="600"/>
                </a:lnTo>
                <a:lnTo>
                  <a:pt x="696" y="0"/>
                </a:lnTo>
                <a:close/>
              </a:path>
            </a:pathLst>
          </a:custGeom>
          <a:solidFill>
            <a:srgbClr val="E0A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Google Shape;1000;p42">
            <a:extLst>
              <a:ext uri="{FF2B5EF4-FFF2-40B4-BE49-F238E27FC236}">
                <a16:creationId xmlns:a16="http://schemas.microsoft.com/office/drawing/2014/main" id="{93A78402-BCC1-40CF-8392-7F34901AD05E}"/>
              </a:ext>
            </a:extLst>
          </p:cNvPr>
          <p:cNvSpPr txBox="1"/>
          <p:nvPr/>
        </p:nvSpPr>
        <p:spPr>
          <a:xfrm>
            <a:off x="7977685" y="2757885"/>
            <a:ext cx="1333424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E3842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8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41" name="Google Shape;1000;p42">
            <a:extLst>
              <a:ext uri="{FF2B5EF4-FFF2-40B4-BE49-F238E27FC236}">
                <a16:creationId xmlns:a16="http://schemas.microsoft.com/office/drawing/2014/main" id="{1012BD61-8EED-4FB1-A3B2-C988EBCED9C5}"/>
              </a:ext>
            </a:extLst>
          </p:cNvPr>
          <p:cNvSpPr txBox="1"/>
          <p:nvPr/>
        </p:nvSpPr>
        <p:spPr>
          <a:xfrm>
            <a:off x="2977344" y="3719267"/>
            <a:ext cx="2226163" cy="96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E3842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34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42" name="Google Shape;1000;p42">
            <a:extLst>
              <a:ext uri="{FF2B5EF4-FFF2-40B4-BE49-F238E27FC236}">
                <a16:creationId xmlns:a16="http://schemas.microsoft.com/office/drawing/2014/main" id="{262A87E9-09F5-4374-842A-D68F7E410F32}"/>
              </a:ext>
            </a:extLst>
          </p:cNvPr>
          <p:cNvSpPr txBox="1"/>
          <p:nvPr/>
        </p:nvSpPr>
        <p:spPr>
          <a:xfrm>
            <a:off x="4548637" y="3733442"/>
            <a:ext cx="2261226" cy="96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1E3842"/>
                </a:solidFill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25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43" name="Google Shape;1000;p42">
            <a:extLst>
              <a:ext uri="{FF2B5EF4-FFF2-40B4-BE49-F238E27FC236}">
                <a16:creationId xmlns:a16="http://schemas.microsoft.com/office/drawing/2014/main" id="{9F04459A-8F85-424B-A4BC-4F681A2E1284}"/>
              </a:ext>
            </a:extLst>
          </p:cNvPr>
          <p:cNvSpPr txBox="1"/>
          <p:nvPr/>
        </p:nvSpPr>
        <p:spPr>
          <a:xfrm>
            <a:off x="6355521" y="3730662"/>
            <a:ext cx="2226163" cy="96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E3842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14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44" name="Google Shape;1000;p42">
            <a:extLst>
              <a:ext uri="{FF2B5EF4-FFF2-40B4-BE49-F238E27FC236}">
                <a16:creationId xmlns:a16="http://schemas.microsoft.com/office/drawing/2014/main" id="{2F3A8241-4829-4B50-8006-7FF209B9CEA7}"/>
              </a:ext>
            </a:extLst>
          </p:cNvPr>
          <p:cNvSpPr txBox="1"/>
          <p:nvPr/>
        </p:nvSpPr>
        <p:spPr>
          <a:xfrm>
            <a:off x="7047067" y="3742814"/>
            <a:ext cx="2226163" cy="96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E3842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9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45" name="Google Shape;1000;p42">
            <a:extLst>
              <a:ext uri="{FF2B5EF4-FFF2-40B4-BE49-F238E27FC236}">
                <a16:creationId xmlns:a16="http://schemas.microsoft.com/office/drawing/2014/main" id="{EB36AC93-E95E-43BB-A344-93748650781F}"/>
              </a:ext>
            </a:extLst>
          </p:cNvPr>
          <p:cNvSpPr txBox="1"/>
          <p:nvPr/>
        </p:nvSpPr>
        <p:spPr>
          <a:xfrm>
            <a:off x="5956890" y="3895270"/>
            <a:ext cx="1293205" cy="63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E3842"/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Medium" panose="020B0604020202020204" charset="0"/>
                <a:sym typeface="Roboto"/>
              </a:rPr>
              <a:t>18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1E3842"/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Medium" panose="020B0604020202020204" charset="0"/>
              <a:sym typeface="Roboto"/>
            </a:endParaRPr>
          </a:p>
        </p:txBody>
      </p:sp>
      <p:sp>
        <p:nvSpPr>
          <p:cNvPr id="46" name="Google Shape;990;p42">
            <a:extLst>
              <a:ext uri="{FF2B5EF4-FFF2-40B4-BE49-F238E27FC236}">
                <a16:creationId xmlns:a16="http://schemas.microsoft.com/office/drawing/2014/main" id="{35EF93D1-FCC8-4A40-B609-4483A6997594}"/>
              </a:ext>
            </a:extLst>
          </p:cNvPr>
          <p:cNvSpPr/>
          <p:nvPr/>
        </p:nvSpPr>
        <p:spPr>
          <a:xfrm>
            <a:off x="7908740" y="4508205"/>
            <a:ext cx="288991" cy="184903"/>
          </a:xfrm>
          <a:custGeom>
            <a:avLst/>
            <a:gdLst/>
            <a:ahLst/>
            <a:cxnLst/>
            <a:rect l="l" t="t" r="r" b="b"/>
            <a:pathLst>
              <a:path w="1405" h="1201" extrusionOk="0">
                <a:moveTo>
                  <a:pt x="1" y="1"/>
                </a:moveTo>
                <a:lnTo>
                  <a:pt x="349" y="601"/>
                </a:lnTo>
                <a:lnTo>
                  <a:pt x="697" y="1201"/>
                </a:lnTo>
                <a:lnTo>
                  <a:pt x="1057" y="601"/>
                </a:lnTo>
                <a:lnTo>
                  <a:pt x="1405" y="1"/>
                </a:lnTo>
                <a:close/>
              </a:path>
            </a:pathLst>
          </a:custGeom>
          <a:solidFill>
            <a:srgbClr val="F1D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Google Shape;998;p42">
            <a:extLst>
              <a:ext uri="{FF2B5EF4-FFF2-40B4-BE49-F238E27FC236}">
                <a16:creationId xmlns:a16="http://schemas.microsoft.com/office/drawing/2014/main" id="{7779999C-9E18-4ABE-AFD5-EF67D27DF9E8}"/>
              </a:ext>
            </a:extLst>
          </p:cNvPr>
          <p:cNvSpPr txBox="1"/>
          <p:nvPr/>
        </p:nvSpPr>
        <p:spPr>
          <a:xfrm>
            <a:off x="5348077" y="1487138"/>
            <a:ext cx="1167092" cy="96376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ExtraBold" panose="020B0604020202020204" charset="0"/>
                <a:sym typeface="Roboto"/>
              </a:rPr>
              <a:t>НДФЛ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ExtraBold" panose="020B0604020202020204" charset="0"/>
              <a:sym typeface="Roboto"/>
            </a:endParaRPr>
          </a:p>
        </p:txBody>
      </p:sp>
      <p:sp>
        <p:nvSpPr>
          <p:cNvPr id="48" name="Google Shape;998;p42">
            <a:extLst>
              <a:ext uri="{FF2B5EF4-FFF2-40B4-BE49-F238E27FC236}">
                <a16:creationId xmlns:a16="http://schemas.microsoft.com/office/drawing/2014/main" id="{B4B4CD74-8528-4ECF-B2F3-A229BB46444B}"/>
              </a:ext>
            </a:extLst>
          </p:cNvPr>
          <p:cNvSpPr txBox="1"/>
          <p:nvPr/>
        </p:nvSpPr>
        <p:spPr>
          <a:xfrm>
            <a:off x="6156167" y="4801639"/>
            <a:ext cx="953060" cy="96376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Roboto"/>
                <a:cs typeface="Fira Sans Extra Condensed ExtraBold" panose="020B0604020202020204" charset="0"/>
                <a:sym typeface="Roboto"/>
              </a:rPr>
              <a:t>УСН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Roboto"/>
              <a:cs typeface="Fira Sans Extra Condensed ExtraBold" panose="020B060402020202020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365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B73E998F-AE00-4A86-9EBE-7FA7564A7FED}"/>
              </a:ext>
            </a:extLst>
          </p:cNvPr>
          <p:cNvSpPr/>
          <p:nvPr/>
        </p:nvSpPr>
        <p:spPr>
          <a:xfrm>
            <a:off x="5695950" y="2037360"/>
            <a:ext cx="1162050" cy="704834"/>
          </a:xfrm>
          <a:prstGeom prst="downArrow">
            <a:avLst>
              <a:gd name="adj1" fmla="val 27049"/>
              <a:gd name="adj2" fmla="val 40171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1CBA48FD-DE4C-4444-ABC1-6E4807FAFA01}"/>
              </a:ext>
            </a:extLst>
          </p:cNvPr>
          <p:cNvSpPr/>
          <p:nvPr/>
        </p:nvSpPr>
        <p:spPr>
          <a:xfrm>
            <a:off x="5695950" y="4151210"/>
            <a:ext cx="1162050" cy="704834"/>
          </a:xfrm>
          <a:prstGeom prst="downArrow">
            <a:avLst>
              <a:gd name="adj1" fmla="val 27049"/>
              <a:gd name="adj2" fmla="val 40171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C81E2-DB20-4819-AB72-726732898F1D}"/>
              </a:ext>
            </a:extLst>
          </p:cNvPr>
          <p:cNvSpPr txBox="1"/>
          <p:nvPr/>
        </p:nvSpPr>
        <p:spPr>
          <a:xfrm>
            <a:off x="557212" y="28046"/>
            <a:ext cx="11439525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Расходы бюджета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9B7B8E6-DB8F-4B7A-B386-0CE064F4861B}"/>
              </a:ext>
            </a:extLst>
          </p:cNvPr>
          <p:cNvSpPr/>
          <p:nvPr/>
        </p:nvSpPr>
        <p:spPr>
          <a:xfrm>
            <a:off x="2702719" y="762000"/>
            <a:ext cx="6996113" cy="14192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D9BE9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7DB71-ADCD-4225-8B7E-490EE3D3DAEB}"/>
              </a:ext>
            </a:extLst>
          </p:cNvPr>
          <p:cNvSpPr txBox="1"/>
          <p:nvPr/>
        </p:nvSpPr>
        <p:spPr>
          <a:xfrm>
            <a:off x="2700337" y="973435"/>
            <a:ext cx="6800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Расходы бюджета – выплачиваемы 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26505E9-18FB-4C2C-8214-4EA5E30C027D}"/>
              </a:ext>
            </a:extLst>
          </p:cNvPr>
          <p:cNvSpPr/>
          <p:nvPr/>
        </p:nvSpPr>
        <p:spPr>
          <a:xfrm>
            <a:off x="2114550" y="2770438"/>
            <a:ext cx="8172450" cy="15335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D9BE9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CE63EDC-D6C8-4D7D-8425-A7FAC9B2F573}"/>
              </a:ext>
            </a:extLst>
          </p:cNvPr>
          <p:cNvSpPr/>
          <p:nvPr/>
        </p:nvSpPr>
        <p:spPr>
          <a:xfrm>
            <a:off x="2702719" y="4893175"/>
            <a:ext cx="6996112" cy="16822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D9BE9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DA0B9-A3F5-463D-90B6-653C85C8D41C}"/>
              </a:ext>
            </a:extLst>
          </p:cNvPr>
          <p:cNvSpPr txBox="1"/>
          <p:nvPr/>
        </p:nvSpPr>
        <p:spPr>
          <a:xfrm>
            <a:off x="2247900" y="2843264"/>
            <a:ext cx="7848599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tx2"/>
                </a:solidFill>
                <a:cs typeface="Times New Roman" panose="02020603050405020304" pitchFamily="18" charset="0"/>
              </a:rPr>
              <a:t>Формирование расходов бюджетов бюджетной системы РФ осуществляется в соответствии с расходными обязательствами, обусловленными установленным законодательством РФ разграничением полномочий федеральных органов государственной власти, органов государственной власти субъектов РФ и органов местного самоуправления, исполнение которых согласно законодательству РФ,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 (Статья 65 БК РФ).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0A313-48AE-43B6-9DE9-AC9BBDB54DF8}"/>
              </a:ext>
            </a:extLst>
          </p:cNvPr>
          <p:cNvSpPr txBox="1"/>
          <p:nvPr/>
        </p:nvSpPr>
        <p:spPr>
          <a:xfrm>
            <a:off x="2761059" y="4967440"/>
            <a:ext cx="6874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cs typeface="Times New Roman" panose="02020603050405020304" pitchFamily="18" charset="0"/>
              </a:rPr>
              <a:t>Принципы формирования расходов бюджета городского округа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cs typeface="Times New Roman" panose="02020603050405020304" pitchFamily="18" charset="0"/>
              </a:rPr>
              <a:t>город Стерлитамак Республики Башкортостан: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400" i="1" dirty="0">
                <a:solidFill>
                  <a:schemeClr val="tx2"/>
                </a:solidFill>
                <a:cs typeface="Times New Roman" panose="02020603050405020304" pitchFamily="18" charset="0"/>
              </a:rPr>
              <a:t>по разделам, подразделам, целевым статьям, группам видов расходов классификации расходов бюджетов;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400" i="1" dirty="0">
                <a:solidFill>
                  <a:schemeClr val="tx2"/>
                </a:solidFill>
                <a:cs typeface="Times New Roman" panose="02020603050405020304" pitchFamily="18" charset="0"/>
              </a:rPr>
              <a:t>по муниципальным программам и непрограммным направлениям деятельности;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400" i="1" dirty="0">
                <a:solidFill>
                  <a:schemeClr val="tx2"/>
                </a:solidFill>
                <a:cs typeface="Times New Roman" panose="02020603050405020304" pitchFamily="18" charset="0"/>
              </a:rPr>
              <a:t>по ведомствам. </a:t>
            </a:r>
          </a:p>
        </p:txBody>
      </p:sp>
    </p:spTree>
    <p:extLst>
      <p:ext uri="{BB962C8B-B14F-4D97-AF65-F5344CB8AC3E}">
        <p14:creationId xmlns:p14="http://schemas.microsoft.com/office/powerpoint/2010/main" val="115981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/>
      <p:bldP spid="7" grpId="0" animBg="1"/>
      <p:bldP spid="8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BC90B-A037-4B58-8B5E-94563469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7829550" y="0"/>
            <a:ext cx="4362450" cy="6858000"/>
          </a:xfrm>
          <a:prstGeom prst="rect">
            <a:avLst/>
          </a:prstGeom>
        </p:spPr>
      </p:pic>
      <p:sp>
        <p:nvSpPr>
          <p:cNvPr id="42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292100" y="-5476"/>
            <a:ext cx="7182872" cy="1267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Исполнение по расходам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文本框 48">
            <a:extLst>
              <a:ext uri="{FF2B5EF4-FFF2-40B4-BE49-F238E27FC236}">
                <a16:creationId xmlns:a16="http://schemas.microsoft.com/office/drawing/2014/main" id="{D740ABEF-49C4-4EE8-A773-F7227CA5F7BD}"/>
              </a:ext>
            </a:extLst>
          </p:cNvPr>
          <p:cNvSpPr txBox="1"/>
          <p:nvPr/>
        </p:nvSpPr>
        <p:spPr>
          <a:xfrm>
            <a:off x="1930403" y="1674429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7 912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文本框 50">
            <a:extLst>
              <a:ext uri="{FF2B5EF4-FFF2-40B4-BE49-F238E27FC236}">
                <a16:creationId xmlns:a16="http://schemas.microsoft.com/office/drawing/2014/main" id="{81396A21-2270-4234-AB63-720607E7ED1A}"/>
              </a:ext>
            </a:extLst>
          </p:cNvPr>
          <p:cNvSpPr txBox="1"/>
          <p:nvPr/>
        </p:nvSpPr>
        <p:spPr>
          <a:xfrm>
            <a:off x="3399533" y="1938435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9 010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文本框 51">
            <a:extLst>
              <a:ext uri="{FF2B5EF4-FFF2-40B4-BE49-F238E27FC236}">
                <a16:creationId xmlns:a16="http://schemas.microsoft.com/office/drawing/2014/main" id="{86F9844D-BBEB-4156-8830-492CDA4A2294}"/>
              </a:ext>
            </a:extLst>
          </p:cNvPr>
          <p:cNvSpPr txBox="1"/>
          <p:nvPr/>
        </p:nvSpPr>
        <p:spPr>
          <a:xfrm>
            <a:off x="4718913" y="1465011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8 786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0D506C-D67E-4767-B864-6C982EE40354}"/>
              </a:ext>
            </a:extLst>
          </p:cNvPr>
          <p:cNvSpPr txBox="1"/>
          <p:nvPr/>
        </p:nvSpPr>
        <p:spPr>
          <a:xfrm>
            <a:off x="4960068" y="6044423"/>
            <a:ext cx="940962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24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613FF8-EB35-41FA-96AC-10739D9A4DB4}"/>
              </a:ext>
            </a:extLst>
          </p:cNvPr>
          <p:cNvSpPr txBox="1"/>
          <p:nvPr/>
        </p:nvSpPr>
        <p:spPr>
          <a:xfrm>
            <a:off x="2009510" y="6044423"/>
            <a:ext cx="940962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2023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4AC949-D933-4338-93B2-840D9311ED03}"/>
              </a:ext>
            </a:extLst>
          </p:cNvPr>
          <p:cNvSpPr txBox="1"/>
          <p:nvPr/>
        </p:nvSpPr>
        <p:spPr>
          <a:xfrm>
            <a:off x="3437469" y="6069822"/>
            <a:ext cx="940962" cy="71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24 г. (план)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Google Shape;560;p29"/>
          <p:cNvSpPr txBox="1"/>
          <p:nvPr/>
        </p:nvSpPr>
        <p:spPr>
          <a:xfrm>
            <a:off x="9580629" y="2291618"/>
            <a:ext cx="3151118" cy="132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утвержденному плану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2024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7" name="Freeform 8">
            <a:extLst>
              <a:ext uri="{FF2B5EF4-FFF2-40B4-BE49-F238E27FC236}">
                <a16:creationId xmlns:a16="http://schemas.microsoft.com/office/drawing/2014/main" id="{4ECA0138-7A0D-4F94-A518-F0676510AE4A}"/>
              </a:ext>
            </a:extLst>
          </p:cNvPr>
          <p:cNvSpPr/>
          <p:nvPr/>
        </p:nvSpPr>
        <p:spPr bwMode="auto">
          <a:xfrm rot="5400000">
            <a:off x="9739479" y="-48201"/>
            <a:ext cx="564426" cy="3757074"/>
          </a:xfrm>
          <a:custGeom>
            <a:avLst/>
            <a:gdLst>
              <a:gd name="T0" fmla="*/ 255 w 255"/>
              <a:gd name="T1" fmla="*/ 1996 h 1996"/>
              <a:gd name="T2" fmla="*/ 0 w 255"/>
              <a:gd name="T3" fmla="*/ 1919 h 1996"/>
              <a:gd name="T4" fmla="*/ 0 w 255"/>
              <a:gd name="T5" fmla="*/ 120 h 1996"/>
              <a:gd name="T6" fmla="*/ 255 w 255"/>
              <a:gd name="T7" fmla="*/ 0 h 1996"/>
              <a:gd name="T8" fmla="*/ 255 w 255"/>
              <a:gd name="T9" fmla="*/ 1996 h 1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1996">
                <a:moveTo>
                  <a:pt x="255" y="1996"/>
                </a:moveTo>
                <a:lnTo>
                  <a:pt x="0" y="1919"/>
                </a:lnTo>
                <a:lnTo>
                  <a:pt x="0" y="120"/>
                </a:lnTo>
                <a:lnTo>
                  <a:pt x="255" y="0"/>
                </a:lnTo>
                <a:lnTo>
                  <a:pt x="255" y="1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Google Shape;560;p29"/>
          <p:cNvSpPr txBox="1"/>
          <p:nvPr/>
        </p:nvSpPr>
        <p:spPr>
          <a:xfrm>
            <a:off x="8165438" y="1831187"/>
            <a:ext cx="1871636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D4680E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+10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D4680E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4680E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5" name="Freeform 6">
            <a:extLst>
              <a:ext uri="{FF2B5EF4-FFF2-40B4-BE49-F238E27FC236}">
                <a16:creationId xmlns:a16="http://schemas.microsoft.com/office/drawing/2014/main" id="{151D2A2D-5025-4E6B-A75F-E455885B3D1B}"/>
              </a:ext>
            </a:extLst>
          </p:cNvPr>
          <p:cNvSpPr/>
          <p:nvPr/>
        </p:nvSpPr>
        <p:spPr bwMode="auto">
          <a:xfrm rot="5400000">
            <a:off x="9739328" y="2674128"/>
            <a:ext cx="565200" cy="3756599"/>
          </a:xfrm>
          <a:custGeom>
            <a:avLst/>
            <a:gdLst>
              <a:gd name="T0" fmla="*/ 263 w 263"/>
              <a:gd name="T1" fmla="*/ 2482 h 2482"/>
              <a:gd name="T2" fmla="*/ 0 w 263"/>
              <a:gd name="T3" fmla="*/ 2405 h 2482"/>
              <a:gd name="T4" fmla="*/ 0 w 263"/>
              <a:gd name="T5" fmla="*/ 120 h 2482"/>
              <a:gd name="T6" fmla="*/ 263 w 263"/>
              <a:gd name="T7" fmla="*/ 0 h 2482"/>
              <a:gd name="T8" fmla="*/ 263 w 263"/>
              <a:gd name="T9" fmla="*/ 2482 h 2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2482">
                <a:moveTo>
                  <a:pt x="263" y="2482"/>
                </a:moveTo>
                <a:lnTo>
                  <a:pt x="0" y="2405"/>
                </a:lnTo>
                <a:lnTo>
                  <a:pt x="0" y="120"/>
                </a:lnTo>
                <a:lnTo>
                  <a:pt x="263" y="0"/>
                </a:lnTo>
                <a:lnTo>
                  <a:pt x="263" y="2482"/>
                </a:lnTo>
                <a:close/>
              </a:path>
            </a:pathLst>
          </a:custGeom>
          <a:solidFill>
            <a:srgbClr val="649B3F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7" name="Google Shape;560;p29"/>
          <p:cNvSpPr txBox="1"/>
          <p:nvPr/>
        </p:nvSpPr>
        <p:spPr>
          <a:xfrm>
            <a:off x="8400708" y="4548517"/>
            <a:ext cx="1833000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5E913B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+11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5E913B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5E913B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8" name="Google Shape;560;p29"/>
          <p:cNvSpPr txBox="1"/>
          <p:nvPr/>
        </p:nvSpPr>
        <p:spPr>
          <a:xfrm>
            <a:off x="9588871" y="4682614"/>
            <a:ext cx="3151118" cy="132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уровню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2023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94EC00-D888-4499-9D37-C7C71E84724C}"/>
              </a:ext>
            </a:extLst>
          </p:cNvPr>
          <p:cNvSpPr txBox="1"/>
          <p:nvPr/>
        </p:nvSpPr>
        <p:spPr>
          <a:xfrm>
            <a:off x="6270123" y="1408421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2C2882BD-A573-4F9D-A400-2D99C6FAFD88}"/>
              </a:ext>
            </a:extLst>
          </p:cNvPr>
          <p:cNvSpPr/>
          <p:nvPr/>
        </p:nvSpPr>
        <p:spPr bwMode="auto">
          <a:xfrm>
            <a:off x="1407021" y="5282083"/>
            <a:ext cx="4757032" cy="690266"/>
          </a:xfrm>
          <a:custGeom>
            <a:avLst/>
            <a:gdLst>
              <a:gd name="T0" fmla="*/ 5805 w 5805"/>
              <a:gd name="T1" fmla="*/ 401 h 401"/>
              <a:gd name="T2" fmla="*/ 0 w 5805"/>
              <a:gd name="T3" fmla="*/ 401 h 401"/>
              <a:gd name="T4" fmla="*/ 280 w 5805"/>
              <a:gd name="T5" fmla="*/ 0 h 401"/>
              <a:gd name="T6" fmla="*/ 5508 w 5805"/>
              <a:gd name="T7" fmla="*/ 0 h 401"/>
              <a:gd name="T8" fmla="*/ 5805 w 5805"/>
              <a:gd name="T9" fmla="*/ 401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05" h="401">
                <a:moveTo>
                  <a:pt x="5805" y="401"/>
                </a:moveTo>
                <a:lnTo>
                  <a:pt x="0" y="401"/>
                </a:lnTo>
                <a:lnTo>
                  <a:pt x="280" y="0"/>
                </a:lnTo>
                <a:lnTo>
                  <a:pt x="5508" y="0"/>
                </a:lnTo>
                <a:lnTo>
                  <a:pt x="5805" y="401"/>
                </a:lnTo>
                <a:close/>
              </a:path>
            </a:pathLst>
          </a:custGeom>
          <a:solidFill>
            <a:srgbClr val="D2D0D0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032F18B2-8386-4265-97FB-37FACE3BDB46}"/>
              </a:ext>
            </a:extLst>
          </p:cNvPr>
          <p:cNvGrpSpPr/>
          <p:nvPr/>
        </p:nvGrpSpPr>
        <p:grpSpPr>
          <a:xfrm>
            <a:off x="3421484" y="2384425"/>
            <a:ext cx="838286" cy="3360067"/>
            <a:chOff x="3185318" y="2852338"/>
            <a:chExt cx="667953" cy="2805735"/>
          </a:xfrm>
        </p:grpSpPr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4ECA0138-7A0D-4F94-A518-F0676510AE4A}"/>
                </a:ext>
              </a:extLst>
            </p:cNvPr>
            <p:cNvSpPr/>
            <p:nvPr/>
          </p:nvSpPr>
          <p:spPr bwMode="auto">
            <a:xfrm>
              <a:off x="3185318" y="2852338"/>
              <a:ext cx="404812" cy="2805735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430BA6B3-B0AB-4EC8-9B46-1B9A8BF00E6B}"/>
                </a:ext>
              </a:extLst>
            </p:cNvPr>
            <p:cNvSpPr/>
            <p:nvPr/>
          </p:nvSpPr>
          <p:spPr bwMode="auto">
            <a:xfrm>
              <a:off x="3590131" y="2852338"/>
              <a:ext cx="263140" cy="2805735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E0B825B-027E-4924-A904-1CCACE68073C}"/>
              </a:ext>
            </a:extLst>
          </p:cNvPr>
          <p:cNvGrpSpPr/>
          <p:nvPr/>
        </p:nvGrpSpPr>
        <p:grpSpPr>
          <a:xfrm>
            <a:off x="4771248" y="1976870"/>
            <a:ext cx="838286" cy="3759750"/>
            <a:chOff x="5469748" y="1462559"/>
            <a:chExt cx="838286" cy="4274063"/>
          </a:xfrm>
        </p:grpSpPr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4ECA0138-7A0D-4F94-A518-F0676510AE4A}"/>
                </a:ext>
              </a:extLst>
            </p:cNvPr>
            <p:cNvSpPr/>
            <p:nvPr/>
          </p:nvSpPr>
          <p:spPr bwMode="auto">
            <a:xfrm>
              <a:off x="5469748" y="1462559"/>
              <a:ext cx="508042" cy="4274062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430BA6B3-B0AB-4EC8-9B46-1B9A8BF00E6B}"/>
                </a:ext>
              </a:extLst>
            </p:cNvPr>
            <p:cNvSpPr/>
            <p:nvPr/>
          </p:nvSpPr>
          <p:spPr bwMode="auto">
            <a:xfrm>
              <a:off x="5977791" y="1462561"/>
              <a:ext cx="330243" cy="427406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86783C2-F687-427B-87AA-6D51EC3F9769}"/>
              </a:ext>
            </a:extLst>
          </p:cNvPr>
          <p:cNvGrpSpPr/>
          <p:nvPr/>
        </p:nvGrpSpPr>
        <p:grpSpPr>
          <a:xfrm>
            <a:off x="1945822" y="2133600"/>
            <a:ext cx="854603" cy="3607912"/>
            <a:chOff x="2635179" y="2671212"/>
            <a:chExt cx="854603" cy="3069887"/>
          </a:xfrm>
        </p:grpSpPr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id="{4ECA0138-7A0D-4F94-A518-F0676510AE4A}"/>
                </a:ext>
              </a:extLst>
            </p:cNvPr>
            <p:cNvSpPr/>
            <p:nvPr/>
          </p:nvSpPr>
          <p:spPr bwMode="auto">
            <a:xfrm>
              <a:off x="2635179" y="2671212"/>
              <a:ext cx="538435" cy="3056233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A0CC82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Freeform 9">
              <a:extLst>
                <a:ext uri="{FF2B5EF4-FFF2-40B4-BE49-F238E27FC236}">
                  <a16:creationId xmlns:a16="http://schemas.microsoft.com/office/drawing/2014/main" id="{430BA6B3-B0AB-4EC8-9B46-1B9A8BF00E6B}"/>
                </a:ext>
              </a:extLst>
            </p:cNvPr>
            <p:cNvSpPr/>
            <p:nvPr/>
          </p:nvSpPr>
          <p:spPr bwMode="auto">
            <a:xfrm>
              <a:off x="3169734" y="2671928"/>
              <a:ext cx="320048" cy="306917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649B3F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BC90B-A037-4B58-8B5E-94563469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8150086" y="0"/>
            <a:ext cx="4041913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28A901D-B25C-4774-B15E-03B4134CF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96" y="-1163"/>
            <a:ext cx="7829550" cy="56127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3000" b="1" kern="0" dirty="0"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Структура расходов по отраслям </a:t>
            </a:r>
            <a:endParaRPr lang="ru-RU" sz="3000" b="1" kern="0" dirty="0"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9" name="Google Shape;284;p19">
            <a:extLst>
              <a:ext uri="{FF2B5EF4-FFF2-40B4-BE49-F238E27FC236}">
                <a16:creationId xmlns:a16="http://schemas.microsoft.com/office/drawing/2014/main" id="{5AE81476-A53A-4007-8E8D-A1C87A8D685D}"/>
              </a:ext>
            </a:extLst>
          </p:cNvPr>
          <p:cNvGrpSpPr/>
          <p:nvPr/>
        </p:nvGrpSpPr>
        <p:grpSpPr>
          <a:xfrm>
            <a:off x="213287" y="828844"/>
            <a:ext cx="2295900" cy="892200"/>
            <a:chOff x="616350" y="1337550"/>
            <a:chExt cx="2295900" cy="892200"/>
          </a:xfrm>
          <a:effectLst/>
        </p:grpSpPr>
        <p:sp>
          <p:nvSpPr>
            <p:cNvPr id="120" name="Google Shape;285;p19">
              <a:extLst>
                <a:ext uri="{FF2B5EF4-FFF2-40B4-BE49-F238E27FC236}">
                  <a16:creationId xmlns:a16="http://schemas.microsoft.com/office/drawing/2014/main" id="{CDE2C9A5-8D9E-4346-BEB6-C3E367E90D0E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Google Shape;287;p19">
              <a:extLst>
                <a:ext uri="{FF2B5EF4-FFF2-40B4-BE49-F238E27FC236}">
                  <a16:creationId xmlns:a16="http://schemas.microsoft.com/office/drawing/2014/main" id="{B9050103-1ED3-402E-B449-611CD7C3BAB7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01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99" name="Google Shape;284;p19">
            <a:extLst>
              <a:ext uri="{FF2B5EF4-FFF2-40B4-BE49-F238E27FC236}">
                <a16:creationId xmlns:a16="http://schemas.microsoft.com/office/drawing/2014/main" id="{63336D28-8A65-4ABD-A6B8-D050A8DCE475}"/>
              </a:ext>
            </a:extLst>
          </p:cNvPr>
          <p:cNvGrpSpPr/>
          <p:nvPr/>
        </p:nvGrpSpPr>
        <p:grpSpPr>
          <a:xfrm>
            <a:off x="213287" y="1984317"/>
            <a:ext cx="2295900" cy="892200"/>
            <a:chOff x="616350" y="1337550"/>
            <a:chExt cx="2295900" cy="892200"/>
          </a:xfrm>
          <a:solidFill>
            <a:srgbClr val="547492"/>
          </a:solidFill>
        </p:grpSpPr>
        <p:sp>
          <p:nvSpPr>
            <p:cNvPr id="300" name="Google Shape;285;p19">
              <a:extLst>
                <a:ext uri="{FF2B5EF4-FFF2-40B4-BE49-F238E27FC236}">
                  <a16:creationId xmlns:a16="http://schemas.microsoft.com/office/drawing/2014/main" id="{C90213B5-C5A0-4708-9BF5-C6B805A9C249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4749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Google Shape;287;p19">
              <a:extLst>
                <a:ext uri="{FF2B5EF4-FFF2-40B4-BE49-F238E27FC236}">
                  <a16:creationId xmlns:a16="http://schemas.microsoft.com/office/drawing/2014/main" id="{6313D3DD-8B53-4A3A-8777-F3F6F0045D7A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2" name="Google Shape;284;p19">
            <a:extLst>
              <a:ext uri="{FF2B5EF4-FFF2-40B4-BE49-F238E27FC236}">
                <a16:creationId xmlns:a16="http://schemas.microsoft.com/office/drawing/2014/main" id="{02CA367E-4CB3-4C81-BD22-B377CB7E66F3}"/>
              </a:ext>
            </a:extLst>
          </p:cNvPr>
          <p:cNvGrpSpPr/>
          <p:nvPr/>
        </p:nvGrpSpPr>
        <p:grpSpPr>
          <a:xfrm>
            <a:off x="198359" y="3181988"/>
            <a:ext cx="2295900" cy="892200"/>
            <a:chOff x="616350" y="1337550"/>
            <a:chExt cx="2295900" cy="892200"/>
          </a:xfrm>
        </p:grpSpPr>
        <p:sp>
          <p:nvSpPr>
            <p:cNvPr id="303" name="Google Shape;285;p19">
              <a:extLst>
                <a:ext uri="{FF2B5EF4-FFF2-40B4-BE49-F238E27FC236}">
                  <a16:creationId xmlns:a16="http://schemas.microsoft.com/office/drawing/2014/main" id="{81D4F1EA-ACAF-49AD-9274-5CF903165E4D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4" name="Google Shape;287;p19">
              <a:extLst>
                <a:ext uri="{FF2B5EF4-FFF2-40B4-BE49-F238E27FC236}">
                  <a16:creationId xmlns:a16="http://schemas.microsoft.com/office/drawing/2014/main" id="{9005AC71-747E-4AF2-93D5-DAF4A84B0C4E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5" name="Google Shape;284;p19">
            <a:extLst>
              <a:ext uri="{FF2B5EF4-FFF2-40B4-BE49-F238E27FC236}">
                <a16:creationId xmlns:a16="http://schemas.microsoft.com/office/drawing/2014/main" id="{DF86075A-05AA-41FC-9530-BADF384D6611}"/>
              </a:ext>
            </a:extLst>
          </p:cNvPr>
          <p:cNvGrpSpPr/>
          <p:nvPr/>
        </p:nvGrpSpPr>
        <p:grpSpPr>
          <a:xfrm>
            <a:off x="189631" y="4412345"/>
            <a:ext cx="2295900" cy="892200"/>
            <a:chOff x="616350" y="1337550"/>
            <a:chExt cx="2295900" cy="892200"/>
          </a:xfrm>
        </p:grpSpPr>
        <p:sp>
          <p:nvSpPr>
            <p:cNvPr id="306" name="Google Shape;285;p19">
              <a:extLst>
                <a:ext uri="{FF2B5EF4-FFF2-40B4-BE49-F238E27FC236}">
                  <a16:creationId xmlns:a16="http://schemas.microsoft.com/office/drawing/2014/main" id="{3BF96A55-9C45-491B-A597-6CE8E0FAE8C3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7" name="Google Shape;287;p19">
              <a:extLst>
                <a:ext uri="{FF2B5EF4-FFF2-40B4-BE49-F238E27FC236}">
                  <a16:creationId xmlns:a16="http://schemas.microsoft.com/office/drawing/2014/main" id="{74AAECDD-8D42-4E8D-8EBC-0DE3EC0098E5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04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8" name="Google Shape;284;p19">
            <a:extLst>
              <a:ext uri="{FF2B5EF4-FFF2-40B4-BE49-F238E27FC236}">
                <a16:creationId xmlns:a16="http://schemas.microsoft.com/office/drawing/2014/main" id="{A43BC135-5616-49A9-9C13-19A1E74D7C72}"/>
              </a:ext>
            </a:extLst>
          </p:cNvPr>
          <p:cNvGrpSpPr/>
          <p:nvPr/>
        </p:nvGrpSpPr>
        <p:grpSpPr>
          <a:xfrm>
            <a:off x="197343" y="5600757"/>
            <a:ext cx="2295900" cy="892200"/>
            <a:chOff x="616350" y="1337550"/>
            <a:chExt cx="2295900" cy="892200"/>
          </a:xfrm>
        </p:grpSpPr>
        <p:sp>
          <p:nvSpPr>
            <p:cNvPr id="309" name="Google Shape;285;p19">
              <a:extLst>
                <a:ext uri="{FF2B5EF4-FFF2-40B4-BE49-F238E27FC236}">
                  <a16:creationId xmlns:a16="http://schemas.microsoft.com/office/drawing/2014/main" id="{E570E706-0B8E-4978-AF64-5FFC060FFD6F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0" name="Google Shape;287;p19">
              <a:extLst>
                <a:ext uri="{FF2B5EF4-FFF2-40B4-BE49-F238E27FC236}">
                  <a16:creationId xmlns:a16="http://schemas.microsoft.com/office/drawing/2014/main" id="{052C6616-92DF-4E84-91CA-C8628885664E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05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Google Shape;284;p19">
            <a:extLst>
              <a:ext uri="{FF2B5EF4-FFF2-40B4-BE49-F238E27FC236}">
                <a16:creationId xmlns:a16="http://schemas.microsoft.com/office/drawing/2014/main" id="{7999EB27-1BFA-4A81-A9F7-F96AE588CE04}"/>
              </a:ext>
            </a:extLst>
          </p:cNvPr>
          <p:cNvGrpSpPr/>
          <p:nvPr/>
        </p:nvGrpSpPr>
        <p:grpSpPr>
          <a:xfrm>
            <a:off x="5541892" y="828844"/>
            <a:ext cx="2295900" cy="892200"/>
            <a:chOff x="616350" y="1337550"/>
            <a:chExt cx="2295900" cy="892200"/>
          </a:xfrm>
        </p:grpSpPr>
        <p:sp>
          <p:nvSpPr>
            <p:cNvPr id="312" name="Google Shape;285;p19">
              <a:extLst>
                <a:ext uri="{FF2B5EF4-FFF2-40B4-BE49-F238E27FC236}">
                  <a16:creationId xmlns:a16="http://schemas.microsoft.com/office/drawing/2014/main" id="{03CDD25C-4DC7-4286-9CA1-E1167C210A90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3" name="Google Shape;287;p19">
              <a:extLst>
                <a:ext uri="{FF2B5EF4-FFF2-40B4-BE49-F238E27FC236}">
                  <a16:creationId xmlns:a16="http://schemas.microsoft.com/office/drawing/2014/main" id="{41F4F8FB-EFCA-4089-B37A-963C81E1FA05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06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4" name="Google Shape;284;p19">
            <a:extLst>
              <a:ext uri="{FF2B5EF4-FFF2-40B4-BE49-F238E27FC236}">
                <a16:creationId xmlns:a16="http://schemas.microsoft.com/office/drawing/2014/main" id="{9B375537-AAEB-4A77-BB99-CEB23A75A784}"/>
              </a:ext>
            </a:extLst>
          </p:cNvPr>
          <p:cNvGrpSpPr/>
          <p:nvPr/>
        </p:nvGrpSpPr>
        <p:grpSpPr>
          <a:xfrm>
            <a:off x="5541892" y="1984317"/>
            <a:ext cx="2295900" cy="892200"/>
            <a:chOff x="616350" y="1337550"/>
            <a:chExt cx="2295900" cy="892200"/>
          </a:xfrm>
        </p:grpSpPr>
        <p:sp>
          <p:nvSpPr>
            <p:cNvPr id="315" name="Google Shape;285;p19">
              <a:extLst>
                <a:ext uri="{FF2B5EF4-FFF2-40B4-BE49-F238E27FC236}">
                  <a16:creationId xmlns:a16="http://schemas.microsoft.com/office/drawing/2014/main" id="{B1E5FE33-01BC-4322-B217-BB6DD3FAC0FC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1729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6" name="Google Shape;287;p19">
              <a:extLst>
                <a:ext uri="{FF2B5EF4-FFF2-40B4-BE49-F238E27FC236}">
                  <a16:creationId xmlns:a16="http://schemas.microsoft.com/office/drawing/2014/main" id="{22CCCDD0-FC98-4F05-B338-9F8360934C40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07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7" name="Google Shape;284;p19">
            <a:extLst>
              <a:ext uri="{FF2B5EF4-FFF2-40B4-BE49-F238E27FC236}">
                <a16:creationId xmlns:a16="http://schemas.microsoft.com/office/drawing/2014/main" id="{E04FB3C7-E8CD-46BA-B988-00A95CED3196}"/>
              </a:ext>
            </a:extLst>
          </p:cNvPr>
          <p:cNvGrpSpPr/>
          <p:nvPr/>
        </p:nvGrpSpPr>
        <p:grpSpPr>
          <a:xfrm>
            <a:off x="5543742" y="3181988"/>
            <a:ext cx="2295900" cy="892200"/>
            <a:chOff x="666684" y="1337550"/>
            <a:chExt cx="2295900" cy="892200"/>
          </a:xfrm>
        </p:grpSpPr>
        <p:sp>
          <p:nvSpPr>
            <p:cNvPr id="318" name="Google Shape;285;p19">
              <a:extLst>
                <a:ext uri="{FF2B5EF4-FFF2-40B4-BE49-F238E27FC236}">
                  <a16:creationId xmlns:a16="http://schemas.microsoft.com/office/drawing/2014/main" id="{AB9F0C5A-2DCE-4394-9ED3-D6AD2C7457A2}"/>
                </a:ext>
              </a:extLst>
            </p:cNvPr>
            <p:cNvSpPr/>
            <p:nvPr/>
          </p:nvSpPr>
          <p:spPr>
            <a:xfrm>
              <a:off x="666684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9" name="Google Shape;287;p19">
              <a:extLst>
                <a:ext uri="{FF2B5EF4-FFF2-40B4-BE49-F238E27FC236}">
                  <a16:creationId xmlns:a16="http://schemas.microsoft.com/office/drawing/2014/main" id="{3176096C-4D70-4946-A5A0-D40A07A875EF}"/>
                </a:ext>
              </a:extLst>
            </p:cNvPr>
            <p:cNvSpPr/>
            <p:nvPr/>
          </p:nvSpPr>
          <p:spPr>
            <a:xfrm>
              <a:off x="666684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08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0" name="Google Shape;284;p19">
            <a:extLst>
              <a:ext uri="{FF2B5EF4-FFF2-40B4-BE49-F238E27FC236}">
                <a16:creationId xmlns:a16="http://schemas.microsoft.com/office/drawing/2014/main" id="{D4DC47F5-B02C-4E3F-AEA7-E425A31F0464}"/>
              </a:ext>
            </a:extLst>
          </p:cNvPr>
          <p:cNvGrpSpPr/>
          <p:nvPr/>
        </p:nvGrpSpPr>
        <p:grpSpPr>
          <a:xfrm>
            <a:off x="5543403" y="4412345"/>
            <a:ext cx="2295900" cy="892200"/>
            <a:chOff x="616350" y="1337550"/>
            <a:chExt cx="2295900" cy="892200"/>
          </a:xfrm>
        </p:grpSpPr>
        <p:sp>
          <p:nvSpPr>
            <p:cNvPr id="321" name="Google Shape;285;p19">
              <a:extLst>
                <a:ext uri="{FF2B5EF4-FFF2-40B4-BE49-F238E27FC236}">
                  <a16:creationId xmlns:a16="http://schemas.microsoft.com/office/drawing/2014/main" id="{CA662AAD-4DA2-4883-B83F-5837AD11EC37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2" name="Google Shape;287;p19">
              <a:extLst>
                <a:ext uri="{FF2B5EF4-FFF2-40B4-BE49-F238E27FC236}">
                  <a16:creationId xmlns:a16="http://schemas.microsoft.com/office/drawing/2014/main" id="{48DA7BEA-513F-4961-8768-EC52B5E863FB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09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3" name="Google Shape;284;p19">
            <a:extLst>
              <a:ext uri="{FF2B5EF4-FFF2-40B4-BE49-F238E27FC236}">
                <a16:creationId xmlns:a16="http://schemas.microsoft.com/office/drawing/2014/main" id="{B0253AD7-1971-41EA-B585-2F19BE011E7E}"/>
              </a:ext>
            </a:extLst>
          </p:cNvPr>
          <p:cNvGrpSpPr/>
          <p:nvPr/>
        </p:nvGrpSpPr>
        <p:grpSpPr>
          <a:xfrm>
            <a:off x="5551115" y="5600757"/>
            <a:ext cx="2295900" cy="892200"/>
            <a:chOff x="616350" y="1337550"/>
            <a:chExt cx="2295900" cy="892200"/>
          </a:xfrm>
        </p:grpSpPr>
        <p:sp>
          <p:nvSpPr>
            <p:cNvPr id="324" name="Google Shape;285;p19">
              <a:extLst>
                <a:ext uri="{FF2B5EF4-FFF2-40B4-BE49-F238E27FC236}">
                  <a16:creationId xmlns:a16="http://schemas.microsoft.com/office/drawing/2014/main" id="{F73A3F90-1299-4FDD-AF5D-7F410724243A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5" name="Google Shape;287;p19">
              <a:extLst>
                <a:ext uri="{FF2B5EF4-FFF2-40B4-BE49-F238E27FC236}">
                  <a16:creationId xmlns:a16="http://schemas.microsoft.com/office/drawing/2014/main" id="{5F6272E3-6448-4454-8872-55CB9B1EF827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endPara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5" name="TextBox 354">
            <a:extLst>
              <a:ext uri="{FF2B5EF4-FFF2-40B4-BE49-F238E27FC236}">
                <a16:creationId xmlns:a16="http://schemas.microsoft.com/office/drawing/2014/main" id="{F6FD21D6-8DD5-469E-8140-6DAE9AB348D2}"/>
              </a:ext>
            </a:extLst>
          </p:cNvPr>
          <p:cNvSpPr txBox="1"/>
          <p:nvPr/>
        </p:nvSpPr>
        <p:spPr>
          <a:xfrm>
            <a:off x="870347" y="94946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BBDB4553-4D4C-498A-A022-81C2E467C231}"/>
              </a:ext>
            </a:extLst>
          </p:cNvPr>
          <p:cNvSpPr txBox="1"/>
          <p:nvPr/>
        </p:nvSpPr>
        <p:spPr>
          <a:xfrm>
            <a:off x="945508" y="333237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3D4C1099-A272-401B-88B7-94F6AEFA058C}"/>
              </a:ext>
            </a:extLst>
          </p:cNvPr>
          <p:cNvSpPr txBox="1"/>
          <p:nvPr/>
        </p:nvSpPr>
        <p:spPr>
          <a:xfrm>
            <a:off x="881738" y="2086683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BD4C5413-249D-4918-8CB5-A57276AD657D}"/>
              </a:ext>
            </a:extLst>
          </p:cNvPr>
          <p:cNvSpPr txBox="1"/>
          <p:nvPr/>
        </p:nvSpPr>
        <p:spPr>
          <a:xfrm>
            <a:off x="897996" y="4562729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56DBCED1-700C-4840-AB63-183294CC783C}"/>
              </a:ext>
            </a:extLst>
          </p:cNvPr>
          <p:cNvSpPr txBox="1"/>
          <p:nvPr/>
        </p:nvSpPr>
        <p:spPr>
          <a:xfrm>
            <a:off x="923163" y="5753837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CD4E8A87-314C-4F0A-A599-913F739BC22F}"/>
              </a:ext>
            </a:extLst>
          </p:cNvPr>
          <p:cNvSpPr txBox="1"/>
          <p:nvPr/>
        </p:nvSpPr>
        <p:spPr>
          <a:xfrm>
            <a:off x="6336472" y="954546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DDB5B5A0-CC0E-4EFA-8CF5-BBCD700F6576}"/>
              </a:ext>
            </a:extLst>
          </p:cNvPr>
          <p:cNvSpPr txBox="1"/>
          <p:nvPr/>
        </p:nvSpPr>
        <p:spPr>
          <a:xfrm>
            <a:off x="6373726" y="2098279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9C0F1D67-8CAE-4F32-A8E6-093BA7FCC378}"/>
              </a:ext>
            </a:extLst>
          </p:cNvPr>
          <p:cNvSpPr txBox="1"/>
          <p:nvPr/>
        </p:nvSpPr>
        <p:spPr>
          <a:xfrm>
            <a:off x="6336472" y="3307193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DF20457F-10B4-4D26-84C2-B216F391F3B8}"/>
              </a:ext>
            </a:extLst>
          </p:cNvPr>
          <p:cNvSpPr txBox="1"/>
          <p:nvPr/>
        </p:nvSpPr>
        <p:spPr>
          <a:xfrm>
            <a:off x="6318193" y="4569385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0,2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3291940E-8BB4-48B1-9591-4CD9E9B49463}"/>
              </a:ext>
            </a:extLst>
          </p:cNvPr>
          <p:cNvSpPr txBox="1"/>
          <p:nvPr/>
        </p:nvSpPr>
        <p:spPr>
          <a:xfrm>
            <a:off x="6351602" y="5757797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0,1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5" name="Google Shape;287;p19">
            <a:extLst>
              <a:ext uri="{FF2B5EF4-FFF2-40B4-BE49-F238E27FC236}">
                <a16:creationId xmlns:a16="http://schemas.microsoft.com/office/drawing/2014/main" id="{50C3DDB5-3A96-4C0E-A41C-5FD8A4A60DFC}"/>
              </a:ext>
            </a:extLst>
          </p:cNvPr>
          <p:cNvSpPr/>
          <p:nvPr/>
        </p:nvSpPr>
        <p:spPr>
          <a:xfrm>
            <a:off x="8222971" y="10111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01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0B565E-A648-4949-8BB9-10757D490499}"/>
              </a:ext>
            </a:extLst>
          </p:cNvPr>
          <p:cNvSpPr txBox="1"/>
          <p:nvPr/>
        </p:nvSpPr>
        <p:spPr>
          <a:xfrm>
            <a:off x="8888118" y="146433"/>
            <a:ext cx="25036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91B7B17-EEFB-41FB-B787-9E0A5DF38AD5}"/>
              </a:ext>
            </a:extLst>
          </p:cNvPr>
          <p:cNvSpPr txBox="1"/>
          <p:nvPr/>
        </p:nvSpPr>
        <p:spPr>
          <a:xfrm>
            <a:off x="8888118" y="1269781"/>
            <a:ext cx="32450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Национальная экономика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C136CA6B-7E47-42F1-ADDC-D7FE252964BF}"/>
              </a:ext>
            </a:extLst>
          </p:cNvPr>
          <p:cNvSpPr txBox="1"/>
          <p:nvPr/>
        </p:nvSpPr>
        <p:spPr>
          <a:xfrm>
            <a:off x="8915852" y="770939"/>
            <a:ext cx="31584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ЖКХ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9A18F0F-C413-4BCD-AFA0-6FB4EC57DA09}"/>
              </a:ext>
            </a:extLst>
          </p:cNvPr>
          <p:cNvSpPr txBox="1"/>
          <p:nvPr/>
        </p:nvSpPr>
        <p:spPr>
          <a:xfrm>
            <a:off x="8845732" y="2010167"/>
            <a:ext cx="32986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Общегосударственные вопросы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D4594B67-501A-4797-9BBF-DBED01B92125}"/>
              </a:ext>
            </a:extLst>
          </p:cNvPr>
          <p:cNvSpPr txBox="1"/>
          <p:nvPr/>
        </p:nvSpPr>
        <p:spPr>
          <a:xfrm>
            <a:off x="8811279" y="2786697"/>
            <a:ext cx="342032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Социальная политика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F16D0D48-8101-4CB4-AC59-67BD2498A8EF}"/>
              </a:ext>
            </a:extLst>
          </p:cNvPr>
          <p:cNvSpPr txBox="1"/>
          <p:nvPr/>
        </p:nvSpPr>
        <p:spPr>
          <a:xfrm>
            <a:off x="8845734" y="3432520"/>
            <a:ext cx="342032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Физическая культура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CCCFC56E-1A1A-4A00-B598-35ABCB2AE688}"/>
              </a:ext>
            </a:extLst>
          </p:cNvPr>
          <p:cNvSpPr txBox="1"/>
          <p:nvPr/>
        </p:nvSpPr>
        <p:spPr>
          <a:xfrm>
            <a:off x="8795290" y="4089165"/>
            <a:ext cx="36285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Культура, кинематография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B6F5153E-5CD7-4D25-AA2F-CF0E8ECFA7FB}"/>
              </a:ext>
            </a:extLst>
          </p:cNvPr>
          <p:cNvSpPr txBox="1"/>
          <p:nvPr/>
        </p:nvSpPr>
        <p:spPr>
          <a:xfrm>
            <a:off x="8912142" y="4646230"/>
            <a:ext cx="34203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Национальная безопасность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AD801273-230A-4F2E-A5B7-B4C38A992B08}"/>
              </a:ext>
            </a:extLst>
          </p:cNvPr>
          <p:cNvSpPr txBox="1"/>
          <p:nvPr/>
        </p:nvSpPr>
        <p:spPr>
          <a:xfrm>
            <a:off x="8888118" y="5423672"/>
            <a:ext cx="34203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Охрана окружающей среды</a:t>
            </a:r>
          </a:p>
        </p:txBody>
      </p:sp>
      <p:sp>
        <p:nvSpPr>
          <p:cNvPr id="382" name="Google Shape;287;p19">
            <a:extLst>
              <a:ext uri="{FF2B5EF4-FFF2-40B4-BE49-F238E27FC236}">
                <a16:creationId xmlns:a16="http://schemas.microsoft.com/office/drawing/2014/main" id="{F4395EE1-05C3-4513-89A2-DE6BA96A8D11}"/>
              </a:ext>
            </a:extLst>
          </p:cNvPr>
          <p:cNvSpPr/>
          <p:nvPr/>
        </p:nvSpPr>
        <p:spPr>
          <a:xfrm>
            <a:off x="8215717" y="74699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02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3" name="Google Shape;287;p19">
            <a:extLst>
              <a:ext uri="{FF2B5EF4-FFF2-40B4-BE49-F238E27FC236}">
                <a16:creationId xmlns:a16="http://schemas.microsoft.com/office/drawing/2014/main" id="{FB05C9D5-77EE-4246-9832-74C2C2434CA9}"/>
              </a:ext>
            </a:extLst>
          </p:cNvPr>
          <p:cNvSpPr/>
          <p:nvPr/>
        </p:nvSpPr>
        <p:spPr>
          <a:xfrm>
            <a:off x="8222977" y="143642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03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4" name="Google Shape;287;p19">
            <a:extLst>
              <a:ext uri="{FF2B5EF4-FFF2-40B4-BE49-F238E27FC236}">
                <a16:creationId xmlns:a16="http://schemas.microsoft.com/office/drawing/2014/main" id="{96BFCC76-78AE-4032-9429-8A1F0A665D4A}"/>
              </a:ext>
            </a:extLst>
          </p:cNvPr>
          <p:cNvSpPr/>
          <p:nvPr/>
        </p:nvSpPr>
        <p:spPr>
          <a:xfrm>
            <a:off x="8230237" y="208230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04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5" name="Google Shape;287;p19">
            <a:extLst>
              <a:ext uri="{FF2B5EF4-FFF2-40B4-BE49-F238E27FC236}">
                <a16:creationId xmlns:a16="http://schemas.microsoft.com/office/drawing/2014/main" id="{3CF65851-64CF-4217-B859-963B5BC6F589}"/>
              </a:ext>
            </a:extLst>
          </p:cNvPr>
          <p:cNvSpPr/>
          <p:nvPr/>
        </p:nvSpPr>
        <p:spPr>
          <a:xfrm>
            <a:off x="8237497" y="275722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05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6" name="Google Shape;287;p19">
            <a:extLst>
              <a:ext uri="{FF2B5EF4-FFF2-40B4-BE49-F238E27FC236}">
                <a16:creationId xmlns:a16="http://schemas.microsoft.com/office/drawing/2014/main" id="{E4B6E184-B828-426E-9261-2031D3E3A0F0}"/>
              </a:ext>
            </a:extLst>
          </p:cNvPr>
          <p:cNvSpPr/>
          <p:nvPr/>
        </p:nvSpPr>
        <p:spPr>
          <a:xfrm>
            <a:off x="8230243" y="340310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06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7" name="Google Shape;287;p19">
            <a:extLst>
              <a:ext uri="{FF2B5EF4-FFF2-40B4-BE49-F238E27FC236}">
                <a16:creationId xmlns:a16="http://schemas.microsoft.com/office/drawing/2014/main" id="{07834DBA-ACD2-4E15-B29A-440DC1589D4D}"/>
              </a:ext>
            </a:extLst>
          </p:cNvPr>
          <p:cNvSpPr/>
          <p:nvPr/>
        </p:nvSpPr>
        <p:spPr>
          <a:xfrm>
            <a:off x="8237503" y="4063498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07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8" name="Google Shape;287;p19">
            <a:extLst>
              <a:ext uri="{FF2B5EF4-FFF2-40B4-BE49-F238E27FC236}">
                <a16:creationId xmlns:a16="http://schemas.microsoft.com/office/drawing/2014/main" id="{00817071-1AA2-4EF1-A5E2-3D46374FCB4B}"/>
              </a:ext>
            </a:extLst>
          </p:cNvPr>
          <p:cNvSpPr/>
          <p:nvPr/>
        </p:nvSpPr>
        <p:spPr>
          <a:xfrm>
            <a:off x="8244762" y="4759233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08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9" name="Google Shape;287;p19">
            <a:extLst>
              <a:ext uri="{FF2B5EF4-FFF2-40B4-BE49-F238E27FC236}">
                <a16:creationId xmlns:a16="http://schemas.microsoft.com/office/drawing/2014/main" id="{614DB6FF-A3E3-4B46-B999-9EDB43DE3BC4}"/>
              </a:ext>
            </a:extLst>
          </p:cNvPr>
          <p:cNvSpPr/>
          <p:nvPr/>
        </p:nvSpPr>
        <p:spPr>
          <a:xfrm>
            <a:off x="8266534" y="550040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09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0" name="Google Shape;287;p19">
            <a:extLst>
              <a:ext uri="{FF2B5EF4-FFF2-40B4-BE49-F238E27FC236}">
                <a16:creationId xmlns:a16="http://schemas.microsoft.com/office/drawing/2014/main" id="{FF3D897D-0582-4298-9135-7CEDBBE25E04}"/>
              </a:ext>
            </a:extLst>
          </p:cNvPr>
          <p:cNvSpPr/>
          <p:nvPr/>
        </p:nvSpPr>
        <p:spPr>
          <a:xfrm>
            <a:off x="8248075" y="6248036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581CE1B9-32FE-4633-9FE2-7BB5117A15DB}"/>
              </a:ext>
            </a:extLst>
          </p:cNvPr>
          <p:cNvSpPr txBox="1"/>
          <p:nvPr/>
        </p:nvSpPr>
        <p:spPr>
          <a:xfrm>
            <a:off x="8896042" y="6127002"/>
            <a:ext cx="34203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Средства массовой информации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015C514-3C76-402E-9B43-13DCD9EC9BBA}"/>
              </a:ext>
            </a:extLst>
          </p:cNvPr>
          <p:cNvSpPr/>
          <p:nvPr/>
        </p:nvSpPr>
        <p:spPr>
          <a:xfrm>
            <a:off x="3018727" y="2677486"/>
            <a:ext cx="2074530" cy="1659312"/>
          </a:xfrm>
          <a:prstGeom prst="roundRect">
            <a:avLst/>
          </a:prstGeom>
          <a:gradFill flip="none" rotWithShape="1">
            <a:gsLst>
              <a:gs pos="6000">
                <a:schemeClr val="bg1"/>
              </a:gs>
              <a:gs pos="55000">
                <a:schemeClr val="bg2">
                  <a:lumMod val="90000"/>
                </a:schemeClr>
              </a:gs>
            </a:gsLst>
            <a:lin ang="189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664F0-2A57-4EEE-9C97-B41D92DB7BFD}"/>
              </a:ext>
            </a:extLst>
          </p:cNvPr>
          <p:cNvSpPr txBox="1"/>
          <p:nvPr/>
        </p:nvSpPr>
        <p:spPr>
          <a:xfrm>
            <a:off x="3071586" y="2848593"/>
            <a:ext cx="19722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8 786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1992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581;p21">
            <a:extLst>
              <a:ext uri="{FF2B5EF4-FFF2-40B4-BE49-F238E27FC236}">
                <a16:creationId xmlns:a16="http://schemas.microsoft.com/office/drawing/2014/main" id="{4BA96AB1-75B3-4ACB-A4B3-89A5475A8CF8}"/>
              </a:ext>
            </a:extLst>
          </p:cNvPr>
          <p:cNvSpPr/>
          <p:nvPr/>
        </p:nvSpPr>
        <p:spPr>
          <a:xfrm>
            <a:off x="3160167" y="1220700"/>
            <a:ext cx="5856007" cy="1244385"/>
          </a:xfrm>
          <a:prstGeom prst="roundRect">
            <a:avLst>
              <a:gd name="adj" fmla="val 50000"/>
            </a:avLst>
          </a:prstGeom>
          <a:gradFill>
            <a:gsLst>
              <a:gs pos="82000">
                <a:schemeClr val="tx1">
                  <a:lumMod val="75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4" name="Google Shape;56;p15">
            <a:extLst>
              <a:ext uri="{FF2B5EF4-FFF2-40B4-BE49-F238E27FC236}">
                <a16:creationId xmlns:a16="http://schemas.microsoft.com/office/drawing/2014/main" id="{6E6CD3E5-3B1B-45CB-B8CC-1D681B1B37BE}"/>
              </a:ext>
            </a:extLst>
          </p:cNvPr>
          <p:cNvSpPr txBox="1">
            <a:spLocks/>
          </p:cNvSpPr>
          <p:nvPr/>
        </p:nvSpPr>
        <p:spPr>
          <a:xfrm>
            <a:off x="900872" y="40857"/>
            <a:ext cx="10487789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33"/>
              </a:spcAft>
            </a:pPr>
            <a:r>
              <a:rPr lang="ru-RU" sz="3000" b="1" dirty="0">
                <a:solidFill>
                  <a:schemeClr val="bg1"/>
                </a:solidFill>
                <a:latin typeface="+mn-lt"/>
                <a:ea typeface="Roboto" panose="02000000000000000000" charset="0"/>
                <a:sym typeface="Fira Sans Extra Condensed"/>
              </a:rPr>
              <a:t>21 муниципальных программ</a:t>
            </a:r>
            <a:endParaRPr lang="ru-RU" sz="3000" b="1" dirty="0">
              <a:solidFill>
                <a:schemeClr val="bg1"/>
              </a:solidFill>
              <a:latin typeface="+mn-lt"/>
              <a:ea typeface="Roboto" panose="02000000000000000000" charset="0"/>
            </a:endParaRPr>
          </a:p>
        </p:txBody>
      </p:sp>
      <p:sp>
        <p:nvSpPr>
          <p:cNvPr id="9" name="Google Shape;581;p21">
            <a:extLst>
              <a:ext uri="{FF2B5EF4-FFF2-40B4-BE49-F238E27FC236}">
                <a16:creationId xmlns:a16="http://schemas.microsoft.com/office/drawing/2014/main" id="{55AEA3D8-C133-4D3E-A44B-A6DF3E6A60C4}"/>
              </a:ext>
            </a:extLst>
          </p:cNvPr>
          <p:cNvSpPr/>
          <p:nvPr/>
        </p:nvSpPr>
        <p:spPr>
          <a:xfrm>
            <a:off x="3301480" y="1304322"/>
            <a:ext cx="5573379" cy="1053148"/>
          </a:xfrm>
          <a:prstGeom prst="roundRect">
            <a:avLst>
              <a:gd name="adj" fmla="val 50000"/>
            </a:avLst>
          </a:prstGeom>
          <a:solidFill>
            <a:srgbClr val="2A9D8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1" name="Google Shape;801;p37">
            <a:extLst>
              <a:ext uri="{FF2B5EF4-FFF2-40B4-BE49-F238E27FC236}">
                <a16:creationId xmlns:a16="http://schemas.microsoft.com/office/drawing/2014/main" id="{07306FE0-2CDE-4CD1-9326-F5E5414EE48E}"/>
              </a:ext>
            </a:extLst>
          </p:cNvPr>
          <p:cNvSpPr/>
          <p:nvPr/>
        </p:nvSpPr>
        <p:spPr>
          <a:xfrm>
            <a:off x="2014900" y="4166408"/>
            <a:ext cx="1848891" cy="1848891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0" name="Google Shape;802;p37">
            <a:extLst>
              <a:ext uri="{FF2B5EF4-FFF2-40B4-BE49-F238E27FC236}">
                <a16:creationId xmlns:a16="http://schemas.microsoft.com/office/drawing/2014/main" id="{01C88B9D-25F2-4D5B-8DA4-660468009A6E}"/>
              </a:ext>
            </a:extLst>
          </p:cNvPr>
          <p:cNvSpPr/>
          <p:nvPr/>
        </p:nvSpPr>
        <p:spPr>
          <a:xfrm>
            <a:off x="2014899" y="4163531"/>
            <a:ext cx="1848891" cy="1848891"/>
          </a:xfrm>
          <a:prstGeom prst="arc">
            <a:avLst>
              <a:gd name="adj1" fmla="val 18604347"/>
              <a:gd name="adj2" fmla="val 15767817"/>
            </a:avLst>
          </a:prstGeom>
          <a:noFill/>
          <a:ln w="76200" cap="flat" cmpd="sng">
            <a:gradFill>
              <a:gsLst>
                <a:gs pos="10000">
                  <a:srgbClr val="1D8F81"/>
                </a:gs>
                <a:gs pos="100000">
                  <a:srgbClr val="2CD4C0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4" name="Google Shape;801;p37">
            <a:extLst>
              <a:ext uri="{FF2B5EF4-FFF2-40B4-BE49-F238E27FC236}">
                <a16:creationId xmlns:a16="http://schemas.microsoft.com/office/drawing/2014/main" id="{921E5C6F-9132-4127-B94B-5FD6428F3340}"/>
              </a:ext>
            </a:extLst>
          </p:cNvPr>
          <p:cNvSpPr/>
          <p:nvPr/>
        </p:nvSpPr>
        <p:spPr>
          <a:xfrm>
            <a:off x="8197947" y="4226086"/>
            <a:ext cx="1831524" cy="1831524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802;p37">
            <a:extLst>
              <a:ext uri="{FF2B5EF4-FFF2-40B4-BE49-F238E27FC236}">
                <a16:creationId xmlns:a16="http://schemas.microsoft.com/office/drawing/2014/main" id="{EEA7D868-9120-4FC6-B9C0-889A57D5F9CF}"/>
              </a:ext>
            </a:extLst>
          </p:cNvPr>
          <p:cNvSpPr/>
          <p:nvPr/>
        </p:nvSpPr>
        <p:spPr>
          <a:xfrm>
            <a:off x="8216687" y="4246749"/>
            <a:ext cx="1831524" cy="1831524"/>
          </a:xfrm>
          <a:prstGeom prst="arc">
            <a:avLst>
              <a:gd name="adj1" fmla="val 18303636"/>
              <a:gd name="adj2" fmla="val 21394888"/>
            </a:avLst>
          </a:prstGeom>
          <a:noFill/>
          <a:ln w="76200" cap="flat" cmpd="sng">
            <a:gradFill>
              <a:gsLst>
                <a:gs pos="82000">
                  <a:srgbClr val="EDAC7F"/>
                </a:gs>
                <a:gs pos="9000">
                  <a:srgbClr val="E37B35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091F81D-F047-4D6A-B4E0-B834F336B8F1}"/>
              </a:ext>
            </a:extLst>
          </p:cNvPr>
          <p:cNvSpPr/>
          <p:nvPr/>
        </p:nvSpPr>
        <p:spPr>
          <a:xfrm>
            <a:off x="6037478" y="34625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B4F947C-9BBB-4675-A0F8-8CCF6E5CADFA}"/>
              </a:ext>
            </a:extLst>
          </p:cNvPr>
          <p:cNvCxnSpPr>
            <a:cxnSpLocks/>
          </p:cNvCxnSpPr>
          <p:nvPr/>
        </p:nvCxnSpPr>
        <p:spPr>
          <a:xfrm flipH="1">
            <a:off x="2963346" y="3569823"/>
            <a:ext cx="27822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481381B7-B88A-4BD7-96F6-29E716C271F3}"/>
              </a:ext>
            </a:extLst>
          </p:cNvPr>
          <p:cNvCxnSpPr>
            <a:cxnSpLocks/>
          </p:cNvCxnSpPr>
          <p:nvPr/>
        </p:nvCxnSpPr>
        <p:spPr>
          <a:xfrm flipH="1">
            <a:off x="6474761" y="3569823"/>
            <a:ext cx="266523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2DD5A9C-DBFA-406B-8B9E-24F1A26DD987}"/>
              </a:ext>
            </a:extLst>
          </p:cNvPr>
          <p:cNvCxnSpPr>
            <a:cxnSpLocks/>
          </p:cNvCxnSpPr>
          <p:nvPr/>
        </p:nvCxnSpPr>
        <p:spPr>
          <a:xfrm flipV="1">
            <a:off x="2963345" y="3548695"/>
            <a:ext cx="0" cy="62069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F5C32F1-74AB-4809-BAE9-938ABF593E95}"/>
              </a:ext>
            </a:extLst>
          </p:cNvPr>
          <p:cNvCxnSpPr>
            <a:cxnSpLocks/>
          </p:cNvCxnSpPr>
          <p:nvPr/>
        </p:nvCxnSpPr>
        <p:spPr>
          <a:xfrm flipV="1">
            <a:off x="9113709" y="3548695"/>
            <a:ext cx="0" cy="6567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Google Shape;908;p25">
            <a:extLst>
              <a:ext uri="{FF2B5EF4-FFF2-40B4-BE49-F238E27FC236}">
                <a16:creationId xmlns:a16="http://schemas.microsoft.com/office/drawing/2014/main" id="{B09D3D06-63D7-42D1-99E4-FA5587AA995B}"/>
              </a:ext>
            </a:extLst>
          </p:cNvPr>
          <p:cNvSpPr/>
          <p:nvPr/>
        </p:nvSpPr>
        <p:spPr>
          <a:xfrm>
            <a:off x="2264183" y="4386660"/>
            <a:ext cx="1350324" cy="1350323"/>
          </a:xfrm>
          <a:prstGeom prst="ellipse">
            <a:avLst/>
          </a:prstGeom>
          <a:gradFill>
            <a:gsLst>
              <a:gs pos="71000">
                <a:srgbClr val="2CD4C0"/>
              </a:gs>
              <a:gs pos="13000">
                <a:srgbClr val="1D8F81"/>
              </a:gs>
            </a:gsLst>
            <a:lin ang="2700000" scaled="1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5" name="Google Shape;908;p25">
            <a:extLst>
              <a:ext uri="{FF2B5EF4-FFF2-40B4-BE49-F238E27FC236}">
                <a16:creationId xmlns:a16="http://schemas.microsoft.com/office/drawing/2014/main" id="{DEE65E3F-DADD-49C8-8C91-18AE528C1E7B}"/>
              </a:ext>
            </a:extLst>
          </p:cNvPr>
          <p:cNvSpPr/>
          <p:nvPr/>
        </p:nvSpPr>
        <p:spPr>
          <a:xfrm>
            <a:off x="8428793" y="4435199"/>
            <a:ext cx="1350324" cy="1350323"/>
          </a:xfrm>
          <a:prstGeom prst="ellipse">
            <a:avLst/>
          </a:prstGeom>
          <a:gradFill>
            <a:gsLst>
              <a:gs pos="25000">
                <a:srgbClr val="E37B35"/>
              </a:gs>
              <a:gs pos="100000">
                <a:srgbClr val="EDAC7F"/>
              </a:gs>
            </a:gsLst>
            <a:lin ang="27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9A7805-1B67-4C4A-9867-7C5B7C94E8FD}"/>
              </a:ext>
            </a:extLst>
          </p:cNvPr>
          <p:cNvSpPr txBox="1"/>
          <p:nvPr/>
        </p:nvSpPr>
        <p:spPr>
          <a:xfrm>
            <a:off x="3410380" y="1512661"/>
            <a:ext cx="5573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Расходы местного бюджета</a:t>
            </a:r>
          </a:p>
        </p:txBody>
      </p:sp>
      <p:sp>
        <p:nvSpPr>
          <p:cNvPr id="67" name="Google Shape;202;p19">
            <a:extLst>
              <a:ext uri="{FF2B5EF4-FFF2-40B4-BE49-F238E27FC236}">
                <a16:creationId xmlns:a16="http://schemas.microsoft.com/office/drawing/2014/main" id="{9F8C9601-FE9E-413D-BE95-23723D65D223}"/>
              </a:ext>
            </a:extLst>
          </p:cNvPr>
          <p:cNvSpPr txBox="1"/>
          <p:nvPr/>
        </p:nvSpPr>
        <p:spPr>
          <a:xfrm>
            <a:off x="1388163" y="5913272"/>
            <a:ext cx="3544008" cy="9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700" dirty="0">
                <a:ea typeface="Fira Sans Condensed Medium"/>
                <a:cs typeface="Fira Sans Condensed Medium"/>
                <a:sym typeface="Fira Sans Condensed Medium"/>
              </a:rPr>
              <a:t>Программные</a:t>
            </a:r>
            <a:endParaRPr sz="3700" dirty="0"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68" name="Google Shape;199;p19">
            <a:extLst>
              <a:ext uri="{FF2B5EF4-FFF2-40B4-BE49-F238E27FC236}">
                <a16:creationId xmlns:a16="http://schemas.microsoft.com/office/drawing/2014/main" id="{62339DF0-4492-4C15-9D83-09D4214F3181}"/>
              </a:ext>
            </a:extLst>
          </p:cNvPr>
          <p:cNvSpPr txBox="1"/>
          <p:nvPr/>
        </p:nvSpPr>
        <p:spPr>
          <a:xfrm>
            <a:off x="7222700" y="5917256"/>
            <a:ext cx="3972282" cy="99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700" dirty="0">
                <a:cs typeface="Fira Sans Condensed Medium"/>
                <a:sym typeface="Fira Sans Condensed Medium"/>
              </a:rPr>
              <a:t>Непрограммные</a:t>
            </a:r>
          </a:p>
        </p:txBody>
      </p:sp>
      <p:sp>
        <p:nvSpPr>
          <p:cNvPr id="69" name="Google Shape;215;p19">
            <a:extLst>
              <a:ext uri="{FF2B5EF4-FFF2-40B4-BE49-F238E27FC236}">
                <a16:creationId xmlns:a16="http://schemas.microsoft.com/office/drawing/2014/main" id="{476BF338-9271-4752-B14B-12D0A8492FCD}"/>
              </a:ext>
            </a:extLst>
          </p:cNvPr>
          <p:cNvSpPr txBox="1"/>
          <p:nvPr/>
        </p:nvSpPr>
        <p:spPr>
          <a:xfrm>
            <a:off x="2516697" y="4793456"/>
            <a:ext cx="1422412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4267" dirty="0">
                <a:ea typeface="Fira Sans Condensed ExtraBold"/>
                <a:cs typeface="Fira Sans Condensed ExtraBold"/>
                <a:sym typeface="Fira Sans Condensed ExtraBold"/>
              </a:rPr>
              <a:t>94</a:t>
            </a:r>
            <a:r>
              <a:rPr lang="en" sz="2133" b="1" dirty="0">
                <a:ea typeface="Fira Sans Condensed ExtraBold"/>
                <a:cs typeface="Fira Sans Condensed ExtraBold"/>
                <a:sym typeface="Fira Sans Condensed ExtraBold"/>
              </a:rPr>
              <a:t>%</a:t>
            </a:r>
            <a:endParaRPr sz="2400" b="1" dirty="0">
              <a:ea typeface="Fira Sans Condensed ExtraBold"/>
              <a:cs typeface="Fira Sans Condensed ExtraBold"/>
              <a:sym typeface="Fira Sans Condensed ExtraBold"/>
            </a:endParaRPr>
          </a:p>
        </p:txBody>
      </p:sp>
      <p:sp>
        <p:nvSpPr>
          <p:cNvPr id="70" name="Google Shape;216;p19">
            <a:extLst>
              <a:ext uri="{FF2B5EF4-FFF2-40B4-BE49-F238E27FC236}">
                <a16:creationId xmlns:a16="http://schemas.microsoft.com/office/drawing/2014/main" id="{848B6482-4272-402F-8A24-EE6AEB26241D}"/>
              </a:ext>
            </a:extLst>
          </p:cNvPr>
          <p:cNvSpPr txBox="1"/>
          <p:nvPr/>
        </p:nvSpPr>
        <p:spPr>
          <a:xfrm>
            <a:off x="8808439" y="4821848"/>
            <a:ext cx="1064943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4400" dirty="0">
                <a:cs typeface="Fira Sans Condensed ExtraBold"/>
                <a:sym typeface="Fira Sans Condensed ExtraBold"/>
              </a:rPr>
              <a:t>6</a:t>
            </a:r>
            <a:r>
              <a:rPr lang="en" sz="2133" b="1" dirty="0">
                <a:cs typeface="Fira Sans Condensed ExtraBold"/>
                <a:sym typeface="Fira Sans Condensed ExtraBold"/>
              </a:rPr>
              <a:t>%</a:t>
            </a:r>
            <a:endParaRPr sz="2400" b="1" dirty="0">
              <a:cs typeface="Fira Sans Condensed ExtraBold"/>
              <a:sym typeface="Fira Sans Condensed ExtraBold"/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57CE1B07-590B-4DA9-AB79-B513AD2B57B3}"/>
              </a:ext>
            </a:extLst>
          </p:cNvPr>
          <p:cNvSpPr/>
          <p:nvPr/>
        </p:nvSpPr>
        <p:spPr>
          <a:xfrm>
            <a:off x="5733501" y="35194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CA291780-5DC6-4A79-A246-974DBC7C02D0}"/>
              </a:ext>
            </a:extLst>
          </p:cNvPr>
          <p:cNvSpPr/>
          <p:nvPr/>
        </p:nvSpPr>
        <p:spPr>
          <a:xfrm>
            <a:off x="6367472" y="35194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02F48A4D-1A33-4170-A16D-364FDA6D1AEC}"/>
              </a:ext>
            </a:extLst>
          </p:cNvPr>
          <p:cNvCxnSpPr/>
          <p:nvPr/>
        </p:nvCxnSpPr>
        <p:spPr>
          <a:xfrm>
            <a:off x="6095999" y="2471278"/>
            <a:ext cx="0" cy="999767"/>
          </a:xfrm>
          <a:prstGeom prst="line">
            <a:avLst/>
          </a:prstGeom>
          <a:ln w="381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4016129-DCCB-4B10-84E3-B70D26726A52}"/>
              </a:ext>
            </a:extLst>
          </p:cNvPr>
          <p:cNvSpPr txBox="1"/>
          <p:nvPr/>
        </p:nvSpPr>
        <p:spPr>
          <a:xfrm>
            <a:off x="6383384" y="2961768"/>
            <a:ext cx="289562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/>
              <a:t>518  </a:t>
            </a:r>
            <a:r>
              <a:rPr lang="ru-RU" sz="2300" dirty="0"/>
              <a:t>млн руб.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F3A192-0544-4E3A-B9B1-943E004522E2}"/>
              </a:ext>
            </a:extLst>
          </p:cNvPr>
          <p:cNvSpPr txBox="1"/>
          <p:nvPr/>
        </p:nvSpPr>
        <p:spPr>
          <a:xfrm>
            <a:off x="2823464" y="2856831"/>
            <a:ext cx="3544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/>
              <a:t>8 268</a:t>
            </a:r>
            <a:r>
              <a:rPr lang="ru-RU" sz="4400" dirty="0"/>
              <a:t> </a:t>
            </a:r>
            <a:r>
              <a:rPr lang="ru-RU" sz="2300" dirty="0"/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60370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6;p15">
            <a:extLst>
              <a:ext uri="{FF2B5EF4-FFF2-40B4-BE49-F238E27FC236}">
                <a16:creationId xmlns:a16="http://schemas.microsoft.com/office/drawing/2014/main" id="{9B897F96-CD36-494A-821B-C7A3FA567E0F}"/>
              </a:ext>
            </a:extLst>
          </p:cNvPr>
          <p:cNvSpPr txBox="1">
            <a:spLocks/>
          </p:cNvSpPr>
          <p:nvPr/>
        </p:nvSpPr>
        <p:spPr>
          <a:xfrm>
            <a:off x="0" y="25561"/>
            <a:ext cx="12192000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33"/>
              </a:spcAft>
            </a:pPr>
            <a:r>
              <a:rPr lang="ru-RU" sz="3000" b="1" dirty="0">
                <a:solidFill>
                  <a:schemeClr val="bg1"/>
                </a:solidFill>
                <a:latin typeface="+mn-lt"/>
                <a:sym typeface="Fira Sans Extra Condensed"/>
              </a:rPr>
              <a:t>Оплата труда работников учреждений бюджетной  сферы</a:t>
            </a:r>
            <a:endParaRPr lang="ru-RU" sz="30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B5480F5-18D1-45EC-AB3F-5774FDBEC4EE}"/>
              </a:ext>
            </a:extLst>
          </p:cNvPr>
          <p:cNvGrpSpPr/>
          <p:nvPr/>
        </p:nvGrpSpPr>
        <p:grpSpPr>
          <a:xfrm>
            <a:off x="569866" y="3868730"/>
            <a:ext cx="5516409" cy="1181948"/>
            <a:chOff x="1837180" y="3043612"/>
            <a:chExt cx="4137304" cy="886461"/>
          </a:xfrm>
        </p:grpSpPr>
        <p:grpSp>
          <p:nvGrpSpPr>
            <p:cNvPr id="61" name="Group 82">
              <a:extLst>
                <a:ext uri="{FF2B5EF4-FFF2-40B4-BE49-F238E27FC236}">
                  <a16:creationId xmlns:a16="http://schemas.microsoft.com/office/drawing/2014/main" id="{590ACED1-B6C8-4B0B-B70D-730C82856B7F}"/>
                </a:ext>
              </a:extLst>
            </p:cNvPr>
            <p:cNvGrpSpPr/>
            <p:nvPr/>
          </p:nvGrpSpPr>
          <p:grpSpPr>
            <a:xfrm rot="5400000">
              <a:off x="3384039" y="1498769"/>
              <a:ext cx="886461" cy="3976147"/>
              <a:chOff x="2906569" y="1369740"/>
              <a:chExt cx="1177200" cy="447073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9000" dir="5400000" sy="-100000" algn="bl" rotWithShape="0"/>
            </a:effectLst>
          </p:grpSpPr>
          <p:sp>
            <p:nvSpPr>
              <p:cNvPr id="62" name="Rectangle: Rounded Corners 47">
                <a:extLst>
                  <a:ext uri="{FF2B5EF4-FFF2-40B4-BE49-F238E27FC236}">
                    <a16:creationId xmlns:a16="http://schemas.microsoft.com/office/drawing/2014/main" id="{5DF1E31C-55C0-4ED8-8567-C7240D808B3F}"/>
                  </a:ext>
                </a:extLst>
              </p:cNvPr>
              <p:cNvSpPr/>
              <p:nvPr/>
            </p:nvSpPr>
            <p:spPr>
              <a:xfrm>
                <a:off x="2906569" y="1369740"/>
                <a:ext cx="1177200" cy="3382372"/>
              </a:xfrm>
              <a:prstGeom prst="roundRect">
                <a:avLst>
                  <a:gd name="adj" fmla="val 9544"/>
                </a:avLst>
              </a:prstGeom>
              <a:pattFill prst="dkDnDiag">
                <a:fgClr>
                  <a:srgbClr val="D8DBDE"/>
                </a:fgClr>
                <a:bgClr>
                  <a:srgbClr val="C6CBC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>
                <a:innerShdw blurRad="190500" dist="50800" dir="18900000">
                  <a:sysClr val="windowText" lastClr="000000">
                    <a:lumMod val="65000"/>
                    <a:lumOff val="35000"/>
                    <a:alpha val="50000"/>
                  </a:sysClr>
                </a:inn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bg1"/>
                  </a:solidFill>
                  <a:sym typeface="Arial"/>
                </a:endParaRPr>
              </a:p>
            </p:txBody>
          </p:sp>
          <p:sp>
            <p:nvSpPr>
              <p:cNvPr id="63" name="Rectangle 37">
                <a:extLst>
                  <a:ext uri="{FF2B5EF4-FFF2-40B4-BE49-F238E27FC236}">
                    <a16:creationId xmlns:a16="http://schemas.microsoft.com/office/drawing/2014/main" id="{5F9AFB32-6694-47D4-87B2-2026080F15AE}"/>
                  </a:ext>
                </a:extLst>
              </p:cNvPr>
              <p:cNvSpPr/>
              <p:nvPr/>
            </p:nvSpPr>
            <p:spPr>
              <a:xfrm>
                <a:off x="2907342" y="1515795"/>
                <a:ext cx="1175656" cy="3309200"/>
              </a:xfrm>
              <a:prstGeom prst="rect">
                <a:avLst/>
              </a:prstGeom>
              <a:solidFill>
                <a:srgbClr val="F4A26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651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bg1"/>
                  </a:solidFill>
                  <a:sym typeface="Arial"/>
                </a:endParaRPr>
              </a:p>
            </p:txBody>
          </p:sp>
          <p:sp>
            <p:nvSpPr>
              <p:cNvPr id="64" name="Freeform: Shape 60">
                <a:extLst>
                  <a:ext uri="{FF2B5EF4-FFF2-40B4-BE49-F238E27FC236}">
                    <a16:creationId xmlns:a16="http://schemas.microsoft.com/office/drawing/2014/main" id="{3F93F471-75B8-48F2-9CB8-EE1B665563E3}"/>
                  </a:ext>
                </a:extLst>
              </p:cNvPr>
              <p:cNvSpPr/>
              <p:nvPr/>
            </p:nvSpPr>
            <p:spPr>
              <a:xfrm>
                <a:off x="2907342" y="4156540"/>
                <a:ext cx="1175657" cy="1683930"/>
              </a:xfrm>
              <a:custGeom>
                <a:avLst/>
                <a:gdLst>
                  <a:gd name="connsiteX0" fmla="*/ 587828 w 1175657"/>
                  <a:gd name="connsiteY0" fmla="*/ 0 h 1835700"/>
                  <a:gd name="connsiteX1" fmla="*/ 796833 w 1175657"/>
                  <a:gd name="connsiteY1" fmla="*/ 344773 h 1835700"/>
                  <a:gd name="connsiteX2" fmla="*/ 1121553 w 1175657"/>
                  <a:gd name="connsiteY2" fmla="*/ 344773 h 1835700"/>
                  <a:gd name="connsiteX3" fmla="*/ 1175657 w 1175657"/>
                  <a:gd name="connsiteY3" fmla="*/ 398877 h 1835700"/>
                  <a:gd name="connsiteX4" fmla="*/ 1175657 w 1175657"/>
                  <a:gd name="connsiteY4" fmla="*/ 1781596 h 1835700"/>
                  <a:gd name="connsiteX5" fmla="*/ 1121553 w 1175657"/>
                  <a:gd name="connsiteY5" fmla="*/ 1835700 h 1835700"/>
                  <a:gd name="connsiteX6" fmla="*/ 54104 w 1175657"/>
                  <a:gd name="connsiteY6" fmla="*/ 1835700 h 1835700"/>
                  <a:gd name="connsiteX7" fmla="*/ 0 w 1175657"/>
                  <a:gd name="connsiteY7" fmla="*/ 1781596 h 1835700"/>
                  <a:gd name="connsiteX8" fmla="*/ 0 w 1175657"/>
                  <a:gd name="connsiteY8" fmla="*/ 398877 h 1835700"/>
                  <a:gd name="connsiteX9" fmla="*/ 54104 w 1175657"/>
                  <a:gd name="connsiteY9" fmla="*/ 344773 h 1835700"/>
                  <a:gd name="connsiteX10" fmla="*/ 378822 w 1175657"/>
                  <a:gd name="connsiteY10" fmla="*/ 344773 h 183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657" h="1835700">
                    <a:moveTo>
                      <a:pt x="587828" y="0"/>
                    </a:moveTo>
                    <a:lnTo>
                      <a:pt x="796833" y="344773"/>
                    </a:lnTo>
                    <a:lnTo>
                      <a:pt x="1121553" y="344773"/>
                    </a:lnTo>
                    <a:cubicBezTo>
                      <a:pt x="1151434" y="344773"/>
                      <a:pt x="1175657" y="368996"/>
                      <a:pt x="1175657" y="398877"/>
                    </a:cubicBezTo>
                    <a:lnTo>
                      <a:pt x="1175657" y="1781596"/>
                    </a:lnTo>
                    <a:cubicBezTo>
                      <a:pt x="1175657" y="1811477"/>
                      <a:pt x="1151434" y="1835700"/>
                      <a:pt x="1121553" y="1835700"/>
                    </a:cubicBezTo>
                    <a:lnTo>
                      <a:pt x="54104" y="1835700"/>
                    </a:lnTo>
                    <a:cubicBezTo>
                      <a:pt x="24223" y="1835700"/>
                      <a:pt x="0" y="1811477"/>
                      <a:pt x="0" y="1781596"/>
                    </a:cubicBezTo>
                    <a:lnTo>
                      <a:pt x="0" y="398877"/>
                    </a:lnTo>
                    <a:cubicBezTo>
                      <a:pt x="0" y="368996"/>
                      <a:pt x="24223" y="344773"/>
                      <a:pt x="54104" y="344773"/>
                    </a:cubicBezTo>
                    <a:lnTo>
                      <a:pt x="378822" y="344773"/>
                    </a:lnTo>
                    <a:close/>
                  </a:path>
                </a:pathLst>
              </a:custGeom>
              <a:gradFill>
                <a:gsLst>
                  <a:gs pos="0">
                    <a:srgbClr val="BFC4C8"/>
                  </a:gs>
                  <a:gs pos="20000">
                    <a:srgbClr val="D9DDE0"/>
                  </a:gs>
                  <a:gs pos="87000">
                    <a:srgbClr val="F6F6F6"/>
                  </a:gs>
                  <a:gs pos="100000">
                    <a:srgbClr val="C5C6C8"/>
                  </a:gs>
                </a:gsLst>
                <a:lin ang="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bg1"/>
                  </a:solidFill>
                  <a:sym typeface="Arial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830917-2E08-4869-A267-A95326C31D81}"/>
                </a:ext>
              </a:extLst>
            </p:cNvPr>
            <p:cNvSpPr txBox="1"/>
            <p:nvPr/>
          </p:nvSpPr>
          <p:spPr>
            <a:xfrm>
              <a:off x="1837180" y="3085891"/>
              <a:ext cx="1242732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bg2">
                      <a:lumMod val="10000"/>
                    </a:schemeClr>
                  </a:solidFill>
                </a:rPr>
                <a:t>2024 год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BD2376B-E6D8-4CF5-BCBC-5B947A7B99BC}"/>
                </a:ext>
              </a:extLst>
            </p:cNvPr>
            <p:cNvSpPr txBox="1"/>
            <p:nvPr/>
          </p:nvSpPr>
          <p:spPr>
            <a:xfrm>
              <a:off x="3275470" y="3136483"/>
              <a:ext cx="269901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hlink"/>
                </a:buClr>
                <a:buSzPts val="1100"/>
              </a:pPr>
              <a:r>
                <a:rPr lang="ru-RU" sz="3600" dirty="0">
                  <a:solidFill>
                    <a:schemeClr val="bg1"/>
                  </a:solidFill>
                  <a:ea typeface="Roboto"/>
                  <a:cs typeface="Roboto"/>
                </a:rPr>
                <a:t>49 345руб.</a:t>
              </a:r>
            </a:p>
          </p:txBody>
        </p:sp>
      </p:grpSp>
      <p:sp>
        <p:nvSpPr>
          <p:cNvPr id="82" name="Стрелка вверх 3">
            <a:extLst>
              <a:ext uri="{FF2B5EF4-FFF2-40B4-BE49-F238E27FC236}">
                <a16:creationId xmlns:a16="http://schemas.microsoft.com/office/drawing/2014/main" id="{9FF4D6ED-49EB-4B0B-91FA-5653AB74B1C6}"/>
              </a:ext>
            </a:extLst>
          </p:cNvPr>
          <p:cNvSpPr/>
          <p:nvPr/>
        </p:nvSpPr>
        <p:spPr>
          <a:xfrm>
            <a:off x="6237772" y="4712604"/>
            <a:ext cx="688897" cy="850827"/>
          </a:xfrm>
          <a:prstGeom prst="upArrow">
            <a:avLst/>
          </a:prstGeom>
          <a:solidFill>
            <a:srgbClr val="F4B179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37744B3-DEBF-4F54-8BAA-377A342410DD}"/>
              </a:ext>
            </a:extLst>
          </p:cNvPr>
          <p:cNvSpPr txBox="1"/>
          <p:nvPr/>
        </p:nvSpPr>
        <p:spPr>
          <a:xfrm>
            <a:off x="6956555" y="4793193"/>
            <a:ext cx="274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dk1"/>
                </a:solidFill>
                <a:ea typeface="Roboto"/>
                <a:cs typeface="Roboto"/>
              </a:rPr>
              <a:t>+23 %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1A24F63-57A6-4A63-97E8-CC0C2E111A91}"/>
              </a:ext>
            </a:extLst>
          </p:cNvPr>
          <p:cNvGrpSpPr/>
          <p:nvPr/>
        </p:nvGrpSpPr>
        <p:grpSpPr>
          <a:xfrm>
            <a:off x="570204" y="5362974"/>
            <a:ext cx="5303883" cy="1181948"/>
            <a:chOff x="1763163" y="4007647"/>
            <a:chExt cx="3952512" cy="88646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5046F200-5436-41E9-A6FB-544B4A7DE6F6}"/>
                </a:ext>
              </a:extLst>
            </p:cNvPr>
            <p:cNvGrpSpPr/>
            <p:nvPr/>
          </p:nvGrpSpPr>
          <p:grpSpPr>
            <a:xfrm>
              <a:off x="1763163" y="4007647"/>
              <a:ext cx="3952512" cy="886461"/>
              <a:chOff x="1862831" y="4071481"/>
              <a:chExt cx="3952512" cy="886461"/>
            </a:xfrm>
          </p:grpSpPr>
          <p:grpSp>
            <p:nvGrpSpPr>
              <p:cNvPr id="65" name="Group 82">
                <a:extLst>
                  <a:ext uri="{FF2B5EF4-FFF2-40B4-BE49-F238E27FC236}">
                    <a16:creationId xmlns:a16="http://schemas.microsoft.com/office/drawing/2014/main" id="{32BA8845-2602-4B96-BC04-CC1C33C3CA15}"/>
                  </a:ext>
                </a:extLst>
              </p:cNvPr>
              <p:cNvGrpSpPr/>
              <p:nvPr/>
            </p:nvGrpSpPr>
            <p:grpSpPr>
              <a:xfrm rot="5400000">
                <a:off x="3395856" y="2538456"/>
                <a:ext cx="886461" cy="3952512"/>
                <a:chOff x="2906569" y="1369740"/>
                <a:chExt cx="1177200" cy="44562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9000" dir="5400000" sy="-100000" algn="bl" rotWithShape="0"/>
              </a:effectLst>
            </p:grpSpPr>
            <p:sp>
              <p:nvSpPr>
                <p:cNvPr id="66" name="Rectangle: Rounded Corners 47">
                  <a:extLst>
                    <a:ext uri="{FF2B5EF4-FFF2-40B4-BE49-F238E27FC236}">
                      <a16:creationId xmlns:a16="http://schemas.microsoft.com/office/drawing/2014/main" id="{35DA6D60-A576-43AE-A5C3-78FDCC85A5A4}"/>
                    </a:ext>
                  </a:extLst>
                </p:cNvPr>
                <p:cNvSpPr/>
                <p:nvPr/>
              </p:nvSpPr>
              <p:spPr>
                <a:xfrm>
                  <a:off x="2906569" y="1369740"/>
                  <a:ext cx="1177200" cy="3382372"/>
                </a:xfrm>
                <a:prstGeom prst="roundRect">
                  <a:avLst>
                    <a:gd name="adj" fmla="val 9544"/>
                  </a:avLst>
                </a:prstGeom>
                <a:pattFill prst="dkDnDiag">
                  <a:fgClr>
                    <a:srgbClr val="D8DBDE"/>
                  </a:fgClr>
                  <a:bgClr>
                    <a:srgbClr val="C6CBC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90500" dist="50800" dir="18900000">
                    <a:sysClr val="windowText" lastClr="000000">
                      <a:lumMod val="65000"/>
                      <a:lumOff val="35000"/>
                      <a:alpha val="50000"/>
                    </a:sysClr>
                  </a:inn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bg1"/>
                    </a:solidFill>
                    <a:sym typeface="Arial"/>
                  </a:endParaRPr>
                </a:p>
              </p:txBody>
            </p:sp>
            <p:sp>
              <p:nvSpPr>
                <p:cNvPr id="67" name="Rectangle 37">
                  <a:extLst>
                    <a:ext uri="{FF2B5EF4-FFF2-40B4-BE49-F238E27FC236}">
                      <a16:creationId xmlns:a16="http://schemas.microsoft.com/office/drawing/2014/main" id="{3394408D-448B-4989-A6B4-54919CA1B1EC}"/>
                    </a:ext>
                  </a:extLst>
                </p:cNvPr>
                <p:cNvSpPr/>
                <p:nvPr/>
              </p:nvSpPr>
              <p:spPr>
                <a:xfrm>
                  <a:off x="2907343" y="1707695"/>
                  <a:ext cx="1175656" cy="3117299"/>
                </a:xfrm>
                <a:prstGeom prst="rect">
                  <a:avLst/>
                </a:prstGeom>
                <a:solidFill>
                  <a:srgbClr val="F5785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651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bg1"/>
                    </a:solidFill>
                    <a:sym typeface="Arial"/>
                  </a:endParaRPr>
                </a:p>
              </p:txBody>
            </p:sp>
            <p:sp>
              <p:nvSpPr>
                <p:cNvPr id="74" name="Freeform: Shape 60">
                  <a:extLst>
                    <a:ext uri="{FF2B5EF4-FFF2-40B4-BE49-F238E27FC236}">
                      <a16:creationId xmlns:a16="http://schemas.microsoft.com/office/drawing/2014/main" id="{304A65D9-CAB0-4680-87B8-470AC44F81E1}"/>
                    </a:ext>
                  </a:extLst>
                </p:cNvPr>
                <p:cNvSpPr/>
                <p:nvPr/>
              </p:nvSpPr>
              <p:spPr>
                <a:xfrm>
                  <a:off x="2907341" y="4186869"/>
                  <a:ext cx="1175657" cy="1639168"/>
                </a:xfrm>
                <a:custGeom>
                  <a:avLst/>
                  <a:gdLst>
                    <a:gd name="connsiteX0" fmla="*/ 587828 w 1175657"/>
                    <a:gd name="connsiteY0" fmla="*/ 0 h 1835700"/>
                    <a:gd name="connsiteX1" fmla="*/ 796833 w 1175657"/>
                    <a:gd name="connsiteY1" fmla="*/ 344773 h 1835700"/>
                    <a:gd name="connsiteX2" fmla="*/ 1121553 w 1175657"/>
                    <a:gd name="connsiteY2" fmla="*/ 344773 h 1835700"/>
                    <a:gd name="connsiteX3" fmla="*/ 1175657 w 1175657"/>
                    <a:gd name="connsiteY3" fmla="*/ 398877 h 1835700"/>
                    <a:gd name="connsiteX4" fmla="*/ 1175657 w 1175657"/>
                    <a:gd name="connsiteY4" fmla="*/ 1781596 h 1835700"/>
                    <a:gd name="connsiteX5" fmla="*/ 1121553 w 1175657"/>
                    <a:gd name="connsiteY5" fmla="*/ 1835700 h 1835700"/>
                    <a:gd name="connsiteX6" fmla="*/ 54104 w 1175657"/>
                    <a:gd name="connsiteY6" fmla="*/ 1835700 h 1835700"/>
                    <a:gd name="connsiteX7" fmla="*/ 0 w 1175657"/>
                    <a:gd name="connsiteY7" fmla="*/ 1781596 h 1835700"/>
                    <a:gd name="connsiteX8" fmla="*/ 0 w 1175657"/>
                    <a:gd name="connsiteY8" fmla="*/ 398877 h 1835700"/>
                    <a:gd name="connsiteX9" fmla="*/ 54104 w 1175657"/>
                    <a:gd name="connsiteY9" fmla="*/ 344773 h 1835700"/>
                    <a:gd name="connsiteX10" fmla="*/ 378822 w 1175657"/>
                    <a:gd name="connsiteY10" fmla="*/ 344773 h 1835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75657" h="1835700">
                      <a:moveTo>
                        <a:pt x="587828" y="0"/>
                      </a:moveTo>
                      <a:lnTo>
                        <a:pt x="796833" y="344773"/>
                      </a:lnTo>
                      <a:lnTo>
                        <a:pt x="1121553" y="344773"/>
                      </a:lnTo>
                      <a:cubicBezTo>
                        <a:pt x="1151434" y="344773"/>
                        <a:pt x="1175657" y="368996"/>
                        <a:pt x="1175657" y="398877"/>
                      </a:cubicBezTo>
                      <a:lnTo>
                        <a:pt x="1175657" y="1781596"/>
                      </a:lnTo>
                      <a:cubicBezTo>
                        <a:pt x="1175657" y="1811477"/>
                        <a:pt x="1151434" y="1835700"/>
                        <a:pt x="1121553" y="1835700"/>
                      </a:cubicBezTo>
                      <a:lnTo>
                        <a:pt x="54104" y="1835700"/>
                      </a:lnTo>
                      <a:cubicBezTo>
                        <a:pt x="24223" y="1835700"/>
                        <a:pt x="0" y="1811477"/>
                        <a:pt x="0" y="1781596"/>
                      </a:cubicBezTo>
                      <a:lnTo>
                        <a:pt x="0" y="398877"/>
                      </a:lnTo>
                      <a:cubicBezTo>
                        <a:pt x="0" y="368996"/>
                        <a:pt x="24223" y="344773"/>
                        <a:pt x="54104" y="344773"/>
                      </a:cubicBezTo>
                      <a:lnTo>
                        <a:pt x="378822" y="3447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FC4C8"/>
                    </a:gs>
                    <a:gs pos="20000">
                      <a:srgbClr val="D9DDE0"/>
                    </a:gs>
                    <a:gs pos="87000">
                      <a:srgbClr val="F6F6F6"/>
                    </a:gs>
                    <a:gs pos="100000">
                      <a:srgbClr val="C5C6C8"/>
                    </a:gs>
                  </a:gsLst>
                  <a:lin ang="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bg1"/>
                    </a:solidFill>
                    <a:sym typeface="Arial"/>
                  </a:endParaRP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788D4F5-BB4C-4723-8B06-9D573346D2FE}"/>
                  </a:ext>
                </a:extLst>
              </p:cNvPr>
              <p:cNvSpPr txBox="1"/>
              <p:nvPr/>
            </p:nvSpPr>
            <p:spPr>
              <a:xfrm>
                <a:off x="3240047" y="4182442"/>
                <a:ext cx="2425422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hlink"/>
                  </a:buClr>
                  <a:buSzPts val="1100"/>
                </a:pPr>
                <a:r>
                  <a:rPr lang="ru-RU" sz="4800" dirty="0">
                    <a:solidFill>
                      <a:schemeClr val="bg1"/>
                    </a:solidFill>
                    <a:ea typeface="Roboto"/>
                    <a:cs typeface="Roboto"/>
                  </a:rPr>
                  <a:t>39 996 </a:t>
                </a:r>
                <a:r>
                  <a:rPr lang="ru-RU" sz="3600" dirty="0">
                    <a:solidFill>
                      <a:schemeClr val="bg1"/>
                    </a:solidFill>
                    <a:ea typeface="Roboto"/>
                    <a:cs typeface="Roboto"/>
                  </a:rPr>
                  <a:t>руб.</a:t>
                </a: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B32D390-3C82-4063-B624-05E706913898}"/>
                </a:ext>
              </a:extLst>
            </p:cNvPr>
            <p:cNvSpPr txBox="1"/>
            <p:nvPr/>
          </p:nvSpPr>
          <p:spPr>
            <a:xfrm>
              <a:off x="1767158" y="4049164"/>
              <a:ext cx="1217332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400">
                  <a:latin typeface="Fira Sans Extra Condensed SemiBold" panose="020B0604020202020204" charset="0"/>
                </a:defRPr>
              </a:lvl1pPr>
            </a:lstStyle>
            <a:p>
              <a:r>
                <a:rPr lang="ru-RU" sz="3200" dirty="0">
                  <a:solidFill>
                    <a:schemeClr val="bg2">
                      <a:lumMod val="10000"/>
                    </a:schemeClr>
                  </a:solidFill>
                  <a:latin typeface="+mn-lt"/>
                </a:rPr>
                <a:t>2023 год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116A263-6CDA-4A5B-A6C3-E21A85E4780C}"/>
              </a:ext>
            </a:extLst>
          </p:cNvPr>
          <p:cNvGrpSpPr/>
          <p:nvPr/>
        </p:nvGrpSpPr>
        <p:grpSpPr>
          <a:xfrm>
            <a:off x="7770507" y="1428501"/>
            <a:ext cx="3362714" cy="3031203"/>
            <a:chOff x="8934110" y="1487495"/>
            <a:chExt cx="1281906" cy="1380601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D50B7EB5-6C39-42E6-96A3-854C82FE00E3}"/>
                </a:ext>
              </a:extLst>
            </p:cNvPr>
            <p:cNvSpPr/>
            <p:nvPr/>
          </p:nvSpPr>
          <p:spPr>
            <a:xfrm>
              <a:off x="8934110" y="1487495"/>
              <a:ext cx="1063982" cy="561600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16A085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6A085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6A085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405F086D-F344-43E3-8FB7-E6F786F2F0FA}"/>
                </a:ext>
              </a:extLst>
            </p:cNvPr>
            <p:cNvSpPr/>
            <p:nvPr/>
          </p:nvSpPr>
          <p:spPr>
            <a:xfrm>
              <a:off x="9152034" y="1861896"/>
              <a:ext cx="1063982" cy="1006200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16A085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FE73D22-9E40-4C53-9A8E-554579965747}"/>
              </a:ext>
            </a:extLst>
          </p:cNvPr>
          <p:cNvSpPr txBox="1"/>
          <p:nvPr/>
        </p:nvSpPr>
        <p:spPr>
          <a:xfrm>
            <a:off x="8301511" y="1501536"/>
            <a:ext cx="169725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7" dirty="0">
                <a:solidFill>
                  <a:schemeClr val="bg1"/>
                </a:solidFill>
              </a:rPr>
              <a:t>60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667" dirty="0">
                <a:solidFill>
                  <a:schemeClr val="bg1"/>
                </a:solidFill>
              </a:rPr>
              <a:t>%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9F2D2C1-6661-47F3-96BE-46D74730AE77}"/>
              </a:ext>
            </a:extLst>
          </p:cNvPr>
          <p:cNvSpPr txBox="1"/>
          <p:nvPr/>
        </p:nvSpPr>
        <p:spPr>
          <a:xfrm>
            <a:off x="8599827" y="2867308"/>
            <a:ext cx="22048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5 280</a:t>
            </a:r>
            <a:endParaRPr lang="ru-RU" sz="2933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  <a:p>
            <a:pPr algn="ctr"/>
            <a:r>
              <a:rPr lang="ru-RU" sz="220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млн руб.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BB69D-17C6-49F5-B795-59FEE47B8DEE}"/>
              </a:ext>
            </a:extLst>
          </p:cNvPr>
          <p:cNvSpPr txBox="1"/>
          <p:nvPr/>
        </p:nvSpPr>
        <p:spPr>
          <a:xfrm>
            <a:off x="569866" y="2304145"/>
            <a:ext cx="68881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1"/>
                </a:solidFill>
                <a:sym typeface="Fira Sans Extra Condensed"/>
              </a:rPr>
              <a:t>Оплата труда работников в 2024 году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29172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3" y="114100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Национальные и региональные проекты в 202</a:t>
            </a:r>
            <a:r>
              <a:rPr lang="en-US" sz="3000" b="1" dirty="0">
                <a:ea typeface="Roboto" panose="02000000000000000000" charset="0"/>
              </a:rPr>
              <a:t>4</a:t>
            </a:r>
            <a:r>
              <a:rPr lang="ru-RU" sz="3000" b="1" dirty="0">
                <a:ea typeface="Roboto" panose="02000000000000000000" charset="0"/>
              </a:rPr>
              <a:t> году</a:t>
            </a:r>
          </a:p>
        </p:txBody>
      </p:sp>
      <p:sp>
        <p:nvSpPr>
          <p:cNvPr id="64" name="Rectangle: Rounded Corners 4">
            <a:extLst>
              <a:ext uri="{FF2B5EF4-FFF2-40B4-BE49-F238E27FC236}">
                <a16:creationId xmlns:a16="http://schemas.microsoft.com/office/drawing/2014/main" id="{1067A565-5C48-4D06-A720-A6E3031D9ACB}"/>
              </a:ext>
            </a:extLst>
          </p:cNvPr>
          <p:cNvSpPr/>
          <p:nvPr/>
        </p:nvSpPr>
        <p:spPr>
          <a:xfrm>
            <a:off x="320895" y="1248780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3">
            <a:extLst>
              <a:ext uri="{FF2B5EF4-FFF2-40B4-BE49-F238E27FC236}">
                <a16:creationId xmlns:a16="http://schemas.microsoft.com/office/drawing/2014/main" id="{BBF6F721-0EF1-4127-B682-29440BC4E81C}"/>
              </a:ext>
            </a:extLst>
          </p:cNvPr>
          <p:cNvSpPr/>
          <p:nvPr/>
        </p:nvSpPr>
        <p:spPr>
          <a:xfrm>
            <a:off x="589631" y="2385170"/>
            <a:ext cx="2083366" cy="3547528"/>
          </a:xfrm>
          <a:prstGeom prst="roundRect">
            <a:avLst>
              <a:gd name="adj" fmla="val 4139"/>
            </a:avLst>
          </a:prstGeom>
          <a:gradFill flip="none" rotWithShape="1">
            <a:gsLst>
              <a:gs pos="83000">
                <a:srgbClr val="3A9874">
                  <a:lumMod val="100000"/>
                </a:srgbClr>
              </a:gs>
              <a:gs pos="59000">
                <a:srgbClr val="7BC8AB"/>
              </a:gs>
              <a:gs pos="0">
                <a:srgbClr val="3A9874"/>
              </a:gs>
              <a:gs pos="28000">
                <a:srgbClr val="88D2B6"/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/>
          </a:p>
        </p:txBody>
      </p:sp>
      <p:sp>
        <p:nvSpPr>
          <p:cNvPr id="81" name="Rectangle: Rounded Corners 7">
            <a:extLst>
              <a:ext uri="{FF2B5EF4-FFF2-40B4-BE49-F238E27FC236}">
                <a16:creationId xmlns:a16="http://schemas.microsoft.com/office/drawing/2014/main" id="{CF23EB05-4BC2-4549-9A6D-FBFE31E441EC}"/>
              </a:ext>
            </a:extLst>
          </p:cNvPr>
          <p:cNvSpPr/>
          <p:nvPr/>
        </p:nvSpPr>
        <p:spPr>
          <a:xfrm>
            <a:off x="3400960" y="1240314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6">
            <a:extLst>
              <a:ext uri="{FF2B5EF4-FFF2-40B4-BE49-F238E27FC236}">
                <a16:creationId xmlns:a16="http://schemas.microsoft.com/office/drawing/2014/main" id="{79E2773E-0C5D-4C34-BB27-73659D5DE1C0}"/>
              </a:ext>
            </a:extLst>
          </p:cNvPr>
          <p:cNvSpPr/>
          <p:nvPr/>
        </p:nvSpPr>
        <p:spPr>
          <a:xfrm>
            <a:off x="3669696" y="2372470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59000">
                <a:srgbClr val="F8977C"/>
              </a:gs>
              <a:gs pos="82000">
                <a:srgbClr val="F67754"/>
              </a:gs>
              <a:gs pos="0">
                <a:srgbClr val="F46038"/>
              </a:gs>
              <a:gs pos="28000">
                <a:srgbClr val="F8977C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8" name="Rectangle: Rounded Corners 10">
            <a:extLst>
              <a:ext uri="{FF2B5EF4-FFF2-40B4-BE49-F238E27FC236}">
                <a16:creationId xmlns:a16="http://schemas.microsoft.com/office/drawing/2014/main" id="{3F108A12-703D-4821-A46E-04FBA03FB3D1}"/>
              </a:ext>
            </a:extLst>
          </p:cNvPr>
          <p:cNvSpPr/>
          <p:nvPr/>
        </p:nvSpPr>
        <p:spPr>
          <a:xfrm>
            <a:off x="6368731" y="1253014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: Rounded Corners 9">
            <a:extLst>
              <a:ext uri="{FF2B5EF4-FFF2-40B4-BE49-F238E27FC236}">
                <a16:creationId xmlns:a16="http://schemas.microsoft.com/office/drawing/2014/main" id="{365BB1D2-1F8C-4185-B752-1D4B6B8A5FD2}"/>
              </a:ext>
            </a:extLst>
          </p:cNvPr>
          <p:cNvSpPr/>
          <p:nvPr/>
        </p:nvSpPr>
        <p:spPr>
          <a:xfrm>
            <a:off x="6637467" y="2385170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0">
                <a:srgbClr val="7BA66D"/>
              </a:gs>
              <a:gs pos="83000">
                <a:srgbClr val="79A56B"/>
              </a:gs>
              <a:gs pos="28000">
                <a:srgbClr val="A4C29A"/>
              </a:gs>
              <a:gs pos="59000">
                <a:srgbClr val="A4C29A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4" name="Rectangle: Rounded Corners 13">
            <a:extLst>
              <a:ext uri="{FF2B5EF4-FFF2-40B4-BE49-F238E27FC236}">
                <a16:creationId xmlns:a16="http://schemas.microsoft.com/office/drawing/2014/main" id="{593F1648-713A-494C-90D0-20E0EB28ED31}"/>
              </a:ext>
            </a:extLst>
          </p:cNvPr>
          <p:cNvSpPr/>
          <p:nvPr/>
        </p:nvSpPr>
        <p:spPr>
          <a:xfrm>
            <a:off x="9400671" y="1244547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12">
            <a:extLst>
              <a:ext uri="{FF2B5EF4-FFF2-40B4-BE49-F238E27FC236}">
                <a16:creationId xmlns:a16="http://schemas.microsoft.com/office/drawing/2014/main" id="{171FF601-5694-4A63-B117-4E8D1F2621EA}"/>
              </a:ext>
            </a:extLst>
          </p:cNvPr>
          <p:cNvSpPr/>
          <p:nvPr/>
        </p:nvSpPr>
        <p:spPr>
          <a:xfrm>
            <a:off x="9669407" y="2372470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83000">
                <a:srgbClr val="25887C"/>
              </a:gs>
              <a:gs pos="0">
                <a:srgbClr val="248479"/>
              </a:gs>
              <a:gs pos="28000">
                <a:srgbClr val="34C2B1"/>
              </a:gs>
              <a:gs pos="59000">
                <a:srgbClr val="34C2B1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41655BEA-4898-4E00-86E2-3990F036046C}"/>
              </a:ext>
            </a:extLst>
          </p:cNvPr>
          <p:cNvSpPr/>
          <p:nvPr/>
        </p:nvSpPr>
        <p:spPr>
          <a:xfrm>
            <a:off x="320895" y="1340864"/>
            <a:ext cx="26146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«Безопасные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качественные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дороги»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111" name="Rectangle 34">
            <a:extLst>
              <a:ext uri="{FF2B5EF4-FFF2-40B4-BE49-F238E27FC236}">
                <a16:creationId xmlns:a16="http://schemas.microsoft.com/office/drawing/2014/main" id="{8EA8F213-470A-426C-9DE4-22060B021DE6}"/>
              </a:ext>
            </a:extLst>
          </p:cNvPr>
          <p:cNvSpPr/>
          <p:nvPr/>
        </p:nvSpPr>
        <p:spPr>
          <a:xfrm>
            <a:off x="559960" y="3343547"/>
            <a:ext cx="1909844" cy="7513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«Региональная и местная дорожная сеть»</a:t>
            </a: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06EF8612-8D16-402E-AA8D-948CB8498DEA}"/>
              </a:ext>
            </a:extLst>
          </p:cNvPr>
          <p:cNvSpPr/>
          <p:nvPr/>
        </p:nvSpPr>
        <p:spPr>
          <a:xfrm>
            <a:off x="9573144" y="1522918"/>
            <a:ext cx="22567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sym typeface="Arial"/>
              </a:rPr>
              <a:t>«Образование»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sym typeface="Arial"/>
            </a:endParaRPr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60E80E84-8A08-4487-BEDB-CA6141495260}"/>
              </a:ext>
            </a:extLst>
          </p:cNvPr>
          <p:cNvSpPr/>
          <p:nvPr/>
        </p:nvSpPr>
        <p:spPr>
          <a:xfrm>
            <a:off x="6622936" y="1522918"/>
            <a:ext cx="21686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«Демография»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335CC342-C902-45EA-9840-D2068C5A698B}"/>
              </a:ext>
            </a:extLst>
          </p:cNvPr>
          <p:cNvSpPr/>
          <p:nvPr/>
        </p:nvSpPr>
        <p:spPr>
          <a:xfrm>
            <a:off x="3405374" y="1430922"/>
            <a:ext cx="26266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«Жилье и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 городская среда»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115" name="Rectangle 29">
            <a:extLst>
              <a:ext uri="{FF2B5EF4-FFF2-40B4-BE49-F238E27FC236}">
                <a16:creationId xmlns:a16="http://schemas.microsoft.com/office/drawing/2014/main" id="{6E1EF30A-5B05-46B3-B4E4-6E932B67D215}"/>
              </a:ext>
            </a:extLst>
          </p:cNvPr>
          <p:cNvSpPr/>
          <p:nvPr/>
        </p:nvSpPr>
        <p:spPr>
          <a:xfrm>
            <a:off x="3669696" y="3348262"/>
            <a:ext cx="1890508" cy="5668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«Формирование комфортной городской среды»</a:t>
            </a:r>
          </a:p>
        </p:txBody>
      </p:sp>
      <p:sp>
        <p:nvSpPr>
          <p:cNvPr id="116" name="Rectangle 29">
            <a:extLst>
              <a:ext uri="{FF2B5EF4-FFF2-40B4-BE49-F238E27FC236}">
                <a16:creationId xmlns:a16="http://schemas.microsoft.com/office/drawing/2014/main" id="{624892D5-19E2-4DFA-88D4-8730295079A4}"/>
              </a:ext>
            </a:extLst>
          </p:cNvPr>
          <p:cNvSpPr/>
          <p:nvPr/>
        </p:nvSpPr>
        <p:spPr>
          <a:xfrm>
            <a:off x="6675221" y="2927356"/>
            <a:ext cx="1885341" cy="135951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 объектами спорта, а также подготовка спортивного резерва»</a:t>
            </a:r>
          </a:p>
        </p:txBody>
      </p:sp>
      <p:sp>
        <p:nvSpPr>
          <p:cNvPr id="117" name="Rectangle 24">
            <a:extLst>
              <a:ext uri="{FF2B5EF4-FFF2-40B4-BE49-F238E27FC236}">
                <a16:creationId xmlns:a16="http://schemas.microsoft.com/office/drawing/2014/main" id="{B6ED2C56-744B-44DA-82CE-85B891BC2F06}"/>
              </a:ext>
            </a:extLst>
          </p:cNvPr>
          <p:cNvSpPr/>
          <p:nvPr/>
        </p:nvSpPr>
        <p:spPr>
          <a:xfrm>
            <a:off x="9717532" y="3571922"/>
            <a:ext cx="1909847" cy="3596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«Патриотическое воспитание граждан РФ»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6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6A0ABA28-8774-4F97-A474-B930A0311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538" y="2415988"/>
            <a:ext cx="399056" cy="4715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A5351C-0817-419F-B44A-8ED80F553B96}"/>
              </a:ext>
            </a:extLst>
          </p:cNvPr>
          <p:cNvSpPr txBox="1"/>
          <p:nvPr/>
        </p:nvSpPr>
        <p:spPr>
          <a:xfrm>
            <a:off x="847288" y="5335082"/>
            <a:ext cx="182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224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A1355B-9E6F-476B-9F39-C0897DD9370B}"/>
              </a:ext>
            </a:extLst>
          </p:cNvPr>
          <p:cNvSpPr txBox="1"/>
          <p:nvPr/>
        </p:nvSpPr>
        <p:spPr>
          <a:xfrm>
            <a:off x="4035105" y="5297614"/>
            <a:ext cx="166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67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7281FF-5737-4918-8A3F-6B1DE9022661}"/>
              </a:ext>
            </a:extLst>
          </p:cNvPr>
          <p:cNvSpPr txBox="1"/>
          <p:nvPr/>
        </p:nvSpPr>
        <p:spPr>
          <a:xfrm>
            <a:off x="7028566" y="5275828"/>
            <a:ext cx="176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5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9B8914-5485-4FC9-92FB-663EA4445D06}"/>
              </a:ext>
            </a:extLst>
          </p:cNvPr>
          <p:cNvSpPr txBox="1"/>
          <p:nvPr/>
        </p:nvSpPr>
        <p:spPr>
          <a:xfrm>
            <a:off x="9996337" y="5275828"/>
            <a:ext cx="185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pic>
        <p:nvPicPr>
          <p:cNvPr id="5" name="Рисунок 4" descr="Город">
            <a:extLst>
              <a:ext uri="{FF2B5EF4-FFF2-40B4-BE49-F238E27FC236}">
                <a16:creationId xmlns:a16="http://schemas.microsoft.com/office/drawing/2014/main" id="{9B0C6B37-B2E0-4561-9601-C0FBF1F85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3119" y="2340710"/>
            <a:ext cx="637373" cy="637373"/>
          </a:xfrm>
          <a:prstGeom prst="rect">
            <a:avLst/>
          </a:prstGeom>
        </p:spPr>
      </p:pic>
      <p:pic>
        <p:nvPicPr>
          <p:cNvPr id="7" name="Рисунок 6" descr="Семья с двумя детьми">
            <a:extLst>
              <a:ext uri="{FF2B5EF4-FFF2-40B4-BE49-F238E27FC236}">
                <a16:creationId xmlns:a16="http://schemas.microsoft.com/office/drawing/2014/main" id="{DFC5FDF7-86BB-48F1-93E9-253B2A76C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1121" y="2362688"/>
            <a:ext cx="568478" cy="5684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781A21-48CF-4661-BEFF-1703C2430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02" y="2512017"/>
            <a:ext cx="524770" cy="4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1599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Национальный проект «Образование»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2E1AE2-A0ED-4110-A461-5563EFA966ED}"/>
              </a:ext>
            </a:extLst>
          </p:cNvPr>
          <p:cNvSpPr txBox="1"/>
          <p:nvPr/>
        </p:nvSpPr>
        <p:spPr>
          <a:xfrm>
            <a:off x="4131522" y="1329308"/>
            <a:ext cx="64964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Затраты в разрезе региональных проектов, входящих в нацпроект </a:t>
            </a:r>
          </a:p>
          <a:p>
            <a:r>
              <a:rPr lang="ru-RU" sz="2600" dirty="0"/>
              <a:t>в 202</a:t>
            </a:r>
            <a:r>
              <a:rPr lang="en-US" sz="2600" dirty="0"/>
              <a:t>4</a:t>
            </a:r>
            <a:r>
              <a:rPr lang="ru-RU" sz="2600" dirty="0"/>
              <a:t> году, составили </a:t>
            </a:r>
            <a:r>
              <a:rPr lang="ru-RU" sz="4000" b="1" dirty="0"/>
              <a:t>1</a:t>
            </a:r>
            <a:r>
              <a:rPr lang="en-US" sz="4000" b="1" dirty="0"/>
              <a:t>0</a:t>
            </a:r>
            <a:r>
              <a:rPr lang="ru-RU" sz="1800" dirty="0"/>
              <a:t> </a:t>
            </a:r>
            <a:r>
              <a:rPr lang="ru-RU" sz="2000" dirty="0"/>
              <a:t>млн руб.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FCF372-6DBE-4B08-A770-D3FBEA3B98B8}"/>
              </a:ext>
            </a:extLst>
          </p:cNvPr>
          <p:cNvSpPr txBox="1"/>
          <p:nvPr/>
        </p:nvSpPr>
        <p:spPr>
          <a:xfrm>
            <a:off x="4016670" y="2943157"/>
            <a:ext cx="78534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На патриотическое воспитание граждан (обеспечение деятельности советников директора по воспитанию и взаимодействию с детскими общественными объединениями) предусмотрено 10,0 млн руб. (в том числе: за счет бюджета РФ – 9,8 млн руб., РБ – 0,2 млн руб.). Выплаты осуществлялись ежемесячно, на базе 27 школ введена должность советника директора по воспитанию, проведены мероприятия по обеспечению деятельности советников директора по воспитанию и взаимодействию с детскими общественными объединениями.</a:t>
            </a:r>
          </a:p>
        </p:txBody>
      </p:sp>
      <p:sp>
        <p:nvSpPr>
          <p:cNvPr id="33" name="Rectangle: Rounded Corners 4">
            <a:extLst>
              <a:ext uri="{FF2B5EF4-FFF2-40B4-BE49-F238E27FC236}">
                <a16:creationId xmlns:a16="http://schemas.microsoft.com/office/drawing/2014/main" id="{3FB892E2-7C2C-4FFF-A8CF-25C69FFFDB08}"/>
              </a:ext>
            </a:extLst>
          </p:cNvPr>
          <p:cNvSpPr/>
          <p:nvPr/>
        </p:nvSpPr>
        <p:spPr>
          <a:xfrm>
            <a:off x="-8203830" y="687283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">
            <a:extLst>
              <a:ext uri="{FF2B5EF4-FFF2-40B4-BE49-F238E27FC236}">
                <a16:creationId xmlns:a16="http://schemas.microsoft.com/office/drawing/2014/main" id="{669ADE1D-F771-48AB-93BD-AE4B5EA6FD88}"/>
              </a:ext>
            </a:extLst>
          </p:cNvPr>
          <p:cNvSpPr/>
          <p:nvPr/>
        </p:nvSpPr>
        <p:spPr>
          <a:xfrm>
            <a:off x="-7935094" y="1823673"/>
            <a:ext cx="2083366" cy="3547528"/>
          </a:xfrm>
          <a:prstGeom prst="roundRect">
            <a:avLst>
              <a:gd name="adj" fmla="val 4139"/>
            </a:avLst>
          </a:prstGeom>
          <a:gradFill flip="none" rotWithShape="1">
            <a:gsLst>
              <a:gs pos="83000">
                <a:srgbClr val="3A9874">
                  <a:lumMod val="100000"/>
                </a:srgbClr>
              </a:gs>
              <a:gs pos="59000">
                <a:srgbClr val="7BC8AB"/>
              </a:gs>
              <a:gs pos="0">
                <a:srgbClr val="3A9874"/>
              </a:gs>
              <a:gs pos="28000">
                <a:srgbClr val="88D2B6"/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/>
          </a:p>
        </p:txBody>
      </p:sp>
      <p:sp>
        <p:nvSpPr>
          <p:cNvPr id="35" name="Rectangle: Rounded Corners 7">
            <a:extLst>
              <a:ext uri="{FF2B5EF4-FFF2-40B4-BE49-F238E27FC236}">
                <a16:creationId xmlns:a16="http://schemas.microsoft.com/office/drawing/2014/main" id="{7C685C8E-F956-41B2-B5B7-3685A4B2E7AC}"/>
              </a:ext>
            </a:extLst>
          </p:cNvPr>
          <p:cNvSpPr/>
          <p:nvPr/>
        </p:nvSpPr>
        <p:spPr>
          <a:xfrm>
            <a:off x="-4598468" y="7230337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6">
            <a:extLst>
              <a:ext uri="{FF2B5EF4-FFF2-40B4-BE49-F238E27FC236}">
                <a16:creationId xmlns:a16="http://schemas.microsoft.com/office/drawing/2014/main" id="{8338919A-72D0-4680-AD41-E383AB651661}"/>
              </a:ext>
            </a:extLst>
          </p:cNvPr>
          <p:cNvSpPr/>
          <p:nvPr/>
        </p:nvSpPr>
        <p:spPr>
          <a:xfrm>
            <a:off x="-4329732" y="8362493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59000">
                <a:srgbClr val="F8977C"/>
              </a:gs>
              <a:gs pos="82000">
                <a:srgbClr val="F67754"/>
              </a:gs>
              <a:gs pos="0">
                <a:srgbClr val="F46038"/>
              </a:gs>
              <a:gs pos="28000">
                <a:srgbClr val="F8977C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Rectangle: Rounded Corners 10">
            <a:extLst>
              <a:ext uri="{FF2B5EF4-FFF2-40B4-BE49-F238E27FC236}">
                <a16:creationId xmlns:a16="http://schemas.microsoft.com/office/drawing/2014/main" id="{F0724792-748C-4A0C-9815-83EC812484E3}"/>
              </a:ext>
            </a:extLst>
          </p:cNvPr>
          <p:cNvSpPr/>
          <p:nvPr/>
        </p:nvSpPr>
        <p:spPr>
          <a:xfrm>
            <a:off x="11167806" y="7420945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9">
            <a:extLst>
              <a:ext uri="{FF2B5EF4-FFF2-40B4-BE49-F238E27FC236}">
                <a16:creationId xmlns:a16="http://schemas.microsoft.com/office/drawing/2014/main" id="{0CA81EF1-FB1C-4898-B088-F8CFB1C9E063}"/>
              </a:ext>
            </a:extLst>
          </p:cNvPr>
          <p:cNvSpPr/>
          <p:nvPr/>
        </p:nvSpPr>
        <p:spPr>
          <a:xfrm>
            <a:off x="11436542" y="8553101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0">
                <a:srgbClr val="7BA66D"/>
              </a:gs>
              <a:gs pos="83000">
                <a:srgbClr val="79A56B"/>
              </a:gs>
              <a:gs pos="28000">
                <a:srgbClr val="A4C29A"/>
              </a:gs>
              <a:gs pos="59000">
                <a:srgbClr val="A4C29A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50F54D40-9F46-43A6-9D29-57E093F0BB5F}"/>
              </a:ext>
            </a:extLst>
          </p:cNvPr>
          <p:cNvSpPr/>
          <p:nvPr/>
        </p:nvSpPr>
        <p:spPr>
          <a:xfrm>
            <a:off x="-8203830" y="779367"/>
            <a:ext cx="26146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«Безопасные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качественные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дороги»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65" name="Rectangle 34">
            <a:extLst>
              <a:ext uri="{FF2B5EF4-FFF2-40B4-BE49-F238E27FC236}">
                <a16:creationId xmlns:a16="http://schemas.microsoft.com/office/drawing/2014/main" id="{00B5E8F7-C938-4BFC-B63A-7ADBEF3CFB44}"/>
              </a:ext>
            </a:extLst>
          </p:cNvPr>
          <p:cNvSpPr/>
          <p:nvPr/>
        </p:nvSpPr>
        <p:spPr>
          <a:xfrm>
            <a:off x="-7964765" y="2782050"/>
            <a:ext cx="1909844" cy="7513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«Региональная и местная дорожная сеть»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464260CE-8C27-4DC0-91CC-B952F2F071E2}"/>
              </a:ext>
            </a:extLst>
          </p:cNvPr>
          <p:cNvSpPr/>
          <p:nvPr/>
        </p:nvSpPr>
        <p:spPr>
          <a:xfrm>
            <a:off x="11422011" y="7690849"/>
            <a:ext cx="21686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«Демография»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41DB5771-F4BF-4645-96A1-95304C7B0577}"/>
              </a:ext>
            </a:extLst>
          </p:cNvPr>
          <p:cNvSpPr/>
          <p:nvPr/>
        </p:nvSpPr>
        <p:spPr>
          <a:xfrm>
            <a:off x="-4594054" y="7420945"/>
            <a:ext cx="26266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«Жилье и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 городская среда»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68" name="Rectangle 29">
            <a:extLst>
              <a:ext uri="{FF2B5EF4-FFF2-40B4-BE49-F238E27FC236}">
                <a16:creationId xmlns:a16="http://schemas.microsoft.com/office/drawing/2014/main" id="{31976514-C60A-4C8E-A2E1-EB2EF474B0DD}"/>
              </a:ext>
            </a:extLst>
          </p:cNvPr>
          <p:cNvSpPr/>
          <p:nvPr/>
        </p:nvSpPr>
        <p:spPr>
          <a:xfrm>
            <a:off x="-4329732" y="9338285"/>
            <a:ext cx="1890508" cy="5668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«Формирование комфортной городской среды»</a:t>
            </a:r>
          </a:p>
        </p:txBody>
      </p:sp>
      <p:sp>
        <p:nvSpPr>
          <p:cNvPr id="69" name="Rectangle 29">
            <a:extLst>
              <a:ext uri="{FF2B5EF4-FFF2-40B4-BE49-F238E27FC236}">
                <a16:creationId xmlns:a16="http://schemas.microsoft.com/office/drawing/2014/main" id="{14C47679-5A45-442D-B65D-2CC635242487}"/>
              </a:ext>
            </a:extLst>
          </p:cNvPr>
          <p:cNvSpPr/>
          <p:nvPr/>
        </p:nvSpPr>
        <p:spPr>
          <a:xfrm>
            <a:off x="11436542" y="9136810"/>
            <a:ext cx="1885341" cy="135951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 объектами спорта, а также подготовка спортивного резерва»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44F7AC-F40A-46FC-9359-983942B44731}"/>
              </a:ext>
            </a:extLst>
          </p:cNvPr>
          <p:cNvSpPr txBox="1"/>
          <p:nvPr/>
        </p:nvSpPr>
        <p:spPr>
          <a:xfrm>
            <a:off x="-7900431" y="4773585"/>
            <a:ext cx="204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250,1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AC51EB-B35B-43F0-97D2-382AFBD795E4}"/>
              </a:ext>
            </a:extLst>
          </p:cNvPr>
          <p:cNvSpPr txBox="1"/>
          <p:nvPr/>
        </p:nvSpPr>
        <p:spPr>
          <a:xfrm>
            <a:off x="-4350705" y="11287637"/>
            <a:ext cx="204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122,0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12D4957-1EE0-4B2F-BD65-9E13B11F8DA6}"/>
              </a:ext>
            </a:extLst>
          </p:cNvPr>
          <p:cNvSpPr txBox="1"/>
          <p:nvPr/>
        </p:nvSpPr>
        <p:spPr>
          <a:xfrm>
            <a:off x="11541915" y="11443759"/>
            <a:ext cx="204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14,8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pic>
        <p:nvPicPr>
          <p:cNvPr id="73" name="Рисунок 72" descr="Город">
            <a:extLst>
              <a:ext uri="{FF2B5EF4-FFF2-40B4-BE49-F238E27FC236}">
                <a16:creationId xmlns:a16="http://schemas.microsoft.com/office/drawing/2014/main" id="{1B8917FD-A39D-4E5E-B1EC-AEB4ED1A8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676309" y="8330733"/>
            <a:ext cx="637373" cy="637373"/>
          </a:xfrm>
          <a:prstGeom prst="rect">
            <a:avLst/>
          </a:prstGeom>
        </p:spPr>
      </p:pic>
      <p:pic>
        <p:nvPicPr>
          <p:cNvPr id="74" name="Рисунок 73" descr="Семья с двумя детьми">
            <a:extLst>
              <a:ext uri="{FF2B5EF4-FFF2-40B4-BE49-F238E27FC236}">
                <a16:creationId xmlns:a16="http://schemas.microsoft.com/office/drawing/2014/main" id="{8623D638-B272-43A7-BD98-B41537A4A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00196" y="8530619"/>
            <a:ext cx="568478" cy="568478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4AF2878-BB65-4E8D-A73A-369ADCF11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1223" y="1950520"/>
            <a:ext cx="524770" cy="457599"/>
          </a:xfrm>
          <a:prstGeom prst="rect">
            <a:avLst/>
          </a:prstGeom>
        </p:spPr>
      </p:pic>
      <p:sp>
        <p:nvSpPr>
          <p:cNvPr id="76" name="Rectangle: Rounded Corners 13">
            <a:extLst>
              <a:ext uri="{FF2B5EF4-FFF2-40B4-BE49-F238E27FC236}">
                <a16:creationId xmlns:a16="http://schemas.microsoft.com/office/drawing/2014/main" id="{D46AFADB-BD4F-4855-86EB-C8CED8DF5F18}"/>
              </a:ext>
            </a:extLst>
          </p:cNvPr>
          <p:cNvSpPr/>
          <p:nvPr/>
        </p:nvSpPr>
        <p:spPr>
          <a:xfrm>
            <a:off x="653709" y="1276433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: Rounded Corners 12">
            <a:extLst>
              <a:ext uri="{FF2B5EF4-FFF2-40B4-BE49-F238E27FC236}">
                <a16:creationId xmlns:a16="http://schemas.microsoft.com/office/drawing/2014/main" id="{9CF912DD-D387-42AC-87ED-9FA5CC5522D4}"/>
              </a:ext>
            </a:extLst>
          </p:cNvPr>
          <p:cNvSpPr/>
          <p:nvPr/>
        </p:nvSpPr>
        <p:spPr>
          <a:xfrm>
            <a:off x="922445" y="2404356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83000">
                <a:srgbClr val="25887C"/>
              </a:gs>
              <a:gs pos="0">
                <a:srgbClr val="248479"/>
              </a:gs>
              <a:gs pos="28000">
                <a:srgbClr val="34C2B1"/>
              </a:gs>
              <a:gs pos="59000">
                <a:srgbClr val="34C2B1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855AED41-F496-45F6-BD65-E50647ACB838}"/>
              </a:ext>
            </a:extLst>
          </p:cNvPr>
          <p:cNvSpPr/>
          <p:nvPr/>
        </p:nvSpPr>
        <p:spPr>
          <a:xfrm>
            <a:off x="826182" y="1554804"/>
            <a:ext cx="22567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sym typeface="Arial"/>
              </a:rPr>
              <a:t>«Образование»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sym typeface="Arial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2651E55C-28A6-4A76-A601-F25BE3F27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576" y="2447874"/>
            <a:ext cx="399056" cy="471540"/>
          </a:xfrm>
          <a:prstGeom prst="rect">
            <a:avLst/>
          </a:prstGeom>
        </p:spPr>
      </p:pic>
      <p:sp>
        <p:nvSpPr>
          <p:cNvPr id="84" name="Rectangle 24">
            <a:extLst>
              <a:ext uri="{FF2B5EF4-FFF2-40B4-BE49-F238E27FC236}">
                <a16:creationId xmlns:a16="http://schemas.microsoft.com/office/drawing/2014/main" id="{EE301969-9FC1-4E0B-B4DA-162BB6C71116}"/>
              </a:ext>
            </a:extLst>
          </p:cNvPr>
          <p:cNvSpPr/>
          <p:nvPr/>
        </p:nvSpPr>
        <p:spPr>
          <a:xfrm>
            <a:off x="1009204" y="3683629"/>
            <a:ext cx="1909847" cy="3596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«Патриотическое воспитание граждан РФ»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6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8625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Национальный проект «Демография»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FF3183-D76A-463E-B6FD-90423857FAF5}"/>
              </a:ext>
            </a:extLst>
          </p:cNvPr>
          <p:cNvSpPr txBox="1"/>
          <p:nvPr/>
        </p:nvSpPr>
        <p:spPr>
          <a:xfrm>
            <a:off x="3662510" y="1575711"/>
            <a:ext cx="7938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Закуплена экипировка для занятий спортом:</a:t>
            </a:r>
          </a:p>
          <a:p>
            <a:pPr algn="just"/>
            <a:r>
              <a:rPr lang="ru-RU" sz="2000" dirty="0"/>
              <a:t> </a:t>
            </a:r>
          </a:p>
          <a:p>
            <a:pPr algn="just"/>
            <a:r>
              <a:rPr lang="ru-RU" sz="2000" b="1" dirty="0"/>
              <a:t>МАУ ДО "Спортивная школа по спортивной борьбе"  </a:t>
            </a:r>
          </a:p>
          <a:p>
            <a:pPr algn="just"/>
            <a:r>
              <a:rPr lang="ru-RU" sz="2000" b="1" dirty="0"/>
              <a:t>МАУ ДО "Спортивная школа олимпийского резерва "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Затраты в разрезе регионального проекта «Создание для всех категорий и групп  населения условий для занятия физической культурой и спортом, массовым спортом, в том числе повышение уровня обеспеченности населения объектами спорта, а также подготовка спортивного резерва», входящего в нацпроект в 202</a:t>
            </a:r>
            <a:r>
              <a:rPr lang="en-US" sz="2000" dirty="0"/>
              <a:t>4</a:t>
            </a:r>
            <a:r>
              <a:rPr lang="ru-RU" sz="2000" dirty="0"/>
              <a:t> году, составили</a:t>
            </a:r>
            <a:r>
              <a:rPr lang="ru-RU" sz="1900" dirty="0"/>
              <a:t>  </a:t>
            </a:r>
            <a:r>
              <a:rPr lang="en-US" sz="4000" b="1" dirty="0"/>
              <a:t>5</a:t>
            </a:r>
            <a:r>
              <a:rPr lang="ru-RU" sz="1800" dirty="0"/>
              <a:t>  млн руб.</a:t>
            </a: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6E604D52-A7B8-48A9-AE11-91779ED3B030}"/>
              </a:ext>
            </a:extLst>
          </p:cNvPr>
          <p:cNvSpPr/>
          <p:nvPr/>
        </p:nvSpPr>
        <p:spPr>
          <a:xfrm>
            <a:off x="623888" y="1266145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9">
            <a:extLst>
              <a:ext uri="{FF2B5EF4-FFF2-40B4-BE49-F238E27FC236}">
                <a16:creationId xmlns:a16="http://schemas.microsoft.com/office/drawing/2014/main" id="{06C57196-B20B-425B-8F2E-5634917CA4A6}"/>
              </a:ext>
            </a:extLst>
          </p:cNvPr>
          <p:cNvSpPr/>
          <p:nvPr/>
        </p:nvSpPr>
        <p:spPr>
          <a:xfrm>
            <a:off x="892624" y="2398301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0">
                <a:srgbClr val="7BA66D"/>
              </a:gs>
              <a:gs pos="83000">
                <a:srgbClr val="79A56B"/>
              </a:gs>
              <a:gs pos="28000">
                <a:srgbClr val="A4C29A"/>
              </a:gs>
              <a:gs pos="59000">
                <a:srgbClr val="A4C29A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FE8AF84-4160-44B8-8592-9620B1557A0B}"/>
              </a:ext>
            </a:extLst>
          </p:cNvPr>
          <p:cNvSpPr/>
          <p:nvPr/>
        </p:nvSpPr>
        <p:spPr>
          <a:xfrm>
            <a:off x="878093" y="1536049"/>
            <a:ext cx="21686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«Демография»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FD2F57D7-2D25-43CA-B8E0-B5FD39BEF9F0}"/>
              </a:ext>
            </a:extLst>
          </p:cNvPr>
          <p:cNvSpPr/>
          <p:nvPr/>
        </p:nvSpPr>
        <p:spPr>
          <a:xfrm>
            <a:off x="991636" y="3054361"/>
            <a:ext cx="1885341" cy="135951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 объектами спорта, а также подготовка спортивного резерва»</a:t>
            </a:r>
          </a:p>
        </p:txBody>
      </p:sp>
      <p:pic>
        <p:nvPicPr>
          <p:cNvPr id="36" name="Рисунок 35" descr="Семья с двумя детьми">
            <a:extLst>
              <a:ext uri="{FF2B5EF4-FFF2-40B4-BE49-F238E27FC236}">
                <a16:creationId xmlns:a16="http://schemas.microsoft.com/office/drawing/2014/main" id="{46C2169A-5B92-485F-80B8-728EA3746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8157" y="2442092"/>
            <a:ext cx="568478" cy="568478"/>
          </a:xfrm>
          <a:prstGeom prst="rect">
            <a:avLst/>
          </a:prstGeom>
        </p:spPr>
      </p:pic>
      <p:sp>
        <p:nvSpPr>
          <p:cNvPr id="37" name="Rectangle: Rounded Corners 13">
            <a:extLst>
              <a:ext uri="{FF2B5EF4-FFF2-40B4-BE49-F238E27FC236}">
                <a16:creationId xmlns:a16="http://schemas.microsoft.com/office/drawing/2014/main" id="{7E3ED190-394C-43AF-AFC6-8CF00614A121}"/>
              </a:ext>
            </a:extLst>
          </p:cNvPr>
          <p:cNvSpPr/>
          <p:nvPr/>
        </p:nvSpPr>
        <p:spPr>
          <a:xfrm>
            <a:off x="10843066" y="7163200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12">
            <a:extLst>
              <a:ext uri="{FF2B5EF4-FFF2-40B4-BE49-F238E27FC236}">
                <a16:creationId xmlns:a16="http://schemas.microsoft.com/office/drawing/2014/main" id="{3FDB625E-8FA1-4DBC-93CC-FF1163229BBC}"/>
              </a:ext>
            </a:extLst>
          </p:cNvPr>
          <p:cNvSpPr/>
          <p:nvPr/>
        </p:nvSpPr>
        <p:spPr>
          <a:xfrm>
            <a:off x="11111802" y="8291123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83000">
                <a:srgbClr val="25887C"/>
              </a:gs>
              <a:gs pos="0">
                <a:srgbClr val="248479"/>
              </a:gs>
              <a:gs pos="28000">
                <a:srgbClr val="34C2B1"/>
              </a:gs>
              <a:gs pos="59000">
                <a:srgbClr val="34C2B1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21E3909-0A07-4338-AC1F-F7A4B7B397DD}"/>
              </a:ext>
            </a:extLst>
          </p:cNvPr>
          <p:cNvSpPr/>
          <p:nvPr/>
        </p:nvSpPr>
        <p:spPr>
          <a:xfrm>
            <a:off x="11015539" y="7441571"/>
            <a:ext cx="22567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sym typeface="Arial"/>
              </a:rPr>
              <a:t>«Образование»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sym typeface="Arial"/>
            </a:endParaRP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E2B318ED-8051-4C2F-98C7-FF6434C71D03}"/>
              </a:ext>
            </a:extLst>
          </p:cNvPr>
          <p:cNvSpPr/>
          <p:nvPr/>
        </p:nvSpPr>
        <p:spPr>
          <a:xfrm>
            <a:off x="11087296" y="8903282"/>
            <a:ext cx="1909847" cy="3596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«Патриотическое воспитание граждан РФ»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6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58E008B3-F729-4FF3-AC87-9043B9D28764}"/>
              </a:ext>
            </a:extLst>
          </p:cNvPr>
          <p:cNvSpPr/>
          <p:nvPr/>
        </p:nvSpPr>
        <p:spPr>
          <a:xfrm>
            <a:off x="11136306" y="9790684"/>
            <a:ext cx="1860837" cy="3596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«Успех каждого ребенка»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6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Rectangle 24">
            <a:extLst>
              <a:ext uri="{FF2B5EF4-FFF2-40B4-BE49-F238E27FC236}">
                <a16:creationId xmlns:a16="http://schemas.microsoft.com/office/drawing/2014/main" id="{9194D53E-7763-445B-A5FC-1B2FF158AA0B}"/>
              </a:ext>
            </a:extLst>
          </p:cNvPr>
          <p:cNvSpPr/>
          <p:nvPr/>
        </p:nvSpPr>
        <p:spPr>
          <a:xfrm>
            <a:off x="11111801" y="10420295"/>
            <a:ext cx="1860837" cy="3596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«Современная школа»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6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CE0FA06-29E0-4AF7-99D0-7E153B1D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4933" y="8334641"/>
            <a:ext cx="399056" cy="47154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68DCE6B-B95B-4868-88FF-A65EF5BE8A2A}"/>
              </a:ext>
            </a:extLst>
          </p:cNvPr>
          <p:cNvSpPr txBox="1"/>
          <p:nvPr/>
        </p:nvSpPr>
        <p:spPr>
          <a:xfrm>
            <a:off x="11241680" y="11194481"/>
            <a:ext cx="204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11,5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7911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0" grpId="0"/>
      <p:bldP spid="41" grpId="0"/>
      <p:bldP spid="42" grpId="0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24263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Национальный проект «Безопасные и качественные дороги»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43CE8F-197A-4790-8513-C4217AC3C513}"/>
              </a:ext>
            </a:extLst>
          </p:cNvPr>
          <p:cNvSpPr txBox="1"/>
          <p:nvPr/>
        </p:nvSpPr>
        <p:spPr>
          <a:xfrm>
            <a:off x="3960612" y="1721224"/>
            <a:ext cx="78057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/>
              <a:t>Затраты в разрезе регионального проекта «Региональная и местная дорожная сеть», входящего в нацпроект в 202</a:t>
            </a:r>
            <a:r>
              <a:rPr lang="en-US" sz="2300" dirty="0"/>
              <a:t>4</a:t>
            </a:r>
            <a:r>
              <a:rPr lang="ru-RU" sz="2300" dirty="0"/>
              <a:t> году, составили </a:t>
            </a:r>
            <a:r>
              <a:rPr lang="en-US" sz="4000" b="1" dirty="0"/>
              <a:t>224</a:t>
            </a:r>
            <a:r>
              <a:rPr lang="ru-RU" sz="1800" dirty="0"/>
              <a:t> млн руб.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2BCCF6-6FE1-4851-BD05-EB324A3A6E37}"/>
              </a:ext>
            </a:extLst>
          </p:cNvPr>
          <p:cNvSpPr txBox="1"/>
          <p:nvPr/>
        </p:nvSpPr>
        <p:spPr>
          <a:xfrm>
            <a:off x="3960612" y="3583750"/>
            <a:ext cx="807581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Были осуществлены работы по:</a:t>
            </a:r>
          </a:p>
          <a:p>
            <a:pPr algn="just"/>
            <a:endParaRPr lang="ru-RU" sz="600" dirty="0"/>
          </a:p>
          <a:p>
            <a:pPr marL="342900" indent="-342900" algn="just">
              <a:buFontTx/>
              <a:buChar char="-"/>
            </a:pPr>
            <a:r>
              <a:rPr lang="ru-RU" sz="2000" dirty="0"/>
              <a:t>ремонту </a:t>
            </a:r>
            <a:r>
              <a:rPr lang="ru-RU" sz="3500" dirty="0"/>
              <a:t>1</a:t>
            </a:r>
            <a:r>
              <a:rPr lang="en-US" sz="3500" dirty="0"/>
              <a:t>2</a:t>
            </a:r>
            <a:r>
              <a:rPr lang="ru-RU" sz="2000" dirty="0"/>
              <a:t> автомобильных дорог общего пользования местного значения на сумму 209 млн. руб.</a:t>
            </a:r>
          </a:p>
          <a:p>
            <a:pPr algn="just"/>
            <a:endParaRPr lang="ru-RU" sz="600" dirty="0"/>
          </a:p>
          <a:p>
            <a:pPr algn="just"/>
            <a:endParaRPr lang="ru-RU" sz="600" dirty="0"/>
          </a:p>
          <a:p>
            <a:pPr marL="342900" lvl="0" indent="-342900" algn="just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устройство четырех технических средств организации дорожного движения на сумму 15  млн руб.</a:t>
            </a:r>
            <a:endParaRPr lang="ru-RU" sz="1800" dirty="0"/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3B533358-4668-4E0C-9E39-83A67756B71B}"/>
              </a:ext>
            </a:extLst>
          </p:cNvPr>
          <p:cNvSpPr/>
          <p:nvPr/>
        </p:nvSpPr>
        <p:spPr>
          <a:xfrm>
            <a:off x="623888" y="1258606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47860429-C4D0-4227-A557-098E207233BA}"/>
              </a:ext>
            </a:extLst>
          </p:cNvPr>
          <p:cNvSpPr/>
          <p:nvPr/>
        </p:nvSpPr>
        <p:spPr>
          <a:xfrm>
            <a:off x="892624" y="2394996"/>
            <a:ext cx="2083366" cy="3547528"/>
          </a:xfrm>
          <a:prstGeom prst="roundRect">
            <a:avLst>
              <a:gd name="adj" fmla="val 4139"/>
            </a:avLst>
          </a:prstGeom>
          <a:gradFill flip="none" rotWithShape="1">
            <a:gsLst>
              <a:gs pos="83000">
                <a:srgbClr val="3A9874">
                  <a:lumMod val="100000"/>
                </a:srgbClr>
              </a:gs>
              <a:gs pos="59000">
                <a:srgbClr val="7BC8AB"/>
              </a:gs>
              <a:gs pos="0">
                <a:srgbClr val="3A9874"/>
              </a:gs>
              <a:gs pos="28000">
                <a:srgbClr val="88D2B6"/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A476A77-D13D-4396-8B8E-8EAE5FFFEF18}"/>
              </a:ext>
            </a:extLst>
          </p:cNvPr>
          <p:cNvSpPr/>
          <p:nvPr/>
        </p:nvSpPr>
        <p:spPr>
          <a:xfrm>
            <a:off x="623888" y="1350690"/>
            <a:ext cx="26146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«Безопасные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качественные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дороги»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ED24BCCF-A3FD-4346-8222-BBEAD8944502}"/>
              </a:ext>
            </a:extLst>
          </p:cNvPr>
          <p:cNvSpPr/>
          <p:nvPr/>
        </p:nvSpPr>
        <p:spPr>
          <a:xfrm>
            <a:off x="892624" y="3458599"/>
            <a:ext cx="1909844" cy="7513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«Региональная и местная дорожная сеть»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832B859-76C0-447B-85E5-F6FB38586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95" y="2521843"/>
            <a:ext cx="524770" cy="457599"/>
          </a:xfrm>
          <a:prstGeom prst="rect">
            <a:avLst/>
          </a:prstGeom>
        </p:spPr>
      </p:pic>
      <p:sp>
        <p:nvSpPr>
          <p:cNvPr id="40" name="Rectangle: Rounded Corners 10">
            <a:extLst>
              <a:ext uri="{FF2B5EF4-FFF2-40B4-BE49-F238E27FC236}">
                <a16:creationId xmlns:a16="http://schemas.microsoft.com/office/drawing/2014/main" id="{A092AE66-2F16-4936-801D-926D2A07210A}"/>
              </a:ext>
            </a:extLst>
          </p:cNvPr>
          <p:cNvSpPr/>
          <p:nvPr/>
        </p:nvSpPr>
        <p:spPr>
          <a:xfrm>
            <a:off x="6894060" y="7190572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9">
            <a:extLst>
              <a:ext uri="{FF2B5EF4-FFF2-40B4-BE49-F238E27FC236}">
                <a16:creationId xmlns:a16="http://schemas.microsoft.com/office/drawing/2014/main" id="{C7D2AD0D-6923-408F-95B6-8D0542A19F20}"/>
              </a:ext>
            </a:extLst>
          </p:cNvPr>
          <p:cNvSpPr/>
          <p:nvPr/>
        </p:nvSpPr>
        <p:spPr>
          <a:xfrm>
            <a:off x="7162796" y="8322728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0">
                <a:srgbClr val="7BA66D"/>
              </a:gs>
              <a:gs pos="83000">
                <a:srgbClr val="79A56B"/>
              </a:gs>
              <a:gs pos="28000">
                <a:srgbClr val="A4C29A"/>
              </a:gs>
              <a:gs pos="59000">
                <a:srgbClr val="A4C29A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AA209D1-0C79-4864-93F4-5C703BBC9D3F}"/>
              </a:ext>
            </a:extLst>
          </p:cNvPr>
          <p:cNvSpPr/>
          <p:nvPr/>
        </p:nvSpPr>
        <p:spPr>
          <a:xfrm>
            <a:off x="7148265" y="7460476"/>
            <a:ext cx="21686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«Демография»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D8B33549-ABF5-4F7D-BFE2-6433ACBA44EF}"/>
              </a:ext>
            </a:extLst>
          </p:cNvPr>
          <p:cNvSpPr/>
          <p:nvPr/>
        </p:nvSpPr>
        <p:spPr>
          <a:xfrm>
            <a:off x="7162796" y="8906437"/>
            <a:ext cx="1885341" cy="135951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 объектами спорта, а также подготовка спортивного резерва»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D968B8-22B5-4438-B85C-BD9DCAA35238}"/>
              </a:ext>
            </a:extLst>
          </p:cNvPr>
          <p:cNvSpPr txBox="1"/>
          <p:nvPr/>
        </p:nvSpPr>
        <p:spPr>
          <a:xfrm>
            <a:off x="7268169" y="11213386"/>
            <a:ext cx="204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14,8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pic>
        <p:nvPicPr>
          <p:cNvPr id="45" name="Рисунок 44" descr="Семья с двумя детьми">
            <a:extLst>
              <a:ext uri="{FF2B5EF4-FFF2-40B4-BE49-F238E27FC236}">
                <a16:creationId xmlns:a16="http://schemas.microsoft.com/office/drawing/2014/main" id="{1AA95853-904D-44EA-9156-5A9C2533C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6450" y="8300246"/>
            <a:ext cx="568478" cy="5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9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98DEB4-7D10-4DBD-9AB0-6FD3DAC234CC}"/>
              </a:ext>
            </a:extLst>
          </p:cNvPr>
          <p:cNvSpPr txBox="1"/>
          <p:nvPr/>
        </p:nvSpPr>
        <p:spPr>
          <a:xfrm>
            <a:off x="781660" y="2306330"/>
            <a:ext cx="1115377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  <a:p>
            <a:pPr algn="just"/>
            <a:r>
              <a:rPr lang="ru-RU" b="1" dirty="0"/>
              <a:t>«Бюджет для граждан»</a:t>
            </a:r>
            <a:r>
              <a:rPr lang="ru-RU" dirty="0"/>
              <a:t> — </a:t>
            </a:r>
            <a:r>
              <a:rPr lang="ru-RU" b="1" dirty="0"/>
              <a:t>это</a:t>
            </a:r>
            <a:r>
              <a:rPr lang="ru-RU" dirty="0"/>
              <a:t> </a:t>
            </a:r>
            <a:r>
              <a:rPr lang="ru-RU" b="1" dirty="0"/>
              <a:t>упрощённая версия бюджета, облегчающая гражданам его понимание</a:t>
            </a:r>
            <a:r>
              <a:rPr lang="ru-RU" dirty="0"/>
              <a:t>. </a:t>
            </a:r>
          </a:p>
          <a:p>
            <a:pPr algn="just"/>
            <a:endParaRPr lang="ru-RU" sz="700" dirty="0"/>
          </a:p>
          <a:p>
            <a:pPr indent="457200" algn="just"/>
            <a:r>
              <a:rPr lang="ru-RU" dirty="0"/>
              <a:t>Бюджет для граждан разрабатывается для ознакомления граждан с задачами и приоритетными направлениями бюджетной политики, основными условиями формирования и 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 </a:t>
            </a:r>
          </a:p>
          <a:p>
            <a:pPr indent="457200" algn="just"/>
            <a:r>
              <a:rPr lang="ru-RU" dirty="0"/>
              <a:t>Именно «Бюджет для граждан» обеспечивает открытость и прозрачность информации для активных и неравнодушных горожан в доступной форме.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E0475-C74B-40AC-9D99-F6AA7EE8464E}"/>
              </a:ext>
            </a:extLst>
          </p:cNvPr>
          <p:cNvSpPr txBox="1"/>
          <p:nvPr/>
        </p:nvSpPr>
        <p:spPr>
          <a:xfrm>
            <a:off x="2853304" y="710546"/>
            <a:ext cx="783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Что такое «Бюджет для граждан»?</a:t>
            </a:r>
          </a:p>
        </p:txBody>
      </p:sp>
    </p:spTree>
    <p:extLst>
      <p:ext uri="{BB962C8B-B14F-4D97-AF65-F5344CB8AC3E}">
        <p14:creationId xmlns:p14="http://schemas.microsoft.com/office/powerpoint/2010/main" val="310569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754" y="207483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Национальный проект «Жилье и городская среда»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26133A-D367-4673-9576-FF8A444B62E1}"/>
              </a:ext>
            </a:extLst>
          </p:cNvPr>
          <p:cNvSpPr txBox="1"/>
          <p:nvPr/>
        </p:nvSpPr>
        <p:spPr>
          <a:xfrm>
            <a:off x="3908103" y="1524951"/>
            <a:ext cx="71266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Затраты в разрезе региональных проектов, входящих в нацпроект в 2024 году, составили </a:t>
            </a:r>
            <a:r>
              <a:rPr lang="ru-RU" sz="4000" b="1" dirty="0"/>
              <a:t>67</a:t>
            </a:r>
            <a:r>
              <a:rPr lang="ru-RU" sz="1800" dirty="0"/>
              <a:t> </a:t>
            </a:r>
            <a:r>
              <a:rPr lang="ru-RU" sz="2000" dirty="0"/>
              <a:t>млн руб.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48EB12-A0D3-411F-B48C-402433E2A6C0}"/>
              </a:ext>
            </a:extLst>
          </p:cNvPr>
          <p:cNvSpPr txBox="1"/>
          <p:nvPr/>
        </p:nvSpPr>
        <p:spPr>
          <a:xfrm>
            <a:off x="3481050" y="3429000"/>
            <a:ext cx="830359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dirty="0"/>
              <a:t>Благоустроена территория парка </a:t>
            </a:r>
            <a:r>
              <a:rPr lang="ru-RU" sz="2100" dirty="0" err="1"/>
              <a:t>им.С.М.Кирова</a:t>
            </a:r>
            <a:r>
              <a:rPr lang="ru-RU" sz="2100" dirty="0"/>
              <a:t> в </a:t>
            </a:r>
            <a:r>
              <a:rPr lang="ru-RU" sz="2100" dirty="0" err="1"/>
              <a:t>г.Стерлитамак</a:t>
            </a:r>
            <a:r>
              <a:rPr lang="ru-RU" sz="2100" dirty="0"/>
              <a:t>: было выполнено устройство асфальтобетонных дорожек и тротуаров для пеших прогулок, установлены детские игровые площадки, спортивные площадки с тренажерами для занятий граждан разной возрастной категории, с посильной физической нагрузкой для людей пожилого возраста, оборудованы площадки для отдыха со скамейками. Фонтан облицован гранитом, оборудован вентиляцией, электричеством, акустикой.</a:t>
            </a:r>
            <a:endParaRPr lang="ru-RU" sz="2000" dirty="0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C1B57504-ABE5-4BED-9CCD-F32C1DEE59FA}"/>
              </a:ext>
            </a:extLst>
          </p:cNvPr>
          <p:cNvSpPr/>
          <p:nvPr/>
        </p:nvSpPr>
        <p:spPr>
          <a:xfrm>
            <a:off x="656545" y="1275671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9EE070DE-657C-46E8-B096-553512635710}"/>
              </a:ext>
            </a:extLst>
          </p:cNvPr>
          <p:cNvSpPr/>
          <p:nvPr/>
        </p:nvSpPr>
        <p:spPr>
          <a:xfrm>
            <a:off x="925281" y="2407827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59000">
                <a:srgbClr val="F8977C"/>
              </a:gs>
              <a:gs pos="82000">
                <a:srgbClr val="F67754"/>
              </a:gs>
              <a:gs pos="0">
                <a:srgbClr val="F46038"/>
              </a:gs>
              <a:gs pos="28000">
                <a:srgbClr val="F8977C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F090B04-D238-4111-948C-6FEAA22424F0}"/>
              </a:ext>
            </a:extLst>
          </p:cNvPr>
          <p:cNvSpPr/>
          <p:nvPr/>
        </p:nvSpPr>
        <p:spPr>
          <a:xfrm>
            <a:off x="660959" y="1466279"/>
            <a:ext cx="26266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«Жилье и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 городская среда»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B1586715-1A46-4EC6-A22A-34A8B26976EB}"/>
              </a:ext>
            </a:extLst>
          </p:cNvPr>
          <p:cNvSpPr/>
          <p:nvPr/>
        </p:nvSpPr>
        <p:spPr>
          <a:xfrm>
            <a:off x="925093" y="3341663"/>
            <a:ext cx="2083553" cy="5668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«Формирование комфортной городской среды»</a:t>
            </a:r>
          </a:p>
        </p:txBody>
      </p:sp>
      <p:pic>
        <p:nvPicPr>
          <p:cNvPr id="23" name="Рисунок 22" descr="Город">
            <a:extLst>
              <a:ext uri="{FF2B5EF4-FFF2-40B4-BE49-F238E27FC236}">
                <a16:creationId xmlns:a16="http://schemas.microsoft.com/office/drawing/2014/main" id="{CD919F29-05D4-443D-B9EB-EB7FA89B7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8704" y="2376067"/>
            <a:ext cx="637373" cy="637373"/>
          </a:xfrm>
          <a:prstGeom prst="rect">
            <a:avLst/>
          </a:prstGeom>
        </p:spPr>
      </p:pic>
      <p:sp>
        <p:nvSpPr>
          <p:cNvPr id="41" name="Rectangle: Rounded Corners 4">
            <a:extLst>
              <a:ext uri="{FF2B5EF4-FFF2-40B4-BE49-F238E27FC236}">
                <a16:creationId xmlns:a16="http://schemas.microsoft.com/office/drawing/2014/main" id="{88A20870-D2DC-4F55-BA28-6AD7ABF19B0B}"/>
              </a:ext>
            </a:extLst>
          </p:cNvPr>
          <p:cNvSpPr/>
          <p:nvPr/>
        </p:nvSpPr>
        <p:spPr>
          <a:xfrm>
            <a:off x="10884651" y="7232641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chemeClr val="tx2">
                  <a:lumMod val="95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3">
            <a:extLst>
              <a:ext uri="{FF2B5EF4-FFF2-40B4-BE49-F238E27FC236}">
                <a16:creationId xmlns:a16="http://schemas.microsoft.com/office/drawing/2014/main" id="{0341191B-5382-4B04-8B60-A6DB58F34423}"/>
              </a:ext>
            </a:extLst>
          </p:cNvPr>
          <p:cNvSpPr/>
          <p:nvPr/>
        </p:nvSpPr>
        <p:spPr>
          <a:xfrm>
            <a:off x="11153387" y="8369031"/>
            <a:ext cx="2083366" cy="3547528"/>
          </a:xfrm>
          <a:prstGeom prst="roundRect">
            <a:avLst>
              <a:gd name="adj" fmla="val 4139"/>
            </a:avLst>
          </a:prstGeom>
          <a:gradFill flip="none" rotWithShape="1">
            <a:gsLst>
              <a:gs pos="83000">
                <a:srgbClr val="3A9874">
                  <a:lumMod val="100000"/>
                </a:srgbClr>
              </a:gs>
              <a:gs pos="59000">
                <a:srgbClr val="7BC8AB"/>
              </a:gs>
              <a:gs pos="0">
                <a:srgbClr val="3A9874"/>
              </a:gs>
              <a:gs pos="28000">
                <a:srgbClr val="88D2B6"/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58EFCB1-8A2E-41AF-889F-A7D1B6AC55E4}"/>
              </a:ext>
            </a:extLst>
          </p:cNvPr>
          <p:cNvSpPr/>
          <p:nvPr/>
        </p:nvSpPr>
        <p:spPr>
          <a:xfrm>
            <a:off x="10884651" y="7324725"/>
            <a:ext cx="26146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«Безопасные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качественные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дороги»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DFDB8FE9-43D3-4B00-86FD-7A5A0946C812}"/>
              </a:ext>
            </a:extLst>
          </p:cNvPr>
          <p:cNvSpPr/>
          <p:nvPr/>
        </p:nvSpPr>
        <p:spPr>
          <a:xfrm>
            <a:off x="11123716" y="9327408"/>
            <a:ext cx="1909844" cy="7513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«Региональная и местная дорожная сеть»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FF4927-88AD-4D0D-B30B-196DB2F6E4FA}"/>
              </a:ext>
            </a:extLst>
          </p:cNvPr>
          <p:cNvSpPr txBox="1"/>
          <p:nvPr/>
        </p:nvSpPr>
        <p:spPr>
          <a:xfrm>
            <a:off x="11188050" y="11318943"/>
            <a:ext cx="204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250,1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C20928C-6295-4415-A973-3FA923833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258" y="8495878"/>
            <a:ext cx="524770" cy="4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4CB33A-0217-4D46-AB12-6761624CABAF}"/>
              </a:ext>
            </a:extLst>
          </p:cNvPr>
          <p:cNvSpPr/>
          <p:nvPr/>
        </p:nvSpPr>
        <p:spPr>
          <a:xfrm>
            <a:off x="353" y="-1105618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Общереспубликанский проект «Реальные дела»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C3EEEE-7D28-40D6-9B4A-A57592BD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02952" y="-1729080"/>
            <a:ext cx="2084491" cy="27804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4DF4FA-282B-4B5A-B780-8E9038B43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993" y="9165074"/>
            <a:ext cx="2085353" cy="27804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861713-0C6F-405F-AE08-24A3BF41D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39" y="7571480"/>
            <a:ext cx="3182517" cy="21216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3B9CE9-F6F3-441E-93A6-D3D031E26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02916" y="4736322"/>
            <a:ext cx="3182517" cy="21216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EFE16-CD3A-41D7-A1C4-D7000B7EF39B}"/>
              </a:ext>
            </a:extLst>
          </p:cNvPr>
          <p:cNvSpPr txBox="1"/>
          <p:nvPr/>
        </p:nvSpPr>
        <p:spPr>
          <a:xfrm>
            <a:off x="13335001" y="2623723"/>
            <a:ext cx="4876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Профинансировано из бюджета Республики Башкортостан и местного бюджета </a:t>
            </a:r>
            <a:r>
              <a:rPr lang="ru-RU" sz="2300" b="1" dirty="0"/>
              <a:t>– </a:t>
            </a:r>
            <a:r>
              <a:rPr lang="ru-RU" sz="3000" b="1" dirty="0"/>
              <a:t>7,0</a:t>
            </a:r>
            <a:r>
              <a:rPr lang="ru-RU" sz="2300" b="1" dirty="0"/>
              <a:t> млн руб.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FBD95-FB0C-46E0-A1DF-777FE49EBB31}"/>
              </a:ext>
            </a:extLst>
          </p:cNvPr>
          <p:cNvSpPr txBox="1"/>
          <p:nvPr/>
        </p:nvSpPr>
        <p:spPr>
          <a:xfrm>
            <a:off x="1982625" y="367469"/>
            <a:ext cx="881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Программа поддержки местных инициатив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5247F-EC45-4909-B12D-80B0A5F1DBA5}"/>
              </a:ext>
            </a:extLst>
          </p:cNvPr>
          <p:cNvSpPr txBox="1"/>
          <p:nvPr/>
        </p:nvSpPr>
        <p:spPr>
          <a:xfrm>
            <a:off x="410198" y="1024772"/>
            <a:ext cx="3895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17</a:t>
            </a:r>
            <a:r>
              <a:rPr lang="ru-RU" sz="2400" dirty="0"/>
              <a:t> проектов победителей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84596-BE88-4C39-9125-1309A8DD7120}"/>
              </a:ext>
            </a:extLst>
          </p:cNvPr>
          <p:cNvSpPr txBox="1"/>
          <p:nvPr/>
        </p:nvSpPr>
        <p:spPr>
          <a:xfrm>
            <a:off x="6821238" y="2016608"/>
            <a:ext cx="482779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Профинансировано:</a:t>
            </a:r>
          </a:p>
          <a:p>
            <a:endParaRPr lang="ru-RU" dirty="0"/>
          </a:p>
          <a:p>
            <a:r>
              <a:rPr lang="ru-RU" dirty="0"/>
              <a:t>бюджет Республики – 15,9 млн руб.</a:t>
            </a:r>
          </a:p>
          <a:p>
            <a:r>
              <a:rPr lang="ru-RU" dirty="0"/>
              <a:t>Башкортостан</a:t>
            </a:r>
          </a:p>
          <a:p>
            <a:endParaRPr lang="ru-RU" dirty="0"/>
          </a:p>
          <a:p>
            <a:r>
              <a:rPr lang="ru-RU" dirty="0"/>
              <a:t>средства местного бюджета – 2,4 млн руб.</a:t>
            </a:r>
          </a:p>
          <a:p>
            <a:endParaRPr lang="ru-RU" dirty="0"/>
          </a:p>
          <a:p>
            <a:r>
              <a:rPr lang="ru-RU" dirty="0"/>
              <a:t>средства жителей – 1,5 млн руб.</a:t>
            </a:r>
          </a:p>
          <a:p>
            <a:endParaRPr lang="ru-RU" dirty="0"/>
          </a:p>
          <a:p>
            <a:r>
              <a:rPr lang="ru-RU" dirty="0"/>
              <a:t>средства спонсоров – 1,5 млн руб.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619F27-DBBE-4DB5-A6B6-9749CDAA8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8" y="1769172"/>
            <a:ext cx="1760434" cy="24182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4AFD78-2D8D-4F5A-A955-5E07875DF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1769282"/>
            <a:ext cx="1760434" cy="24182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BB9C77-C2F5-44BD-8E62-5895ED1D5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96" y="1769172"/>
            <a:ext cx="1847700" cy="24182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82FD3B-A4D7-40C4-ADD1-93FA25D09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" y="4426721"/>
            <a:ext cx="2897024" cy="19249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F2B884-727E-46E3-95E8-7B602D72E6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071" y="4434853"/>
            <a:ext cx="2897025" cy="1918531"/>
          </a:xfrm>
          <a:prstGeom prst="rect">
            <a:avLst/>
          </a:prstGeom>
        </p:spPr>
      </p:pic>
      <p:pic>
        <p:nvPicPr>
          <p:cNvPr id="22" name="Picture 4" descr="ОБЪЯВЛЕНИЕ ППМИ – Сайрановский сельсовет Туймазинский район">
            <a:extLst>
              <a:ext uri="{FF2B5EF4-FFF2-40B4-BE49-F238E27FC236}">
                <a16:creationId xmlns:a16="http://schemas.microsoft.com/office/drawing/2014/main" id="{2EB52B0F-A272-4D36-8F91-C6B33A287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706" r="97353">
                        <a14:foregroundMark x1="72059" y1="24118" x2="72059" y2="24118"/>
                        <a14:foregroundMark x1="93824" y1="32059" x2="93824" y2="32059"/>
                        <a14:foregroundMark x1="97353" y1="29118" x2="97353" y2="29118"/>
                        <a14:foregroundMark x1="31471" y1="16471" x2="31471" y2="16471"/>
                        <a14:foregroundMark x1="32353" y1="13235" x2="31471" y2="18529"/>
                        <a14:foregroundMark x1="29118" y1="24706" x2="29118" y2="24706"/>
                        <a14:foregroundMark x1="25000" y1="16471" x2="25000" y2="16471"/>
                        <a14:foregroundMark x1="31765" y1="10294" x2="31765" y2="10294"/>
                        <a14:foregroundMark x1="23235" y1="34706" x2="23235" y2="34706"/>
                        <a14:foregroundMark x1="23824" y1="33235" x2="19412" y2="37647"/>
                        <a14:foregroundMark x1="21471" y1="34118" x2="21471" y2="34118"/>
                        <a14:foregroundMark x1="27353" y1="52353" x2="27353" y2="52353"/>
                        <a14:foregroundMark x1="4706" y1="41471" x2="4706" y2="41471"/>
                        <a14:foregroundMark x1="27353" y1="26471" x2="27353" y2="26471"/>
                        <a14:foregroundMark x1="23529" y1="16765" x2="23529" y2="16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580" y="233386"/>
            <a:ext cx="1783222" cy="17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4CB33A-0217-4D46-AB12-6761624CABAF}"/>
              </a:ext>
            </a:extLst>
          </p:cNvPr>
          <p:cNvSpPr/>
          <p:nvPr/>
        </p:nvSpPr>
        <p:spPr>
          <a:xfrm>
            <a:off x="0" y="94532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Общереспубликанский проект «Реальные дела»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EFE16-CD3A-41D7-A1C4-D7000B7EF39B}"/>
              </a:ext>
            </a:extLst>
          </p:cNvPr>
          <p:cNvSpPr txBox="1"/>
          <p:nvPr/>
        </p:nvSpPr>
        <p:spPr>
          <a:xfrm>
            <a:off x="6526635" y="3288171"/>
            <a:ext cx="53202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Профинансировано – 8 млн. </a:t>
            </a:r>
            <a:r>
              <a:rPr lang="ru-RU" sz="2400" b="1" dirty="0" err="1"/>
              <a:t>руб</a:t>
            </a:r>
            <a:r>
              <a:rPr lang="ru-RU" sz="2400" b="1" dirty="0"/>
              <a:t>:</a:t>
            </a:r>
          </a:p>
          <a:p>
            <a:pPr algn="ctr"/>
            <a:r>
              <a:rPr lang="ru-RU" sz="2400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dirty="0"/>
              <a:t>бюджет Республики</a:t>
            </a:r>
            <a:r>
              <a:rPr lang="ru-RU" dirty="0"/>
              <a:t> – </a:t>
            </a:r>
            <a:r>
              <a:rPr lang="ru-RU" sz="3000" dirty="0"/>
              <a:t>7,6</a:t>
            </a:r>
            <a:r>
              <a:rPr lang="ru-RU" sz="2000" dirty="0"/>
              <a:t> </a:t>
            </a:r>
            <a:r>
              <a:rPr lang="ru-RU" dirty="0"/>
              <a:t>млн руб.</a:t>
            </a:r>
          </a:p>
          <a:p>
            <a:r>
              <a:rPr lang="ru-RU" dirty="0"/>
              <a:t>     </a:t>
            </a:r>
            <a:r>
              <a:rPr lang="ru-RU" sz="1900" dirty="0"/>
              <a:t>Башкортостан</a:t>
            </a:r>
          </a:p>
          <a:p>
            <a:endParaRPr lang="ru-RU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/>
              <a:t>средства местного </a:t>
            </a:r>
            <a:r>
              <a:rPr lang="ru-RU" dirty="0"/>
              <a:t>– </a:t>
            </a:r>
            <a:r>
              <a:rPr lang="ru-RU" sz="3000" dirty="0"/>
              <a:t>0,4</a:t>
            </a:r>
            <a:r>
              <a:rPr lang="ru-RU" dirty="0"/>
              <a:t> млн руб.</a:t>
            </a:r>
          </a:p>
          <a:p>
            <a:r>
              <a:rPr lang="ru-RU" dirty="0"/>
              <a:t>     </a:t>
            </a:r>
            <a:r>
              <a:rPr lang="ru-RU" sz="1900" dirty="0"/>
              <a:t>бюджета</a:t>
            </a:r>
            <a:endParaRPr lang="ru-RU" sz="19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02584-0E5A-4140-A8DF-432420BA5FC0}"/>
              </a:ext>
            </a:extLst>
          </p:cNvPr>
          <p:cNvSpPr txBox="1"/>
          <p:nvPr/>
        </p:nvSpPr>
        <p:spPr>
          <a:xfrm>
            <a:off x="4102217" y="1056112"/>
            <a:ext cx="78740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Приобретение и установка малых архитектурных форм для многофункциональной спортивной площадки, расположенной по адресу: г. Стерлитамак, ул. Революционная, 15а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Устройство многофункциональной спортивной площадки, расположенной по адресу: г. Стерлитамак, ул. Революционная, 15а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Устройство спортивной площадки, расположенной на территории </a:t>
            </a:r>
            <a:r>
              <a:rPr lang="ru-RU" sz="1400" b="1" dirty="0" err="1"/>
              <a:t>МАОУ«Гимназия</a:t>
            </a:r>
            <a:r>
              <a:rPr lang="ru-RU" sz="1400" b="1" dirty="0"/>
              <a:t> Nº 4», по адресу: г. Стерлитамак, ул. </a:t>
            </a:r>
            <a:r>
              <a:rPr lang="ru-RU" sz="1400" b="1" dirty="0" err="1"/>
              <a:t>Шафиева</a:t>
            </a:r>
            <a:r>
              <a:rPr lang="ru-RU" sz="1400" b="1" dirty="0"/>
              <a:t>, 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E6E0B3-8AD6-488E-9EEB-B0B8AAC84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3" y="1056112"/>
            <a:ext cx="3362781" cy="25220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DF995F-06F0-418A-9702-F7F336394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81" y="3797283"/>
            <a:ext cx="3477267" cy="26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4CB33A-0217-4D46-AB12-6761624CABAF}"/>
              </a:ext>
            </a:extLst>
          </p:cNvPr>
          <p:cNvSpPr/>
          <p:nvPr/>
        </p:nvSpPr>
        <p:spPr>
          <a:xfrm>
            <a:off x="0" y="71027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«Башкирские дворики»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9DD9EF-E93F-4353-98DA-837F545D05F2}"/>
              </a:ext>
            </a:extLst>
          </p:cNvPr>
          <p:cNvSpPr txBox="1"/>
          <p:nvPr/>
        </p:nvSpPr>
        <p:spPr>
          <a:xfrm>
            <a:off x="6096000" y="1738145"/>
            <a:ext cx="56606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бюджет Республики Башкортостан – </a:t>
            </a:r>
            <a:r>
              <a:rPr lang="ru-RU" sz="3000" dirty="0"/>
              <a:t>80</a:t>
            </a:r>
            <a:r>
              <a:rPr lang="ru-RU" sz="2200" dirty="0"/>
              <a:t> млн руб.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EA44B3-46F6-48F3-90C6-C9E570756CED}"/>
              </a:ext>
            </a:extLst>
          </p:cNvPr>
          <p:cNvSpPr txBox="1"/>
          <p:nvPr/>
        </p:nvSpPr>
        <p:spPr>
          <a:xfrm>
            <a:off x="6155402" y="2998176"/>
            <a:ext cx="6820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Средства местного бюджета – </a:t>
            </a:r>
            <a:r>
              <a:rPr lang="ru-RU" sz="3000" dirty="0"/>
              <a:t>5</a:t>
            </a:r>
            <a:r>
              <a:rPr lang="ru-RU" sz="2200" dirty="0"/>
              <a:t> млн руб.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28A007-450C-45C1-B817-B688E965D882}"/>
              </a:ext>
            </a:extLst>
          </p:cNvPr>
          <p:cNvSpPr txBox="1"/>
          <p:nvPr/>
        </p:nvSpPr>
        <p:spPr>
          <a:xfrm>
            <a:off x="6155402" y="4026675"/>
            <a:ext cx="6330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Средства жителей – </a:t>
            </a:r>
            <a:r>
              <a:rPr lang="ru-RU" sz="3000" dirty="0"/>
              <a:t>1</a:t>
            </a:r>
            <a:r>
              <a:rPr lang="ru-RU" sz="2200" dirty="0"/>
              <a:t> млн руб.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3E9E8-0B18-4F14-A51B-3D2E0D45F7F8}"/>
              </a:ext>
            </a:extLst>
          </p:cNvPr>
          <p:cNvSpPr txBox="1"/>
          <p:nvPr/>
        </p:nvSpPr>
        <p:spPr>
          <a:xfrm>
            <a:off x="5837927" y="1054095"/>
            <a:ext cx="5622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/>
              <a:t>Профинансировано – </a:t>
            </a:r>
            <a:r>
              <a:rPr lang="ru-RU" sz="2800" b="1" dirty="0"/>
              <a:t>86</a:t>
            </a:r>
            <a:r>
              <a:rPr lang="ru-RU" sz="2500" b="1" dirty="0"/>
              <a:t> </a:t>
            </a:r>
            <a:r>
              <a:rPr lang="ru-RU" sz="2400" b="1" dirty="0"/>
              <a:t>млн руб.: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2BC944-75D5-4FEC-ACEB-223C8F643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1" y="690116"/>
            <a:ext cx="2494265" cy="28583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A0E650-622A-4D93-BEE6-6FD663C26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49" y="690116"/>
            <a:ext cx="2494265" cy="28583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B824FE-3A6A-4EC3-9F24-252D8A403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0" y="3743818"/>
            <a:ext cx="2494265" cy="28583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E95579-B7A9-4E2B-811D-D601F13C4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49" y="3757453"/>
            <a:ext cx="2494265" cy="285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B308E3-9E6B-4F42-AA8B-1B7704F81226}"/>
              </a:ext>
            </a:extLst>
          </p:cNvPr>
          <p:cNvSpPr/>
          <p:nvPr/>
        </p:nvSpPr>
        <p:spPr>
          <a:xfrm>
            <a:off x="-218114" y="287367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«Башкирские дворики»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76DC3D-C608-4418-AA4E-174996902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3" y="3857163"/>
            <a:ext cx="3159853" cy="23698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143DCF-485F-43E6-911E-6D854C2C5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3" y="1195313"/>
            <a:ext cx="3159853" cy="23698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B518FB-9B8C-4305-A459-9D605EC48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93" y="1195313"/>
            <a:ext cx="3159853" cy="23698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8CFC28-1D7F-41AB-ADEB-906C8E4DC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93" y="3857163"/>
            <a:ext cx="3159853" cy="23698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A7A114-7859-41F2-B76E-29EF2A7F9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02" y="1195313"/>
            <a:ext cx="3159853" cy="23698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575B97-2792-4517-9AD7-5165511AA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02" y="3857162"/>
            <a:ext cx="3159853" cy="236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4CB33A-0217-4D46-AB12-6761624CABAF}"/>
              </a:ext>
            </a:extLst>
          </p:cNvPr>
          <p:cNvSpPr/>
          <p:nvPr/>
        </p:nvSpPr>
        <p:spPr>
          <a:xfrm>
            <a:off x="353" y="71698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«Обеспечение жильем молодых семей»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39A483-C232-4319-B343-A379E7F21176}"/>
              </a:ext>
            </a:extLst>
          </p:cNvPr>
          <p:cNvSpPr txBox="1"/>
          <p:nvPr/>
        </p:nvSpPr>
        <p:spPr>
          <a:xfrm>
            <a:off x="5754847" y="4551737"/>
            <a:ext cx="5811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bg1"/>
                </a:solidFill>
              </a:rPr>
              <a:t>Предоставлено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4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сертификата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на сумму </a:t>
            </a:r>
            <a:r>
              <a:rPr kumimoji="0" lang="ru-RU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млн руб.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4329B-A8D6-47E5-86F3-9F633A49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60" y="771786"/>
            <a:ext cx="4924337" cy="33891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B5F131-4C8F-48F2-A2A6-F5A20860A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0" y="3866608"/>
            <a:ext cx="4492626" cy="25796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61BA9E-EF38-4A8B-933C-505D9A7D8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2" y="771787"/>
            <a:ext cx="4425862" cy="29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4CB33A-0217-4D46-AB12-6761624CABAF}"/>
              </a:ext>
            </a:extLst>
          </p:cNvPr>
          <p:cNvSpPr/>
          <p:nvPr/>
        </p:nvSpPr>
        <p:spPr>
          <a:xfrm>
            <a:off x="0" y="82807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«</a:t>
            </a:r>
            <a:r>
              <a:rPr lang="ru-RU" sz="3000" b="1" dirty="0">
                <a:solidFill>
                  <a:schemeClr val="bg1"/>
                </a:solidFill>
              </a:rPr>
              <a:t>Предоставление жилых помещений детям – сиротам</a:t>
            </a:r>
            <a:r>
              <a:rPr lang="ru-RU" sz="3000" b="1" dirty="0">
                <a:ea typeface="Roboto" panose="02000000000000000000" charset="0"/>
              </a:rPr>
              <a:t>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39A483-C232-4319-B343-A379E7F21176}"/>
              </a:ext>
            </a:extLst>
          </p:cNvPr>
          <p:cNvSpPr txBox="1"/>
          <p:nvPr/>
        </p:nvSpPr>
        <p:spPr>
          <a:xfrm>
            <a:off x="4813425" y="3932972"/>
            <a:ext cx="722292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dirty="0">
                <a:solidFill>
                  <a:schemeClr val="bg1"/>
                </a:solidFill>
              </a:rPr>
              <a:t>приобретено</a:t>
            </a:r>
            <a:r>
              <a:rPr kumimoji="0" lang="ru-RU" sz="33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51</a:t>
            </a:r>
            <a:r>
              <a:rPr kumimoji="0" lang="ru-RU" sz="2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жилое помещение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на сумму 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151</a:t>
            </a:r>
            <a:r>
              <a:rPr kumimoji="0" lang="ru-RU" sz="2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млн руб.: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2200" noProof="0" dirty="0">
                <a:solidFill>
                  <a:schemeClr val="bg1"/>
                </a:solidFill>
              </a:rPr>
              <a:t>Средства федерального бюджета </a:t>
            </a:r>
            <a:r>
              <a:rPr lang="ru-RU" sz="2600" noProof="0" dirty="0">
                <a:solidFill>
                  <a:schemeClr val="bg1"/>
                </a:solidFill>
              </a:rPr>
              <a:t>–</a:t>
            </a:r>
            <a:r>
              <a:rPr lang="ru-RU" sz="2600" b="1" noProof="0" dirty="0">
                <a:solidFill>
                  <a:schemeClr val="bg1"/>
                </a:solidFill>
              </a:rPr>
              <a:t>145</a:t>
            </a:r>
            <a:r>
              <a:rPr lang="ru-RU" sz="2600" noProof="0" dirty="0">
                <a:solidFill>
                  <a:schemeClr val="bg1"/>
                </a:solidFill>
              </a:rPr>
              <a:t> </a:t>
            </a:r>
            <a:r>
              <a:rPr lang="ru-RU" sz="2200" noProof="0" dirty="0">
                <a:solidFill>
                  <a:schemeClr val="bg1"/>
                </a:solidFill>
              </a:rPr>
              <a:t>млн руб.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noProof="0" dirty="0">
              <a:solidFill>
                <a:schemeClr val="bg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FFFFFF"/>
                </a:solidFill>
              </a:rPr>
              <a:t>средства Республики Башкортостан </a:t>
            </a:r>
            <a:r>
              <a:rPr lang="ru-RU" dirty="0">
                <a:solidFill>
                  <a:srgbClr val="FFFFFF"/>
                </a:solidFill>
              </a:rPr>
              <a:t>– </a:t>
            </a:r>
            <a:r>
              <a:rPr lang="ru-RU" sz="2600" b="1" dirty="0">
                <a:solidFill>
                  <a:srgbClr val="FFFFFF"/>
                </a:solidFill>
              </a:rPr>
              <a:t>6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sz="2200" dirty="0">
                <a:solidFill>
                  <a:srgbClr val="FFFFFF"/>
                </a:solidFill>
              </a:rPr>
              <a:t>млн руб.</a:t>
            </a:r>
            <a:endParaRPr kumimoji="0" lang="ru-RU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F04E59-D7BB-4B01-AFC8-FA3100921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0" y="737812"/>
            <a:ext cx="4658397" cy="29700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9F7D31-58A4-4343-9C07-A978ECB4A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0" y="3923984"/>
            <a:ext cx="3991834" cy="25271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300B61-E669-43D9-A935-656233AC2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70" y="746800"/>
            <a:ext cx="5373631" cy="297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92D827-9C04-4E27-9F32-81C6B7FA117D}"/>
              </a:ext>
            </a:extLst>
          </p:cNvPr>
          <p:cNvSpPr/>
          <p:nvPr/>
        </p:nvSpPr>
        <p:spPr>
          <a:xfrm>
            <a:off x="353" y="71698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Капитальный ремонт школ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E75829-5E67-426C-8856-B5A19D211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3" y="721452"/>
            <a:ext cx="3528969" cy="26467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6BC6DC-86DA-447F-9080-5C58782FD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30" y="721452"/>
            <a:ext cx="3528969" cy="26467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E2459B-EBEC-4DDA-BD98-3A0791CC0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47" y="721451"/>
            <a:ext cx="3523376" cy="26467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AC813D-D3FC-4899-A07A-836F5A013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3" y="3573711"/>
            <a:ext cx="3523376" cy="24495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C28744-1DB6-4FB3-9020-B1FE5BD15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30" y="3573711"/>
            <a:ext cx="3523377" cy="24495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742D83-5B76-4A60-BB62-D991CC6EA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47" y="3573711"/>
            <a:ext cx="3523376" cy="24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60870D-73B1-4EAA-83D5-E2635B798153}"/>
              </a:ext>
            </a:extLst>
          </p:cNvPr>
          <p:cNvSpPr/>
          <p:nvPr/>
        </p:nvSpPr>
        <p:spPr>
          <a:xfrm>
            <a:off x="354" y="71698"/>
            <a:ext cx="117274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 Мероприятия в сфере ЖКХ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2DD386-2FAF-4B11-B438-9EA307F88876}"/>
              </a:ext>
            </a:extLst>
          </p:cNvPr>
          <p:cNvSpPr/>
          <p:nvPr/>
        </p:nvSpPr>
        <p:spPr>
          <a:xfrm>
            <a:off x="410198" y="1096553"/>
            <a:ext cx="110827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2"/>
            <a:r>
              <a:rPr lang="ru-RU" sz="2400" dirty="0">
                <a:ea typeface="Roboto" panose="02000000000000000000" charset="0"/>
              </a:rPr>
              <a:t>Лизинг на закупку товаров коммунальной техники для ЖКХ – </a:t>
            </a:r>
            <a:r>
              <a:rPr lang="ru-RU" sz="3200" b="1" dirty="0">
                <a:ea typeface="Roboto" panose="02000000000000000000" charset="0"/>
              </a:rPr>
              <a:t>23</a:t>
            </a:r>
            <a:r>
              <a:rPr lang="ru-RU" sz="2400" dirty="0">
                <a:ea typeface="Roboto" panose="02000000000000000000" charset="0"/>
              </a:rPr>
              <a:t> млн руб.</a:t>
            </a:r>
          </a:p>
          <a:p>
            <a:pPr defTabSz="914042"/>
            <a:endParaRPr lang="ru-RU" sz="2400" dirty="0">
              <a:ea typeface="Roboto" panose="02000000000000000000" charset="0"/>
            </a:endParaRPr>
          </a:p>
          <a:p>
            <a:pPr defTabSz="914042"/>
            <a:endParaRPr lang="ru-RU" sz="2400" dirty="0">
              <a:ea typeface="Roboto" panose="02000000000000000000" charset="0"/>
            </a:endParaRPr>
          </a:p>
          <a:p>
            <a:pPr defTabSz="914042"/>
            <a:r>
              <a:rPr lang="ru-RU" sz="2400" dirty="0">
                <a:ea typeface="Roboto" panose="02000000000000000000" charset="0"/>
              </a:rPr>
              <a:t>Мероприятия по улучшению систем наружного освещения – </a:t>
            </a:r>
            <a:r>
              <a:rPr lang="ru-RU" sz="3200" b="1" dirty="0">
                <a:ea typeface="Roboto" panose="02000000000000000000" charset="0"/>
              </a:rPr>
              <a:t>11</a:t>
            </a:r>
            <a:r>
              <a:rPr lang="ru-RU" sz="2400" dirty="0">
                <a:ea typeface="Roboto" panose="02000000000000000000" charset="0"/>
              </a:rPr>
              <a:t> млн руб.</a:t>
            </a:r>
          </a:p>
          <a:p>
            <a:pPr defTabSz="914042"/>
            <a:endParaRPr lang="ru-RU" sz="2400" dirty="0">
              <a:ea typeface="Roboto" panose="02000000000000000000" charset="0"/>
            </a:endParaRPr>
          </a:p>
          <a:p>
            <a:pPr defTabSz="914042"/>
            <a:endParaRPr lang="ru-RU" sz="2400" dirty="0">
              <a:ea typeface="Roboto" panose="02000000000000000000" charset="0"/>
            </a:endParaRPr>
          </a:p>
          <a:p>
            <a:pPr defTabSz="914042"/>
            <a:r>
              <a:rPr lang="ru-RU" sz="2400" dirty="0">
                <a:ea typeface="Roboto" panose="02000000000000000000" charset="0"/>
              </a:rPr>
              <a:t>Организация мероприятий по отлову и содержанию безнадзорных животных – </a:t>
            </a:r>
            <a:r>
              <a:rPr lang="ru-RU" sz="3200" b="1" dirty="0">
                <a:ea typeface="Roboto" panose="02000000000000000000" charset="0"/>
              </a:rPr>
              <a:t>2</a:t>
            </a:r>
            <a:r>
              <a:rPr lang="ru-RU" sz="2400" dirty="0">
                <a:ea typeface="Roboto" panose="02000000000000000000" charset="0"/>
              </a:rPr>
              <a:t> млн руб.</a:t>
            </a:r>
          </a:p>
          <a:p>
            <a:pPr defTabSz="914042"/>
            <a:endParaRPr lang="ru-RU" sz="2400" dirty="0">
              <a:ea typeface="Roboto" panose="02000000000000000000" charset="0"/>
            </a:endParaRPr>
          </a:p>
          <a:p>
            <a:pPr defTabSz="914042"/>
            <a:endParaRPr lang="ru-RU" sz="2400" dirty="0">
              <a:ea typeface="Roboto" panose="02000000000000000000" charset="0"/>
            </a:endParaRPr>
          </a:p>
          <a:p>
            <a:pPr defTabSz="914042"/>
            <a:r>
              <a:rPr lang="ru-RU" sz="2400" dirty="0">
                <a:ea typeface="Roboto" panose="02000000000000000000" charset="0"/>
              </a:rPr>
              <a:t>Подготовка объектов коммунального хозяйства в осенне-зимний период – </a:t>
            </a:r>
            <a:r>
              <a:rPr lang="ru-RU" sz="3200" b="1" dirty="0">
                <a:ea typeface="Roboto" panose="02000000000000000000" charset="0"/>
              </a:rPr>
              <a:t>54</a:t>
            </a:r>
            <a:r>
              <a:rPr lang="ru-RU" sz="2400" dirty="0">
                <a:ea typeface="Roboto" panose="02000000000000000000" charset="0"/>
              </a:rPr>
              <a:t>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1447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8B5DC6-5F31-4E0E-ACB0-801517F332D5}"/>
              </a:ext>
            </a:extLst>
          </p:cNvPr>
          <p:cNvSpPr/>
          <p:nvPr/>
        </p:nvSpPr>
        <p:spPr>
          <a:xfrm>
            <a:off x="0" y="250587"/>
            <a:ext cx="12191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400" b="1" dirty="0"/>
              <a:t>«Лучшая муниципальная практика» </a:t>
            </a:r>
            <a:endParaRPr lang="ru-RU" sz="2400" b="1" dirty="0">
              <a:ea typeface="Roboto" panose="02000000000000000000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AF3956-AF5D-481A-BD49-52D8BB3A418C}"/>
              </a:ext>
            </a:extLst>
          </p:cNvPr>
          <p:cNvSpPr/>
          <p:nvPr/>
        </p:nvSpPr>
        <p:spPr>
          <a:xfrm>
            <a:off x="7373922" y="2828835"/>
            <a:ext cx="38757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проект благоустройства исторической части города и набережной реки Ашкадар «Соляная пристань», занял III место.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B715F9-3207-4943-BAE2-1313A07B7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3" y="1510018"/>
            <a:ext cx="6212377" cy="413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CB8214-ECEF-46A3-A7F4-36EE07502030}"/>
              </a:ext>
            </a:extLst>
          </p:cNvPr>
          <p:cNvSpPr txBox="1"/>
          <p:nvPr/>
        </p:nvSpPr>
        <p:spPr>
          <a:xfrm>
            <a:off x="1638300" y="0"/>
            <a:ext cx="9163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Разъясняющие основные понятия и термины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34FF01D-89D1-48C7-A6E0-0438718E737E}"/>
              </a:ext>
            </a:extLst>
          </p:cNvPr>
          <p:cNvGrpSpPr/>
          <p:nvPr/>
        </p:nvGrpSpPr>
        <p:grpSpPr>
          <a:xfrm>
            <a:off x="672842" y="881380"/>
            <a:ext cx="2882101" cy="1417678"/>
            <a:chOff x="3852073" y="1145704"/>
            <a:chExt cx="2882101" cy="1832621"/>
          </a:xfrm>
        </p:grpSpPr>
        <p:sp>
          <p:nvSpPr>
            <p:cNvPr id="4" name="Google Shape;192;p19">
              <a:extLst>
                <a:ext uri="{FF2B5EF4-FFF2-40B4-BE49-F238E27FC236}">
                  <a16:creationId xmlns:a16="http://schemas.microsoft.com/office/drawing/2014/main" id="{74A8AB43-CFF7-43FC-9889-37A6C8DC2DD8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Администратор доходов</a:t>
              </a:r>
              <a:endParaRPr sz="300" b="1" dirty="0"/>
            </a:p>
          </p:txBody>
        </p:sp>
        <p:sp>
          <p:nvSpPr>
            <p:cNvPr id="5" name="Google Shape;240;p19">
              <a:extLst>
                <a:ext uri="{FF2B5EF4-FFF2-40B4-BE49-F238E27FC236}">
                  <a16:creationId xmlns:a16="http://schemas.microsoft.com/office/drawing/2014/main" id="{5ACBFE90-9EC0-418A-A66A-5B7263269C6E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Орган власти соответствующего уровня, Центральный банк Российской Федерации, казенное учреждение учитывающие поступление доходов в бюджет, а также производящие возврат излишне (ошибочно) поступивших доходов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DDD2F19-70E0-40E8-88A7-D550842A8C89}"/>
              </a:ext>
            </a:extLst>
          </p:cNvPr>
          <p:cNvGrpSpPr/>
          <p:nvPr/>
        </p:nvGrpSpPr>
        <p:grpSpPr>
          <a:xfrm>
            <a:off x="4454474" y="532115"/>
            <a:ext cx="2882101" cy="1417678"/>
            <a:chOff x="3852073" y="1145704"/>
            <a:chExt cx="2882101" cy="1832621"/>
          </a:xfrm>
        </p:grpSpPr>
        <p:sp>
          <p:nvSpPr>
            <p:cNvPr id="7" name="Google Shape;192;p19">
              <a:extLst>
                <a:ext uri="{FF2B5EF4-FFF2-40B4-BE49-F238E27FC236}">
                  <a16:creationId xmlns:a16="http://schemas.microsoft.com/office/drawing/2014/main" id="{F563AAA4-4D75-458C-BB59-685450279509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Бюджет</a:t>
              </a:r>
              <a:endParaRPr sz="300" b="1" dirty="0"/>
            </a:p>
          </p:txBody>
        </p:sp>
        <p:sp>
          <p:nvSpPr>
            <p:cNvPr id="8" name="Google Shape;240;p19">
              <a:extLst>
                <a:ext uri="{FF2B5EF4-FFF2-40B4-BE49-F238E27FC236}">
                  <a16:creationId xmlns:a16="http://schemas.microsoft.com/office/drawing/2014/main" id="{0DF009AA-7937-4216-9CB2-4D4BA989576D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Форма образования и расходования денежных средств, предназначенных для финансового обеспечения задач и функций местного самоуправления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F139EA4-92AD-48D2-8195-842092499479}"/>
              </a:ext>
            </a:extLst>
          </p:cNvPr>
          <p:cNvGrpSpPr/>
          <p:nvPr/>
        </p:nvGrpSpPr>
        <p:grpSpPr>
          <a:xfrm>
            <a:off x="8403649" y="913488"/>
            <a:ext cx="2882101" cy="1417678"/>
            <a:chOff x="3852073" y="1145704"/>
            <a:chExt cx="2882101" cy="1832621"/>
          </a:xfrm>
        </p:grpSpPr>
        <p:sp>
          <p:nvSpPr>
            <p:cNvPr id="10" name="Google Shape;192;p19">
              <a:extLst>
                <a:ext uri="{FF2B5EF4-FFF2-40B4-BE49-F238E27FC236}">
                  <a16:creationId xmlns:a16="http://schemas.microsoft.com/office/drawing/2014/main" id="{0D39816E-88AA-4AA2-92FF-6022E48AC7CE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Бюджетный процесс</a:t>
              </a:r>
              <a:endParaRPr sz="300" b="1" dirty="0"/>
            </a:p>
          </p:txBody>
        </p:sp>
        <p:sp>
          <p:nvSpPr>
            <p:cNvPr id="11" name="Google Shape;240;p19">
              <a:extLst>
                <a:ext uri="{FF2B5EF4-FFF2-40B4-BE49-F238E27FC236}">
                  <a16:creationId xmlns:a16="http://schemas.microsoft.com/office/drawing/2014/main" id="{E6BD1173-4920-4532-A9F8-695E5882DDED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1547A3-0045-484A-BB60-E223D3DF29CD}"/>
              </a:ext>
            </a:extLst>
          </p:cNvPr>
          <p:cNvGrpSpPr/>
          <p:nvPr/>
        </p:nvGrpSpPr>
        <p:grpSpPr>
          <a:xfrm>
            <a:off x="672842" y="2749282"/>
            <a:ext cx="2882101" cy="1417678"/>
            <a:chOff x="3852073" y="1145704"/>
            <a:chExt cx="2882101" cy="1832621"/>
          </a:xfrm>
        </p:grpSpPr>
        <p:sp>
          <p:nvSpPr>
            <p:cNvPr id="13" name="Google Shape;192;p19">
              <a:extLst>
                <a:ext uri="{FF2B5EF4-FFF2-40B4-BE49-F238E27FC236}">
                  <a16:creationId xmlns:a16="http://schemas.microsoft.com/office/drawing/2014/main" id="{032547E7-4B60-49DA-B7B6-39F6E6090ACD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Бюджетные ассигнования</a:t>
              </a:r>
              <a:endParaRPr sz="300" b="1" dirty="0"/>
            </a:p>
          </p:txBody>
        </p:sp>
        <p:sp>
          <p:nvSpPr>
            <p:cNvPr id="14" name="Google Shape;240;p19">
              <a:extLst>
                <a:ext uri="{FF2B5EF4-FFF2-40B4-BE49-F238E27FC236}">
                  <a16:creationId xmlns:a16="http://schemas.microsoft.com/office/drawing/2014/main" id="{A8367133-EF79-4C23-AC68-AEF81AD46341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Предельные объёмы денежных средств в соответствующем финансовом году на исполнение бюджетных обязательств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023F3C7-EED3-4B76-B09A-A43DC5C2FB1B}"/>
              </a:ext>
            </a:extLst>
          </p:cNvPr>
          <p:cNvGrpSpPr/>
          <p:nvPr/>
        </p:nvGrpSpPr>
        <p:grpSpPr>
          <a:xfrm>
            <a:off x="672842" y="4617184"/>
            <a:ext cx="2882101" cy="1417678"/>
            <a:chOff x="3852073" y="1145704"/>
            <a:chExt cx="2882101" cy="1832621"/>
          </a:xfrm>
        </p:grpSpPr>
        <p:sp>
          <p:nvSpPr>
            <p:cNvPr id="16" name="Google Shape;192;p19">
              <a:extLst>
                <a:ext uri="{FF2B5EF4-FFF2-40B4-BE49-F238E27FC236}">
                  <a16:creationId xmlns:a16="http://schemas.microsoft.com/office/drawing/2014/main" id="{2FABAA47-1CE8-483E-9BE0-DD56C81F55AE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Доходы бюджета</a:t>
              </a:r>
              <a:endParaRPr sz="300" b="1" dirty="0"/>
            </a:p>
          </p:txBody>
        </p:sp>
        <p:sp>
          <p:nvSpPr>
            <p:cNvPr id="17" name="Google Shape;240;p19">
              <a:extLst>
                <a:ext uri="{FF2B5EF4-FFF2-40B4-BE49-F238E27FC236}">
                  <a16:creationId xmlns:a16="http://schemas.microsoft.com/office/drawing/2014/main" id="{61F741DC-D89C-49B6-88DF-033ABEBDEC9B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Поступающие в бюджет денежные средства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B4B5F0F-D5A9-4CDB-A0E5-71BA08D1C90F}"/>
              </a:ext>
            </a:extLst>
          </p:cNvPr>
          <p:cNvGrpSpPr/>
          <p:nvPr/>
        </p:nvGrpSpPr>
        <p:grpSpPr>
          <a:xfrm>
            <a:off x="4454474" y="2148853"/>
            <a:ext cx="2882101" cy="1417678"/>
            <a:chOff x="3852073" y="1145704"/>
            <a:chExt cx="2882101" cy="1832621"/>
          </a:xfrm>
        </p:grpSpPr>
        <p:sp>
          <p:nvSpPr>
            <p:cNvPr id="19" name="Google Shape;192;p19">
              <a:extLst>
                <a:ext uri="{FF2B5EF4-FFF2-40B4-BE49-F238E27FC236}">
                  <a16:creationId xmlns:a16="http://schemas.microsoft.com/office/drawing/2014/main" id="{C342ACBD-9263-40DA-8B96-FD52D4EA77ED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Дефицит </a:t>
              </a:r>
              <a:endParaRPr sz="300" b="1" dirty="0"/>
            </a:p>
          </p:txBody>
        </p:sp>
        <p:sp>
          <p:nvSpPr>
            <p:cNvPr id="20" name="Google Shape;240;p19">
              <a:extLst>
                <a:ext uri="{FF2B5EF4-FFF2-40B4-BE49-F238E27FC236}">
                  <a16:creationId xmlns:a16="http://schemas.microsoft.com/office/drawing/2014/main" id="{BD75F0CE-5894-4E60-9091-6EE3399ED825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Превышение расходов бюджета над его доходами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2FD1ADA-26C5-4427-AB0F-94A3C30A53E1}"/>
              </a:ext>
            </a:extLst>
          </p:cNvPr>
          <p:cNvGrpSpPr/>
          <p:nvPr/>
        </p:nvGrpSpPr>
        <p:grpSpPr>
          <a:xfrm>
            <a:off x="8403649" y="2765336"/>
            <a:ext cx="2882101" cy="1417678"/>
            <a:chOff x="3852073" y="1145704"/>
            <a:chExt cx="2882101" cy="1832621"/>
          </a:xfrm>
        </p:grpSpPr>
        <p:sp>
          <p:nvSpPr>
            <p:cNvPr id="22" name="Google Shape;192;p19">
              <a:extLst>
                <a:ext uri="{FF2B5EF4-FFF2-40B4-BE49-F238E27FC236}">
                  <a16:creationId xmlns:a16="http://schemas.microsoft.com/office/drawing/2014/main" id="{A29B5D58-401D-49A3-8B20-21A623827E36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Дотации</a:t>
              </a:r>
              <a:endParaRPr sz="300" b="1" dirty="0"/>
            </a:p>
          </p:txBody>
        </p:sp>
        <p:sp>
          <p:nvSpPr>
            <p:cNvPr id="23" name="Google Shape;240;p19">
              <a:extLst>
                <a:ext uri="{FF2B5EF4-FFF2-40B4-BE49-F238E27FC236}">
                  <a16:creationId xmlns:a16="http://schemas.microsoft.com/office/drawing/2014/main" id="{83B28419-16C5-4B08-B899-E82DD3D16873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0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Межбюджетные трансферты, предоставляемые на безвозмездной и безвозвратной основе без установления целей их использования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9F0611F-08C9-45F3-9BAB-80FA445504CD}"/>
              </a:ext>
            </a:extLst>
          </p:cNvPr>
          <p:cNvGrpSpPr/>
          <p:nvPr/>
        </p:nvGrpSpPr>
        <p:grpSpPr>
          <a:xfrm>
            <a:off x="4454474" y="3765591"/>
            <a:ext cx="2882101" cy="1417678"/>
            <a:chOff x="3852073" y="1145704"/>
            <a:chExt cx="2882101" cy="1832621"/>
          </a:xfrm>
        </p:grpSpPr>
        <p:sp>
          <p:nvSpPr>
            <p:cNvPr id="25" name="Google Shape;192;p19">
              <a:extLst>
                <a:ext uri="{FF2B5EF4-FFF2-40B4-BE49-F238E27FC236}">
                  <a16:creationId xmlns:a16="http://schemas.microsoft.com/office/drawing/2014/main" id="{35515BA4-9DCA-4723-B4BE-192210087825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Источники финансирования дефицита бюджета</a:t>
              </a:r>
              <a:endParaRPr sz="300" b="1" dirty="0"/>
            </a:p>
          </p:txBody>
        </p:sp>
        <p:sp>
          <p:nvSpPr>
            <p:cNvPr id="26" name="Google Shape;240;p19">
              <a:extLst>
                <a:ext uri="{FF2B5EF4-FFF2-40B4-BE49-F238E27FC236}">
                  <a16:creationId xmlns:a16="http://schemas.microsoft.com/office/drawing/2014/main" id="{3D9FF50B-D90E-4DB6-B40C-64FF20D38DCF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Средства, привлекаемые в бюджет для покрытия дефицита (кредиты, ценные бумаги, иные источники)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383209A-93D7-4B3E-8C53-5436F4977B8A}"/>
              </a:ext>
            </a:extLst>
          </p:cNvPr>
          <p:cNvGrpSpPr/>
          <p:nvPr/>
        </p:nvGrpSpPr>
        <p:grpSpPr>
          <a:xfrm>
            <a:off x="8403649" y="4617184"/>
            <a:ext cx="2882101" cy="1417678"/>
            <a:chOff x="3852073" y="1145704"/>
            <a:chExt cx="2882101" cy="1832621"/>
          </a:xfrm>
        </p:grpSpPr>
        <p:sp>
          <p:nvSpPr>
            <p:cNvPr id="28" name="Google Shape;192;p19">
              <a:extLst>
                <a:ext uri="{FF2B5EF4-FFF2-40B4-BE49-F238E27FC236}">
                  <a16:creationId xmlns:a16="http://schemas.microsoft.com/office/drawing/2014/main" id="{AF8F317A-205E-4158-AD2C-E30ED4231E32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Межбюджетные трансферты</a:t>
              </a:r>
              <a:endParaRPr sz="300" b="1" dirty="0"/>
            </a:p>
          </p:txBody>
        </p:sp>
        <p:sp>
          <p:nvSpPr>
            <p:cNvPr id="29" name="Google Shape;240;p19">
              <a:extLst>
                <a:ext uri="{FF2B5EF4-FFF2-40B4-BE49-F238E27FC236}">
                  <a16:creationId xmlns:a16="http://schemas.microsoft.com/office/drawing/2014/main" id="{6AACFFED-41FB-41D8-86DF-16DBA5643E0A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Средства, предоставляемые одним бюджетом бюджетной системы РФ другому бюджету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7D74E2E-DA07-4680-B77F-43C1B06FF1F9}"/>
              </a:ext>
            </a:extLst>
          </p:cNvPr>
          <p:cNvGrpSpPr/>
          <p:nvPr/>
        </p:nvGrpSpPr>
        <p:grpSpPr>
          <a:xfrm>
            <a:off x="4454474" y="5382328"/>
            <a:ext cx="2882101" cy="1417678"/>
            <a:chOff x="3852073" y="1145704"/>
            <a:chExt cx="2882101" cy="1832621"/>
          </a:xfrm>
        </p:grpSpPr>
        <p:sp>
          <p:nvSpPr>
            <p:cNvPr id="31" name="Google Shape;192;p19">
              <a:extLst>
                <a:ext uri="{FF2B5EF4-FFF2-40B4-BE49-F238E27FC236}">
                  <a16:creationId xmlns:a16="http://schemas.microsoft.com/office/drawing/2014/main" id="{88C74D63-0E08-4A5C-9226-F4E48AD81F3A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Муниципальный долг</a:t>
              </a:r>
              <a:endParaRPr sz="300" b="1" dirty="0"/>
            </a:p>
          </p:txBody>
        </p:sp>
        <p:sp>
          <p:nvSpPr>
            <p:cNvPr id="32" name="Google Shape;240;p19">
              <a:extLst>
                <a:ext uri="{FF2B5EF4-FFF2-40B4-BE49-F238E27FC236}">
                  <a16:creationId xmlns:a16="http://schemas.microsoft.com/office/drawing/2014/main" id="{8EFE9363-E09E-4EF5-927F-5F798DD1C402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Обязательства публично - правового образования по полученным кредитам, выпущенным ценным бумагам, предоставленным гарантиям перед третьими лицами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552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5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5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65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1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95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1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4CB33A-0217-4D46-AB12-6761624CABAF}"/>
              </a:ext>
            </a:extLst>
          </p:cNvPr>
          <p:cNvSpPr/>
          <p:nvPr/>
        </p:nvSpPr>
        <p:spPr>
          <a:xfrm>
            <a:off x="0" y="-1676400"/>
            <a:ext cx="12191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>
                <a:solidFill>
                  <a:schemeClr val="bg1"/>
                </a:solidFill>
                <a:ea typeface="Roboto" panose="020B0604020202020204" charset="0"/>
                <a:cs typeface="Times New Roman" panose="02020603050405020304" pitchFamily="18" charset="0"/>
              </a:rPr>
              <a:t>Благоустройство территории Лыжно-роллерной трассы со спусками и подъемами за спортивным комплексом «</a:t>
            </a:r>
            <a:r>
              <a:rPr lang="ru-RU" sz="2000" b="1" kern="0" dirty="0" err="1">
                <a:solidFill>
                  <a:schemeClr val="bg1"/>
                </a:solidFill>
                <a:ea typeface="Roboto" panose="020B0604020202020204" charset="0"/>
                <a:cs typeface="Times New Roman" panose="02020603050405020304" pitchFamily="18" charset="0"/>
              </a:rPr>
              <a:t>Содовик</a:t>
            </a:r>
            <a:r>
              <a:rPr lang="ru-RU" sz="2000" b="1" kern="0" dirty="0">
                <a:solidFill>
                  <a:schemeClr val="bg1"/>
                </a:solidFill>
                <a:ea typeface="Roboto" panose="020B0604020202020204" charset="0"/>
                <a:cs typeface="Times New Roman" panose="02020603050405020304" pitchFamily="18" charset="0"/>
              </a:rPr>
              <a:t>» МАУ ДО ДЮСШ №2 ГО г. Стерлитамак</a:t>
            </a:r>
            <a:endParaRPr lang="ru-RU" sz="2400" b="1" dirty="0">
              <a:solidFill>
                <a:schemeClr val="bg1"/>
              </a:solidFill>
              <a:ea typeface="Roboto" panose="0200000000000000000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A31F26-01DE-41EC-A815-8B495E97B136}"/>
              </a:ext>
            </a:extLst>
          </p:cNvPr>
          <p:cNvSpPr txBox="1"/>
          <p:nvPr/>
        </p:nvSpPr>
        <p:spPr>
          <a:xfrm>
            <a:off x="13431152" y="2731413"/>
            <a:ext cx="397102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/>
              <a:t>Профинансировано -  </a:t>
            </a:r>
          </a:p>
          <a:p>
            <a:pPr algn="ctr"/>
            <a:r>
              <a:rPr lang="ru-RU" sz="3200" b="1" dirty="0"/>
              <a:t>55,5</a:t>
            </a:r>
            <a:r>
              <a:rPr lang="ru-RU" sz="2500" b="1" dirty="0"/>
              <a:t> млн руб.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581519-2F6D-43DD-986E-65801C380966}"/>
              </a:ext>
            </a:extLst>
          </p:cNvPr>
          <p:cNvSpPr/>
          <p:nvPr/>
        </p:nvSpPr>
        <p:spPr>
          <a:xfrm>
            <a:off x="564377" y="182793"/>
            <a:ext cx="10852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400" b="1" dirty="0"/>
              <a:t>«Лучший объект по содержанию многоквартирных домов и благоустройству придомовых территорий»</a:t>
            </a:r>
            <a:endParaRPr lang="ru-RU" sz="2400" b="1" dirty="0">
              <a:ea typeface="Roboto" panose="02000000000000000000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A3ACC5-E257-4C00-B123-432524E55514}"/>
              </a:ext>
            </a:extLst>
          </p:cNvPr>
          <p:cNvSpPr/>
          <p:nvPr/>
        </p:nvSpPr>
        <p:spPr>
          <a:xfrm>
            <a:off x="6241457" y="4549676"/>
            <a:ext cx="37656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-apple-system"/>
              </a:rPr>
              <a:t>В номинации «Лучший подъезд городского округа» и обладателем сертификата на сумму 225 тыс. рублей стал дом № 25 по ул. Заводской, занявший II место.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B78CCA-998C-4F61-8C6A-31F42A215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2" y="1626026"/>
            <a:ext cx="4127979" cy="27525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1766EC-E283-44DC-A4F0-921536664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1849"/>
            <a:ext cx="4127980" cy="275252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6539F5-EBB1-439B-B743-F87B181B27BE}"/>
              </a:ext>
            </a:extLst>
          </p:cNvPr>
          <p:cNvSpPr/>
          <p:nvPr/>
        </p:nvSpPr>
        <p:spPr>
          <a:xfrm>
            <a:off x="1452785" y="4452591"/>
            <a:ext cx="40480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-apple-system"/>
              </a:rPr>
              <a:t>В номинации «Лучшая придомовая территория городского округа» и обладателем сертификата на сумму 375 тыс. рублей стал дом № 5 по ул. Нахимова, занявший III место.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7DD5C3-BCBD-4188-9A0A-6D91E38AF52E}"/>
              </a:ext>
            </a:extLst>
          </p:cNvPr>
          <p:cNvSpPr/>
          <p:nvPr/>
        </p:nvSpPr>
        <p:spPr>
          <a:xfrm>
            <a:off x="-85372" y="0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/>
              <a:t>«Участие в конкурсах»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72815-4708-46D5-A9CD-9B7A46A88354}"/>
              </a:ext>
            </a:extLst>
          </p:cNvPr>
          <p:cNvSpPr txBox="1"/>
          <p:nvPr/>
        </p:nvSpPr>
        <p:spPr>
          <a:xfrm>
            <a:off x="393082" y="936626"/>
            <a:ext cx="112347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«Муниципальное образование Республики Башкортостан, лучший город Республики Башкортостан» -3 место;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«Лучшая муниципальная практика» в номинации «Модернизация городского хозяйства посредством внедрения цифровых технологий и платформенных решений» («умный город») – 2 место;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«Лучшая муниципальная практика» в номинации «Градостроительная политика, обеспечение благоприятной среды жизнедеятельности населения и развитие жилищно-коммунального хозяйства» – 3 место;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Достижение высоких показателей индекса цифровизации городского хозяйства « </a:t>
            </a:r>
            <a:r>
              <a:rPr lang="en-US" dirty="0"/>
              <a:t>IQ </a:t>
            </a:r>
            <a:r>
              <a:rPr lang="ru-RU" dirty="0"/>
              <a:t>городов» среди крупных городов России по развитию и цифровой трансформации «Умный город»;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Достижение наилучших значений показателей деятельности органов местного самоуправления в номинации «Устойчивое экономическое развитие».</a:t>
            </a:r>
          </a:p>
        </p:txBody>
      </p:sp>
    </p:spTree>
    <p:extLst>
      <p:ext uri="{BB962C8B-B14F-4D97-AF65-F5344CB8AC3E}">
        <p14:creationId xmlns:p14="http://schemas.microsoft.com/office/powerpoint/2010/main" val="15858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990766E-ADF8-47BB-BEF1-FD95CCEBB112}"/>
              </a:ext>
            </a:extLst>
          </p:cNvPr>
          <p:cNvSpPr txBox="1">
            <a:spLocks/>
          </p:cNvSpPr>
          <p:nvPr/>
        </p:nvSpPr>
        <p:spPr>
          <a:xfrm>
            <a:off x="939817" y="66675"/>
            <a:ext cx="10312366" cy="490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26779-F2A6-44F4-B317-481A0DF03570}"/>
              </a:ext>
            </a:extLst>
          </p:cNvPr>
          <p:cNvSpPr txBox="1"/>
          <p:nvPr/>
        </p:nvSpPr>
        <p:spPr>
          <a:xfrm>
            <a:off x="647700" y="717681"/>
            <a:ext cx="10896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b="1" i="1" u="sng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Адрес: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Телефон: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+7 (3473) 24-07-65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Факс: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+7 (3473) 23-96-84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E-mail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Sterlit_gfu@ufamts.ru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Режим работы и прием граждан: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Понедельник – пятница с 9-00 до 18-00 часов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Перерыв с 13-00 до 14-00 часов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Выходные дни: суббота, воскресенье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" name="Picture 2" descr="https://sun9-29.userapi.com/impf/hsVJx5FlQFl70rohPRnAholi7Dy3JeLxH4AE6Q/h8OGHxUAi0Y.jpg?size=699x699&amp;quality=95&amp;sign=56b9a299380e79c8265fae92d5e47a2d&amp;type=album">
            <a:extLst>
              <a:ext uri="{FF2B5EF4-FFF2-40B4-BE49-F238E27FC236}">
                <a16:creationId xmlns:a16="http://schemas.microsoft.com/office/drawing/2014/main" id="{8D8B7588-249B-4228-9ABA-21D704753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35" y="5038725"/>
            <a:ext cx="1598265" cy="1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7BFD0E-0DDB-4070-BA43-081F0FA59398}"/>
              </a:ext>
            </a:extLst>
          </p:cNvPr>
          <p:cNvSpPr txBox="1"/>
          <p:nvPr/>
        </p:nvSpPr>
        <p:spPr>
          <a:xfrm>
            <a:off x="6469410" y="5514691"/>
            <a:ext cx="347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Группа в контакте: </a:t>
            </a:r>
            <a:r>
              <a:rPr lang="en-US" dirty="0">
                <a:cs typeface="Times New Roman" pitchFamily="18" charset="0"/>
                <a:hlinkClick r:id="rId3"/>
              </a:rPr>
              <a:t>https://vk.com/budgetsterlitamak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A3949-064B-48AB-9816-FE4462EB3C01}"/>
              </a:ext>
            </a:extLst>
          </p:cNvPr>
          <p:cNvSpPr txBox="1"/>
          <p:nvPr/>
        </p:nvSpPr>
        <p:spPr>
          <a:xfrm>
            <a:off x="335310" y="5524216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Интернет сайт:</a:t>
            </a:r>
            <a:r>
              <a:rPr lang="ru-RU" b="1">
                <a:cs typeface="Times New Roman" pitchFamily="18" charset="0"/>
              </a:rPr>
              <a:t> </a:t>
            </a:r>
            <a:r>
              <a:rPr lang="en-US">
                <a:cs typeface="Times New Roman" pitchFamily="18" charset="0"/>
                <a:hlinkClick r:id="rId4"/>
              </a:rPr>
              <a:t>https://butget.sterlitamakadm.ru/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BB866D-25CE-4C4A-AAD9-A1ED855C2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224" y="5038725"/>
            <a:ext cx="1598265" cy="15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5A52B-3256-4D39-82E2-868AE9D559B5}"/>
              </a:ext>
            </a:extLst>
          </p:cNvPr>
          <p:cNvSpPr txBox="1"/>
          <p:nvPr/>
        </p:nvSpPr>
        <p:spPr>
          <a:xfrm>
            <a:off x="2835889" y="2106225"/>
            <a:ext cx="63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+mj-lt"/>
              </a:rPr>
              <a:t>Спасибо </a:t>
            </a:r>
          </a:p>
          <a:p>
            <a:pPr algn="ctr"/>
            <a:r>
              <a:rPr lang="ru-RU" sz="6000" b="1" dirty="0">
                <a:latin typeface="+mj-lt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9420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89A749-6B82-4795-A1CF-89D29F257C55}"/>
              </a:ext>
            </a:extLst>
          </p:cNvPr>
          <p:cNvSpPr txBox="1"/>
          <p:nvPr/>
        </p:nvSpPr>
        <p:spPr>
          <a:xfrm>
            <a:off x="1638300" y="0"/>
            <a:ext cx="9163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Разъясняющие основные понятия и термины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45EBD0-CE27-4653-B9C1-28CA61E45ED3}"/>
              </a:ext>
            </a:extLst>
          </p:cNvPr>
          <p:cNvGrpSpPr/>
          <p:nvPr/>
        </p:nvGrpSpPr>
        <p:grpSpPr>
          <a:xfrm>
            <a:off x="534785" y="880899"/>
            <a:ext cx="2882101" cy="1417678"/>
            <a:chOff x="3852073" y="1145704"/>
            <a:chExt cx="2882101" cy="1832621"/>
          </a:xfrm>
        </p:grpSpPr>
        <p:sp>
          <p:nvSpPr>
            <p:cNvPr id="4" name="Google Shape;192;p19">
              <a:extLst>
                <a:ext uri="{FF2B5EF4-FFF2-40B4-BE49-F238E27FC236}">
                  <a16:creationId xmlns:a16="http://schemas.microsoft.com/office/drawing/2014/main" id="{38FCE302-D389-4642-A955-1F67C616956A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Муниципальное задание</a:t>
              </a:r>
              <a:endParaRPr sz="300" b="1" dirty="0"/>
            </a:p>
          </p:txBody>
        </p:sp>
        <p:sp>
          <p:nvSpPr>
            <p:cNvPr id="5" name="Google Shape;240;p19">
              <a:extLst>
                <a:ext uri="{FF2B5EF4-FFF2-40B4-BE49-F238E27FC236}">
                  <a16:creationId xmlns:a16="http://schemas.microsoft.com/office/drawing/2014/main" id="{5454C678-68B4-4AF0-84F8-111A341B6D43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Документ, устанавливающий требования к составу, качеству и (или) объему (содержанию), условиям, порядку и результатам оказания муниципальных услуг (выполнения работ)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993B5CA-475D-4CEB-B60A-2E0D3E03045A}"/>
              </a:ext>
            </a:extLst>
          </p:cNvPr>
          <p:cNvGrpSpPr/>
          <p:nvPr/>
        </p:nvGrpSpPr>
        <p:grpSpPr>
          <a:xfrm>
            <a:off x="4471202" y="566568"/>
            <a:ext cx="2882101" cy="1417678"/>
            <a:chOff x="3852073" y="1145704"/>
            <a:chExt cx="2882101" cy="1832621"/>
          </a:xfrm>
        </p:grpSpPr>
        <p:sp>
          <p:nvSpPr>
            <p:cNvPr id="7" name="Google Shape;192;p19">
              <a:extLst>
                <a:ext uri="{FF2B5EF4-FFF2-40B4-BE49-F238E27FC236}">
                  <a16:creationId xmlns:a16="http://schemas.microsoft.com/office/drawing/2014/main" id="{3F98D225-4F2E-40C7-B460-C72B33485674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Муниципальная программа</a:t>
              </a:r>
              <a:endParaRPr sz="300" b="1" dirty="0"/>
            </a:p>
          </p:txBody>
        </p:sp>
        <p:sp>
          <p:nvSpPr>
            <p:cNvPr id="8" name="Google Shape;240;p19">
              <a:extLst>
                <a:ext uri="{FF2B5EF4-FFF2-40B4-BE49-F238E27FC236}">
                  <a16:creationId xmlns:a16="http://schemas.microsoft.com/office/drawing/2014/main" id="{E6D3DC5B-3E78-4CB2-AC67-B7D38B83FF95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Система мероприятий, взаимосвязанных по задачам, срокам осуществления и ресурсам, направленных на достижение целей муниципальной политики в определенной сфере социально - экономического развития города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5C4960E-1A2B-4E0E-B6D5-F5D64B12EFAB}"/>
              </a:ext>
            </a:extLst>
          </p:cNvPr>
          <p:cNvGrpSpPr/>
          <p:nvPr/>
        </p:nvGrpSpPr>
        <p:grpSpPr>
          <a:xfrm>
            <a:off x="8788111" y="880899"/>
            <a:ext cx="2788203" cy="1444278"/>
            <a:chOff x="3945971" y="1145704"/>
            <a:chExt cx="2788203" cy="1867007"/>
          </a:xfrm>
        </p:grpSpPr>
        <p:sp>
          <p:nvSpPr>
            <p:cNvPr id="10" name="Google Shape;192;p19">
              <a:extLst>
                <a:ext uri="{FF2B5EF4-FFF2-40B4-BE49-F238E27FC236}">
                  <a16:creationId xmlns:a16="http://schemas.microsoft.com/office/drawing/2014/main" id="{B721D5B7-3374-4313-96C2-205E24F6BC56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Муниципальные услуги (работы)</a:t>
              </a:r>
              <a:endParaRPr sz="300" b="1" dirty="0"/>
            </a:p>
          </p:txBody>
        </p:sp>
        <p:sp>
          <p:nvSpPr>
            <p:cNvPr id="11" name="Google Shape;240;p19">
              <a:extLst>
                <a:ext uri="{FF2B5EF4-FFF2-40B4-BE49-F238E27FC236}">
                  <a16:creationId xmlns:a16="http://schemas.microsoft.com/office/drawing/2014/main" id="{EE89CB17-E5EF-4C50-B5EC-0D35BBE0AC18}"/>
                </a:ext>
              </a:extLst>
            </p:cNvPr>
            <p:cNvSpPr txBox="1"/>
            <p:nvPr/>
          </p:nvSpPr>
          <p:spPr>
            <a:xfrm flipH="1">
              <a:off x="3945971" y="1664317"/>
              <a:ext cx="2660914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Услуги (работы), выполняемые органами местного самоуправления, муниципальными учреждениями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713809A-8382-4476-987C-505B1366C6AF}"/>
              </a:ext>
            </a:extLst>
          </p:cNvPr>
          <p:cNvGrpSpPr/>
          <p:nvPr/>
        </p:nvGrpSpPr>
        <p:grpSpPr>
          <a:xfrm>
            <a:off x="534785" y="2749041"/>
            <a:ext cx="2882101" cy="1417678"/>
            <a:chOff x="3852073" y="1145704"/>
            <a:chExt cx="2882101" cy="1832621"/>
          </a:xfrm>
        </p:grpSpPr>
        <p:sp>
          <p:nvSpPr>
            <p:cNvPr id="13" name="Google Shape;192;p19">
              <a:extLst>
                <a:ext uri="{FF2B5EF4-FFF2-40B4-BE49-F238E27FC236}">
                  <a16:creationId xmlns:a16="http://schemas.microsoft.com/office/drawing/2014/main" id="{8DDC5761-2C34-455A-81CC-3A6100020D7C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Непрограммные расходы</a:t>
              </a:r>
              <a:endParaRPr sz="300" b="1" dirty="0"/>
            </a:p>
          </p:txBody>
        </p:sp>
        <p:sp>
          <p:nvSpPr>
            <p:cNvPr id="14" name="Google Shape;240;p19">
              <a:extLst>
                <a:ext uri="{FF2B5EF4-FFF2-40B4-BE49-F238E27FC236}">
                  <a16:creationId xmlns:a16="http://schemas.microsoft.com/office/drawing/2014/main" id="{923550BB-45CB-4FB8-A414-A90F29CCD870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Расходные обязательства, не включенные в муниципальные программы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C766885-D563-4E50-AE2E-F1673A6BB381}"/>
              </a:ext>
            </a:extLst>
          </p:cNvPr>
          <p:cNvGrpSpPr/>
          <p:nvPr/>
        </p:nvGrpSpPr>
        <p:grpSpPr>
          <a:xfrm>
            <a:off x="4471202" y="2169169"/>
            <a:ext cx="2882101" cy="1417678"/>
            <a:chOff x="3852073" y="1145704"/>
            <a:chExt cx="2882101" cy="1832621"/>
          </a:xfrm>
        </p:grpSpPr>
        <p:sp>
          <p:nvSpPr>
            <p:cNvPr id="16" name="Google Shape;192;p19">
              <a:extLst>
                <a:ext uri="{FF2B5EF4-FFF2-40B4-BE49-F238E27FC236}">
                  <a16:creationId xmlns:a16="http://schemas.microsoft.com/office/drawing/2014/main" id="{6E39713E-6550-4194-BDB3-2F8B01F414F5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Очередной финансовый год</a:t>
              </a:r>
              <a:endParaRPr sz="300" b="1" dirty="0"/>
            </a:p>
          </p:txBody>
        </p:sp>
        <p:sp>
          <p:nvSpPr>
            <p:cNvPr id="17" name="Google Shape;240;p19">
              <a:extLst>
                <a:ext uri="{FF2B5EF4-FFF2-40B4-BE49-F238E27FC236}">
                  <a16:creationId xmlns:a16="http://schemas.microsoft.com/office/drawing/2014/main" id="{E880BC1D-B8B5-4449-BA4A-243001CAFE2D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dirty="0">
                  <a:ea typeface="Raleway"/>
                  <a:cs typeface="Raleway"/>
                  <a:sym typeface="Raleway"/>
                </a:rPr>
                <a:t> </a:t>
              </a:r>
              <a:r>
                <a:rPr lang="ru-RU" sz="1100" i="1" dirty="0">
                  <a:ea typeface="Raleway"/>
                  <a:cs typeface="Raleway"/>
                  <a:sym typeface="Raleway"/>
                </a:rPr>
                <a:t>Год, следующий за текущим финансовым годом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87C3BA8-B17A-45D7-9F16-BFF6E528EFE5}"/>
              </a:ext>
            </a:extLst>
          </p:cNvPr>
          <p:cNvGrpSpPr/>
          <p:nvPr/>
        </p:nvGrpSpPr>
        <p:grpSpPr>
          <a:xfrm>
            <a:off x="8694213" y="2749041"/>
            <a:ext cx="2882101" cy="1417678"/>
            <a:chOff x="3852073" y="1145704"/>
            <a:chExt cx="2882101" cy="1832621"/>
          </a:xfrm>
        </p:grpSpPr>
        <p:sp>
          <p:nvSpPr>
            <p:cNvPr id="19" name="Google Shape;192;p19">
              <a:extLst>
                <a:ext uri="{FF2B5EF4-FFF2-40B4-BE49-F238E27FC236}">
                  <a16:creationId xmlns:a16="http://schemas.microsoft.com/office/drawing/2014/main" id="{D360BE54-0E8D-4DE7-A126-BB3CA25F99FB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Профицит</a:t>
              </a:r>
              <a:endParaRPr sz="300" b="1" dirty="0"/>
            </a:p>
          </p:txBody>
        </p:sp>
        <p:sp>
          <p:nvSpPr>
            <p:cNvPr id="20" name="Google Shape;240;p19">
              <a:extLst>
                <a:ext uri="{FF2B5EF4-FFF2-40B4-BE49-F238E27FC236}">
                  <a16:creationId xmlns:a16="http://schemas.microsoft.com/office/drawing/2014/main" id="{EEA876AD-25DE-4756-9221-1A09E232C1E8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Превышение расходов бюджета над его расходами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1CA45B0-F04E-47D3-8D0A-5DC02119CE24}"/>
              </a:ext>
            </a:extLst>
          </p:cNvPr>
          <p:cNvGrpSpPr/>
          <p:nvPr/>
        </p:nvGrpSpPr>
        <p:grpSpPr>
          <a:xfrm>
            <a:off x="534785" y="4617184"/>
            <a:ext cx="2882101" cy="1417678"/>
            <a:chOff x="3852073" y="1145704"/>
            <a:chExt cx="2882101" cy="1832621"/>
          </a:xfrm>
        </p:grpSpPr>
        <p:sp>
          <p:nvSpPr>
            <p:cNvPr id="22" name="Google Shape;192;p19">
              <a:extLst>
                <a:ext uri="{FF2B5EF4-FFF2-40B4-BE49-F238E27FC236}">
                  <a16:creationId xmlns:a16="http://schemas.microsoft.com/office/drawing/2014/main" id="{65AD9BD5-CDFA-4138-9850-942D6C711619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Расходы</a:t>
              </a:r>
              <a:endParaRPr sz="300" b="1" dirty="0"/>
            </a:p>
          </p:txBody>
        </p:sp>
        <p:sp>
          <p:nvSpPr>
            <p:cNvPr id="23" name="Google Shape;240;p19">
              <a:extLst>
                <a:ext uri="{FF2B5EF4-FFF2-40B4-BE49-F238E27FC236}">
                  <a16:creationId xmlns:a16="http://schemas.microsoft.com/office/drawing/2014/main" id="{9B8F2343-350D-46B2-B1DB-C24CEF95AF41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0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Выплачиваемые из бюджета денежные средства на исполнение бюджетных обязательств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2D4B301-1F06-4923-9727-5578FABDB7B4}"/>
              </a:ext>
            </a:extLst>
          </p:cNvPr>
          <p:cNvGrpSpPr/>
          <p:nvPr/>
        </p:nvGrpSpPr>
        <p:grpSpPr>
          <a:xfrm>
            <a:off x="4471202" y="3771770"/>
            <a:ext cx="2882101" cy="1417678"/>
            <a:chOff x="3852073" y="1145704"/>
            <a:chExt cx="2882101" cy="1832621"/>
          </a:xfrm>
        </p:grpSpPr>
        <p:sp>
          <p:nvSpPr>
            <p:cNvPr id="25" name="Google Shape;192;p19">
              <a:extLst>
                <a:ext uri="{FF2B5EF4-FFF2-40B4-BE49-F238E27FC236}">
                  <a16:creationId xmlns:a16="http://schemas.microsoft.com/office/drawing/2014/main" id="{37785527-47A4-4E05-9BD4-B769A7552246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Субвенция</a:t>
              </a:r>
              <a:endParaRPr sz="300" b="1" dirty="0"/>
            </a:p>
          </p:txBody>
        </p:sp>
        <p:sp>
          <p:nvSpPr>
            <p:cNvPr id="26" name="Google Shape;240;p19">
              <a:extLst>
                <a:ext uri="{FF2B5EF4-FFF2-40B4-BE49-F238E27FC236}">
                  <a16:creationId xmlns:a16="http://schemas.microsoft.com/office/drawing/2014/main" id="{29F6EE83-93AE-46B8-B545-52ACBADA4D13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расходов.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B768AD7-487F-45B4-AFDD-4D845C56FE7B}"/>
              </a:ext>
            </a:extLst>
          </p:cNvPr>
          <p:cNvGrpSpPr/>
          <p:nvPr/>
        </p:nvGrpSpPr>
        <p:grpSpPr>
          <a:xfrm>
            <a:off x="8694213" y="4617184"/>
            <a:ext cx="2882101" cy="1417678"/>
            <a:chOff x="3852073" y="1145704"/>
            <a:chExt cx="2882101" cy="1832621"/>
          </a:xfrm>
        </p:grpSpPr>
        <p:sp>
          <p:nvSpPr>
            <p:cNvPr id="28" name="Google Shape;192;p19">
              <a:extLst>
                <a:ext uri="{FF2B5EF4-FFF2-40B4-BE49-F238E27FC236}">
                  <a16:creationId xmlns:a16="http://schemas.microsoft.com/office/drawing/2014/main" id="{F3523DDB-DEF5-4B87-BAB3-268F9AF8F847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Субсидия</a:t>
              </a:r>
              <a:endParaRPr sz="300" b="1" dirty="0"/>
            </a:p>
          </p:txBody>
        </p:sp>
        <p:sp>
          <p:nvSpPr>
            <p:cNvPr id="29" name="Google Shape;240;p19">
              <a:extLst>
                <a:ext uri="{FF2B5EF4-FFF2-40B4-BE49-F238E27FC236}">
                  <a16:creationId xmlns:a16="http://schemas.microsoft.com/office/drawing/2014/main" id="{C7A40131-7065-4F7C-82AF-CE999D26F34E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Средства, предоставляемые бюджету другого уровня бюджетной системы РФ на условиях долевого финансирования целевых расходов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4796B07-E9A6-42D8-A274-6661F57D416D}"/>
              </a:ext>
            </a:extLst>
          </p:cNvPr>
          <p:cNvGrpSpPr/>
          <p:nvPr/>
        </p:nvGrpSpPr>
        <p:grpSpPr>
          <a:xfrm>
            <a:off x="4471202" y="5374372"/>
            <a:ext cx="2882101" cy="1417678"/>
            <a:chOff x="3852073" y="1145704"/>
            <a:chExt cx="2882101" cy="1832621"/>
          </a:xfrm>
        </p:grpSpPr>
        <p:sp>
          <p:nvSpPr>
            <p:cNvPr id="31" name="Google Shape;192;p19">
              <a:extLst>
                <a:ext uri="{FF2B5EF4-FFF2-40B4-BE49-F238E27FC236}">
                  <a16:creationId xmlns:a16="http://schemas.microsoft.com/office/drawing/2014/main" id="{BFCE07F1-1BF4-4F81-9F41-78634FDFB2BA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Текущий финансовый год</a:t>
              </a:r>
              <a:endParaRPr sz="300" b="1" dirty="0"/>
            </a:p>
          </p:txBody>
        </p:sp>
        <p:sp>
          <p:nvSpPr>
            <p:cNvPr id="32" name="Google Shape;240;p19">
              <a:extLst>
                <a:ext uri="{FF2B5EF4-FFF2-40B4-BE49-F238E27FC236}">
                  <a16:creationId xmlns:a16="http://schemas.microsoft.com/office/drawing/2014/main" id="{6BCADA19-266F-4301-B523-C2C33F33C304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Год, в котором осуществляется исполнение бюджета, составление и рассмотрение проекта бюджета на очередной финансовый год и плановый период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259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9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5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2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35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FACD879B-86D7-44E9-A32B-DF6809EBC2B8}"/>
              </a:ext>
            </a:extLst>
          </p:cNvPr>
          <p:cNvSpPr txBox="1"/>
          <p:nvPr/>
        </p:nvSpPr>
        <p:spPr>
          <a:xfrm>
            <a:off x="523875" y="0"/>
            <a:ext cx="9401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sym typeface="Montserrat"/>
              </a:rPr>
              <a:t>Экономико-географическое положение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8977A1-C9EA-43C1-BF99-FFAADE25C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885825"/>
            <a:ext cx="4762500" cy="52768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BD9E9BB-E3B2-4B4C-832F-0DB166F3978B}"/>
              </a:ext>
            </a:extLst>
          </p:cNvPr>
          <p:cNvSpPr txBox="1"/>
          <p:nvPr/>
        </p:nvSpPr>
        <p:spPr>
          <a:xfrm>
            <a:off x="5522205" y="546021"/>
            <a:ext cx="6072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Стерлитамак основан 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1766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 году.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Общая площадь территории – 113 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sym typeface="Raleway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00 га.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Raleway"/>
            </a:endParaRPr>
          </a:p>
        </p:txBody>
      </p:sp>
      <p:sp>
        <p:nvSpPr>
          <p:cNvPr id="36" name="Google Shape;259;p27">
            <a:extLst>
              <a:ext uri="{FF2B5EF4-FFF2-40B4-BE49-F238E27FC236}">
                <a16:creationId xmlns:a16="http://schemas.microsoft.com/office/drawing/2014/main" id="{34A1C881-B340-4C47-B090-96390A789D0B}"/>
              </a:ext>
            </a:extLst>
          </p:cNvPr>
          <p:cNvSpPr txBox="1">
            <a:spLocks/>
          </p:cNvSpPr>
          <p:nvPr/>
        </p:nvSpPr>
        <p:spPr>
          <a:xfrm>
            <a:off x="5393444" y="1192352"/>
            <a:ext cx="6200775" cy="545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prstClr val="black"/>
              </a:buClr>
              <a:buSzPts val="1600"/>
              <a:buFont typeface="Raleway"/>
              <a:buNone/>
            </a:pPr>
            <a:r>
              <a:rPr lang="ru-RU" sz="1850" b="1" dirty="0">
                <a:solidFill>
                  <a:schemeClr val="bg1"/>
                </a:solidFill>
                <a:latin typeface="Calibri" panose="020F0502020204030204" pitchFamily="34" charset="0"/>
              </a:rPr>
              <a:t>Транспортная удаленность </a:t>
            </a:r>
            <a:r>
              <a:rPr lang="ru-RU" sz="1850" dirty="0">
                <a:solidFill>
                  <a:schemeClr val="bg1"/>
                </a:solidFill>
                <a:latin typeface="Calibri" panose="020F0502020204030204" pitchFamily="34" charset="0"/>
              </a:rPr>
              <a:t>до основного населенного пункта г. Уфы – 130 км. Основная транспортная развязка – это железнодорожный транспорт – Куйбышевская железная дорога – и автомобильный транспорт – автотрасса Уфа-Оренбург. </a:t>
            </a:r>
          </a:p>
          <a:p>
            <a:pPr marL="0" indent="0" algn="just">
              <a:buClr>
                <a:prstClr val="black"/>
              </a:buClr>
              <a:buSzPts val="1600"/>
              <a:buFont typeface="Raleway"/>
              <a:buNone/>
            </a:pPr>
            <a:r>
              <a:rPr lang="ru-RU" sz="1850" b="1" dirty="0">
                <a:solidFill>
                  <a:schemeClr val="bg1"/>
                </a:solidFill>
                <a:latin typeface="Calibri" panose="020F0502020204030204" pitchFamily="34" charset="0"/>
              </a:rPr>
              <a:t>Экономический потенциал </a:t>
            </a:r>
            <a:r>
              <a:rPr lang="ru-RU" sz="1850" dirty="0">
                <a:solidFill>
                  <a:schemeClr val="bg1"/>
                </a:solidFill>
                <a:latin typeface="Calibri" panose="020F0502020204030204" pitchFamily="34" charset="0"/>
              </a:rPr>
              <a:t>города во многом определяют крупные химические и нефтехимические предприятия, такие, как акционерные общества «Башкирская содовая компания», «Синтез-Каучук», «</a:t>
            </a:r>
            <a:r>
              <a:rPr lang="ru-RU" sz="1850" dirty="0" err="1">
                <a:solidFill>
                  <a:schemeClr val="bg1"/>
                </a:solidFill>
                <a:latin typeface="Calibri" panose="020F0502020204030204" pitchFamily="34" charset="0"/>
              </a:rPr>
              <a:t>Стерлитамакский</a:t>
            </a:r>
            <a:r>
              <a:rPr lang="ru-RU" sz="1850" dirty="0">
                <a:solidFill>
                  <a:schemeClr val="bg1"/>
                </a:solidFill>
                <a:latin typeface="Calibri" panose="020F0502020204030204" pitchFamily="34" charset="0"/>
              </a:rPr>
              <a:t> нефтехимический завод», федеральное казенное учреждение «Авангард».  Именно эти четыре градообразующих гиганта закрепили за Стерлитамаком звание города «большой химии». Машиностроительная и станкостроительная отрасли производства в городе представлены крупными акционерными обществами: НПО «Станкостроение», «Красный пролетарий», «Вагоноремонтный завод».</a:t>
            </a:r>
          </a:p>
          <a:p>
            <a:pPr marL="0" indent="0" algn="just">
              <a:buClr>
                <a:prstClr val="black"/>
              </a:buClr>
              <a:buSzPts val="1600"/>
              <a:buFont typeface="Raleway"/>
              <a:buNone/>
            </a:pPr>
            <a:r>
              <a:rPr lang="ru-RU" sz="1850" b="1" dirty="0">
                <a:solidFill>
                  <a:schemeClr val="bg1"/>
                </a:solidFill>
                <a:latin typeface="Calibri" panose="020F0502020204030204" pitchFamily="34" charset="0"/>
              </a:rPr>
              <a:t>Численность постоянного населения </a:t>
            </a:r>
            <a:r>
              <a:rPr lang="ru-RU" sz="1850" dirty="0">
                <a:solidFill>
                  <a:schemeClr val="bg1"/>
                </a:solidFill>
                <a:latin typeface="Calibri" panose="020F0502020204030204" pitchFamily="34" charset="0"/>
              </a:rPr>
              <a:t>г. Стерлитамака по состоянию на 1 января 2025 года составляет  280,7 тысяч человек.</a:t>
            </a:r>
          </a:p>
          <a:p>
            <a:pPr marL="0" indent="0">
              <a:buClr>
                <a:schemeClr val="dk1"/>
              </a:buClr>
              <a:buSzPts val="1200"/>
              <a:buFont typeface="Raleway"/>
              <a:buNone/>
            </a:pP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04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0F7EC7-02FF-4CA8-A8FD-C2F982311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52" y="1625538"/>
            <a:ext cx="4653616" cy="25944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1527B7-3C82-4697-9D9D-82D61F75F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08" y="4293725"/>
            <a:ext cx="4653616" cy="249209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FD9A282-A700-4380-AC7F-0C3103D89A4A}"/>
              </a:ext>
            </a:extLst>
          </p:cNvPr>
          <p:cNvSpPr txBox="1">
            <a:spLocks/>
          </p:cNvSpPr>
          <p:nvPr/>
        </p:nvSpPr>
        <p:spPr>
          <a:xfrm>
            <a:off x="525774" y="616926"/>
            <a:ext cx="11665296" cy="9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2024 году в учреждениях и организациях Стерлитамака прошли мероприятия по финансовой грамотности. Для стерлитамаковцев были организованы открытые и бесплатные лекции, мастер-классы, методические семинары. Эксперты провели лекции по вопросам снижения кредитной нагрузки, инвестирования, разобрали популярные схемы финансовых мошенников.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A030E4-E9E1-4F77-90EE-3A8FBDAFA5EF}"/>
              </a:ext>
            </a:extLst>
          </p:cNvPr>
          <p:cNvSpPr/>
          <p:nvPr/>
        </p:nvSpPr>
        <p:spPr>
          <a:xfrm>
            <a:off x="4000468" y="143197"/>
            <a:ext cx="6048672" cy="47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в 2024 году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BE2519-CB24-4CB6-96A9-FD3D55A08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56" y="1625537"/>
            <a:ext cx="4797634" cy="25944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5EF434-BF88-4332-9BAF-E5A112798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56" y="4293725"/>
            <a:ext cx="4797634" cy="24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6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DCD739-D747-4B92-A81D-0170250B11CB}"/>
              </a:ext>
            </a:extLst>
          </p:cNvPr>
          <p:cNvSpPr txBox="1"/>
          <p:nvPr/>
        </p:nvSpPr>
        <p:spPr>
          <a:xfrm>
            <a:off x="1031846" y="1845578"/>
            <a:ext cx="9420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 предварительных итогах социально-экономического развития городского</a:t>
            </a:r>
          </a:p>
          <a:p>
            <a:r>
              <a:rPr lang="ru-RU" dirty="0"/>
              <a:t>округа город Стерлитамак Республики Башкортостан за 2024 год, о прогнозе</a:t>
            </a:r>
          </a:p>
          <a:p>
            <a:r>
              <a:rPr lang="ru-RU" dirty="0"/>
              <a:t>основных показателей на 2025 год и плановый период до 2027 года</a:t>
            </a:r>
          </a:p>
          <a:p>
            <a:endParaRPr lang="ru-RU" dirty="0"/>
          </a:p>
          <a:p>
            <a:r>
              <a:rPr lang="ru-RU" dirty="0"/>
              <a:t>В соответствии со </a:t>
            </a:r>
            <a:r>
              <a:rPr lang="ru-RU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статьей 1</a:t>
            </a:r>
            <a:r>
              <a:rPr lang="ru-RU" u="sng" dirty="0">
                <a:solidFill>
                  <a:schemeClr val="bg1"/>
                </a:solidFill>
              </a:rPr>
              <a:t>7 </a:t>
            </a:r>
            <a:r>
              <a:rPr lang="ru-RU" dirty="0"/>
              <a:t>Федерального закона от 6 октября 2003 года №131-ФЗ «Об общих принципах организации местного самоуправления в Российской Федерации», со статьями 6, 11 Федерального </a:t>
            </a:r>
            <a:r>
              <a:rPr lang="ru-RU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закон</a:t>
            </a:r>
            <a:r>
              <a:rPr lang="ru-RU" u="sng" dirty="0">
                <a:solidFill>
                  <a:schemeClr val="bg1"/>
                </a:solidFill>
              </a:rPr>
              <a:t>а</a:t>
            </a:r>
            <a:r>
              <a:rPr lang="ru-RU" dirty="0"/>
              <a:t> от 28 июня 2014 года № 172-ФЗ «О стратегическом планировании в Российской Федерации», </a:t>
            </a:r>
            <a:r>
              <a:rPr lang="ru-RU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статьей</a:t>
            </a:r>
            <a:r>
              <a:rPr lang="ru-RU" u="sng" dirty="0">
                <a:solidFill>
                  <a:schemeClr val="bg1"/>
                </a:solidFill>
              </a:rPr>
              <a:t> 5</a:t>
            </a:r>
            <a:r>
              <a:rPr lang="ru-RU" dirty="0"/>
              <a:t> Устава городского округа город Стерлитамак Республики Башкортостан, утвержденного решением Совета городского округа город Стерлитамак Республики Башкортостан от 13.12.2005 № 2/3з, Совет городского округа город Стерлитамак Республики Башкортостан </a:t>
            </a:r>
          </a:p>
          <a:p>
            <a:r>
              <a:rPr lang="en-US" dirty="0">
                <a:hlinkClick r:id="rId5"/>
              </a:rPr>
              <a:t>https://butget.sterlitamakadm.ru/ekonomika/ekonomicheskiy-prognoz/prognoz2025.php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37B01-9CF5-46A4-973B-7035552517D0}"/>
              </a:ext>
            </a:extLst>
          </p:cNvPr>
          <p:cNvSpPr txBox="1"/>
          <p:nvPr/>
        </p:nvSpPr>
        <p:spPr>
          <a:xfrm>
            <a:off x="352425" y="9525"/>
            <a:ext cx="11439525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Социально-экономическое развитие и </a:t>
            </a:r>
          </a:p>
          <a:p>
            <a:pPr lvl="0" algn="ctr">
              <a:lnSpc>
                <a:spcPct val="80000"/>
              </a:lnSpc>
            </a:pPr>
            <a:r>
              <a:rPr lang="ru-RU" sz="3000" b="1" dirty="0"/>
              <a:t>основные характеристики бюджета городского округа </a:t>
            </a:r>
          </a:p>
          <a:p>
            <a:pPr lvl="0" algn="ctr">
              <a:lnSpc>
                <a:spcPct val="80000"/>
              </a:lnSpc>
            </a:pPr>
            <a:r>
              <a:rPr lang="ru-RU" sz="3000" b="1" dirty="0"/>
              <a:t>город Стерлитамак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1585312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C19B265-B3F9-4377-8817-7CCF34DB3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364539"/>
              </p:ext>
            </p:extLst>
          </p:nvPr>
        </p:nvGraphicFramePr>
        <p:xfrm>
          <a:off x="274015" y="1082991"/>
          <a:ext cx="11504130" cy="5673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06375">
                  <a:extLst>
                    <a:ext uri="{9D8B030D-6E8A-4147-A177-3AD203B41FA5}">
                      <a16:colId xmlns:a16="http://schemas.microsoft.com/office/drawing/2014/main" val="3572094664"/>
                    </a:ext>
                  </a:extLst>
                </a:gridCol>
                <a:gridCol w="1895912">
                  <a:extLst>
                    <a:ext uri="{9D8B030D-6E8A-4147-A177-3AD203B41FA5}">
                      <a16:colId xmlns:a16="http://schemas.microsoft.com/office/drawing/2014/main" val="4174390405"/>
                    </a:ext>
                  </a:extLst>
                </a:gridCol>
                <a:gridCol w="696286">
                  <a:extLst>
                    <a:ext uri="{9D8B030D-6E8A-4147-A177-3AD203B41FA5}">
                      <a16:colId xmlns:a16="http://schemas.microsoft.com/office/drawing/2014/main" val="1786597240"/>
                    </a:ext>
                  </a:extLst>
                </a:gridCol>
                <a:gridCol w="738231">
                  <a:extLst>
                    <a:ext uri="{9D8B030D-6E8A-4147-A177-3AD203B41FA5}">
                      <a16:colId xmlns:a16="http://schemas.microsoft.com/office/drawing/2014/main" val="3504609363"/>
                    </a:ext>
                  </a:extLst>
                </a:gridCol>
                <a:gridCol w="679508">
                  <a:extLst>
                    <a:ext uri="{9D8B030D-6E8A-4147-A177-3AD203B41FA5}">
                      <a16:colId xmlns:a16="http://schemas.microsoft.com/office/drawing/2014/main" val="187219065"/>
                    </a:ext>
                  </a:extLst>
                </a:gridCol>
                <a:gridCol w="654342">
                  <a:extLst>
                    <a:ext uri="{9D8B030D-6E8A-4147-A177-3AD203B41FA5}">
                      <a16:colId xmlns:a16="http://schemas.microsoft.com/office/drawing/2014/main" val="2142715578"/>
                    </a:ext>
                  </a:extLst>
                </a:gridCol>
                <a:gridCol w="578840">
                  <a:extLst>
                    <a:ext uri="{9D8B030D-6E8A-4147-A177-3AD203B41FA5}">
                      <a16:colId xmlns:a16="http://schemas.microsoft.com/office/drawing/2014/main" val="3501154447"/>
                    </a:ext>
                  </a:extLst>
                </a:gridCol>
                <a:gridCol w="620785">
                  <a:extLst>
                    <a:ext uri="{9D8B030D-6E8A-4147-A177-3AD203B41FA5}">
                      <a16:colId xmlns:a16="http://schemas.microsoft.com/office/drawing/2014/main" val="1897750748"/>
                    </a:ext>
                  </a:extLst>
                </a:gridCol>
                <a:gridCol w="620786">
                  <a:extLst>
                    <a:ext uri="{9D8B030D-6E8A-4147-A177-3AD203B41FA5}">
                      <a16:colId xmlns:a16="http://schemas.microsoft.com/office/drawing/2014/main" val="1072581585"/>
                    </a:ext>
                  </a:extLst>
                </a:gridCol>
                <a:gridCol w="713065">
                  <a:extLst>
                    <a:ext uri="{9D8B030D-6E8A-4147-A177-3AD203B41FA5}">
                      <a16:colId xmlns:a16="http://schemas.microsoft.com/office/drawing/2014/main" val="2057009568"/>
                    </a:ext>
                  </a:extLst>
                </a:gridCol>
              </a:tblGrid>
              <a:tr h="6105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Показатели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Единица измерения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Отчет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Оценка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Прогноз 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194910"/>
                  </a:ext>
                </a:extLst>
              </a:tr>
              <a:tr h="610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2025г.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2026г.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2027г.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423009"/>
                  </a:ext>
                </a:extLst>
              </a:tr>
              <a:tr h="1495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2023 г.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2024г.</a:t>
                      </a:r>
                      <a:endParaRPr lang="ru-RU" sz="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Вариант </a:t>
                      </a:r>
                      <a:r>
                        <a:rPr lang="en-US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I </a:t>
                      </a: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(Консервативный)</a:t>
                      </a:r>
                      <a:endParaRPr lang="ru-RU" sz="5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Вариант </a:t>
                      </a:r>
                      <a:r>
                        <a:rPr lang="en-US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II</a:t>
                      </a:r>
                      <a:endParaRPr lang="ru-RU" sz="5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(Базовый)</a:t>
                      </a:r>
                      <a:endParaRPr lang="ru-RU" sz="5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Вариант </a:t>
                      </a:r>
                      <a:r>
                        <a:rPr lang="en-US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I </a:t>
                      </a: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(Консервативный)</a:t>
                      </a:r>
                      <a:endParaRPr lang="ru-RU" sz="5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Вариант </a:t>
                      </a:r>
                      <a:r>
                        <a:rPr lang="en-US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II</a:t>
                      </a:r>
                      <a:endParaRPr lang="ru-RU" sz="5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(Базовый)</a:t>
                      </a:r>
                      <a:endParaRPr lang="ru-RU" sz="5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Вариант </a:t>
                      </a:r>
                      <a:r>
                        <a:rPr lang="en-US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I </a:t>
                      </a: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(Консервативный)</a:t>
                      </a:r>
                      <a:endParaRPr lang="ru-RU" sz="5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Вариант </a:t>
                      </a:r>
                      <a:r>
                        <a:rPr lang="en-US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II</a:t>
                      </a:r>
                      <a:endParaRPr lang="ru-RU" sz="5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(Базовый)</a:t>
                      </a:r>
                      <a:endParaRPr lang="ru-RU" sz="5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3094914643"/>
                  </a:ext>
                </a:extLst>
              </a:tr>
              <a:tr h="28332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</a:t>
                      </a:r>
                      <a:endParaRPr lang="ru-RU" sz="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 в ценах соответствующих лет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151 054,1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160 625,6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163 516,9</a:t>
                      </a:r>
                      <a:endParaRPr lang="ru-RU" sz="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166 086,9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166 950,7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169 906,9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169 455,0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173 984,6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1156650234"/>
                  </a:ext>
                </a:extLst>
              </a:tr>
              <a:tr h="161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 % к пред.году в сопоставимых ценах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111,2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106,3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101,8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101,5</a:t>
                      </a:r>
                      <a:endParaRPr lang="ru-RU" sz="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329520403"/>
                  </a:ext>
                </a:extLst>
              </a:tr>
              <a:tr h="38154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Объем инвестиций за счет всех источников финансирования (без субъектов малого предпринимательства и объема инвестиций,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не наблюдаемых прямыми статистическими методами)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 в ценах соответствующих лет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13923,3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22560,8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22785,2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24897,6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26044,0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28887,3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29218,6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34104,1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371482301"/>
                  </a:ext>
                </a:extLst>
              </a:tr>
              <a:tr h="113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 % к пред.году в сопоставимых ценах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107,2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149,3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93,9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108,3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110,2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107,4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113,1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1349912298"/>
                  </a:ext>
                </a:extLst>
              </a:tr>
              <a:tr h="274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тыс.кв.м.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общей площади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116,2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114,5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112,0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115,5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114,5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118,0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115,2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118,7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2586340451"/>
                  </a:ext>
                </a:extLst>
              </a:tr>
              <a:tr h="15134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Оборот розничной торговли (во всех каналах реализации)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 в ценах соответствующих лет 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122 978,0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142 116,0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154 280,0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155 918,8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165 900,4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168 803,6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177 189,9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181 172,1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3210759673"/>
                  </a:ext>
                </a:extLst>
              </a:tr>
              <a:tr h="192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 % к пред.году в сопоставимых ценах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105,20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107,70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103,88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105,19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103,00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103,90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102,50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103,10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2984609973"/>
                  </a:ext>
                </a:extLst>
              </a:tr>
              <a:tr h="14009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Объем реализации платных услуг населению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 в ценах соответствующих лет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13 402,1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15 071,6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16 422,8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16 551,1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17 573,3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17 814,7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18 750,5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19 045,6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2696051964"/>
                  </a:ext>
                </a:extLst>
              </a:tr>
              <a:tr h="1400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 % к пред.году в сопоставимых ценах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104,15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105,10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102,70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103,60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102,30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103,00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102,30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102,60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4069945069"/>
                  </a:ext>
                </a:extLst>
              </a:tr>
              <a:tr h="14009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Оборот общественного питания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 в ценах соответствующих лет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4 682,4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5 225,1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5 635,2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5 705,9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6 059,6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6 177,5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6 472,0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6 630,1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25223994"/>
                  </a:ext>
                </a:extLst>
              </a:tr>
              <a:tr h="1400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 % к пред.году в сопоставимых ценах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106,80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104,00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103,50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104,80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103,00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103,90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102,50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103,10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3633930508"/>
                  </a:ext>
                </a:extLst>
              </a:tr>
              <a:tr h="14009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Продукция сельского хозяйства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 в ценах соответствующих лет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547,20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602,43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639,12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638,02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667,65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664,08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695,98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692,82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3541759860"/>
                  </a:ext>
                </a:extLst>
              </a:tr>
              <a:tr h="1400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в % к пред.году в сопоставимых ценах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89,40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100,73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100,46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101,06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100,16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100,18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100,23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100,51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2067622138"/>
                  </a:ext>
                </a:extLst>
              </a:tr>
              <a:tr h="293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Доходы бюджетов муниципальных районов и городских округов - всего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8 056,4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8 902,2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8 343,5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8 691,0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8 740,3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9 197,3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9 131,2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9 815,3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3684661086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Налоговые и неналоговые доходы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2 976,0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3 025,7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3 304,9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3 442,6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3 380,9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3 513,9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3 398,4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3 631,1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4059442484"/>
                  </a:ext>
                </a:extLst>
              </a:tr>
              <a:tr h="234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Расходы бюджетов муниципальных районов и городских округов - всего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7 911,6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8 952,9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8 463,5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8 791,0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8 840,3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9 197,3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9 226,2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9 815,3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305883389"/>
                  </a:ext>
                </a:extLst>
              </a:tr>
              <a:tr h="175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Прибыль по всем видам деятельности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23 291,1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19 576,6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23 136,1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24 866,5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20 822,5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24 617,8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18 948,4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23 386,9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1259399793"/>
                  </a:ext>
                </a:extLst>
              </a:tr>
              <a:tr h="234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Прибыль прибыльных организаций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 руб.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25 546,9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20 182,1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24 353,7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25 635,5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21 918,4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25 379,2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19 945,7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24 110,2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2368695015"/>
                  </a:ext>
                </a:extLst>
              </a:tr>
              <a:tr h="281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Численность населения (среднегодовая)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человек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279 835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280 699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281 513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281 625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282 329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282 554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283 148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283 487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3424457032"/>
                  </a:ext>
                </a:extLst>
              </a:tr>
              <a:tr h="234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Численность занятых в экономике города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человек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83 133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83 907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83 748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85 084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84 142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86 267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84 552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87 723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2792867679"/>
                  </a:ext>
                </a:extLst>
              </a:tr>
              <a:tr h="293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Количество субъектов малого и среднего предпринимательства 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единиц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7 884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8 130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8 395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8 559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8 478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8 901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8 564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9 257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2137809205"/>
                  </a:ext>
                </a:extLst>
              </a:tr>
              <a:tr h="293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Среднемесячная заработная плата работников крупных и средних предприятий города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рублей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54 143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64 701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69 813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70 136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74 351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75 046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78 886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79 999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1346315869"/>
                  </a:ext>
                </a:extLst>
              </a:tr>
              <a:tr h="234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Уровень зарегистрированной безработицы (на конец периода)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% к численности экономически активного населения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0,49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0,41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0,50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0,40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0,49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0,39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0,48</a:t>
                      </a:r>
                      <a:endParaRPr lang="ru-RU" sz="8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0,38</a:t>
                      </a:r>
                      <a:endParaRPr lang="ru-RU" sz="8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76" marR="18976" marT="0" marB="0" anchor="ctr"/>
                </a:tc>
                <a:extLst>
                  <a:ext uri="{0D108BD9-81ED-4DB2-BD59-A6C34878D82A}">
                    <a16:rowId xmlns:a16="http://schemas.microsoft.com/office/drawing/2014/main" val="178351696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430B8C3-70D1-4044-A16C-CC215E9B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63" y="118624"/>
            <a:ext cx="122436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Предварительные итоги социально-экономического развития ГО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г.Стерлитамак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РБ за 2024 год, прогноз основных показателей социально-экономического развития ГО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г.Стерлитамак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РБ на 2025 год и плановый период до 2027 года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865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FFFFFF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20496</TotalTime>
  <Words>4095</Words>
  <Application>Microsoft Office PowerPoint</Application>
  <PresentationFormat>Широкоэкранный</PresentationFormat>
  <Paragraphs>813</Paragraphs>
  <Slides>43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5" baseType="lpstr">
      <vt:lpstr>Raleway</vt:lpstr>
      <vt:lpstr>Fira Sans Extra Condensed SemiBold</vt:lpstr>
      <vt:lpstr>Fira Sans Condensed</vt:lpstr>
      <vt:lpstr>Fira Sans Extra Condensed</vt:lpstr>
      <vt:lpstr>Arial</vt:lpstr>
      <vt:lpstr>Times New Roman</vt:lpstr>
      <vt:lpstr>Wingdings</vt:lpstr>
      <vt:lpstr>-apple-system</vt:lpstr>
      <vt:lpstr>Fira Sans Condensed ExtraBold</vt:lpstr>
      <vt:lpstr>Calibri</vt:lpstr>
      <vt:lpstr>Verdana</vt:lpstr>
      <vt:lpstr>Тема Office</vt:lpstr>
      <vt:lpstr>Презентация PowerPoint</vt:lpstr>
      <vt:lpstr>Уважаемые жители города Стерлитамак!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по отраслям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Главный специалист отдела по связям со СМИ</dc:creator>
  <cp:lastModifiedBy>Администратор</cp:lastModifiedBy>
  <cp:revision>472</cp:revision>
  <cp:lastPrinted>2023-12-05T11:51:06Z</cp:lastPrinted>
  <dcterms:created xsi:type="dcterms:W3CDTF">2023-03-20T04:21:25Z</dcterms:created>
  <dcterms:modified xsi:type="dcterms:W3CDTF">2025-05-27T04:38:50Z</dcterms:modified>
</cp:coreProperties>
</file>