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1" r:id="rId1"/>
  </p:sldMasterIdLst>
  <p:notesMasterIdLst>
    <p:notesMasterId r:id="rId87"/>
  </p:notesMasterIdLst>
  <p:handoutMasterIdLst>
    <p:handoutMasterId r:id="rId88"/>
  </p:handoutMasterIdLst>
  <p:sldIdLst>
    <p:sldId id="999" r:id="rId2"/>
    <p:sldId id="994" r:id="rId3"/>
    <p:sldId id="1104" r:id="rId4"/>
    <p:sldId id="1069" r:id="rId5"/>
    <p:sldId id="1081" r:id="rId6"/>
    <p:sldId id="995" r:id="rId7"/>
    <p:sldId id="1105" r:id="rId8"/>
    <p:sldId id="1102" r:id="rId9"/>
    <p:sldId id="1115" r:id="rId10"/>
    <p:sldId id="1000" r:id="rId11"/>
    <p:sldId id="1004" r:id="rId12"/>
    <p:sldId id="1066" r:id="rId13"/>
    <p:sldId id="1074" r:id="rId14"/>
    <p:sldId id="1073" r:id="rId15"/>
    <p:sldId id="1076" r:id="rId16"/>
    <p:sldId id="1088" r:id="rId17"/>
    <p:sldId id="1072" r:id="rId18"/>
    <p:sldId id="1089" r:id="rId19"/>
    <p:sldId id="1092" r:id="rId20"/>
    <p:sldId id="1087" r:id="rId21"/>
    <p:sldId id="1093" r:id="rId22"/>
    <p:sldId id="1091" r:id="rId23"/>
    <p:sldId id="1106" r:id="rId24"/>
    <p:sldId id="1107" r:id="rId25"/>
    <p:sldId id="1108" r:id="rId26"/>
    <p:sldId id="1055" r:id="rId27"/>
    <p:sldId id="1039" r:id="rId28"/>
    <p:sldId id="1109" r:id="rId29"/>
    <p:sldId id="1040" r:id="rId30"/>
    <p:sldId id="366" r:id="rId31"/>
    <p:sldId id="1002" r:id="rId32"/>
    <p:sldId id="1101" r:id="rId33"/>
    <p:sldId id="1007" r:id="rId34"/>
    <p:sldId id="1008" r:id="rId35"/>
    <p:sldId id="1010" r:id="rId36"/>
    <p:sldId id="1043" r:id="rId37"/>
    <p:sldId id="1116" r:id="rId38"/>
    <p:sldId id="1103" r:id="rId39"/>
    <p:sldId id="333" r:id="rId40"/>
    <p:sldId id="1117" r:id="rId41"/>
    <p:sldId id="1118" r:id="rId42"/>
    <p:sldId id="1119" r:id="rId43"/>
    <p:sldId id="1120" r:id="rId44"/>
    <p:sldId id="1121" r:id="rId45"/>
    <p:sldId id="1157" r:id="rId46"/>
    <p:sldId id="1158" r:id="rId47"/>
    <p:sldId id="1153" r:id="rId48"/>
    <p:sldId id="1151" r:id="rId49"/>
    <p:sldId id="1159" r:id="rId50"/>
    <p:sldId id="1154" r:id="rId51"/>
    <p:sldId id="1110" r:id="rId52"/>
    <p:sldId id="1047" r:id="rId53"/>
    <p:sldId id="1156" r:id="rId54"/>
    <p:sldId id="1160" r:id="rId55"/>
    <p:sldId id="1161" r:id="rId56"/>
    <p:sldId id="1162" r:id="rId57"/>
    <p:sldId id="1084" r:id="rId58"/>
    <p:sldId id="1078" r:id="rId59"/>
    <p:sldId id="1122" r:id="rId60"/>
    <p:sldId id="1123" r:id="rId61"/>
    <p:sldId id="1124" r:id="rId62"/>
    <p:sldId id="1125" r:id="rId63"/>
    <p:sldId id="1126" r:id="rId64"/>
    <p:sldId id="1127" r:id="rId65"/>
    <p:sldId id="1130" r:id="rId66"/>
    <p:sldId id="1132" r:id="rId67"/>
    <p:sldId id="1131" r:id="rId68"/>
    <p:sldId id="1129" r:id="rId69"/>
    <p:sldId id="1128" r:id="rId70"/>
    <p:sldId id="1134" r:id="rId71"/>
    <p:sldId id="1133" r:id="rId72"/>
    <p:sldId id="1137" r:id="rId73"/>
    <p:sldId id="1136" r:id="rId74"/>
    <p:sldId id="1026" r:id="rId75"/>
    <p:sldId id="1042" r:id="rId76"/>
    <p:sldId id="1019" r:id="rId77"/>
    <p:sldId id="1083" r:id="rId78"/>
    <p:sldId id="1020" r:id="rId79"/>
    <p:sldId id="326" r:id="rId80"/>
    <p:sldId id="1056" r:id="rId81"/>
    <p:sldId id="1079" r:id="rId82"/>
    <p:sldId id="1138" r:id="rId83"/>
    <p:sldId id="1111" r:id="rId84"/>
    <p:sldId id="1114" r:id="rId85"/>
    <p:sldId id="1006" r:id="rId86"/>
  </p:sldIdLst>
  <p:sldSz cx="12195175" cy="6859588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40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D2FA"/>
    <a:srgbClr val="FFD9FC"/>
    <a:srgbClr val="808080"/>
    <a:srgbClr val="84D0E8"/>
    <a:srgbClr val="4DADC7"/>
    <a:srgbClr val="5F58EE"/>
    <a:srgbClr val="3E35EB"/>
    <a:srgbClr val="FBCDF6"/>
    <a:srgbClr val="F7BFF0"/>
    <a:srgbClr val="F2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2750" autoAdjust="0"/>
  </p:normalViewPr>
  <p:slideViewPr>
    <p:cSldViewPr>
      <p:cViewPr varScale="1">
        <p:scale>
          <a:sx n="95" d="100"/>
          <a:sy n="95" d="100"/>
        </p:scale>
        <p:origin x="96" y="516"/>
      </p:cViewPr>
      <p:guideLst>
        <p:guide orient="horz" pos="2161"/>
        <p:guide pos="40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17</c:v>
                </c:pt>
                <c:pt idx="2">
                  <c:v>1</c:v>
                </c:pt>
                <c:pt idx="3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24-4E7C-81CF-E319344666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24-4E7C-81CF-E319344666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53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24-4E7C-81CF-E319344666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35</c:v>
                </c:pt>
                <c:pt idx="1">
                  <c:v>62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24-4E7C-81CF-E3193446666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</c:v>
                </c:pt>
                <c:pt idx="1">
                  <c:v>46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5C-4970-AAD0-B5745AA34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20386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r>
              <a:rPr lang="ru-RU" sz="2400" b="1" baseline="0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baseline="0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</a:t>
            </a:r>
            <a:endPara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1.4697441025071289E-2"/>
          <c:y val="5.689193655233509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8F5-44CD-9134-0ECFF1BDF4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8F5-44CD-9134-0ECFF1BDF486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8F5-44CD-9134-0ECFF1BDF4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8F5-44CD-9134-0ECFF1BDF4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8F5-44CD-9134-0ECFF1BDF4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8F5-44CD-9134-0ECFF1BDF486}"/>
              </c:ext>
            </c:extLst>
          </c:dPt>
          <c:dLbls>
            <c:dLbl>
              <c:idx val="0"/>
              <c:layout>
                <c:manualLayout>
                  <c:x val="-4.2359298040958476E-2"/>
                  <c:y val="-0.139756997728493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F5-44CD-9134-0ECFF1BDF486}"/>
                </c:ext>
              </c:extLst>
            </c:dLbl>
            <c:dLbl>
              <c:idx val="1"/>
              <c:layout>
                <c:manualLayout>
                  <c:x val="-0.10981245139428952"/>
                  <c:y val="6.5586747509191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8F5-44CD-9134-0ECFF1BDF486}"/>
                </c:ext>
              </c:extLst>
            </c:dLbl>
            <c:dLbl>
              <c:idx val="2"/>
              <c:layout>
                <c:manualLayout>
                  <c:x val="5.9794860756212237E-2"/>
                  <c:y val="6.50645808810735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F5-44CD-9134-0ECFF1BDF486}"/>
                </c:ext>
              </c:extLst>
            </c:dLbl>
            <c:dLbl>
              <c:idx val="3"/>
              <c:layout>
                <c:manualLayout>
                  <c:x val="0.12186001323926965"/>
                  <c:y val="-2.46521576367033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5-44CD-9134-0ECFF1BDF486}"/>
                </c:ext>
              </c:extLst>
            </c:dLbl>
            <c:dLbl>
              <c:idx val="4"/>
              <c:layout>
                <c:manualLayout>
                  <c:x val="6.9724891678702369E-2"/>
                  <c:y val="-1.7665244987209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F5-44CD-9134-0ECFF1BDF486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F5-44CD-9134-0ECFF1BDF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88,2%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0,4% Доходы от оказания платных услуг (работ) получателями бюджета</c:v>
                </c:pt>
                <c:pt idx="2">
                  <c:v>9,1% Доходы от продажи материальных и нематериальных активов</c:v>
                </c:pt>
                <c:pt idx="3">
                  <c:v>2,3%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491.1</c:v>
                </c:pt>
                <c:pt idx="1">
                  <c:v>2.1</c:v>
                </c:pt>
                <c:pt idx="2">
                  <c:v>51</c:v>
                </c:pt>
                <c:pt idx="3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F5-44CD-9134-0ECFF1BDF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243760477093334"/>
          <c:w val="1"/>
          <c:h val="0.51750346733373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</a:t>
            </a:r>
            <a:r>
              <a:rPr lang="ru-RU" sz="2000" b="1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5625092582305666E-2"/>
          <c:y val="5.308679289369153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8-4BA3-B05D-069AF7E112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8-4BA3-B05D-069AF7E112CA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D8-4BA3-B05D-069AF7E112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D8-4BA3-B05D-069AF7E112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D8-4BA3-B05D-069AF7E112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2D8-4BA3-B05D-069AF7E112CA}"/>
              </c:ext>
            </c:extLst>
          </c:dPt>
          <c:dLbls>
            <c:dLbl>
              <c:idx val="0"/>
              <c:layout>
                <c:manualLayout>
                  <c:x val="-3.1336217272155013E-2"/>
                  <c:y val="-0.133480221894928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D8-4BA3-B05D-069AF7E112CA}"/>
                </c:ext>
              </c:extLst>
            </c:dLbl>
            <c:dLbl>
              <c:idx val="1"/>
              <c:layout>
                <c:manualLayout>
                  <c:x val="-0.13948826287819871"/>
                  <c:y val="6.4741067889031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4400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92824871310595"/>
                      <c:h val="4.66787958025838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2D8-4BA3-B05D-069AF7E112CA}"/>
                </c:ext>
              </c:extLst>
            </c:dLbl>
            <c:dLbl>
              <c:idx val="2"/>
              <c:layout>
                <c:manualLayout>
                  <c:x val="5.244614024367663E-2"/>
                  <c:y val="2.53149768575034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8-4BA3-B05D-069AF7E112CA}"/>
                </c:ext>
              </c:extLst>
            </c:dLbl>
            <c:dLbl>
              <c:idx val="3"/>
              <c:layout>
                <c:manualLayout>
                  <c:x val="0.11818565298300182"/>
                  <c:y val="-2.0087404601195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2D8-4BA3-B05D-069AF7E112CA}"/>
                </c:ext>
              </c:extLst>
            </c:dLbl>
            <c:dLbl>
              <c:idx val="4"/>
              <c:layout>
                <c:manualLayout>
                  <c:x val="7.3399251934970183E-2"/>
                  <c:y val="-2.57387282555633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D8-4BA3-B05D-069AF7E112C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D8-4BA3-B05D-069AF7E11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89,2%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0,4% Доходы от оказания платных услуг (работ) получателями бюджета</c:v>
                </c:pt>
                <c:pt idx="2">
                  <c:v>8,2% Доходы от продажи материальных и нематериальных активов</c:v>
                </c:pt>
                <c:pt idx="3">
                  <c:v>2,2%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520.5</c:v>
                </c:pt>
                <c:pt idx="1">
                  <c:v>2.2000000000000002</c:v>
                </c:pt>
                <c:pt idx="2">
                  <c:v>48</c:v>
                </c:pt>
                <c:pt idx="3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D8-4BA3-B05D-069AF7E11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537759811604597"/>
          <c:w val="1"/>
          <c:h val="0.51362148563537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5</a:t>
            </a:r>
            <a:r>
              <a:rPr lang="ru-RU" baseline="0" dirty="0"/>
              <a:t> 622,9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601319833492368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61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249315880784981E-2"/>
          <c:y val="0.2535118704125835"/>
          <c:w val="0.40948602924407818"/>
          <c:h val="0.38374415960202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0842739812967"/>
          <c:y val="0.2549969955312173"/>
          <c:w val="0.70198936222033459"/>
          <c:h val="0.715892608215014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3C-4A94-9F10-ADD5592E80B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3C-4A94-9F10-ADD5592E80B4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3C-4A94-9F10-ADD5592E80B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15701101459044E-2"/>
          <c:y val="0.17150463097332111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41-4BD1-A721-6D34CAC1F39B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41-4BD1-A721-6D34CAC1F3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41-4BD1-A721-6D34CAC1F3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241-4BD1-A721-6D34CAC1F3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241-4BD1-A721-6D34CAC1F3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241-4BD1-A721-6D34CAC1F39B}"/>
              </c:ext>
            </c:extLst>
          </c:dPt>
          <c:dPt>
            <c:idx val="6"/>
            <c:bubble3D val="0"/>
            <c:spPr>
              <a:solidFill>
                <a:srgbClr val="203864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241-4BD1-A721-6D34CAC1F39B}"/>
              </c:ext>
            </c:extLst>
          </c:dPt>
          <c:dPt>
            <c:idx val="7"/>
            <c:bubble3D val="0"/>
            <c:spPr>
              <a:solidFill>
                <a:srgbClr val="ED7D31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241-4BD1-A721-6D34CAC1F39B}"/>
              </c:ext>
            </c:extLst>
          </c:dPt>
          <c:dPt>
            <c:idx val="8"/>
            <c:bubble3D val="0"/>
            <c:spPr>
              <a:solidFill>
                <a:schemeClr val="bg2">
                  <a:lumMod val="75000"/>
                </a:schemeClr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241-4BD1-A721-6D34CAC1F39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241-4BD1-A721-6D34CAC1F39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241-4BD1-A721-6D34CAC1F39B}"/>
              </c:ext>
            </c:extLst>
          </c:dPt>
          <c:dLbls>
            <c:dLbl>
              <c:idx val="1"/>
              <c:layout>
                <c:manualLayout>
                  <c:x val="3.3112956752542619E-3"/>
                  <c:y val="-6.3109751570319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41-4BD1-A721-6D34CAC1F39B}"/>
                </c:ext>
              </c:extLst>
            </c:dLbl>
            <c:dLbl>
              <c:idx val="2"/>
              <c:layout>
                <c:manualLayout>
                  <c:x val="-7.3281187739614256E-2"/>
                  <c:y val="2.0485357862665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41-4BD1-A721-6D34CAC1F39B}"/>
                </c:ext>
              </c:extLst>
            </c:dLbl>
            <c:dLbl>
              <c:idx val="3"/>
              <c:layout>
                <c:manualLayout>
                  <c:x val="-7.5476476130871342E-2"/>
                  <c:y val="-5.853851314775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41-4BD1-A721-6D34CAC1F39B}"/>
                </c:ext>
              </c:extLst>
            </c:dLbl>
            <c:dLbl>
              <c:idx val="4"/>
              <c:layout>
                <c:manualLayout>
                  <c:x val="-6.0065452906960547E-2"/>
                  <c:y val="-0.150712330228018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342189584539938E-2"/>
                      <c:h val="4.86468189310355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241-4BD1-A721-6D34CAC1F39B}"/>
                </c:ext>
              </c:extLst>
            </c:dLbl>
            <c:dLbl>
              <c:idx val="5"/>
              <c:layout>
                <c:manualLayout>
                  <c:x val="1.0360881117031267E-2"/>
                  <c:y val="-2.9428718379314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41-4BD1-A721-6D34CAC1F39B}"/>
                </c:ext>
              </c:extLst>
            </c:dLbl>
            <c:dLbl>
              <c:idx val="6"/>
              <c:layout>
                <c:manualLayout>
                  <c:x val="-5.4597686485109959E-2"/>
                  <c:y val="-0.1337958794394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41-4BD1-A721-6D34CAC1F39B}"/>
                </c:ext>
              </c:extLst>
            </c:dLbl>
            <c:dLbl>
              <c:idx val="8"/>
              <c:layout>
                <c:manualLayout>
                  <c:x val="1.062465705154724E-3"/>
                  <c:y val="-4.286063341941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41-4BD1-A721-6D34CAC1F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69,3% Субсидии на осуществление дорожной деятельности</c:v>
                </c:pt>
                <c:pt idx="1">
                  <c:v>8,6%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0,2% Субсидии  в целях софинансирования расходных обязательств, возникающих при реализации мероприятий, направленных на создание современной инфраструктуры для отдыха детей и их оздоровления путем возведения некапитальных строений, сооружений</c:v>
                </c:pt>
                <c:pt idx="3">
                  <c:v>0,6% Субсидии на реализацию мероприятий по обеспечению жильем молодых семей</c:v>
                </c:pt>
                <c:pt idx="4">
                  <c:v>0,1% Субсидии на поддержку отрасли культуры</c:v>
                </c:pt>
                <c:pt idx="5">
                  <c:v>8,9% Субсидии на софинансирование создания (реконструкции) объектов спортивной инфраструктуры объектов массового спорта</c:v>
                </c:pt>
                <c:pt idx="6">
                  <c:v>0,3% Субсидии на софинансирование отдельных полномочий ОМС</c:v>
                </c:pt>
                <c:pt idx="7">
                  <c:v>9,2% Прочие субсидии</c:v>
                </c:pt>
                <c:pt idx="8">
                  <c:v>2,8 %Субсидии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1586.8</c:v>
                </c:pt>
                <c:pt idx="1">
                  <c:v>196.3</c:v>
                </c:pt>
                <c:pt idx="2">
                  <c:v>5.6</c:v>
                </c:pt>
                <c:pt idx="3">
                  <c:v>15</c:v>
                </c:pt>
                <c:pt idx="4">
                  <c:v>1.3</c:v>
                </c:pt>
                <c:pt idx="5">
                  <c:v>203.3</c:v>
                </c:pt>
                <c:pt idx="6">
                  <c:v>6.9</c:v>
                </c:pt>
                <c:pt idx="7">
                  <c:v>210</c:v>
                </c:pt>
                <c:pt idx="8">
                  <c:v>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241-4BD1-A721-6D34CAC1F3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397101666693795"/>
          <c:y val="0"/>
          <c:w val="0.55602898333306205"/>
          <c:h val="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6174012793755E-2"/>
          <c:y val="0.11045926540283524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87-49BF-96A1-FA58FECF53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87-49BF-96A1-FA58FECF5346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387-49BF-96A1-FA58FECF53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387-49BF-96A1-FA58FECF53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387-49BF-96A1-FA58FECF53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387-49BF-96A1-FA58FECF53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387-49BF-96A1-FA58FECF534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387-49BF-96A1-FA58FECF534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387-49BF-96A1-FA58FECF534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387-49BF-96A1-FA58FECF534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387-49BF-96A1-FA58FECF5346}"/>
              </c:ext>
            </c:extLst>
          </c:dPt>
          <c:dLbls>
            <c:dLbl>
              <c:idx val="0"/>
              <c:layout>
                <c:manualLayout>
                  <c:x val="7.1130043594422543E-2"/>
                  <c:y val="-7.221069713011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7-49BF-96A1-FA58FECF5346}"/>
                </c:ext>
              </c:extLst>
            </c:dLbl>
            <c:dLbl>
              <c:idx val="1"/>
              <c:layout>
                <c:manualLayout>
                  <c:x val="-5.4675920155213109E-2"/>
                  <c:y val="-0.16611295681063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7-49BF-96A1-FA58FECF5346}"/>
                </c:ext>
              </c:extLst>
            </c:dLbl>
            <c:dLbl>
              <c:idx val="2"/>
              <c:layout>
                <c:manualLayout>
                  <c:x val="3.1989839882289504E-2"/>
                  <c:y val="-0.17121929526251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87-49BF-96A1-FA58FECF5346}"/>
                </c:ext>
              </c:extLst>
            </c:dLbl>
            <c:dLbl>
              <c:idx val="3"/>
              <c:layout>
                <c:manualLayout>
                  <c:x val="9.3899120463901586E-2"/>
                  <c:y val="-0.10693890007935054"/>
                </c:manualLayout>
              </c:layout>
              <c:tx>
                <c:rich>
                  <a:bodyPr/>
                  <a:lstStyle/>
                  <a:p>
                    <a:fld id="{C2F69C55-28C8-4C91-8568-78DD6998FDE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387-49BF-96A1-FA58FECF5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97,8%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1,7%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  <c:pt idx="3">
                  <c:v>0,02%Субвенции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4068</c:v>
                </c:pt>
                <c:pt idx="1">
                  <c:v>71.2</c:v>
                </c:pt>
                <c:pt idx="2">
                  <c:v>21.9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387-49BF-96A1-FA58FECF53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257255282137602"/>
          <c:y val="0"/>
          <c:w val="0.50742744717862398"/>
          <c:h val="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15460801903736E-2"/>
          <c:y val="9.1550029913348513E-2"/>
          <c:w val="0.38817491859967551"/>
          <c:h val="0.857500806854943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2024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BC-4D28-B343-C4245FE7AC4B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BC-4D28-B343-C4245FE7AC4B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BC-4D28-B343-C4245FE7A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BC-4D28-B343-C4245FE7A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1BC-4D28-B343-C4245FE7AC4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1BC-4D28-B343-C4245FE7AC4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1BC-4D28-B343-C4245FE7AC4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1BC-4D28-B343-C4245FE7AC4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1BC-4D28-B343-C4245FE7AC4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1BC-4D28-B343-C4245FE7AC4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1BC-4D28-B343-C4245FE7AC4B}"/>
              </c:ext>
            </c:extLst>
          </c:dPt>
          <c:dLbls>
            <c:dLbl>
              <c:idx val="0"/>
              <c:layout>
                <c:manualLayout>
                  <c:x val="-1.7342575397718524E-2"/>
                  <c:y val="2.35159099944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C-4D28-B343-C4245FE7AC4B}"/>
                </c:ext>
              </c:extLst>
            </c:dLbl>
            <c:dLbl>
              <c:idx val="1"/>
              <c:layout>
                <c:manualLayout>
                  <c:x val="-6.6126107323114479E-4"/>
                  <c:y val="-1.175795499721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BC-4D28-B343-C4245FE7AC4B}"/>
                </c:ext>
              </c:extLst>
            </c:dLbl>
            <c:dLbl>
              <c:idx val="2"/>
              <c:layout>
                <c:manualLayout>
                  <c:x val="-5.8391641069937016E-2"/>
                  <c:y val="-0.1716661429593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BC-4D28-B343-C4245FE7AC4B}"/>
                </c:ext>
              </c:extLst>
            </c:dLbl>
            <c:dLbl>
              <c:idx val="3"/>
              <c:layout>
                <c:manualLayout>
                  <c:x val="-6.0400442568786118E-3"/>
                  <c:y val="-4.703181128022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BC-4D28-B343-C4245FE7A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79,3%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11,4% Иные межбюджетные трансферты</c:v>
                </c:pt>
                <c:pt idx="2">
                  <c:v>1,9%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3">
                  <c:v>7,4%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127.4</c:v>
                </c:pt>
                <c:pt idx="1">
                  <c:v>18.3</c:v>
                </c:pt>
                <c:pt idx="2">
                  <c:v>3.1</c:v>
                </c:pt>
                <c:pt idx="3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1BC-4D28-B343-C4245FE7A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021510054076888"/>
          <c:y val="0"/>
          <c:w val="0.51242293215515033"/>
          <c:h val="0.99822204907270473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56560612842332E-2"/>
          <c:y val="2.7244810868035478E-2"/>
          <c:w val="0.90533297368291255"/>
          <c:h val="0.89624005410992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549073648017557E-2"/>
                  <c:y val="-3.9833375091649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10 694,3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70-4AD7-AE8C-F13D24D68D73}"/>
                </c:ext>
              </c:extLst>
            </c:dLbl>
            <c:dLbl>
              <c:idx val="1"/>
              <c:layout>
                <c:manualLayout>
                  <c:x val="5.7797446211413687E-2"/>
                  <c:y val="-4.68627942254705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705,4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70-4AD7-AE8C-F13D24D68D73}"/>
                </c:ext>
              </c:extLst>
            </c:dLbl>
            <c:dLbl>
              <c:idx val="2"/>
              <c:layout>
                <c:manualLayout>
                  <c:x val="6.5607911915658665E-2"/>
                  <c:y val="-5.15490736480176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9 116,2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70-4AD7-AE8C-F13D24D68D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10694.3</c:v>
                </c:pt>
                <c:pt idx="1">
                  <c:v>9705.4</c:v>
                </c:pt>
                <c:pt idx="2">
                  <c:v>9116.2000000000007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70-4AD7-AE8C-F13D24D68D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6295568"/>
        <c:axId val="416303408"/>
        <c:axId val="402080640"/>
      </c:bar3DChart>
      <c:catAx>
        <c:axId val="41629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6303408"/>
        <c:crosses val="autoZero"/>
        <c:auto val="1"/>
        <c:lblAlgn val="ctr"/>
        <c:lblOffset val="100"/>
        <c:noMultiLvlLbl val="0"/>
      </c:catAx>
      <c:valAx>
        <c:axId val="4163034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16295568"/>
        <c:crosses val="autoZero"/>
        <c:crossBetween val="between"/>
      </c:valAx>
      <c:serAx>
        <c:axId val="40208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416303408"/>
        <c:crosses val="autoZero"/>
      </c:ser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555580128111302E-2"/>
          <c:y val="0.12094715242105372"/>
          <c:w val="0.12287103336015541"/>
          <c:h val="5.5163781775834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2619585478157"/>
          <c:y val="3.1440436659301234E-2"/>
          <c:w val="0.63748225505807998"/>
          <c:h val="0.76579788459718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064392022285589E-3"/>
                  <c:y val="0.337029424714126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10 494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67-4C7D-8AB3-C16C31210F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9 705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9 116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 formatCode="#,##0">
                  <c:v>10494</c:v>
                </c:pt>
                <c:pt idx="1">
                  <c:v>9705</c:v>
                </c:pt>
                <c:pt idx="2">
                  <c:v>9116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0-420D-91A9-399C67B0FB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10 694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A6-4E82-9EC3-F0CFD3D3F8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705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116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10694</c:v>
                </c:pt>
                <c:pt idx="1">
                  <c:v>9705</c:v>
                </c:pt>
                <c:pt idx="2">
                  <c:v>9116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0-420D-91A9-399C67B0FB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3.5273858460171094E-2"/>
                  <c:y val="0.117339842898114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-200,0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67-4C7D-8AB3-C16C31210F15}"/>
                </c:ext>
              </c:extLst>
            </c:dLbl>
            <c:dLbl>
              <c:idx val="1"/>
              <c:layout>
                <c:manualLayout>
                  <c:x val="3.1354540853485414E-2"/>
                  <c:y val="5.32157949528241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67-4C7D-8AB3-C16C31210F15}"/>
                </c:ext>
              </c:extLst>
            </c:dLbl>
            <c:dLbl>
              <c:idx val="2"/>
              <c:layout>
                <c:manualLayout>
                  <c:x val="7.8386352133712582E-3"/>
                  <c:y val="4.57253720779995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67-4C7D-8AB3-C16C31210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-200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0-420D-91A9-399C67B0F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7999760"/>
        <c:axId val="388000152"/>
      </c:barChart>
      <c:catAx>
        <c:axId val="3879997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88000152"/>
        <c:crosses val="autoZero"/>
        <c:auto val="1"/>
        <c:lblAlgn val="ctr"/>
        <c:lblOffset val="100"/>
        <c:noMultiLvlLbl val="0"/>
      </c:catAx>
      <c:valAx>
        <c:axId val="388000152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38799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628399313656508E-2"/>
          <c:y val="0.37084434034078517"/>
          <c:w val="0.21923685434128717"/>
          <c:h val="0.23218253527385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0D5-49D1-9629-EDB6251DE41F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D5-49D1-9629-EDB6251DE41F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0D5-49D1-9629-EDB6251DE41F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0D5-49D1-9629-EDB6251DE41F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9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D5-49D1-9629-EDB6251DE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1789484675667"/>
          <c:y val="8.9625211546877567E-2"/>
          <c:w val="0.77507440236550429"/>
          <c:h val="0.67761750375171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30A69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0.56999999999999995</c:v>
                </c:pt>
                <c:pt idx="1">
                  <c:v>0.55000000000000004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F-44C0-9835-2534C04924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4BBBD1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BBD1"/>
              </a:solidFill>
              <a:ln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96F-44C0-9835-2534C04924CE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0.13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6F-44C0-9835-2534C04924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ACADD0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0.12</c:v>
                </c:pt>
                <c:pt idx="1">
                  <c:v>0.13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6F-44C0-9835-2534C04924C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rgbClr val="95B18C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6F-44C0-9835-2534C04924C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продажа</c:v>
                </c:pt>
              </c:strCache>
            </c:strRef>
          </c:tx>
          <c:spPr>
            <a:solidFill>
              <a:srgbClr val="DCAF3F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A96F-44C0-9835-2534C04924C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96F-44C0-9835-2534C04924CE}"/>
              </c:ext>
            </c:extLst>
          </c:dPt>
          <c:dLbls>
            <c:dLbl>
              <c:idx val="0"/>
              <c:layout>
                <c:manualLayout>
                  <c:x val="8.5350201203147652E-4"/>
                  <c:y val="-4.6029416590343556E-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9.0029309541884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A96F-44C0-9835-2534C04924CE}"/>
                </c:ext>
              </c:extLst>
            </c:dLbl>
            <c:dLbl>
              <c:idx val="1"/>
              <c:layout>
                <c:manualLayout>
                  <c:x val="7.2447465153753607E-4"/>
                  <c:y val="1.1960987977931872E-3"/>
                </c:manualLayout>
              </c:layout>
              <c:tx>
                <c:rich>
                  <a:bodyPr/>
                  <a:lstStyle/>
                  <a:p>
                    <a:fld id="{DD77C23F-7D16-4C23-9B15-697BE0385436}" type="VALUE">
                      <a:rPr lang="en-US" sz="2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96F-44C0-9835-2534C04924C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8.68293788977967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A96F-44C0-9835-2534C04924C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6F-44C0-9835-2534C04924C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налоговые и неналоговые доходы2</c:v>
                </c:pt>
              </c:strCache>
            </c:strRef>
          </c:tx>
          <c:spPr>
            <a:solidFill>
              <a:srgbClr val="EE7556"/>
            </a:solidFill>
            <a:ln>
              <a:solidFill>
                <a:srgbClr val="E2E2E3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Лист1!$G$2:$G$4</c:f>
              <c:numCache>
                <c:formatCode>0.00</c:formatCode>
                <c:ptCount val="3"/>
                <c:pt idx="0">
                  <c:v>0.03</c:v>
                </c:pt>
                <c:pt idx="1">
                  <c:v>1.2E-2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6F-44C0-9835-2534C04924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9276272"/>
        <c:axId val="319274704"/>
      </c:barChart>
      <c:catAx>
        <c:axId val="319276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defRPr>
            </a:pPr>
            <a:endParaRPr lang="ru-RU"/>
          </a:p>
        </c:txPr>
        <c:crossAx val="319274704"/>
        <c:crosses val="autoZero"/>
        <c:auto val="1"/>
        <c:lblAlgn val="ctr"/>
        <c:lblOffset val="100"/>
        <c:noMultiLvlLbl val="0"/>
      </c:catAx>
      <c:valAx>
        <c:axId val="319274704"/>
        <c:scaling>
          <c:orientation val="minMax"/>
          <c:max val="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crossAx val="31927627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1789484675667"/>
          <c:y val="8.9625211546877567E-2"/>
          <c:w val="0.77507440236550429"/>
          <c:h val="0.67761750375171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30A69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0.56999999999999995</c:v>
                </c:pt>
                <c:pt idx="1">
                  <c:v>0.55000000000000004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BB-4E9A-8A39-6B379A76B3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4BBBD1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BBD1"/>
              </a:solidFill>
              <a:ln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BB-4E9A-8A39-6B379A76B37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0.13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BB-4E9A-8A39-6B379A76B37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ACADD0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0.12</c:v>
                </c:pt>
                <c:pt idx="1">
                  <c:v>0.13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BB-4E9A-8A39-6B379A76B37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rgbClr val="95B18C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BB-4E9A-8A39-6B379A76B37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продажа</c:v>
                </c:pt>
              </c:strCache>
            </c:strRef>
          </c:tx>
          <c:spPr>
            <a:solidFill>
              <a:srgbClr val="DCAF3F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2BB-4E9A-8A39-6B379A76B37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2BB-4E9A-8A39-6B379A76B374}"/>
              </c:ext>
            </c:extLst>
          </c:dPt>
          <c:dLbls>
            <c:dLbl>
              <c:idx val="0"/>
              <c:layout>
                <c:manualLayout>
                  <c:x val="8.5350201203147652E-4"/>
                  <c:y val="-4.6029416590343556E-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9.0029309541884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2BB-4E9A-8A39-6B379A76B374}"/>
                </c:ext>
              </c:extLst>
            </c:dLbl>
            <c:dLbl>
              <c:idx val="1"/>
              <c:layout>
                <c:manualLayout>
                  <c:x val="7.2447465153753607E-4"/>
                  <c:y val="1.1960987977931872E-3"/>
                </c:manualLayout>
              </c:layout>
              <c:tx>
                <c:rich>
                  <a:bodyPr/>
                  <a:lstStyle/>
                  <a:p>
                    <a:fld id="{DD77C23F-7D16-4C23-9B15-697BE0385436}" type="VALUE">
                      <a:rPr lang="en-US" sz="2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2BB-4E9A-8A39-6B379A76B37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8.68293788977967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72BB-4E9A-8A39-6B379A76B37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2BB-4E9A-8A39-6B379A76B37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налоговые и неналоговые доходы2</c:v>
                </c:pt>
              </c:strCache>
            </c:strRef>
          </c:tx>
          <c:spPr>
            <a:solidFill>
              <a:srgbClr val="EE7556"/>
            </a:solidFill>
            <a:ln>
              <a:solidFill>
                <a:srgbClr val="E2E2E3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Лист1!$G$2:$G$4</c:f>
              <c:numCache>
                <c:formatCode>0.00</c:formatCode>
                <c:ptCount val="3"/>
                <c:pt idx="0">
                  <c:v>0.03</c:v>
                </c:pt>
                <c:pt idx="1">
                  <c:v>1.2E-2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2BB-4E9A-8A39-6B379A76B3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9276272"/>
        <c:axId val="319274704"/>
      </c:barChart>
      <c:catAx>
        <c:axId val="319276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defRPr>
            </a:pPr>
            <a:endParaRPr lang="ru-RU"/>
          </a:p>
        </c:txPr>
        <c:crossAx val="319274704"/>
        <c:crosses val="autoZero"/>
        <c:auto val="1"/>
        <c:lblAlgn val="ctr"/>
        <c:lblOffset val="100"/>
        <c:noMultiLvlLbl val="0"/>
      </c:catAx>
      <c:valAx>
        <c:axId val="319274704"/>
        <c:scaling>
          <c:orientation val="minMax"/>
          <c:max val="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crossAx val="31927627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2026 г. -</a:t>
            </a:r>
          </a:p>
        </c:rich>
      </c:tx>
      <c:layout>
        <c:manualLayout>
          <c:xMode val="edge"/>
          <c:yMode val="edge"/>
          <c:x val="1.725329130096656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930742453467704E-2"/>
          <c:y val="0.11600967948005778"/>
          <c:w val="0.9080692423064104"/>
          <c:h val="0.43536291106543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46"/>
          <c:dPt>
            <c:idx val="0"/>
            <c:bubble3D val="0"/>
            <c:explosion val="3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B9-4359-8647-BD2918BCA7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B9-4359-8647-BD2918BCA7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B9-4359-8647-BD2918BCA7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B9-4359-8647-BD2918BCA7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6B9-4359-8647-BD2918BCA7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6B9-4359-8647-BD2918BCA75B}"/>
              </c:ext>
            </c:extLst>
          </c:dPt>
          <c:dLbls>
            <c:dLbl>
              <c:idx val="0"/>
              <c:layout>
                <c:manualLayout>
                  <c:x val="-0.18371801281339117"/>
                  <c:y val="-5.4912648594600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6803781061362"/>
                      <c:h val="5.1257325574936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B9-4359-8647-BD2918BCA75B}"/>
                </c:ext>
              </c:extLst>
            </c:dLbl>
            <c:dLbl>
              <c:idx val="1"/>
              <c:layout>
                <c:manualLayout>
                  <c:x val="8.7273659466152575E-3"/>
                  <c:y val="3.3357057549161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B9-4359-8647-BD2918BCA75B}"/>
                </c:ext>
              </c:extLst>
            </c:dLbl>
            <c:dLbl>
              <c:idx val="2"/>
              <c:layout>
                <c:manualLayout>
                  <c:x val="7.7923528328514999E-2"/>
                  <c:y val="-4.08841725919342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B9-4359-8647-BD2918BCA75B}"/>
                </c:ext>
              </c:extLst>
            </c:dLbl>
            <c:dLbl>
              <c:idx val="3"/>
              <c:layout>
                <c:manualLayout>
                  <c:x val="0.13048134097597552"/>
                  <c:y val="2.90629166203754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B9-4359-8647-BD2918BCA75B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B9-4359-8647-BD2918BCA75B}"/>
                </c:ext>
              </c:extLst>
            </c:dLbl>
            <c:dLbl>
              <c:idx val="5"/>
              <c:layout>
                <c:manualLayout>
                  <c:x val="0.18787756221530935"/>
                  <c:y val="-8.3732015887123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B9-4359-8647-BD2918BCA7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66,7% НДФЛ</c:v>
                </c:pt>
                <c:pt idx="1">
                  <c:v>0,6% Акцизы</c:v>
                </c:pt>
                <c:pt idx="2">
                  <c:v>14,8% Налоги на совокупный доход</c:v>
                </c:pt>
                <c:pt idx="3">
                  <c:v>13,0%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4,9%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2161.9</c:v>
                </c:pt>
                <c:pt idx="1">
                  <c:v>20.399999999999999</c:v>
                </c:pt>
                <c:pt idx="2">
                  <c:v>478.7</c:v>
                </c:pt>
                <c:pt idx="3">
                  <c:v>421.2</c:v>
                </c:pt>
                <c:pt idx="4">
                  <c:v>1.7</c:v>
                </c:pt>
                <c:pt idx="5">
                  <c:v>157.6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B9-4359-8647-BD2918BCA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76941895710223E-2"/>
          <c:y val="0.51758016470392176"/>
          <c:w val="0.94256011928535866"/>
          <c:h val="0.48193638206865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>
        <a:schemeClr val="accent1">
          <a:alpha val="40000"/>
        </a:schemeClr>
      </a:glow>
    </a:effectLst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20386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r>
              <a:rPr lang="ru-RU" sz="2400" b="1" baseline="0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-</a:t>
            </a:r>
            <a:endPara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1397587305433204E-2"/>
          <c:y val="2.20461615376069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20386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9027093665994"/>
          <c:y val="0.1345138734585046"/>
          <c:w val="0.86421690725017108"/>
          <c:h val="0.384817138373514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ED-4CB6-B22A-57B430031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ED-4CB6-B22A-57B430031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ED-4CB6-B22A-57B430031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ED-4CB6-B22A-57B430031F5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ED-4CB6-B22A-57B430031F5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2ED-4CB6-B22A-57B430031F50}"/>
              </c:ext>
            </c:extLst>
          </c:dPt>
          <c:dLbls>
            <c:dLbl>
              <c:idx val="0"/>
              <c:layout>
                <c:manualLayout>
                  <c:x val="-0.11757952820057044"/>
                  <c:y val="-4.0400565809454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96098813094842"/>
                      <c:h val="4.92206684433763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2ED-4CB6-B22A-57B430031F50}"/>
                </c:ext>
              </c:extLst>
            </c:dLbl>
            <c:dLbl>
              <c:idx val="1"/>
              <c:layout>
                <c:manualLayout>
                  <c:x val="-2.7921946402172187E-2"/>
                  <c:y val="1.31919370069992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ED-4CB6-B22A-57B430031F50}"/>
                </c:ext>
              </c:extLst>
            </c:dLbl>
            <c:dLbl>
              <c:idx val="3"/>
              <c:layout>
                <c:manualLayout>
                  <c:x val="0.14346264766877753"/>
                  <c:y val="2.80837717690571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ED-4CB6-B22A-57B430031F50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ED-4CB6-B22A-57B430031F50}"/>
                </c:ext>
              </c:extLst>
            </c:dLbl>
            <c:dLbl>
              <c:idx val="5"/>
              <c:layout>
                <c:manualLayout>
                  <c:x val="0.21374513942895226"/>
                  <c:y val="-1.26459907232529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ED-4CB6-B22A-57B430031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64,3% НДФЛ</c:v>
                </c:pt>
                <c:pt idx="1">
                  <c:v>0,9% Акцизы</c:v>
                </c:pt>
                <c:pt idx="2">
                  <c:v>16,3% Налоги на совокупный доход</c:v>
                </c:pt>
                <c:pt idx="3">
                  <c:v>13,4%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5,1%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2039.9</c:v>
                </c:pt>
                <c:pt idx="1">
                  <c:v>27.3</c:v>
                </c:pt>
                <c:pt idx="2">
                  <c:v>517.20000000000005</c:v>
                </c:pt>
                <c:pt idx="3">
                  <c:v>425</c:v>
                </c:pt>
                <c:pt idx="4">
                  <c:v>1.7</c:v>
                </c:pt>
                <c:pt idx="5">
                  <c:v>162.30000000000001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ED-4CB6-B22A-57B43003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845114267812833E-2"/>
          <c:y val="0.51629298133540713"/>
          <c:w val="0.89568074617167059"/>
          <c:h val="0.483707018664592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20386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rgbClr val="203864"/>
                </a:solidFill>
              </a:rPr>
              <a:t>2028 г. -</a:t>
            </a:r>
          </a:p>
        </c:rich>
      </c:tx>
      <c:layout>
        <c:manualLayout>
          <c:xMode val="edge"/>
          <c:yMode val="edge"/>
          <c:x val="6.4372791724873465E-2"/>
          <c:y val="6.82888329112040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20386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04611856986291"/>
          <c:y val="0.1365928238935297"/>
          <c:w val="0.85295383846239292"/>
          <c:h val="0.380458972613499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C7-438C-8FDB-993BBD5250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C7-438C-8FDB-993BBD5250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2C7-438C-8FDB-993BBD5250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2C7-438C-8FDB-993BBD5250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2C7-438C-8FDB-993BBD5250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2C7-438C-8FDB-993BBD525098}"/>
              </c:ext>
            </c:extLst>
          </c:dPt>
          <c:dLbls>
            <c:dLbl>
              <c:idx val="0"/>
              <c:layout>
                <c:manualLayout>
                  <c:x val="-0.18061766285227568"/>
                  <c:y val="-4.496193946141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C7-438C-8FDB-993BBD525098}"/>
                </c:ext>
              </c:extLst>
            </c:dLbl>
            <c:dLbl>
              <c:idx val="1"/>
              <c:layout>
                <c:manualLayout>
                  <c:x val="-2.0655176967706537E-2"/>
                  <c:y val="2.10187326198934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76512470720835"/>
                      <c:h val="4.9001909916961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2C7-438C-8FDB-993BBD525098}"/>
                </c:ext>
              </c:extLst>
            </c:dLbl>
            <c:dLbl>
              <c:idx val="3"/>
              <c:layout>
                <c:manualLayout>
                  <c:x val="0.13752146752212718"/>
                  <c:y val="3.59297960826032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C7-438C-8FDB-993BBD525098}"/>
                </c:ext>
              </c:extLst>
            </c:dLbl>
            <c:dLbl>
              <c:idx val="4"/>
              <c:layout>
                <c:manualLayout>
                  <c:x val="-7.3575158315742697E-2"/>
                  <c:y val="3.528385555185024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33366662963373E-2"/>
                      <c:h val="5.775225097356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2C7-438C-8FDB-993BBD525098}"/>
                </c:ext>
              </c:extLst>
            </c:dLbl>
            <c:dLbl>
              <c:idx val="5"/>
              <c:layout>
                <c:manualLayout>
                  <c:x val="0.18588396715865935"/>
                  <c:y val="-1.49188147490788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C7-438C-8FDB-993BBD525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65,0% НДФЛ</c:v>
                </c:pt>
                <c:pt idx="1">
                  <c:v>0,8% Акцизы</c:v>
                </c:pt>
                <c:pt idx="2">
                  <c:v>16,6% Налоги на совокупный доход</c:v>
                </c:pt>
                <c:pt idx="3">
                  <c:v>12,7%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4,9%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2192.6999999999998</c:v>
                </c:pt>
                <c:pt idx="1">
                  <c:v>28.1</c:v>
                </c:pt>
                <c:pt idx="2">
                  <c:v>560.5</c:v>
                </c:pt>
                <c:pt idx="3">
                  <c:v>428.6</c:v>
                </c:pt>
                <c:pt idx="4">
                  <c:v>1.8</c:v>
                </c:pt>
                <c:pt idx="5">
                  <c:v>164.3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C7-438C-8FDB-993BBD525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14806185577045"/>
          <c:y val="0.52098652171875992"/>
          <c:w val="0.88785193814422958"/>
          <c:h val="0.479013478281240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20386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203864"/>
                </a:solidFill>
              </a:rPr>
              <a:t>2026 </a:t>
            </a:r>
            <a:r>
              <a:rPr lang="ru-RU" sz="2000" b="1" dirty="0">
                <a:solidFill>
                  <a:srgbClr val="203864"/>
                </a:solidFill>
              </a:rPr>
              <a:t>г. - </a:t>
            </a:r>
            <a:endParaRPr lang="ru-RU" sz="2400" b="1" dirty="0">
              <a:solidFill>
                <a:srgbClr val="203864"/>
              </a:solidFill>
            </a:endParaRPr>
          </a:p>
        </c:rich>
      </c:tx>
      <c:layout>
        <c:manualLayout>
          <c:xMode val="edge"/>
          <c:yMode val="edge"/>
          <c:x val="6.2302105321630939E-3"/>
          <c:y val="5.3087197475191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20386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02-4ADB-A6D1-68EF55FFC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02-4ADB-A6D1-68EF55FFC3DA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02-4ADB-A6D1-68EF55FFC3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02-4ADB-A6D1-68EF55FFC3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02-4ADB-A6D1-68EF55FFC3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02-4ADB-A6D1-68EF55FFC3DA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0430356507873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2-4ADB-A6D1-68EF55FFC3DA}"/>
                </c:ext>
              </c:extLst>
            </c:dLbl>
            <c:dLbl>
              <c:idx val="1"/>
              <c:layout>
                <c:manualLayout>
                  <c:x val="-7.6743209087879127E-2"/>
                  <c:y val="-3.42440139105332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2-4ADB-A6D1-68EF55FFC3DA}"/>
                </c:ext>
              </c:extLst>
            </c:dLbl>
            <c:dLbl>
              <c:idx val="2"/>
              <c:layout>
                <c:manualLayout>
                  <c:x val="0.1516538671629078"/>
                  <c:y val="3.3917960147270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02-4ADB-A6D1-68EF55FFC3DA}"/>
                </c:ext>
              </c:extLst>
            </c:dLbl>
            <c:dLbl>
              <c:idx val="3"/>
              <c:layout>
                <c:manualLayout>
                  <c:x val="9.6139491445394895E-2"/>
                  <c:y val="-2.35570972321202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02-4ADB-A6D1-68EF55FFC3DA}"/>
                </c:ext>
              </c:extLst>
            </c:dLbl>
            <c:dLbl>
              <c:idx val="4"/>
              <c:layout>
                <c:manualLayout>
                  <c:x val="7.3399251934970183E-2"/>
                  <c:y val="-1.76652449872092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02-4ADB-A6D1-68EF55FFC3D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02-4ADB-A6D1-68EF55FFC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79,9%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0,3% Доходы от оказания платных услуг (работ) получателями средств бюджетов</c:v>
                </c:pt>
                <c:pt idx="2">
                  <c:v>17,6% Доходы от продажи материальных и нематериальных активов</c:v>
                </c:pt>
                <c:pt idx="3">
                  <c:v>2,2%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459.4</c:v>
                </c:pt>
                <c:pt idx="1">
                  <c:v>2</c:v>
                </c:pt>
                <c:pt idx="2">
                  <c:v>101</c:v>
                </c:pt>
                <c:pt idx="3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B02-4ADB-A6D1-68EF55FFC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671553855127209"/>
          <c:w val="1"/>
          <c:h val="0.51328443456747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0257C4-814C-4F30-804A-E2D2B9EFBE5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5E406-F6F3-4B37-98D1-9AFE43C2A21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8A024-AF5B-426D-A40D-F290DD7E8A65}" type="parTrans" cxnId="{76EE8332-9568-4924-90F8-C7E35F1717F7}">
      <dgm:prSet/>
      <dgm:spPr/>
      <dgm:t>
        <a:bodyPr/>
        <a:lstStyle/>
        <a:p>
          <a:endParaRPr lang="ru-RU"/>
        </a:p>
      </dgm:t>
    </dgm:pt>
    <dgm:pt modelId="{5553F709-A9B1-4243-BCAE-0F61DF3D3F37}" type="sibTrans" cxnId="{76EE8332-9568-4924-90F8-C7E35F1717F7}">
      <dgm:prSet/>
      <dgm:spPr/>
      <dgm:t>
        <a:bodyPr/>
        <a:lstStyle/>
        <a:p>
          <a:endParaRPr lang="ru-RU"/>
        </a:p>
      </dgm:t>
    </dgm:pt>
    <dgm:pt modelId="{8F4DF4BA-2A43-473F-8140-7CACE00DD1D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 рубля (с районным коэффициентом – 31 1156,95 рубля); 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664ED-3A26-4416-82DD-64A2F2B4B58D}" type="parTrans" cxnId="{D9CF903B-3083-4CF4-BC22-2B0C10C5F2C8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19DD809-4BBF-4DF6-985C-7053D3DFD618}" type="sibTrans" cxnId="{D9CF903B-3083-4CF4-BC22-2B0C10C5F2C8}">
      <dgm:prSet/>
      <dgm:spPr/>
      <dgm:t>
        <a:bodyPr/>
        <a:lstStyle/>
        <a:p>
          <a:endParaRPr lang="ru-RU"/>
        </a:p>
      </dgm:t>
    </dgm:pt>
    <dgm:pt modelId="{09CFF3F4-3D77-4080-A7D2-2DE005F15C9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E5C59-A4E0-46A8-8CD9-C3822F697C42}" type="parTrans" cxnId="{7EDF9B19-F029-41AD-84E6-E9067228AF6B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9B1AF87-D0E9-4C8D-9B44-C1E9256596FE}" type="sibTrans" cxnId="{7EDF9B19-F029-41AD-84E6-E9067228AF6B}">
      <dgm:prSet/>
      <dgm:spPr/>
      <dgm:t>
        <a:bodyPr/>
        <a:lstStyle/>
        <a:p>
          <a:endParaRPr lang="ru-RU"/>
        </a:p>
      </dgm:t>
    </dgm:pt>
    <dgm:pt modelId="{B2D8FD07-5530-4F9A-A6AB-F4EE9DA82DC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16347-47D6-4D41-9293-B177927CB4E6}" type="parTrans" cxnId="{B43BA832-3B23-4E4F-881F-C22850C8E15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BBD47AF-CB4F-48F8-960C-61CAB7FB781A}" type="sibTrans" cxnId="{B43BA832-3B23-4E4F-881F-C22850C8E157}">
      <dgm:prSet/>
      <dgm:spPr/>
      <dgm:t>
        <a:bodyPr/>
        <a:lstStyle/>
        <a:p>
          <a:endParaRPr lang="ru-RU"/>
        </a:p>
      </dgm:t>
    </dgm:pt>
    <dgm:pt modelId="{92415023-F048-4FBF-8BD5-19F9F5FB8186}" type="pres">
      <dgm:prSet presAssocID="{790257C4-814C-4F30-804A-E2D2B9EFBE5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37BD56-6042-4CBB-B8A3-AA96CC46D4E0}" type="pres">
      <dgm:prSet presAssocID="{DDB5E406-F6F3-4B37-98D1-9AFE43C2A21A}" presName="root1" presStyleCnt="0"/>
      <dgm:spPr/>
    </dgm:pt>
    <dgm:pt modelId="{C8663015-BFCA-497A-8595-283157D08DC8}" type="pres">
      <dgm:prSet presAssocID="{DDB5E406-F6F3-4B37-98D1-9AFE43C2A21A}" presName="LevelOneTextNode" presStyleLbl="node0" presStyleIdx="0" presStyleCnt="1" custScaleY="296603" custLinFactNeighborX="-186" custLinFactNeighborY="-3248">
        <dgm:presLayoutVars>
          <dgm:chPref val="3"/>
        </dgm:presLayoutVars>
      </dgm:prSet>
      <dgm:spPr/>
    </dgm:pt>
    <dgm:pt modelId="{11BF04D3-44F2-4B60-A402-E0CEFE14BEF3}" type="pres">
      <dgm:prSet presAssocID="{DDB5E406-F6F3-4B37-98D1-9AFE43C2A21A}" presName="level2hierChild" presStyleCnt="0"/>
      <dgm:spPr/>
    </dgm:pt>
    <dgm:pt modelId="{BF16615C-2E56-4884-B8D0-8959C880AA13}" type="pres">
      <dgm:prSet presAssocID="{CCAE5C59-A4E0-46A8-8CD9-C3822F697C42}" presName="conn2-1" presStyleLbl="parChTrans1D2" presStyleIdx="0" presStyleCnt="3"/>
      <dgm:spPr/>
    </dgm:pt>
    <dgm:pt modelId="{E55783E4-859D-453F-9238-CB6B7B861940}" type="pres">
      <dgm:prSet presAssocID="{CCAE5C59-A4E0-46A8-8CD9-C3822F697C42}" presName="connTx" presStyleLbl="parChTrans1D2" presStyleIdx="0" presStyleCnt="3"/>
      <dgm:spPr/>
    </dgm:pt>
    <dgm:pt modelId="{924A46B2-5604-40C9-B62C-C2109D06D84B}" type="pres">
      <dgm:prSet presAssocID="{09CFF3F4-3D77-4080-A7D2-2DE005F15C98}" presName="root2" presStyleCnt="0"/>
      <dgm:spPr/>
    </dgm:pt>
    <dgm:pt modelId="{C9EE702A-968F-41CF-A14F-48863F6BB927}" type="pres">
      <dgm:prSet presAssocID="{09CFF3F4-3D77-4080-A7D2-2DE005F15C98}" presName="LevelTwoTextNode" presStyleLbl="node2" presStyleIdx="0" presStyleCnt="3" custScaleX="281890" custScaleY="55412" custLinFactNeighborX="114" custLinFactNeighborY="-7094">
        <dgm:presLayoutVars>
          <dgm:chPref val="3"/>
        </dgm:presLayoutVars>
      </dgm:prSet>
      <dgm:spPr/>
    </dgm:pt>
    <dgm:pt modelId="{3C01F248-9C53-4BA7-BC24-C5F1748BC015}" type="pres">
      <dgm:prSet presAssocID="{09CFF3F4-3D77-4080-A7D2-2DE005F15C98}" presName="level3hierChild" presStyleCnt="0"/>
      <dgm:spPr/>
    </dgm:pt>
    <dgm:pt modelId="{F670D05D-E054-4DCF-9B86-BB01C587A8A1}" type="pres">
      <dgm:prSet presAssocID="{E83664ED-3A26-4416-82DD-64A2F2B4B58D}" presName="conn2-1" presStyleLbl="parChTrans1D2" presStyleIdx="1" presStyleCnt="3"/>
      <dgm:spPr/>
    </dgm:pt>
    <dgm:pt modelId="{CA9EF4B9-7AB2-4599-B29D-9AF65398B3EA}" type="pres">
      <dgm:prSet presAssocID="{E83664ED-3A26-4416-82DD-64A2F2B4B58D}" presName="connTx" presStyleLbl="parChTrans1D2" presStyleIdx="1" presStyleCnt="3"/>
      <dgm:spPr/>
    </dgm:pt>
    <dgm:pt modelId="{A8CA4263-3D83-4872-8418-AE1A2714E6D8}" type="pres">
      <dgm:prSet presAssocID="{8F4DF4BA-2A43-473F-8140-7CACE00DD1D6}" presName="root2" presStyleCnt="0"/>
      <dgm:spPr/>
    </dgm:pt>
    <dgm:pt modelId="{ED72CE43-EB34-4709-ACC5-C23C8DA0DC14}" type="pres">
      <dgm:prSet presAssocID="{8F4DF4BA-2A43-473F-8140-7CACE00DD1D6}" presName="LevelTwoTextNode" presStyleLbl="node2" presStyleIdx="1" presStyleCnt="3" custScaleX="280676" custLinFactNeighborX="-366" custLinFactNeighborY="-17635">
        <dgm:presLayoutVars>
          <dgm:chPref val="3"/>
        </dgm:presLayoutVars>
      </dgm:prSet>
      <dgm:spPr/>
    </dgm:pt>
    <dgm:pt modelId="{E0481A69-7CED-4929-BBD9-A2C52A41DD2C}" type="pres">
      <dgm:prSet presAssocID="{8F4DF4BA-2A43-473F-8140-7CACE00DD1D6}" presName="level3hierChild" presStyleCnt="0"/>
      <dgm:spPr/>
    </dgm:pt>
    <dgm:pt modelId="{ABA03E27-AF33-4F9C-9048-60D1E9043E58}" type="pres">
      <dgm:prSet presAssocID="{FCA16347-47D6-4D41-9293-B177927CB4E6}" presName="conn2-1" presStyleLbl="parChTrans1D2" presStyleIdx="2" presStyleCnt="3"/>
      <dgm:spPr/>
    </dgm:pt>
    <dgm:pt modelId="{0F6F4885-41BF-41C4-87EB-3E86D44EAC90}" type="pres">
      <dgm:prSet presAssocID="{FCA16347-47D6-4D41-9293-B177927CB4E6}" presName="connTx" presStyleLbl="parChTrans1D2" presStyleIdx="2" presStyleCnt="3"/>
      <dgm:spPr/>
    </dgm:pt>
    <dgm:pt modelId="{5E00630A-A42F-48F6-B075-1EE706714229}" type="pres">
      <dgm:prSet presAssocID="{B2D8FD07-5530-4F9A-A6AB-F4EE9DA82DC3}" presName="root2" presStyleCnt="0"/>
      <dgm:spPr/>
    </dgm:pt>
    <dgm:pt modelId="{1513C569-7C11-46C8-A9C7-D56830E947E1}" type="pres">
      <dgm:prSet presAssocID="{B2D8FD07-5530-4F9A-A6AB-F4EE9DA82DC3}" presName="LevelTwoTextNode" presStyleLbl="node2" presStyleIdx="2" presStyleCnt="3" custScaleX="280625" custScaleY="48918" custLinFactNeighborX="114" custLinFactNeighborY="-24866">
        <dgm:presLayoutVars>
          <dgm:chPref val="3"/>
        </dgm:presLayoutVars>
      </dgm:prSet>
      <dgm:spPr/>
    </dgm:pt>
    <dgm:pt modelId="{772E0B93-579C-4C08-B221-3B63927A0882}" type="pres">
      <dgm:prSet presAssocID="{B2D8FD07-5530-4F9A-A6AB-F4EE9DA82DC3}" presName="level3hierChild" presStyleCnt="0"/>
      <dgm:spPr/>
    </dgm:pt>
  </dgm:ptLst>
  <dgm:cxnLst>
    <dgm:cxn modelId="{10F36011-2B4A-4012-ADF0-D6AC1BAE7884}" type="presOf" srcId="{DDB5E406-F6F3-4B37-98D1-9AFE43C2A21A}" destId="{C8663015-BFCA-497A-8595-283157D08DC8}" srcOrd="0" destOrd="0" presId="urn:microsoft.com/office/officeart/2005/8/layout/hierarchy2"/>
    <dgm:cxn modelId="{7EDF9B19-F029-41AD-84E6-E9067228AF6B}" srcId="{DDB5E406-F6F3-4B37-98D1-9AFE43C2A21A}" destId="{09CFF3F4-3D77-4080-A7D2-2DE005F15C98}" srcOrd="0" destOrd="0" parTransId="{CCAE5C59-A4E0-46A8-8CD9-C3822F697C42}" sibTransId="{79B1AF87-D0E9-4C8D-9B44-C1E9256596FE}"/>
    <dgm:cxn modelId="{76EE8332-9568-4924-90F8-C7E35F1717F7}" srcId="{790257C4-814C-4F30-804A-E2D2B9EFBE55}" destId="{DDB5E406-F6F3-4B37-98D1-9AFE43C2A21A}" srcOrd="0" destOrd="0" parTransId="{7988A024-AF5B-426D-A40D-F290DD7E8A65}" sibTransId="{5553F709-A9B1-4243-BCAE-0F61DF3D3F37}"/>
    <dgm:cxn modelId="{B43BA832-3B23-4E4F-881F-C22850C8E157}" srcId="{DDB5E406-F6F3-4B37-98D1-9AFE43C2A21A}" destId="{B2D8FD07-5530-4F9A-A6AB-F4EE9DA82DC3}" srcOrd="2" destOrd="0" parTransId="{FCA16347-47D6-4D41-9293-B177927CB4E6}" sibTransId="{DBBD47AF-CB4F-48F8-960C-61CAB7FB781A}"/>
    <dgm:cxn modelId="{D9CF903B-3083-4CF4-BC22-2B0C10C5F2C8}" srcId="{DDB5E406-F6F3-4B37-98D1-9AFE43C2A21A}" destId="{8F4DF4BA-2A43-473F-8140-7CACE00DD1D6}" srcOrd="1" destOrd="0" parTransId="{E83664ED-3A26-4416-82DD-64A2F2B4B58D}" sibTransId="{019DD809-4BBF-4DF6-985C-7053D3DFD618}"/>
    <dgm:cxn modelId="{6D351A69-EDAC-408D-A7D6-2EF2E3E1406A}" type="presOf" srcId="{E83664ED-3A26-4416-82DD-64A2F2B4B58D}" destId="{CA9EF4B9-7AB2-4599-B29D-9AF65398B3EA}" srcOrd="1" destOrd="0" presId="urn:microsoft.com/office/officeart/2005/8/layout/hierarchy2"/>
    <dgm:cxn modelId="{17EFB14E-3E74-488D-98FB-8FCC7F0F9FAA}" type="presOf" srcId="{8F4DF4BA-2A43-473F-8140-7CACE00DD1D6}" destId="{ED72CE43-EB34-4709-ACC5-C23C8DA0DC14}" srcOrd="0" destOrd="0" presId="urn:microsoft.com/office/officeart/2005/8/layout/hierarchy2"/>
    <dgm:cxn modelId="{258E8557-5D50-4974-9A38-DB4E3A285703}" type="presOf" srcId="{B2D8FD07-5530-4F9A-A6AB-F4EE9DA82DC3}" destId="{1513C569-7C11-46C8-A9C7-D56830E947E1}" srcOrd="0" destOrd="0" presId="urn:microsoft.com/office/officeart/2005/8/layout/hierarchy2"/>
    <dgm:cxn modelId="{AE5BE580-5E0B-45EB-BD3F-B99C31C214BC}" type="presOf" srcId="{09CFF3F4-3D77-4080-A7D2-2DE005F15C98}" destId="{C9EE702A-968F-41CF-A14F-48863F6BB927}" srcOrd="0" destOrd="0" presId="urn:microsoft.com/office/officeart/2005/8/layout/hierarchy2"/>
    <dgm:cxn modelId="{FE1EFD96-64E5-4843-9955-9C4EE9698781}" type="presOf" srcId="{FCA16347-47D6-4D41-9293-B177927CB4E6}" destId="{ABA03E27-AF33-4F9C-9048-60D1E9043E58}" srcOrd="0" destOrd="0" presId="urn:microsoft.com/office/officeart/2005/8/layout/hierarchy2"/>
    <dgm:cxn modelId="{4ADF4AA3-BF7E-4CD6-AB54-BF296A799996}" type="presOf" srcId="{FCA16347-47D6-4D41-9293-B177927CB4E6}" destId="{0F6F4885-41BF-41C4-87EB-3E86D44EAC90}" srcOrd="1" destOrd="0" presId="urn:microsoft.com/office/officeart/2005/8/layout/hierarchy2"/>
    <dgm:cxn modelId="{585D5BAA-8EBF-4108-BA53-3DBBEA117041}" type="presOf" srcId="{E83664ED-3A26-4416-82DD-64A2F2B4B58D}" destId="{F670D05D-E054-4DCF-9B86-BB01C587A8A1}" srcOrd="0" destOrd="0" presId="urn:microsoft.com/office/officeart/2005/8/layout/hierarchy2"/>
    <dgm:cxn modelId="{CE5689AB-7B62-4805-B6D4-CD645A3AFE28}" type="presOf" srcId="{CCAE5C59-A4E0-46A8-8CD9-C3822F697C42}" destId="{E55783E4-859D-453F-9238-CB6B7B861940}" srcOrd="1" destOrd="0" presId="urn:microsoft.com/office/officeart/2005/8/layout/hierarchy2"/>
    <dgm:cxn modelId="{A88311ED-BEDF-45C7-B40B-696C995D3D47}" type="presOf" srcId="{790257C4-814C-4F30-804A-E2D2B9EFBE55}" destId="{92415023-F048-4FBF-8BD5-19F9F5FB8186}" srcOrd="0" destOrd="0" presId="urn:microsoft.com/office/officeart/2005/8/layout/hierarchy2"/>
    <dgm:cxn modelId="{1AB9E7F6-5F1D-4BBA-B785-03E5A96D968C}" type="presOf" srcId="{CCAE5C59-A4E0-46A8-8CD9-C3822F697C42}" destId="{BF16615C-2E56-4884-B8D0-8959C880AA13}" srcOrd="0" destOrd="0" presId="urn:microsoft.com/office/officeart/2005/8/layout/hierarchy2"/>
    <dgm:cxn modelId="{5C33F506-EE02-4D3B-85D4-BC65AB14AB86}" type="presParOf" srcId="{92415023-F048-4FBF-8BD5-19F9F5FB8186}" destId="{6037BD56-6042-4CBB-B8A3-AA96CC46D4E0}" srcOrd="0" destOrd="0" presId="urn:microsoft.com/office/officeart/2005/8/layout/hierarchy2"/>
    <dgm:cxn modelId="{9A777B97-1535-4FEB-8D28-975BB88BA482}" type="presParOf" srcId="{6037BD56-6042-4CBB-B8A3-AA96CC46D4E0}" destId="{C8663015-BFCA-497A-8595-283157D08DC8}" srcOrd="0" destOrd="0" presId="urn:microsoft.com/office/officeart/2005/8/layout/hierarchy2"/>
    <dgm:cxn modelId="{AC64AE13-5429-4AEF-B56C-26E69DB3A256}" type="presParOf" srcId="{6037BD56-6042-4CBB-B8A3-AA96CC46D4E0}" destId="{11BF04D3-44F2-4B60-A402-E0CEFE14BEF3}" srcOrd="1" destOrd="0" presId="urn:microsoft.com/office/officeart/2005/8/layout/hierarchy2"/>
    <dgm:cxn modelId="{3832489F-4D8E-4D1E-9C1D-CC6726D8AA0B}" type="presParOf" srcId="{11BF04D3-44F2-4B60-A402-E0CEFE14BEF3}" destId="{BF16615C-2E56-4884-B8D0-8959C880AA13}" srcOrd="0" destOrd="0" presId="urn:microsoft.com/office/officeart/2005/8/layout/hierarchy2"/>
    <dgm:cxn modelId="{495DC560-E0B0-4ED9-B60E-2E421C1BA3D5}" type="presParOf" srcId="{BF16615C-2E56-4884-B8D0-8959C880AA13}" destId="{E55783E4-859D-453F-9238-CB6B7B861940}" srcOrd="0" destOrd="0" presId="urn:microsoft.com/office/officeart/2005/8/layout/hierarchy2"/>
    <dgm:cxn modelId="{CEDC730E-C04C-4FCE-968D-4609C55C84B2}" type="presParOf" srcId="{11BF04D3-44F2-4B60-A402-E0CEFE14BEF3}" destId="{924A46B2-5604-40C9-B62C-C2109D06D84B}" srcOrd="1" destOrd="0" presId="urn:microsoft.com/office/officeart/2005/8/layout/hierarchy2"/>
    <dgm:cxn modelId="{4FD195E7-F35E-47A2-A189-6C75235C7EC7}" type="presParOf" srcId="{924A46B2-5604-40C9-B62C-C2109D06D84B}" destId="{C9EE702A-968F-41CF-A14F-48863F6BB927}" srcOrd="0" destOrd="0" presId="urn:microsoft.com/office/officeart/2005/8/layout/hierarchy2"/>
    <dgm:cxn modelId="{DB45E9BA-A8BE-4C8D-9709-0C40F35BE6C3}" type="presParOf" srcId="{924A46B2-5604-40C9-B62C-C2109D06D84B}" destId="{3C01F248-9C53-4BA7-BC24-C5F1748BC015}" srcOrd="1" destOrd="0" presId="urn:microsoft.com/office/officeart/2005/8/layout/hierarchy2"/>
    <dgm:cxn modelId="{E0DAF3D6-BAA8-43F8-9B2F-DE91C4D6F0DB}" type="presParOf" srcId="{11BF04D3-44F2-4B60-A402-E0CEFE14BEF3}" destId="{F670D05D-E054-4DCF-9B86-BB01C587A8A1}" srcOrd="2" destOrd="0" presId="urn:microsoft.com/office/officeart/2005/8/layout/hierarchy2"/>
    <dgm:cxn modelId="{4D8BADD7-83F4-473A-9F56-9F3384952586}" type="presParOf" srcId="{F670D05D-E054-4DCF-9B86-BB01C587A8A1}" destId="{CA9EF4B9-7AB2-4599-B29D-9AF65398B3EA}" srcOrd="0" destOrd="0" presId="urn:microsoft.com/office/officeart/2005/8/layout/hierarchy2"/>
    <dgm:cxn modelId="{69257620-89E5-40A0-BF43-34C8D66AFA9D}" type="presParOf" srcId="{11BF04D3-44F2-4B60-A402-E0CEFE14BEF3}" destId="{A8CA4263-3D83-4872-8418-AE1A2714E6D8}" srcOrd="3" destOrd="0" presId="urn:microsoft.com/office/officeart/2005/8/layout/hierarchy2"/>
    <dgm:cxn modelId="{69CDC5AD-98FC-4FCE-AF6B-E73D95CFD551}" type="presParOf" srcId="{A8CA4263-3D83-4872-8418-AE1A2714E6D8}" destId="{ED72CE43-EB34-4709-ACC5-C23C8DA0DC14}" srcOrd="0" destOrd="0" presId="urn:microsoft.com/office/officeart/2005/8/layout/hierarchy2"/>
    <dgm:cxn modelId="{63C48AAD-24FB-41C5-B1C1-865DC8C94B23}" type="presParOf" srcId="{A8CA4263-3D83-4872-8418-AE1A2714E6D8}" destId="{E0481A69-7CED-4929-BBD9-A2C52A41DD2C}" srcOrd="1" destOrd="0" presId="urn:microsoft.com/office/officeart/2005/8/layout/hierarchy2"/>
    <dgm:cxn modelId="{EDF6B365-09EB-4238-9025-1317BA604FC2}" type="presParOf" srcId="{11BF04D3-44F2-4B60-A402-E0CEFE14BEF3}" destId="{ABA03E27-AF33-4F9C-9048-60D1E9043E58}" srcOrd="4" destOrd="0" presId="urn:microsoft.com/office/officeart/2005/8/layout/hierarchy2"/>
    <dgm:cxn modelId="{38C923CB-AA3A-4812-B577-B6918F971BDF}" type="presParOf" srcId="{ABA03E27-AF33-4F9C-9048-60D1E9043E58}" destId="{0F6F4885-41BF-41C4-87EB-3E86D44EAC90}" srcOrd="0" destOrd="0" presId="urn:microsoft.com/office/officeart/2005/8/layout/hierarchy2"/>
    <dgm:cxn modelId="{ED8059B0-A188-4634-9B4A-225F31CCBB58}" type="presParOf" srcId="{11BF04D3-44F2-4B60-A402-E0CEFE14BEF3}" destId="{5E00630A-A42F-48F6-B075-1EE706714229}" srcOrd="5" destOrd="0" presId="urn:microsoft.com/office/officeart/2005/8/layout/hierarchy2"/>
    <dgm:cxn modelId="{E35D3209-6A20-4F5C-A098-7F86E164B461}" type="presParOf" srcId="{5E00630A-A42F-48F6-B075-1EE706714229}" destId="{1513C569-7C11-46C8-A9C7-D56830E947E1}" srcOrd="0" destOrd="0" presId="urn:microsoft.com/office/officeart/2005/8/layout/hierarchy2"/>
    <dgm:cxn modelId="{FA5A11EE-6A3A-4702-ADF3-6F0325406EAB}" type="presParOf" srcId="{5E00630A-A42F-48F6-B075-1EE706714229}" destId="{772E0B93-579C-4C08-B221-3B63927A0882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3D25A-5559-4489-ADE9-B3D050D84F4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14464-5B6F-47FA-9C6E-CE31F80C3D8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4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gm:t>
    </dgm:pt>
    <dgm:pt modelId="{E7432F55-50C5-414B-9B10-CD5F0BCC88D8}" type="parTrans" cxnId="{4E20F4F0-BED7-4E0C-8B05-0BFE1FB67C25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3A8F6-7364-4787-A6FE-2D72E68A01B3}" type="sibTrans" cxnId="{4E20F4F0-BED7-4E0C-8B05-0BFE1FB67C25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5D79A-6E47-48F8-9560-EEA8BD645A41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0BBB-34BE-4172-8813-1AA2275E824B}" type="parTrans" cxnId="{1C2730B9-933C-4A56-931E-301BCB6DB5C6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015FB-5F13-4C2B-97C0-0F21483E7578}" type="sibTrans" cxnId="{1C2730B9-933C-4A56-931E-301BCB6DB5C6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0BF3-C324-45F3-B803-E9EAF43DED02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55AF0-2FF0-408A-B151-961F1A9CC16F}" type="parTrans" cxnId="{C55A3E4B-15A9-4469-BDDF-55E4F4001BCD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17E56-E329-40C9-8B3A-46CCC4EAA94F}" type="sibTrans" cxnId="{C55A3E4B-15A9-4469-BDDF-55E4F4001BCD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09DED-3871-4D71-834A-95CCE4D8A1C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gm:t>
    </dgm:pt>
    <dgm:pt modelId="{899A8C5F-48AE-4EA8-8817-48D53DDB692B}" type="parTrans" cxnId="{700CD1C5-BF0A-4ADC-B99F-8A39583799AE}">
      <dgm:prSet/>
      <dgm:spPr/>
      <dgm:t>
        <a:bodyPr/>
        <a:lstStyle/>
        <a:p>
          <a:endParaRPr lang="ru-RU" sz="1400" i="1"/>
        </a:p>
      </dgm:t>
    </dgm:pt>
    <dgm:pt modelId="{9BCEA742-EA9D-4CB5-8D81-B1BD72CFC644}" type="sibTrans" cxnId="{700CD1C5-BF0A-4ADC-B99F-8A39583799AE}">
      <dgm:prSet/>
      <dgm:spPr/>
      <dgm:t>
        <a:bodyPr/>
        <a:lstStyle/>
        <a:p>
          <a:endParaRPr lang="ru-RU" sz="1400" i="1"/>
        </a:p>
      </dgm:t>
    </dgm:pt>
    <dgm:pt modelId="{8DB544D4-4097-4DD0-BB4A-356895D9275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gm:t>
    </dgm:pt>
    <dgm:pt modelId="{7BE1F8F8-6BCE-472C-9B95-37AB4F5A9BC7}" type="parTrans" cxnId="{1D8A849C-55BC-4AC2-B3AF-B14C313E7A57}">
      <dgm:prSet/>
      <dgm:spPr/>
      <dgm:t>
        <a:bodyPr/>
        <a:lstStyle/>
        <a:p>
          <a:endParaRPr lang="ru-RU" sz="1400" i="1"/>
        </a:p>
      </dgm:t>
    </dgm:pt>
    <dgm:pt modelId="{5695BBF5-B0C8-4806-B098-AD2990CE317E}" type="sibTrans" cxnId="{1D8A849C-55BC-4AC2-B3AF-B14C313E7A57}">
      <dgm:prSet/>
      <dgm:spPr/>
      <dgm:t>
        <a:bodyPr/>
        <a:lstStyle/>
        <a:p>
          <a:endParaRPr lang="ru-RU" sz="1400" i="1"/>
        </a:p>
      </dgm:t>
    </dgm:pt>
    <dgm:pt modelId="{A41AFF1C-FEF2-4D3D-9CAE-A37C8A20090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gm:t>
    </dgm:pt>
    <dgm:pt modelId="{7DBC729C-768C-4FF8-8534-464E05488AF9}" type="parTrans" cxnId="{2DF93DB9-AE92-43F8-9458-CE80886525FB}">
      <dgm:prSet/>
      <dgm:spPr/>
      <dgm:t>
        <a:bodyPr/>
        <a:lstStyle/>
        <a:p>
          <a:endParaRPr lang="ru-RU" sz="1400" i="1"/>
        </a:p>
      </dgm:t>
    </dgm:pt>
    <dgm:pt modelId="{7957414F-35CB-4CE6-8A63-13AFBBAC8774}" type="sibTrans" cxnId="{2DF93DB9-AE92-43F8-9458-CE80886525FB}">
      <dgm:prSet/>
      <dgm:spPr/>
      <dgm:t>
        <a:bodyPr/>
        <a:lstStyle/>
        <a:p>
          <a:endParaRPr lang="ru-RU" sz="1400" i="1"/>
        </a:p>
      </dgm:t>
    </dgm:pt>
    <dgm:pt modelId="{955748F1-D634-42AB-98CC-2DA5793819B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gm:t>
    </dgm:pt>
    <dgm:pt modelId="{950C9604-D6C2-4151-A99B-D8AC2A6DB80C}" type="parTrans" cxnId="{A32A2C13-4C08-4545-BBE9-275733631074}">
      <dgm:prSet/>
      <dgm:spPr/>
      <dgm:t>
        <a:bodyPr/>
        <a:lstStyle/>
        <a:p>
          <a:endParaRPr lang="ru-RU" sz="1400" i="1"/>
        </a:p>
      </dgm:t>
    </dgm:pt>
    <dgm:pt modelId="{EB45DF71-B3EE-459F-AA3D-FB311317482F}" type="sibTrans" cxnId="{A32A2C13-4C08-4545-BBE9-275733631074}">
      <dgm:prSet/>
      <dgm:spPr/>
      <dgm:t>
        <a:bodyPr/>
        <a:lstStyle/>
        <a:p>
          <a:endParaRPr lang="ru-RU" sz="1400" i="1"/>
        </a:p>
      </dgm:t>
    </dgm:pt>
    <dgm:pt modelId="{513575E4-B0F0-4F52-96A2-554EDDE93C3A}" type="pres">
      <dgm:prSet presAssocID="{E143D25A-5559-4489-ADE9-B3D050D84F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31A37D-7D8E-45BE-851D-0F21444ACAEA}" type="pres">
      <dgm:prSet presAssocID="{18F14464-5B6F-47FA-9C6E-CE31F80C3D8F}" presName="root" presStyleCnt="0"/>
      <dgm:spPr/>
    </dgm:pt>
    <dgm:pt modelId="{97926813-4583-4E15-A33C-747584E84C89}" type="pres">
      <dgm:prSet presAssocID="{18F14464-5B6F-47FA-9C6E-CE31F80C3D8F}" presName="rootComposite" presStyleCnt="0"/>
      <dgm:spPr/>
    </dgm:pt>
    <dgm:pt modelId="{BD73001A-C8D3-40C6-95A8-8775D16EEB30}" type="pres">
      <dgm:prSet presAssocID="{18F14464-5B6F-47FA-9C6E-CE31F80C3D8F}" presName="rootText" presStyleLbl="node1" presStyleIdx="0" presStyleCnt="1" custScaleX="672300" custScaleY="94909"/>
      <dgm:spPr/>
    </dgm:pt>
    <dgm:pt modelId="{EAAC531E-DD72-4824-9306-ED9FCFEFADF3}" type="pres">
      <dgm:prSet presAssocID="{18F14464-5B6F-47FA-9C6E-CE31F80C3D8F}" presName="rootConnector" presStyleLbl="node1" presStyleIdx="0" presStyleCnt="1"/>
      <dgm:spPr/>
    </dgm:pt>
    <dgm:pt modelId="{B0D51C6F-FF89-4CE9-8F77-1A2290F09B33}" type="pres">
      <dgm:prSet presAssocID="{18F14464-5B6F-47FA-9C6E-CE31F80C3D8F}" presName="childShape" presStyleCnt="0"/>
      <dgm:spPr/>
    </dgm:pt>
    <dgm:pt modelId="{852DDBA1-943D-4EDC-86C6-C34897B12219}" type="pres">
      <dgm:prSet presAssocID="{B43A0BBB-34BE-4172-8813-1AA2275E824B}" presName="Name13" presStyleLbl="parChTrans1D2" presStyleIdx="0" presStyleCnt="6"/>
      <dgm:spPr/>
    </dgm:pt>
    <dgm:pt modelId="{65F60779-6652-440C-AA15-0815EAD8436B}" type="pres">
      <dgm:prSet presAssocID="{C745D79A-6E47-48F8-9560-EEA8BD645A41}" presName="childText" presStyleLbl="bgAcc1" presStyleIdx="0" presStyleCnt="6" custScaleX="844702" custScaleY="118919">
        <dgm:presLayoutVars>
          <dgm:bulletEnabled val="1"/>
        </dgm:presLayoutVars>
      </dgm:prSet>
      <dgm:spPr/>
    </dgm:pt>
    <dgm:pt modelId="{C0F04C05-E14B-4BE0-BD00-98784B7AA80E}" type="pres">
      <dgm:prSet presAssocID="{65F55AF0-2FF0-408A-B151-961F1A9CC16F}" presName="Name13" presStyleLbl="parChTrans1D2" presStyleIdx="1" presStyleCnt="6"/>
      <dgm:spPr/>
    </dgm:pt>
    <dgm:pt modelId="{2E637B6D-E5B7-4431-8286-33642EFD4989}" type="pres">
      <dgm:prSet presAssocID="{4FC00BF3-C324-45F3-B803-E9EAF43DED02}" presName="childText" presStyleLbl="bgAcc1" presStyleIdx="1" presStyleCnt="6" custScaleX="843925">
        <dgm:presLayoutVars>
          <dgm:bulletEnabled val="1"/>
        </dgm:presLayoutVars>
      </dgm:prSet>
      <dgm:spPr/>
    </dgm:pt>
    <dgm:pt modelId="{4E9AE7F8-56E0-4694-AAA4-DF98492B186E}" type="pres">
      <dgm:prSet presAssocID="{899A8C5F-48AE-4EA8-8817-48D53DDB692B}" presName="Name13" presStyleLbl="parChTrans1D2" presStyleIdx="2" presStyleCnt="6"/>
      <dgm:spPr/>
    </dgm:pt>
    <dgm:pt modelId="{4EDBAE43-9163-4A4D-918F-DC91C33D9A1F}" type="pres">
      <dgm:prSet presAssocID="{44609DED-3871-4D71-834A-95CCE4D8A1C5}" presName="childText" presStyleLbl="bgAcc1" presStyleIdx="2" presStyleCnt="6" custScaleX="838554">
        <dgm:presLayoutVars>
          <dgm:bulletEnabled val="1"/>
        </dgm:presLayoutVars>
      </dgm:prSet>
      <dgm:spPr/>
    </dgm:pt>
    <dgm:pt modelId="{3EEDF68B-C512-42EB-AD6C-28FFC6F7378E}" type="pres">
      <dgm:prSet presAssocID="{7BE1F8F8-6BCE-472C-9B95-37AB4F5A9BC7}" presName="Name13" presStyleLbl="parChTrans1D2" presStyleIdx="3" presStyleCnt="6"/>
      <dgm:spPr/>
    </dgm:pt>
    <dgm:pt modelId="{7A3F0AC1-FFAD-488C-BF26-9C01CD85F0DC}" type="pres">
      <dgm:prSet presAssocID="{8DB544D4-4097-4DD0-BB4A-356895D92753}" presName="childText" presStyleLbl="bgAcc1" presStyleIdx="3" presStyleCnt="6" custScaleX="841987" custScaleY="114041">
        <dgm:presLayoutVars>
          <dgm:bulletEnabled val="1"/>
        </dgm:presLayoutVars>
      </dgm:prSet>
      <dgm:spPr/>
    </dgm:pt>
    <dgm:pt modelId="{30345316-BA56-46C3-80A1-9BA3F22E9BF0}" type="pres">
      <dgm:prSet presAssocID="{7DBC729C-768C-4FF8-8534-464E05488AF9}" presName="Name13" presStyleLbl="parChTrans1D2" presStyleIdx="4" presStyleCnt="6"/>
      <dgm:spPr/>
    </dgm:pt>
    <dgm:pt modelId="{DA07492D-4033-40FF-AF9D-4B8492C47C25}" type="pres">
      <dgm:prSet presAssocID="{A41AFF1C-FEF2-4D3D-9CAE-A37C8A200901}" presName="childText" presStyleLbl="bgAcc1" presStyleIdx="4" presStyleCnt="6" custScaleX="846764" custScaleY="196414">
        <dgm:presLayoutVars>
          <dgm:bulletEnabled val="1"/>
        </dgm:presLayoutVars>
      </dgm:prSet>
      <dgm:spPr/>
    </dgm:pt>
    <dgm:pt modelId="{290D9EF3-2DB3-46E1-8CCA-168543D6AF84}" type="pres">
      <dgm:prSet presAssocID="{950C9604-D6C2-4151-A99B-D8AC2A6DB80C}" presName="Name13" presStyleLbl="parChTrans1D2" presStyleIdx="5" presStyleCnt="6"/>
      <dgm:spPr/>
    </dgm:pt>
    <dgm:pt modelId="{0C748268-1D9E-4056-83F5-49C64DDCFAD6}" type="pres">
      <dgm:prSet presAssocID="{955748F1-D634-42AB-98CC-2DA5793819B8}" presName="childText" presStyleLbl="bgAcc1" presStyleIdx="5" presStyleCnt="6" custScaleX="839901" custScaleY="135926">
        <dgm:presLayoutVars>
          <dgm:bulletEnabled val="1"/>
        </dgm:presLayoutVars>
      </dgm:prSet>
      <dgm:spPr/>
    </dgm:pt>
  </dgm:ptLst>
  <dgm:cxnLst>
    <dgm:cxn modelId="{12C31401-1C82-476D-ABAC-E31E28216EA7}" type="presOf" srcId="{950C9604-D6C2-4151-A99B-D8AC2A6DB80C}" destId="{290D9EF3-2DB3-46E1-8CCA-168543D6AF84}" srcOrd="0" destOrd="0" presId="urn:microsoft.com/office/officeart/2005/8/layout/hierarchy3"/>
    <dgm:cxn modelId="{A32A2C13-4C08-4545-BBE9-275733631074}" srcId="{18F14464-5B6F-47FA-9C6E-CE31F80C3D8F}" destId="{955748F1-D634-42AB-98CC-2DA5793819B8}" srcOrd="5" destOrd="0" parTransId="{950C9604-D6C2-4151-A99B-D8AC2A6DB80C}" sibTransId="{EB45DF71-B3EE-459F-AA3D-FB311317482F}"/>
    <dgm:cxn modelId="{13429516-AE26-49BE-B37A-11E90AFC4DC0}" type="presOf" srcId="{18F14464-5B6F-47FA-9C6E-CE31F80C3D8F}" destId="{BD73001A-C8D3-40C6-95A8-8775D16EEB30}" srcOrd="0" destOrd="0" presId="urn:microsoft.com/office/officeart/2005/8/layout/hierarchy3"/>
    <dgm:cxn modelId="{94250127-83CF-4C8F-A4F6-08AAD2FD31FE}" type="presOf" srcId="{4FC00BF3-C324-45F3-B803-E9EAF43DED02}" destId="{2E637B6D-E5B7-4431-8286-33642EFD4989}" srcOrd="0" destOrd="0" presId="urn:microsoft.com/office/officeart/2005/8/layout/hierarchy3"/>
    <dgm:cxn modelId="{E5B92933-4B1E-462F-9361-802E15E449CA}" type="presOf" srcId="{899A8C5F-48AE-4EA8-8817-48D53DDB692B}" destId="{4E9AE7F8-56E0-4694-AAA4-DF98492B186E}" srcOrd="0" destOrd="0" presId="urn:microsoft.com/office/officeart/2005/8/layout/hierarchy3"/>
    <dgm:cxn modelId="{BC64933D-022B-4C3B-858D-B4E60138BAF8}" type="presOf" srcId="{44609DED-3871-4D71-834A-95CCE4D8A1C5}" destId="{4EDBAE43-9163-4A4D-918F-DC91C33D9A1F}" srcOrd="0" destOrd="0" presId="urn:microsoft.com/office/officeart/2005/8/layout/hierarchy3"/>
    <dgm:cxn modelId="{45A7845E-6685-4D45-B626-785871535389}" type="presOf" srcId="{7BE1F8F8-6BCE-472C-9B95-37AB4F5A9BC7}" destId="{3EEDF68B-C512-42EB-AD6C-28FFC6F7378E}" srcOrd="0" destOrd="0" presId="urn:microsoft.com/office/officeart/2005/8/layout/hierarchy3"/>
    <dgm:cxn modelId="{C55A3E4B-15A9-4469-BDDF-55E4F4001BCD}" srcId="{18F14464-5B6F-47FA-9C6E-CE31F80C3D8F}" destId="{4FC00BF3-C324-45F3-B803-E9EAF43DED02}" srcOrd="1" destOrd="0" parTransId="{65F55AF0-2FF0-408A-B151-961F1A9CC16F}" sibTransId="{FB217E56-E329-40C9-8B3A-46CCC4EAA94F}"/>
    <dgm:cxn modelId="{1D05914B-49D6-488F-81EA-7B50171D68FB}" type="presOf" srcId="{18F14464-5B6F-47FA-9C6E-CE31F80C3D8F}" destId="{EAAC531E-DD72-4824-9306-ED9FCFEFADF3}" srcOrd="1" destOrd="0" presId="urn:microsoft.com/office/officeart/2005/8/layout/hierarchy3"/>
    <dgm:cxn modelId="{8696A67A-56E5-4A49-A086-995DA21D3BA2}" type="presOf" srcId="{B43A0BBB-34BE-4172-8813-1AA2275E824B}" destId="{852DDBA1-943D-4EDC-86C6-C34897B12219}" srcOrd="0" destOrd="0" presId="urn:microsoft.com/office/officeart/2005/8/layout/hierarchy3"/>
    <dgm:cxn modelId="{A7D95893-C3AF-469D-AB22-C8448914B85F}" type="presOf" srcId="{65F55AF0-2FF0-408A-B151-961F1A9CC16F}" destId="{C0F04C05-E14B-4BE0-BD00-98784B7AA80E}" srcOrd="0" destOrd="0" presId="urn:microsoft.com/office/officeart/2005/8/layout/hierarchy3"/>
    <dgm:cxn modelId="{1D8A849C-55BC-4AC2-B3AF-B14C313E7A57}" srcId="{18F14464-5B6F-47FA-9C6E-CE31F80C3D8F}" destId="{8DB544D4-4097-4DD0-BB4A-356895D92753}" srcOrd="3" destOrd="0" parTransId="{7BE1F8F8-6BCE-472C-9B95-37AB4F5A9BC7}" sibTransId="{5695BBF5-B0C8-4806-B098-AD2990CE317E}"/>
    <dgm:cxn modelId="{7FFAAC9D-D447-4BD4-B65E-2C8B9943C7CF}" type="presOf" srcId="{8DB544D4-4097-4DD0-BB4A-356895D92753}" destId="{7A3F0AC1-FFAD-488C-BF26-9C01CD85F0DC}" srcOrd="0" destOrd="0" presId="urn:microsoft.com/office/officeart/2005/8/layout/hierarchy3"/>
    <dgm:cxn modelId="{C3AE5DA2-CE49-48C1-8664-902A237F9CE8}" type="presOf" srcId="{E143D25A-5559-4489-ADE9-B3D050D84F47}" destId="{513575E4-B0F0-4F52-96A2-554EDDE93C3A}" srcOrd="0" destOrd="0" presId="urn:microsoft.com/office/officeart/2005/8/layout/hierarchy3"/>
    <dgm:cxn modelId="{C69793AD-6EE1-407A-9EDE-89A8B34E262F}" type="presOf" srcId="{7DBC729C-768C-4FF8-8534-464E05488AF9}" destId="{30345316-BA56-46C3-80A1-9BA3F22E9BF0}" srcOrd="0" destOrd="0" presId="urn:microsoft.com/office/officeart/2005/8/layout/hierarchy3"/>
    <dgm:cxn modelId="{DDDAA1AE-450B-47A3-813A-AF5023B2083A}" type="presOf" srcId="{A41AFF1C-FEF2-4D3D-9CAE-A37C8A200901}" destId="{DA07492D-4033-40FF-AF9D-4B8492C47C25}" srcOrd="0" destOrd="0" presId="urn:microsoft.com/office/officeart/2005/8/layout/hierarchy3"/>
    <dgm:cxn modelId="{1C2730B9-933C-4A56-931E-301BCB6DB5C6}" srcId="{18F14464-5B6F-47FA-9C6E-CE31F80C3D8F}" destId="{C745D79A-6E47-48F8-9560-EEA8BD645A41}" srcOrd="0" destOrd="0" parTransId="{B43A0BBB-34BE-4172-8813-1AA2275E824B}" sibTransId="{884015FB-5F13-4C2B-97C0-0F21483E7578}"/>
    <dgm:cxn modelId="{2DF93DB9-AE92-43F8-9458-CE80886525FB}" srcId="{18F14464-5B6F-47FA-9C6E-CE31F80C3D8F}" destId="{A41AFF1C-FEF2-4D3D-9CAE-A37C8A200901}" srcOrd="4" destOrd="0" parTransId="{7DBC729C-768C-4FF8-8534-464E05488AF9}" sibTransId="{7957414F-35CB-4CE6-8A63-13AFBBAC8774}"/>
    <dgm:cxn modelId="{510303C4-A263-4FED-82E2-D382BC42BE73}" type="presOf" srcId="{C745D79A-6E47-48F8-9560-EEA8BD645A41}" destId="{65F60779-6652-440C-AA15-0815EAD8436B}" srcOrd="0" destOrd="0" presId="urn:microsoft.com/office/officeart/2005/8/layout/hierarchy3"/>
    <dgm:cxn modelId="{700CD1C5-BF0A-4ADC-B99F-8A39583799AE}" srcId="{18F14464-5B6F-47FA-9C6E-CE31F80C3D8F}" destId="{44609DED-3871-4D71-834A-95CCE4D8A1C5}" srcOrd="2" destOrd="0" parTransId="{899A8C5F-48AE-4EA8-8817-48D53DDB692B}" sibTransId="{9BCEA742-EA9D-4CB5-8D81-B1BD72CFC644}"/>
    <dgm:cxn modelId="{ED4BF8EF-8152-40E1-B507-DCB877C99FD6}" type="presOf" srcId="{955748F1-D634-42AB-98CC-2DA5793819B8}" destId="{0C748268-1D9E-4056-83F5-49C64DDCFAD6}" srcOrd="0" destOrd="0" presId="urn:microsoft.com/office/officeart/2005/8/layout/hierarchy3"/>
    <dgm:cxn modelId="{4E20F4F0-BED7-4E0C-8B05-0BFE1FB67C25}" srcId="{E143D25A-5559-4489-ADE9-B3D050D84F47}" destId="{18F14464-5B6F-47FA-9C6E-CE31F80C3D8F}" srcOrd="0" destOrd="0" parTransId="{E7432F55-50C5-414B-9B10-CD5F0BCC88D8}" sibTransId="{7673A8F6-7364-4787-A6FE-2D72E68A01B3}"/>
    <dgm:cxn modelId="{0229DD5C-A599-4F82-9CB2-AB740CD102B4}" type="presParOf" srcId="{513575E4-B0F0-4F52-96A2-554EDDE93C3A}" destId="{5331A37D-7D8E-45BE-851D-0F21444ACAEA}" srcOrd="0" destOrd="0" presId="urn:microsoft.com/office/officeart/2005/8/layout/hierarchy3"/>
    <dgm:cxn modelId="{E653CA57-2C03-4D01-ADAD-7C4B1C18BE79}" type="presParOf" srcId="{5331A37D-7D8E-45BE-851D-0F21444ACAEA}" destId="{97926813-4583-4E15-A33C-747584E84C89}" srcOrd="0" destOrd="0" presId="urn:microsoft.com/office/officeart/2005/8/layout/hierarchy3"/>
    <dgm:cxn modelId="{77FB024B-B66E-4D5B-B893-2325B5CCF31F}" type="presParOf" srcId="{97926813-4583-4E15-A33C-747584E84C89}" destId="{BD73001A-C8D3-40C6-95A8-8775D16EEB30}" srcOrd="0" destOrd="0" presId="urn:microsoft.com/office/officeart/2005/8/layout/hierarchy3"/>
    <dgm:cxn modelId="{8FB01BCC-B9C6-409F-A3E2-E2BC359FF616}" type="presParOf" srcId="{97926813-4583-4E15-A33C-747584E84C89}" destId="{EAAC531E-DD72-4824-9306-ED9FCFEFADF3}" srcOrd="1" destOrd="0" presId="urn:microsoft.com/office/officeart/2005/8/layout/hierarchy3"/>
    <dgm:cxn modelId="{394691B9-719A-4545-8592-25572973FDB6}" type="presParOf" srcId="{5331A37D-7D8E-45BE-851D-0F21444ACAEA}" destId="{B0D51C6F-FF89-4CE9-8F77-1A2290F09B33}" srcOrd="1" destOrd="0" presId="urn:microsoft.com/office/officeart/2005/8/layout/hierarchy3"/>
    <dgm:cxn modelId="{A459C4CF-EE23-4A36-B3B7-4213B9FD3D9E}" type="presParOf" srcId="{B0D51C6F-FF89-4CE9-8F77-1A2290F09B33}" destId="{852DDBA1-943D-4EDC-86C6-C34897B12219}" srcOrd="0" destOrd="0" presId="urn:microsoft.com/office/officeart/2005/8/layout/hierarchy3"/>
    <dgm:cxn modelId="{EC997263-CCDA-4536-9141-FE07AC842649}" type="presParOf" srcId="{B0D51C6F-FF89-4CE9-8F77-1A2290F09B33}" destId="{65F60779-6652-440C-AA15-0815EAD8436B}" srcOrd="1" destOrd="0" presId="urn:microsoft.com/office/officeart/2005/8/layout/hierarchy3"/>
    <dgm:cxn modelId="{0A0CBC35-D7EE-413C-9FF9-E319AEC12BAE}" type="presParOf" srcId="{B0D51C6F-FF89-4CE9-8F77-1A2290F09B33}" destId="{C0F04C05-E14B-4BE0-BD00-98784B7AA80E}" srcOrd="2" destOrd="0" presId="urn:microsoft.com/office/officeart/2005/8/layout/hierarchy3"/>
    <dgm:cxn modelId="{CE1C0629-8662-47E5-8394-D7CDE5896F07}" type="presParOf" srcId="{B0D51C6F-FF89-4CE9-8F77-1A2290F09B33}" destId="{2E637B6D-E5B7-4431-8286-33642EFD4989}" srcOrd="3" destOrd="0" presId="urn:microsoft.com/office/officeart/2005/8/layout/hierarchy3"/>
    <dgm:cxn modelId="{A09EE96C-A67C-475D-BE9B-FC5B2F73BEBB}" type="presParOf" srcId="{B0D51C6F-FF89-4CE9-8F77-1A2290F09B33}" destId="{4E9AE7F8-56E0-4694-AAA4-DF98492B186E}" srcOrd="4" destOrd="0" presId="urn:microsoft.com/office/officeart/2005/8/layout/hierarchy3"/>
    <dgm:cxn modelId="{9A7CC21B-C189-4F11-B81A-B12FCF35DA15}" type="presParOf" srcId="{B0D51C6F-FF89-4CE9-8F77-1A2290F09B33}" destId="{4EDBAE43-9163-4A4D-918F-DC91C33D9A1F}" srcOrd="5" destOrd="0" presId="urn:microsoft.com/office/officeart/2005/8/layout/hierarchy3"/>
    <dgm:cxn modelId="{2E602EB2-4EAF-4D63-AA92-F98F86780BE0}" type="presParOf" srcId="{B0D51C6F-FF89-4CE9-8F77-1A2290F09B33}" destId="{3EEDF68B-C512-42EB-AD6C-28FFC6F7378E}" srcOrd="6" destOrd="0" presId="urn:microsoft.com/office/officeart/2005/8/layout/hierarchy3"/>
    <dgm:cxn modelId="{16FB9301-3814-4B38-8443-E7AE32251206}" type="presParOf" srcId="{B0D51C6F-FF89-4CE9-8F77-1A2290F09B33}" destId="{7A3F0AC1-FFAD-488C-BF26-9C01CD85F0DC}" srcOrd="7" destOrd="0" presId="urn:microsoft.com/office/officeart/2005/8/layout/hierarchy3"/>
    <dgm:cxn modelId="{5B5F7AFA-0A56-44CF-A53E-05C408EF5143}" type="presParOf" srcId="{B0D51C6F-FF89-4CE9-8F77-1A2290F09B33}" destId="{30345316-BA56-46C3-80A1-9BA3F22E9BF0}" srcOrd="8" destOrd="0" presId="urn:microsoft.com/office/officeart/2005/8/layout/hierarchy3"/>
    <dgm:cxn modelId="{13262DD0-B25D-46FD-9A78-2FBEBDA6F5ED}" type="presParOf" srcId="{B0D51C6F-FF89-4CE9-8F77-1A2290F09B33}" destId="{DA07492D-4033-40FF-AF9D-4B8492C47C25}" srcOrd="9" destOrd="0" presId="urn:microsoft.com/office/officeart/2005/8/layout/hierarchy3"/>
    <dgm:cxn modelId="{F2ED6185-346A-454F-B30C-E4B91FA41749}" type="presParOf" srcId="{B0D51C6F-FF89-4CE9-8F77-1A2290F09B33}" destId="{290D9EF3-2DB3-46E1-8CCA-168543D6AF84}" srcOrd="10" destOrd="0" presId="urn:microsoft.com/office/officeart/2005/8/layout/hierarchy3"/>
    <dgm:cxn modelId="{7A2BB09C-284C-43E9-80B2-C3BA62F74429}" type="presParOf" srcId="{B0D51C6F-FF89-4CE9-8F77-1A2290F09B33}" destId="{0C748268-1D9E-4056-83F5-49C64DDCFAD6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6B493B-2D7E-4729-97F1-AC98A9AC3D5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80C263-6775-4D92-913B-B3209A077B64}">
      <dgm:prSet phldrT="[Текст]" custT="1"/>
      <dgm:spPr/>
      <dgm:t>
        <a:bodyPr/>
        <a:lstStyle/>
        <a:p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9C3BD-70E3-4D68-A645-CA7FF695815E}" type="parTrans" cxnId="{3DE63879-C208-4121-A637-EDBD24E6E394}">
      <dgm:prSet/>
      <dgm:spPr/>
      <dgm:t>
        <a:bodyPr/>
        <a:lstStyle/>
        <a:p>
          <a:endParaRPr lang="ru-RU"/>
        </a:p>
      </dgm:t>
    </dgm:pt>
    <dgm:pt modelId="{AFA60F57-C52F-446F-9403-1536ECB95638}" type="sibTrans" cxnId="{3DE63879-C208-4121-A637-EDBD24E6E394}">
      <dgm:prSet/>
      <dgm:spPr/>
      <dgm:t>
        <a:bodyPr/>
        <a:lstStyle/>
        <a:p>
          <a:endParaRPr lang="ru-RU"/>
        </a:p>
      </dgm:t>
    </dgm:pt>
    <dgm:pt modelId="{93677EE7-EF64-4FBB-A771-159EF3F778C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gm:t>
    </dgm:pt>
    <dgm:pt modelId="{DE051CE4-6D63-4FC3-BD9A-FC50C738D7DF}" type="parTrans" cxnId="{3E8FD521-F7FC-48C8-89B9-346CEF27626F}">
      <dgm:prSet/>
      <dgm:spPr/>
      <dgm:t>
        <a:bodyPr/>
        <a:lstStyle/>
        <a:p>
          <a:endParaRPr lang="ru-RU"/>
        </a:p>
      </dgm:t>
    </dgm:pt>
    <dgm:pt modelId="{F390381D-FDD3-430D-B4F0-02FDC49934FC}" type="sibTrans" cxnId="{3E8FD521-F7FC-48C8-89B9-346CEF27626F}">
      <dgm:prSet/>
      <dgm:spPr/>
      <dgm:t>
        <a:bodyPr/>
        <a:lstStyle/>
        <a:p>
          <a:endParaRPr lang="ru-RU"/>
        </a:p>
      </dgm:t>
    </dgm:pt>
    <dgm:pt modelId="{E7128EC7-CA6D-4565-9432-17B9D566B880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gm:t>
    </dgm:pt>
    <dgm:pt modelId="{89E456F9-85C2-4B51-94ED-C43993DDCC3F}" type="parTrans" cxnId="{F3E0D464-F811-45A7-AD56-261667EC4395}">
      <dgm:prSet/>
      <dgm:spPr/>
      <dgm:t>
        <a:bodyPr/>
        <a:lstStyle/>
        <a:p>
          <a:endParaRPr lang="ru-RU"/>
        </a:p>
      </dgm:t>
    </dgm:pt>
    <dgm:pt modelId="{D22BD1E8-2652-4761-A4D4-5DBBC71EDF12}" type="sibTrans" cxnId="{F3E0D464-F811-45A7-AD56-261667EC4395}">
      <dgm:prSet/>
      <dgm:spPr/>
      <dgm:t>
        <a:bodyPr/>
        <a:lstStyle/>
        <a:p>
          <a:endParaRPr lang="ru-RU"/>
        </a:p>
      </dgm:t>
    </dgm:pt>
    <dgm:pt modelId="{3FBC21CB-5A31-4503-9B75-4264E5E01D3F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2026 год и на плановый период 2027 и 2028 годов в части корректировки видов заимствований, а также сроков и объемов привлечения заемных средств; </a:t>
          </a:r>
        </a:p>
      </dgm:t>
    </dgm:pt>
    <dgm:pt modelId="{91CFBDBD-24B2-485B-BDA1-699773893429}" type="parTrans" cxnId="{BC8DCB83-48F7-44A3-BB67-87278DA0948B}">
      <dgm:prSet/>
      <dgm:spPr/>
      <dgm:t>
        <a:bodyPr/>
        <a:lstStyle/>
        <a:p>
          <a:endParaRPr lang="ru-RU"/>
        </a:p>
      </dgm:t>
    </dgm:pt>
    <dgm:pt modelId="{876AF802-D99D-4B45-89DF-89DC9034B36B}" type="sibTrans" cxnId="{BC8DCB83-48F7-44A3-BB67-87278DA0948B}">
      <dgm:prSet/>
      <dgm:spPr/>
      <dgm:t>
        <a:bodyPr/>
        <a:lstStyle/>
        <a:p>
          <a:endParaRPr lang="ru-RU"/>
        </a:p>
      </dgm:t>
    </dgm:pt>
    <dgm:pt modelId="{359B9959-51B7-49A2-B6DB-EAC74D1CAC68}" type="pres">
      <dgm:prSet presAssocID="{1E6B493B-2D7E-4729-97F1-AC98A9AC3D53}" presName="vert0" presStyleCnt="0">
        <dgm:presLayoutVars>
          <dgm:dir/>
          <dgm:animOne val="branch"/>
          <dgm:animLvl val="lvl"/>
        </dgm:presLayoutVars>
      </dgm:prSet>
      <dgm:spPr/>
    </dgm:pt>
    <dgm:pt modelId="{16C7B1F0-C275-4C21-AD11-9394EA699ED3}" type="pres">
      <dgm:prSet presAssocID="{2D80C263-6775-4D92-913B-B3209A077B64}" presName="thickLine" presStyleLbl="alignNode1" presStyleIdx="0" presStyleCnt="1" custLinFactNeighborX="10305" custLinFactNeighborY="470"/>
      <dgm:spPr/>
    </dgm:pt>
    <dgm:pt modelId="{7D5E0F6B-56A7-4F6A-8977-34EBD8AC8789}" type="pres">
      <dgm:prSet presAssocID="{2D80C263-6775-4D92-913B-B3209A077B64}" presName="horz1" presStyleCnt="0"/>
      <dgm:spPr/>
    </dgm:pt>
    <dgm:pt modelId="{3B83EB2C-2F79-4024-9124-A9D126D02B88}" type="pres">
      <dgm:prSet presAssocID="{2D80C263-6775-4D92-913B-B3209A077B64}" presName="tx1" presStyleLbl="revTx" presStyleIdx="0" presStyleCnt="4" custScaleX="142233" custScaleY="100098"/>
      <dgm:spPr/>
    </dgm:pt>
    <dgm:pt modelId="{2BD91C8E-7997-4FCC-B665-DE0E466DFB76}" type="pres">
      <dgm:prSet presAssocID="{2D80C263-6775-4D92-913B-B3209A077B64}" presName="vert1" presStyleCnt="0"/>
      <dgm:spPr/>
    </dgm:pt>
    <dgm:pt modelId="{CA0F7EDA-60E9-4AC8-BEED-15D8D3C9A9DB}" type="pres">
      <dgm:prSet presAssocID="{93677EE7-EF64-4FBB-A771-159EF3F778C3}" presName="vertSpace2a" presStyleCnt="0"/>
      <dgm:spPr/>
    </dgm:pt>
    <dgm:pt modelId="{167F9B77-1A31-4408-8087-41B2037E247F}" type="pres">
      <dgm:prSet presAssocID="{93677EE7-EF64-4FBB-A771-159EF3F778C3}" presName="horz2" presStyleCnt="0"/>
      <dgm:spPr/>
    </dgm:pt>
    <dgm:pt modelId="{530BD1F4-E4FC-460A-B716-75736C851CB8}" type="pres">
      <dgm:prSet presAssocID="{93677EE7-EF64-4FBB-A771-159EF3F778C3}" presName="horzSpace2" presStyleCnt="0"/>
      <dgm:spPr/>
    </dgm:pt>
    <dgm:pt modelId="{C3BA3F6B-F06A-403C-B9A2-7569B82CE294}" type="pres">
      <dgm:prSet presAssocID="{93677EE7-EF64-4FBB-A771-159EF3F778C3}" presName="tx2" presStyleLbl="revTx" presStyleIdx="1" presStyleCnt="4" custScaleY="112398"/>
      <dgm:spPr/>
    </dgm:pt>
    <dgm:pt modelId="{8EF3D4BD-96BD-4681-97CA-C7B0C4BE0385}" type="pres">
      <dgm:prSet presAssocID="{93677EE7-EF64-4FBB-A771-159EF3F778C3}" presName="vert2" presStyleCnt="0"/>
      <dgm:spPr/>
    </dgm:pt>
    <dgm:pt modelId="{78372C03-99A6-4D3A-9EBF-F3E03666A8EC}" type="pres">
      <dgm:prSet presAssocID="{93677EE7-EF64-4FBB-A771-159EF3F778C3}" presName="thinLine2b" presStyleLbl="callout" presStyleIdx="0" presStyleCnt="3"/>
      <dgm:spPr/>
    </dgm:pt>
    <dgm:pt modelId="{3B0872DD-FE89-420C-B62E-53711E586B50}" type="pres">
      <dgm:prSet presAssocID="{93677EE7-EF64-4FBB-A771-159EF3F778C3}" presName="vertSpace2b" presStyleCnt="0"/>
      <dgm:spPr/>
    </dgm:pt>
    <dgm:pt modelId="{AC35034B-D8C7-467B-BD1E-26740ABEB9D5}" type="pres">
      <dgm:prSet presAssocID="{E7128EC7-CA6D-4565-9432-17B9D566B880}" presName="horz2" presStyleCnt="0"/>
      <dgm:spPr/>
    </dgm:pt>
    <dgm:pt modelId="{529783CD-2737-403C-8E45-8430B1534439}" type="pres">
      <dgm:prSet presAssocID="{E7128EC7-CA6D-4565-9432-17B9D566B880}" presName="horzSpace2" presStyleCnt="0"/>
      <dgm:spPr/>
    </dgm:pt>
    <dgm:pt modelId="{3901B794-BD21-4225-9CA0-91912161B5D2}" type="pres">
      <dgm:prSet presAssocID="{E7128EC7-CA6D-4565-9432-17B9D566B880}" presName="tx2" presStyleLbl="revTx" presStyleIdx="2" presStyleCnt="4" custScaleY="74785"/>
      <dgm:spPr/>
    </dgm:pt>
    <dgm:pt modelId="{E3C03A63-4513-4915-AD9C-CC7BD253B19D}" type="pres">
      <dgm:prSet presAssocID="{E7128EC7-CA6D-4565-9432-17B9D566B880}" presName="vert2" presStyleCnt="0"/>
      <dgm:spPr/>
    </dgm:pt>
    <dgm:pt modelId="{E3172C97-4AC9-470D-8328-09D44FE0449C}" type="pres">
      <dgm:prSet presAssocID="{E7128EC7-CA6D-4565-9432-17B9D566B880}" presName="thinLine2b" presStyleLbl="callout" presStyleIdx="1" presStyleCnt="3"/>
      <dgm:spPr/>
    </dgm:pt>
    <dgm:pt modelId="{1A5ABDE7-837B-40D4-9BDA-4948CB8F507D}" type="pres">
      <dgm:prSet presAssocID="{E7128EC7-CA6D-4565-9432-17B9D566B880}" presName="vertSpace2b" presStyleCnt="0"/>
      <dgm:spPr/>
    </dgm:pt>
    <dgm:pt modelId="{C3A160F9-D4B2-44FC-9E1E-19F11B92E72C}" type="pres">
      <dgm:prSet presAssocID="{3FBC21CB-5A31-4503-9B75-4264E5E01D3F}" presName="horz2" presStyleCnt="0"/>
      <dgm:spPr/>
    </dgm:pt>
    <dgm:pt modelId="{A7ED4508-E4E6-47AC-A404-FEF08DB090A9}" type="pres">
      <dgm:prSet presAssocID="{3FBC21CB-5A31-4503-9B75-4264E5E01D3F}" presName="horzSpace2" presStyleCnt="0"/>
      <dgm:spPr/>
    </dgm:pt>
    <dgm:pt modelId="{F5B35FB9-3271-49C6-B5AB-CAA9952AA1CF}" type="pres">
      <dgm:prSet presAssocID="{3FBC21CB-5A31-4503-9B75-4264E5E01D3F}" presName="tx2" presStyleLbl="revTx" presStyleIdx="3" presStyleCnt="4" custScaleY="168925"/>
      <dgm:spPr/>
    </dgm:pt>
    <dgm:pt modelId="{7F89889D-8781-4047-8DF2-5F2C12D7E178}" type="pres">
      <dgm:prSet presAssocID="{3FBC21CB-5A31-4503-9B75-4264E5E01D3F}" presName="vert2" presStyleCnt="0"/>
      <dgm:spPr/>
    </dgm:pt>
    <dgm:pt modelId="{9C7EA615-84B1-40B3-9E2A-A29C99F5F17A}" type="pres">
      <dgm:prSet presAssocID="{3FBC21CB-5A31-4503-9B75-4264E5E01D3F}" presName="thinLine2b" presStyleLbl="callout" presStyleIdx="2" presStyleCnt="3"/>
      <dgm:spPr/>
    </dgm:pt>
    <dgm:pt modelId="{BCE6F18E-1CDE-4F31-9B9B-8633181F1476}" type="pres">
      <dgm:prSet presAssocID="{3FBC21CB-5A31-4503-9B75-4264E5E01D3F}" presName="vertSpace2b" presStyleCnt="0"/>
      <dgm:spPr/>
    </dgm:pt>
  </dgm:ptLst>
  <dgm:cxnLst>
    <dgm:cxn modelId="{BBCAF10D-0B22-4600-8741-A9AD8CF3C7FF}" type="presOf" srcId="{E7128EC7-CA6D-4565-9432-17B9D566B880}" destId="{3901B794-BD21-4225-9CA0-91912161B5D2}" srcOrd="0" destOrd="0" presId="urn:microsoft.com/office/officeart/2008/layout/LinedList"/>
    <dgm:cxn modelId="{3E8FD521-F7FC-48C8-89B9-346CEF27626F}" srcId="{2D80C263-6775-4D92-913B-B3209A077B64}" destId="{93677EE7-EF64-4FBB-A771-159EF3F778C3}" srcOrd="0" destOrd="0" parTransId="{DE051CE4-6D63-4FC3-BD9A-FC50C738D7DF}" sibTransId="{F390381D-FDD3-430D-B4F0-02FDC49934FC}"/>
    <dgm:cxn modelId="{FC255344-5F28-42D1-9E17-9D5ABDF2BCCF}" type="presOf" srcId="{2D80C263-6775-4D92-913B-B3209A077B64}" destId="{3B83EB2C-2F79-4024-9124-A9D126D02B88}" srcOrd="0" destOrd="0" presId="urn:microsoft.com/office/officeart/2008/layout/LinedList"/>
    <dgm:cxn modelId="{F3E0D464-F811-45A7-AD56-261667EC4395}" srcId="{2D80C263-6775-4D92-913B-B3209A077B64}" destId="{E7128EC7-CA6D-4565-9432-17B9D566B880}" srcOrd="1" destOrd="0" parTransId="{89E456F9-85C2-4B51-94ED-C43993DDCC3F}" sibTransId="{D22BD1E8-2652-4761-A4D4-5DBBC71EDF12}"/>
    <dgm:cxn modelId="{3DE63879-C208-4121-A637-EDBD24E6E394}" srcId="{1E6B493B-2D7E-4729-97F1-AC98A9AC3D53}" destId="{2D80C263-6775-4D92-913B-B3209A077B64}" srcOrd="0" destOrd="0" parTransId="{2DC9C3BD-70E3-4D68-A645-CA7FF695815E}" sibTransId="{AFA60F57-C52F-446F-9403-1536ECB95638}"/>
    <dgm:cxn modelId="{BC8DCB83-48F7-44A3-BB67-87278DA0948B}" srcId="{2D80C263-6775-4D92-913B-B3209A077B64}" destId="{3FBC21CB-5A31-4503-9B75-4264E5E01D3F}" srcOrd="2" destOrd="0" parTransId="{91CFBDBD-24B2-485B-BDA1-699773893429}" sibTransId="{876AF802-D99D-4B45-89DF-89DC9034B36B}"/>
    <dgm:cxn modelId="{BCD99EC6-5331-4CAC-83B5-760214BAFE4E}" type="presOf" srcId="{1E6B493B-2D7E-4729-97F1-AC98A9AC3D53}" destId="{359B9959-51B7-49A2-B6DB-EAC74D1CAC68}" srcOrd="0" destOrd="0" presId="urn:microsoft.com/office/officeart/2008/layout/LinedList"/>
    <dgm:cxn modelId="{268F46CB-00D7-464E-B91D-434F5174CD9C}" type="presOf" srcId="{3FBC21CB-5A31-4503-9B75-4264E5E01D3F}" destId="{F5B35FB9-3271-49C6-B5AB-CAA9952AA1CF}" srcOrd="0" destOrd="0" presId="urn:microsoft.com/office/officeart/2008/layout/LinedList"/>
    <dgm:cxn modelId="{93A0D9D8-81BC-412D-B28F-1A24DE6C117D}" type="presOf" srcId="{93677EE7-EF64-4FBB-A771-159EF3F778C3}" destId="{C3BA3F6B-F06A-403C-B9A2-7569B82CE294}" srcOrd="0" destOrd="0" presId="urn:microsoft.com/office/officeart/2008/layout/LinedList"/>
    <dgm:cxn modelId="{B6D2DF49-0DB9-43A0-90E4-4757D6A17BA0}" type="presParOf" srcId="{359B9959-51B7-49A2-B6DB-EAC74D1CAC68}" destId="{16C7B1F0-C275-4C21-AD11-9394EA699ED3}" srcOrd="0" destOrd="0" presId="urn:microsoft.com/office/officeart/2008/layout/LinedList"/>
    <dgm:cxn modelId="{A78E3B6E-13C0-45AF-B6D5-F015F063D13A}" type="presParOf" srcId="{359B9959-51B7-49A2-B6DB-EAC74D1CAC68}" destId="{7D5E0F6B-56A7-4F6A-8977-34EBD8AC8789}" srcOrd="1" destOrd="0" presId="urn:microsoft.com/office/officeart/2008/layout/LinedList"/>
    <dgm:cxn modelId="{FE657437-7C5B-4C64-8473-3B5EBCA8B3C3}" type="presParOf" srcId="{7D5E0F6B-56A7-4F6A-8977-34EBD8AC8789}" destId="{3B83EB2C-2F79-4024-9124-A9D126D02B88}" srcOrd="0" destOrd="0" presId="urn:microsoft.com/office/officeart/2008/layout/LinedList"/>
    <dgm:cxn modelId="{B3E2E659-1BDE-4740-9778-6A3470B733D5}" type="presParOf" srcId="{7D5E0F6B-56A7-4F6A-8977-34EBD8AC8789}" destId="{2BD91C8E-7997-4FCC-B665-DE0E466DFB76}" srcOrd="1" destOrd="0" presId="urn:microsoft.com/office/officeart/2008/layout/LinedList"/>
    <dgm:cxn modelId="{5E0FCB43-9678-45A3-8614-EE79C820FCC9}" type="presParOf" srcId="{2BD91C8E-7997-4FCC-B665-DE0E466DFB76}" destId="{CA0F7EDA-60E9-4AC8-BEED-15D8D3C9A9DB}" srcOrd="0" destOrd="0" presId="urn:microsoft.com/office/officeart/2008/layout/LinedList"/>
    <dgm:cxn modelId="{2B9D7745-243C-4542-BF59-417F961D6A2B}" type="presParOf" srcId="{2BD91C8E-7997-4FCC-B665-DE0E466DFB76}" destId="{167F9B77-1A31-4408-8087-41B2037E247F}" srcOrd="1" destOrd="0" presId="urn:microsoft.com/office/officeart/2008/layout/LinedList"/>
    <dgm:cxn modelId="{25D1C2FF-3956-487D-AD70-4CF9548F19C8}" type="presParOf" srcId="{167F9B77-1A31-4408-8087-41B2037E247F}" destId="{530BD1F4-E4FC-460A-B716-75736C851CB8}" srcOrd="0" destOrd="0" presId="urn:microsoft.com/office/officeart/2008/layout/LinedList"/>
    <dgm:cxn modelId="{5453EBC0-6222-485D-AF71-773C017B2D86}" type="presParOf" srcId="{167F9B77-1A31-4408-8087-41B2037E247F}" destId="{C3BA3F6B-F06A-403C-B9A2-7569B82CE294}" srcOrd="1" destOrd="0" presId="urn:microsoft.com/office/officeart/2008/layout/LinedList"/>
    <dgm:cxn modelId="{E5C1C17F-5DF5-4860-B391-7110EC8B7FD0}" type="presParOf" srcId="{167F9B77-1A31-4408-8087-41B2037E247F}" destId="{8EF3D4BD-96BD-4681-97CA-C7B0C4BE0385}" srcOrd="2" destOrd="0" presId="urn:microsoft.com/office/officeart/2008/layout/LinedList"/>
    <dgm:cxn modelId="{3492265C-E629-4D66-9E7E-8F92B21BF237}" type="presParOf" srcId="{2BD91C8E-7997-4FCC-B665-DE0E466DFB76}" destId="{78372C03-99A6-4D3A-9EBF-F3E03666A8EC}" srcOrd="2" destOrd="0" presId="urn:microsoft.com/office/officeart/2008/layout/LinedList"/>
    <dgm:cxn modelId="{F97644B3-2D2F-47BF-AF48-28863764B9B6}" type="presParOf" srcId="{2BD91C8E-7997-4FCC-B665-DE0E466DFB76}" destId="{3B0872DD-FE89-420C-B62E-53711E586B50}" srcOrd="3" destOrd="0" presId="urn:microsoft.com/office/officeart/2008/layout/LinedList"/>
    <dgm:cxn modelId="{393424B0-58B2-45F3-85E5-BB0ED9399CF5}" type="presParOf" srcId="{2BD91C8E-7997-4FCC-B665-DE0E466DFB76}" destId="{AC35034B-D8C7-467B-BD1E-26740ABEB9D5}" srcOrd="4" destOrd="0" presId="urn:microsoft.com/office/officeart/2008/layout/LinedList"/>
    <dgm:cxn modelId="{7BDE6F81-FFCE-4311-8D4C-544C3C68734A}" type="presParOf" srcId="{AC35034B-D8C7-467B-BD1E-26740ABEB9D5}" destId="{529783CD-2737-403C-8E45-8430B1534439}" srcOrd="0" destOrd="0" presId="urn:microsoft.com/office/officeart/2008/layout/LinedList"/>
    <dgm:cxn modelId="{3FBA9E42-6309-4789-BE69-80398D729560}" type="presParOf" srcId="{AC35034B-D8C7-467B-BD1E-26740ABEB9D5}" destId="{3901B794-BD21-4225-9CA0-91912161B5D2}" srcOrd="1" destOrd="0" presId="urn:microsoft.com/office/officeart/2008/layout/LinedList"/>
    <dgm:cxn modelId="{D5B92C87-F9A0-4FE6-98ED-8D2D72683A07}" type="presParOf" srcId="{AC35034B-D8C7-467B-BD1E-26740ABEB9D5}" destId="{E3C03A63-4513-4915-AD9C-CC7BD253B19D}" srcOrd="2" destOrd="0" presId="urn:microsoft.com/office/officeart/2008/layout/LinedList"/>
    <dgm:cxn modelId="{C9193B20-B321-459E-9D9B-3F4A8DFD62E0}" type="presParOf" srcId="{2BD91C8E-7997-4FCC-B665-DE0E466DFB76}" destId="{E3172C97-4AC9-470D-8328-09D44FE0449C}" srcOrd="5" destOrd="0" presId="urn:microsoft.com/office/officeart/2008/layout/LinedList"/>
    <dgm:cxn modelId="{EB9D1A8A-AA6B-4D92-9E97-E1742A42B19B}" type="presParOf" srcId="{2BD91C8E-7997-4FCC-B665-DE0E466DFB76}" destId="{1A5ABDE7-837B-40D4-9BDA-4948CB8F507D}" srcOrd="6" destOrd="0" presId="urn:microsoft.com/office/officeart/2008/layout/LinedList"/>
    <dgm:cxn modelId="{FDD6FEA0-FF05-468D-A07D-37C34CD7C70A}" type="presParOf" srcId="{2BD91C8E-7997-4FCC-B665-DE0E466DFB76}" destId="{C3A160F9-D4B2-44FC-9E1E-19F11B92E72C}" srcOrd="7" destOrd="0" presId="urn:microsoft.com/office/officeart/2008/layout/LinedList"/>
    <dgm:cxn modelId="{55122DF3-6820-4F30-BBFA-3C5A786E4B1B}" type="presParOf" srcId="{C3A160F9-D4B2-44FC-9E1E-19F11B92E72C}" destId="{A7ED4508-E4E6-47AC-A404-FEF08DB090A9}" srcOrd="0" destOrd="0" presId="urn:microsoft.com/office/officeart/2008/layout/LinedList"/>
    <dgm:cxn modelId="{7436AE97-6ABF-4603-94C0-0749CF5CD296}" type="presParOf" srcId="{C3A160F9-D4B2-44FC-9E1E-19F11B92E72C}" destId="{F5B35FB9-3271-49C6-B5AB-CAA9952AA1CF}" srcOrd="1" destOrd="0" presId="urn:microsoft.com/office/officeart/2008/layout/LinedList"/>
    <dgm:cxn modelId="{536B7610-D815-42DC-9D56-7229E07866DB}" type="presParOf" srcId="{C3A160F9-D4B2-44FC-9E1E-19F11B92E72C}" destId="{7F89889D-8781-4047-8DF2-5F2C12D7E178}" srcOrd="2" destOrd="0" presId="urn:microsoft.com/office/officeart/2008/layout/LinedList"/>
    <dgm:cxn modelId="{BBF570C3-FC3C-410D-B6AC-B10ABC5E6C2E}" type="presParOf" srcId="{2BD91C8E-7997-4FCC-B665-DE0E466DFB76}" destId="{9C7EA615-84B1-40B3-9E2A-A29C99F5F17A}" srcOrd="8" destOrd="0" presId="urn:microsoft.com/office/officeart/2008/layout/LinedList"/>
    <dgm:cxn modelId="{7DBBDD9F-44BE-4B8F-AFC8-D9F06CD0C068}" type="presParOf" srcId="{2BD91C8E-7997-4FCC-B665-DE0E466DFB76}" destId="{BCE6F18E-1CDE-4F31-9B9B-8633181F147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63015-BFCA-497A-8595-283157D08DC8}">
      <dsp:nvSpPr>
        <dsp:cNvPr id="0" name=""/>
        <dsp:cNvSpPr/>
      </dsp:nvSpPr>
      <dsp:spPr>
        <a:xfrm>
          <a:off x="1" y="404750"/>
          <a:ext cx="2506778" cy="371759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22" y="478171"/>
        <a:ext cx="2359936" cy="3570748"/>
      </dsp:txXfrm>
    </dsp:sp>
    <dsp:sp modelId="{BF16615C-2E56-4884-B8D0-8959C880AA13}">
      <dsp:nvSpPr>
        <dsp:cNvPr id="0" name=""/>
        <dsp:cNvSpPr/>
      </dsp:nvSpPr>
      <dsp:spPr>
        <a:xfrm rot="18649293">
          <a:off x="2239199" y="1654330"/>
          <a:ext cx="1545393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545393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3261" y="1640173"/>
        <a:ext cx="77269" cy="77269"/>
      </dsp:txXfrm>
    </dsp:sp>
    <dsp:sp modelId="{C9EE702A-968F-41CF-A14F-48863F6BB927}">
      <dsp:nvSpPr>
        <dsp:cNvPr id="0" name=""/>
        <dsp:cNvSpPr/>
      </dsp:nvSpPr>
      <dsp:spPr>
        <a:xfrm>
          <a:off x="3517011" y="746807"/>
          <a:ext cx="7066357" cy="69452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7353" y="767149"/>
        <a:ext cx="7025673" cy="653844"/>
      </dsp:txXfrm>
    </dsp:sp>
    <dsp:sp modelId="{F670D05D-E054-4DCF-9B86-BB01C587A8A1}">
      <dsp:nvSpPr>
        <dsp:cNvPr id="0" name=""/>
        <dsp:cNvSpPr/>
      </dsp:nvSpPr>
      <dsp:spPr>
        <a:xfrm rot="21122230">
          <a:off x="2501920" y="2169254"/>
          <a:ext cx="1007917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007917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80681" y="2168534"/>
        <a:ext cx="50395" cy="50395"/>
      </dsp:txXfrm>
    </dsp:sp>
    <dsp:sp modelId="{ED72CE43-EB34-4709-ACC5-C23C8DA0DC14}">
      <dsp:nvSpPr>
        <dsp:cNvPr id="0" name=""/>
        <dsp:cNvSpPr/>
      </dsp:nvSpPr>
      <dsp:spPr>
        <a:xfrm>
          <a:off x="3504979" y="1497223"/>
          <a:ext cx="7035925" cy="1253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 рубля (с районным коэффициентом – 31 1156,95 рубля); 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90" y="1533934"/>
        <a:ext cx="6962503" cy="1179967"/>
      </dsp:txXfrm>
    </dsp:sp>
    <dsp:sp modelId="{ABA03E27-AF33-4F9C-9048-60D1E9043E58}">
      <dsp:nvSpPr>
        <dsp:cNvPr id="0" name=""/>
        <dsp:cNvSpPr/>
      </dsp:nvSpPr>
      <dsp:spPr>
        <a:xfrm rot="2484709">
          <a:off x="2338385" y="2684573"/>
          <a:ext cx="1347021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347021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8220" y="2675375"/>
        <a:ext cx="67351" cy="67351"/>
      </dsp:txXfrm>
    </dsp:sp>
    <dsp:sp modelId="{1513C569-7C11-46C8-A9C7-D56830E947E1}">
      <dsp:nvSpPr>
        <dsp:cNvPr id="0" name=""/>
        <dsp:cNvSpPr/>
      </dsp:nvSpPr>
      <dsp:spPr>
        <a:xfrm>
          <a:off x="3517011" y="2847988"/>
          <a:ext cx="7034647" cy="6131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969" y="2865946"/>
        <a:ext cx="6998731" cy="577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3001A-C8D3-40C6-95A8-8775D16EEB30}">
      <dsp:nvSpPr>
        <dsp:cNvPr id="0" name=""/>
        <dsp:cNvSpPr/>
      </dsp:nvSpPr>
      <dsp:spPr>
        <a:xfrm>
          <a:off x="220111" y="856"/>
          <a:ext cx="7804615" cy="55089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sp:txBody>
      <dsp:txXfrm>
        <a:off x="236246" y="16991"/>
        <a:ext cx="7772345" cy="518621"/>
      </dsp:txXfrm>
    </dsp:sp>
    <dsp:sp modelId="{852DDBA1-943D-4EDC-86C6-C34897B12219}">
      <dsp:nvSpPr>
        <dsp:cNvPr id="0" name=""/>
        <dsp:cNvSpPr/>
      </dsp:nvSpPr>
      <dsp:spPr>
        <a:xfrm>
          <a:off x="1000572" y="551747"/>
          <a:ext cx="780461" cy="490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237"/>
              </a:lnTo>
              <a:lnTo>
                <a:pt x="780461" y="4902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60779-6652-440C-AA15-0815EAD8436B}">
      <dsp:nvSpPr>
        <dsp:cNvPr id="0" name=""/>
        <dsp:cNvSpPr/>
      </dsp:nvSpPr>
      <dsp:spPr>
        <a:xfrm>
          <a:off x="1781034" y="696858"/>
          <a:ext cx="7844800" cy="69025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1251" y="717075"/>
        <a:ext cx="7804366" cy="649821"/>
      </dsp:txXfrm>
    </dsp:sp>
    <dsp:sp modelId="{C0F04C05-E14B-4BE0-BD00-98784B7AA80E}">
      <dsp:nvSpPr>
        <dsp:cNvPr id="0" name=""/>
        <dsp:cNvSpPr/>
      </dsp:nvSpPr>
      <dsp:spPr>
        <a:xfrm>
          <a:off x="1000572" y="551747"/>
          <a:ext cx="780461" cy="1270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696"/>
              </a:lnTo>
              <a:lnTo>
                <a:pt x="780461" y="1270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37B6D-E5B7-4431-8286-33642EFD4989}">
      <dsp:nvSpPr>
        <dsp:cNvPr id="0" name=""/>
        <dsp:cNvSpPr/>
      </dsp:nvSpPr>
      <dsp:spPr>
        <a:xfrm>
          <a:off x="1781034" y="1532223"/>
          <a:ext cx="7837584" cy="58044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8035" y="1549224"/>
        <a:ext cx="7803582" cy="546439"/>
      </dsp:txXfrm>
    </dsp:sp>
    <dsp:sp modelId="{4E9AE7F8-56E0-4694-AAA4-DF98492B186E}">
      <dsp:nvSpPr>
        <dsp:cNvPr id="0" name=""/>
        <dsp:cNvSpPr/>
      </dsp:nvSpPr>
      <dsp:spPr>
        <a:xfrm>
          <a:off x="1000572" y="551747"/>
          <a:ext cx="780461" cy="1996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6248"/>
              </a:lnTo>
              <a:lnTo>
                <a:pt x="780461" y="1996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BAE43-9163-4A4D-918F-DC91C33D9A1F}">
      <dsp:nvSpPr>
        <dsp:cNvPr id="0" name=""/>
        <dsp:cNvSpPr/>
      </dsp:nvSpPr>
      <dsp:spPr>
        <a:xfrm>
          <a:off x="1781034" y="2257775"/>
          <a:ext cx="7787703" cy="58044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sp:txBody>
      <dsp:txXfrm>
        <a:off x="1798035" y="2274776"/>
        <a:ext cx="7753701" cy="546439"/>
      </dsp:txXfrm>
    </dsp:sp>
    <dsp:sp modelId="{3EEDF68B-C512-42EB-AD6C-28FFC6F7378E}">
      <dsp:nvSpPr>
        <dsp:cNvPr id="0" name=""/>
        <dsp:cNvSpPr/>
      </dsp:nvSpPr>
      <dsp:spPr>
        <a:xfrm>
          <a:off x="1000572" y="551747"/>
          <a:ext cx="780461" cy="276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2550"/>
              </a:lnTo>
              <a:lnTo>
                <a:pt x="780461" y="27625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F0AC1-FFAD-488C-BF26-9C01CD85F0DC}">
      <dsp:nvSpPr>
        <dsp:cNvPr id="0" name=""/>
        <dsp:cNvSpPr/>
      </dsp:nvSpPr>
      <dsp:spPr>
        <a:xfrm>
          <a:off x="1781034" y="2983327"/>
          <a:ext cx="7819586" cy="66194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sp:txBody>
      <dsp:txXfrm>
        <a:off x="1800422" y="3002715"/>
        <a:ext cx="7780810" cy="623165"/>
      </dsp:txXfrm>
    </dsp:sp>
    <dsp:sp modelId="{30345316-BA56-46C3-80A1-9BA3F22E9BF0}">
      <dsp:nvSpPr>
        <dsp:cNvPr id="0" name=""/>
        <dsp:cNvSpPr/>
      </dsp:nvSpPr>
      <dsp:spPr>
        <a:xfrm>
          <a:off x="1000572" y="551747"/>
          <a:ext cx="780461" cy="3808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8665"/>
              </a:lnTo>
              <a:lnTo>
                <a:pt x="780461" y="38086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7492D-4033-40FF-AF9D-4B8492C47C25}">
      <dsp:nvSpPr>
        <dsp:cNvPr id="0" name=""/>
        <dsp:cNvSpPr/>
      </dsp:nvSpPr>
      <dsp:spPr>
        <a:xfrm>
          <a:off x="1781034" y="3790378"/>
          <a:ext cx="7863950" cy="114006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sp:txBody>
      <dsp:txXfrm>
        <a:off x="1814425" y="3823769"/>
        <a:ext cx="7797168" cy="1073286"/>
      </dsp:txXfrm>
    </dsp:sp>
    <dsp:sp modelId="{290D9EF3-2DB3-46E1-8CCA-168543D6AF84}">
      <dsp:nvSpPr>
        <dsp:cNvPr id="0" name=""/>
        <dsp:cNvSpPr/>
      </dsp:nvSpPr>
      <dsp:spPr>
        <a:xfrm>
          <a:off x="1000572" y="551747"/>
          <a:ext cx="780461" cy="4918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8295"/>
              </a:lnTo>
              <a:lnTo>
                <a:pt x="780461" y="4918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48268-1D9E-4056-83F5-49C64DDCFAD6}">
      <dsp:nvSpPr>
        <dsp:cNvPr id="0" name=""/>
        <dsp:cNvSpPr/>
      </dsp:nvSpPr>
      <dsp:spPr>
        <a:xfrm>
          <a:off x="1781034" y="5075557"/>
          <a:ext cx="7800213" cy="78897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sp:txBody>
      <dsp:txXfrm>
        <a:off x="1804142" y="5098665"/>
        <a:ext cx="7753997" cy="742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B1F0-C275-4C21-AD11-9394EA699ED3}">
      <dsp:nvSpPr>
        <dsp:cNvPr id="0" name=""/>
        <dsp:cNvSpPr/>
      </dsp:nvSpPr>
      <dsp:spPr>
        <a:xfrm>
          <a:off x="0" y="11942"/>
          <a:ext cx="1032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EB2C-2F79-4024-9124-A9D126D02B88}">
      <dsp:nvSpPr>
        <dsp:cNvPr id="0" name=""/>
        <dsp:cNvSpPr/>
      </dsp:nvSpPr>
      <dsp:spPr>
        <a:xfrm>
          <a:off x="0" y="1123"/>
          <a:ext cx="2708236" cy="23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23"/>
        <a:ext cx="2708236" cy="2302009"/>
      </dsp:txXfrm>
    </dsp:sp>
    <dsp:sp modelId="{C3BA3F6B-F06A-403C-B9A2-7569B82CE294}">
      <dsp:nvSpPr>
        <dsp:cNvPr id="0" name=""/>
        <dsp:cNvSpPr/>
      </dsp:nvSpPr>
      <dsp:spPr>
        <a:xfrm>
          <a:off x="2851042" y="31666"/>
          <a:ext cx="7473530" cy="686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sp:txBody>
      <dsp:txXfrm>
        <a:off x="2851042" y="31666"/>
        <a:ext cx="7473530" cy="686608"/>
      </dsp:txXfrm>
    </dsp:sp>
    <dsp:sp modelId="{78372C03-99A6-4D3A-9EBF-F3E03666A8EC}">
      <dsp:nvSpPr>
        <dsp:cNvPr id="0" name=""/>
        <dsp:cNvSpPr/>
      </dsp:nvSpPr>
      <dsp:spPr>
        <a:xfrm>
          <a:off x="2708236" y="718275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1B794-BD21-4225-9CA0-91912161B5D2}">
      <dsp:nvSpPr>
        <dsp:cNvPr id="0" name=""/>
        <dsp:cNvSpPr/>
      </dsp:nvSpPr>
      <dsp:spPr>
        <a:xfrm>
          <a:off x="2851042" y="748819"/>
          <a:ext cx="7473530" cy="456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sp:txBody>
      <dsp:txXfrm>
        <a:off x="2851042" y="748819"/>
        <a:ext cx="7473530" cy="456841"/>
      </dsp:txXfrm>
    </dsp:sp>
    <dsp:sp modelId="{E3172C97-4AC9-470D-8328-09D44FE0449C}">
      <dsp:nvSpPr>
        <dsp:cNvPr id="0" name=""/>
        <dsp:cNvSpPr/>
      </dsp:nvSpPr>
      <dsp:spPr>
        <a:xfrm>
          <a:off x="2708236" y="120566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5FB9-3271-49C6-B5AB-CAA9952AA1CF}">
      <dsp:nvSpPr>
        <dsp:cNvPr id="0" name=""/>
        <dsp:cNvSpPr/>
      </dsp:nvSpPr>
      <dsp:spPr>
        <a:xfrm>
          <a:off x="2851042" y="1236203"/>
          <a:ext cx="7473530" cy="103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2026 год и на плановый период 2027 и 2028 годов в части корректировки видов заимствований, а также сроков и объемов привлечения заемных средств; </a:t>
          </a:r>
        </a:p>
      </dsp:txBody>
      <dsp:txXfrm>
        <a:off x="2851042" y="1236203"/>
        <a:ext cx="7473530" cy="1031916"/>
      </dsp:txXfrm>
    </dsp:sp>
    <dsp:sp modelId="{9C7EA615-84B1-40B3-9E2A-A29C99F5F17A}">
      <dsp:nvSpPr>
        <dsp:cNvPr id="0" name=""/>
        <dsp:cNvSpPr/>
      </dsp:nvSpPr>
      <dsp:spPr>
        <a:xfrm>
          <a:off x="2708236" y="226812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0.519</cdr:x>
      <cdr:y>0.79218</cdr:y>
    </cdr:from>
    <cdr:to>
      <cdr:x>0.53591</cdr:x>
      <cdr:y>0.82902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9071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95B18C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0.22517</cdr:x>
      <cdr:y>0.79218</cdr:y>
    </cdr:from>
    <cdr:to>
      <cdr:x>0.24218</cdr:x>
      <cdr:y>0.82902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9359" y="4876552"/>
          <a:ext cx="21600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2FA0B7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0.03665</cdr:x>
      <cdr:y>0.79218</cdr:y>
    </cdr:from>
    <cdr:to>
      <cdr:x>0.05451</cdr:x>
      <cdr:y>0.82902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65402" y="4876552"/>
          <a:ext cx="226802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30A69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0.64609</cdr:x>
      <cdr:y>0.79218</cdr:y>
    </cdr:from>
    <cdr:to>
      <cdr:x>0.663</cdr:x>
      <cdr:y>0.82902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8204635" y="4876553"/>
          <a:ext cx="214738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DCAF3F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0.79115</cdr:x>
      <cdr:y>0.79218</cdr:y>
    </cdr:from>
    <cdr:to>
      <cdr:x>0.80807</cdr:x>
      <cdr:y>0.82902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046668" y="4876553"/>
          <a:ext cx="214864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EE755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0.03068</cdr:x>
      <cdr:y>0.83311</cdr:y>
    </cdr:from>
    <cdr:to>
      <cdr:x>0.19775</cdr:x>
      <cdr:y>0.93877</cdr:y>
    </cdr:to>
    <cdr:sp macro="" textlink="">
      <cdr:nvSpPr>
        <cdr:cNvPr id="7" name="Rectangle 34"/>
        <cdr:cNvSpPr/>
      </cdr:nvSpPr>
      <cdr:spPr>
        <a:xfrm xmlns:a="http://schemas.openxmlformats.org/drawingml/2006/main">
          <a:off x="389564" y="5128478"/>
          <a:ext cx="2121598" cy="650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лог  на  доходы 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физических  лиц</a:t>
          </a:r>
        </a:p>
      </cdr:txBody>
    </cdr:sp>
  </cdr:relSizeAnchor>
  <cdr:relSizeAnchor xmlns:cdr="http://schemas.openxmlformats.org/drawingml/2006/chartDrawing">
    <cdr:from>
      <cdr:x>0.35384</cdr:x>
      <cdr:y>0.85669</cdr:y>
    </cdr:from>
    <cdr:to>
      <cdr:x>0.53208</cdr:x>
      <cdr:y>0.96948</cdr:y>
    </cdr:to>
    <cdr:sp macro="" textlink="">
      <cdr:nvSpPr>
        <cdr:cNvPr id="8" name="Rectangle 34"/>
        <cdr:cNvSpPr/>
      </cdr:nvSpPr>
      <cdr:spPr>
        <a:xfrm xmlns:a="http://schemas.openxmlformats.org/drawingml/2006/main">
          <a:off x="4493426" y="5273639"/>
          <a:ext cx="2263444" cy="6943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использования имущества</a:t>
          </a:r>
        </a:p>
      </cdr:txBody>
    </cdr:sp>
  </cdr:relSizeAnchor>
  <cdr:relSizeAnchor xmlns:cdr="http://schemas.openxmlformats.org/drawingml/2006/chartDrawing">
    <cdr:from>
      <cdr:x>0.22048</cdr:x>
      <cdr:y>0.85529</cdr:y>
    </cdr:from>
    <cdr:to>
      <cdr:x>0.35053</cdr:x>
      <cdr:y>0.97177</cdr:y>
    </cdr:to>
    <cdr:sp macro="" textlink="">
      <cdr:nvSpPr>
        <cdr:cNvPr id="9" name="Rectangle 34"/>
        <cdr:cNvSpPr/>
      </cdr:nvSpPr>
      <cdr:spPr>
        <a:xfrm xmlns:a="http://schemas.openxmlformats.org/drawingml/2006/main">
          <a:off x="2799799" y="5265013"/>
          <a:ext cx="1651486" cy="7170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совокупный  доход</a:t>
          </a:r>
        </a:p>
      </cdr:txBody>
    </cdr:sp>
  </cdr:relSizeAnchor>
  <cdr:relSizeAnchor xmlns:cdr="http://schemas.openxmlformats.org/drawingml/2006/chartDrawing">
    <cdr:from>
      <cdr:x>0.51399</cdr:x>
      <cdr:y>0.80423</cdr:y>
    </cdr:from>
    <cdr:to>
      <cdr:x>0.63136</cdr:x>
      <cdr:y>0.93206</cdr:y>
    </cdr:to>
    <cdr:sp macro="" textlink="">
      <cdr:nvSpPr>
        <cdr:cNvPr id="10" name="Rectangle 34"/>
        <cdr:cNvSpPr/>
      </cdr:nvSpPr>
      <cdr:spPr>
        <a:xfrm xmlns:a="http://schemas.openxmlformats.org/drawingml/2006/main">
          <a:off x="6527107" y="4950709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имущество</a:t>
          </a:r>
        </a:p>
      </cdr:txBody>
    </cdr:sp>
  </cdr:relSizeAnchor>
  <cdr:relSizeAnchor xmlns:cdr="http://schemas.openxmlformats.org/drawingml/2006/chartDrawing">
    <cdr:from>
      <cdr:x>0.78673</cdr:x>
      <cdr:y>0.86846</cdr:y>
    </cdr:from>
    <cdr:to>
      <cdr:x>0.91167</cdr:x>
      <cdr:y>0.96787</cdr:y>
    </cdr:to>
    <cdr:sp macro="" textlink="">
      <cdr:nvSpPr>
        <cdr:cNvPr id="11" name="Rectangle 34"/>
        <cdr:cNvSpPr/>
      </cdr:nvSpPr>
      <cdr:spPr>
        <a:xfrm xmlns:a="http://schemas.openxmlformats.org/drawingml/2006/main">
          <a:off x="9990541" y="5346086"/>
          <a:ext cx="1586595" cy="612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</a:t>
          </a:r>
          <a:r>
            <a:rPr kumimoji="0" lang="ru-RU" sz="1700" b="1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реализации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имущества  </a:t>
          </a:r>
        </a:p>
      </cdr:txBody>
    </cdr:sp>
  </cdr:relSizeAnchor>
  <cdr:relSizeAnchor xmlns:cdr="http://schemas.openxmlformats.org/drawingml/2006/chartDrawing">
    <cdr:from>
      <cdr:x>0.64139</cdr:x>
      <cdr:y>0.76511</cdr:y>
    </cdr:from>
    <cdr:to>
      <cdr:x>0.75876</cdr:x>
      <cdr:y>0.89294</cdr:y>
    </cdr:to>
    <cdr:sp macro="" textlink="">
      <cdr:nvSpPr>
        <cdr:cNvPr id="12" name="Rectangle 34">
          <a:extLst xmlns:a="http://schemas.openxmlformats.org/drawingml/2006/main">
            <a:ext uri="{FF2B5EF4-FFF2-40B4-BE49-F238E27FC236}">
              <a16:creationId xmlns:a16="http://schemas.microsoft.com/office/drawing/2014/main" id="{2F325E2F-4ECF-4DE9-93FD-D860C45B3995}"/>
            </a:ext>
          </a:extLst>
        </cdr:cNvPr>
        <cdr:cNvSpPr/>
      </cdr:nvSpPr>
      <cdr:spPr>
        <a:xfrm xmlns:a="http://schemas.openxmlformats.org/drawingml/2006/main">
          <a:off x="8144980" y="4709883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Госпошлина</a:t>
          </a:r>
        </a:p>
      </cdr:txBody>
    </cdr:sp>
  </cdr:relSizeAnchor>
  <cdr:relSizeAnchor xmlns:cdr="http://schemas.openxmlformats.org/drawingml/2006/chartDrawing">
    <cdr:from>
      <cdr:x>0.35979</cdr:x>
      <cdr:y>0.79218</cdr:y>
    </cdr:from>
    <cdr:to>
      <cdr:x>0.3767</cdr:x>
      <cdr:y>0.82902</cdr:y>
    </cdr:to>
    <cdr:sp macro="" textlink="">
      <cdr:nvSpPr>
        <cdr:cNvPr id="13" name="Прямоугольник 12">
          <a:extLst xmlns:a="http://schemas.openxmlformats.org/drawingml/2006/main">
            <a:ext uri="{FF2B5EF4-FFF2-40B4-BE49-F238E27FC236}">
              <a16:creationId xmlns:a16="http://schemas.microsoft.com/office/drawing/2014/main" id="{9CE7963D-EB13-4D4A-B7EE-826FB8D2FF28}"/>
            </a:ext>
          </a:extLst>
        </cdr:cNvPr>
        <cdr:cNvSpPr/>
      </cdr:nvSpPr>
      <cdr:spPr>
        <a:xfrm xmlns:a="http://schemas.openxmlformats.org/drawingml/2006/main">
          <a:off x="456887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ACADD0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0.14896</cdr:x>
      <cdr:y>0.42949</cdr:y>
    </cdr:from>
    <cdr:to>
      <cdr:x>0.3421</cdr:x>
      <cdr:y>0.57051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7107" y="2319503"/>
          <a:ext cx="2304256" cy="761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160,7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0.519</cdr:x>
      <cdr:y>0.79218</cdr:y>
    </cdr:from>
    <cdr:to>
      <cdr:x>0.53591</cdr:x>
      <cdr:y>0.82902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9071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95B18C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0.22517</cdr:x>
      <cdr:y>0.79218</cdr:y>
    </cdr:from>
    <cdr:to>
      <cdr:x>0.24218</cdr:x>
      <cdr:y>0.82902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9359" y="4876552"/>
          <a:ext cx="21600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2FA0B7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0.03665</cdr:x>
      <cdr:y>0.79218</cdr:y>
    </cdr:from>
    <cdr:to>
      <cdr:x>0.05451</cdr:x>
      <cdr:y>0.82902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65402" y="4876552"/>
          <a:ext cx="226802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30A69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0.64609</cdr:x>
      <cdr:y>0.79218</cdr:y>
    </cdr:from>
    <cdr:to>
      <cdr:x>0.663</cdr:x>
      <cdr:y>0.82902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8204635" y="4876553"/>
          <a:ext cx="214738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DCAF3F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0.79115</cdr:x>
      <cdr:y>0.79218</cdr:y>
    </cdr:from>
    <cdr:to>
      <cdr:x>0.80807</cdr:x>
      <cdr:y>0.82902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046668" y="4876553"/>
          <a:ext cx="214864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EE755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0.03068</cdr:x>
      <cdr:y>0.83311</cdr:y>
    </cdr:from>
    <cdr:to>
      <cdr:x>0.19775</cdr:x>
      <cdr:y>0.93877</cdr:y>
    </cdr:to>
    <cdr:sp macro="" textlink="">
      <cdr:nvSpPr>
        <cdr:cNvPr id="7" name="Rectangle 34"/>
        <cdr:cNvSpPr/>
      </cdr:nvSpPr>
      <cdr:spPr>
        <a:xfrm xmlns:a="http://schemas.openxmlformats.org/drawingml/2006/main">
          <a:off x="389564" y="5128478"/>
          <a:ext cx="2121598" cy="650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лог  на  доходы 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физических  лиц</a:t>
          </a:r>
        </a:p>
      </cdr:txBody>
    </cdr:sp>
  </cdr:relSizeAnchor>
  <cdr:relSizeAnchor xmlns:cdr="http://schemas.openxmlformats.org/drawingml/2006/chartDrawing">
    <cdr:from>
      <cdr:x>0.35384</cdr:x>
      <cdr:y>0.85669</cdr:y>
    </cdr:from>
    <cdr:to>
      <cdr:x>0.53208</cdr:x>
      <cdr:y>0.96948</cdr:y>
    </cdr:to>
    <cdr:sp macro="" textlink="">
      <cdr:nvSpPr>
        <cdr:cNvPr id="8" name="Rectangle 34"/>
        <cdr:cNvSpPr/>
      </cdr:nvSpPr>
      <cdr:spPr>
        <a:xfrm xmlns:a="http://schemas.openxmlformats.org/drawingml/2006/main">
          <a:off x="4493426" y="5273639"/>
          <a:ext cx="2263444" cy="6943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использования имущества</a:t>
          </a:r>
        </a:p>
      </cdr:txBody>
    </cdr:sp>
  </cdr:relSizeAnchor>
  <cdr:relSizeAnchor xmlns:cdr="http://schemas.openxmlformats.org/drawingml/2006/chartDrawing">
    <cdr:from>
      <cdr:x>0.22048</cdr:x>
      <cdr:y>0.85529</cdr:y>
    </cdr:from>
    <cdr:to>
      <cdr:x>0.35053</cdr:x>
      <cdr:y>0.97177</cdr:y>
    </cdr:to>
    <cdr:sp macro="" textlink="">
      <cdr:nvSpPr>
        <cdr:cNvPr id="9" name="Rectangle 34"/>
        <cdr:cNvSpPr/>
      </cdr:nvSpPr>
      <cdr:spPr>
        <a:xfrm xmlns:a="http://schemas.openxmlformats.org/drawingml/2006/main">
          <a:off x="2799799" y="5265013"/>
          <a:ext cx="1651486" cy="7170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совокупный  доход</a:t>
          </a:r>
        </a:p>
      </cdr:txBody>
    </cdr:sp>
  </cdr:relSizeAnchor>
  <cdr:relSizeAnchor xmlns:cdr="http://schemas.openxmlformats.org/drawingml/2006/chartDrawing">
    <cdr:from>
      <cdr:x>0.51399</cdr:x>
      <cdr:y>0.80423</cdr:y>
    </cdr:from>
    <cdr:to>
      <cdr:x>0.63136</cdr:x>
      <cdr:y>0.93206</cdr:y>
    </cdr:to>
    <cdr:sp macro="" textlink="">
      <cdr:nvSpPr>
        <cdr:cNvPr id="10" name="Rectangle 34"/>
        <cdr:cNvSpPr/>
      </cdr:nvSpPr>
      <cdr:spPr>
        <a:xfrm xmlns:a="http://schemas.openxmlformats.org/drawingml/2006/main">
          <a:off x="6527107" y="4950709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имущество</a:t>
          </a:r>
        </a:p>
      </cdr:txBody>
    </cdr:sp>
  </cdr:relSizeAnchor>
  <cdr:relSizeAnchor xmlns:cdr="http://schemas.openxmlformats.org/drawingml/2006/chartDrawing">
    <cdr:from>
      <cdr:x>0.78673</cdr:x>
      <cdr:y>0.86846</cdr:y>
    </cdr:from>
    <cdr:to>
      <cdr:x>0.91167</cdr:x>
      <cdr:y>0.96787</cdr:y>
    </cdr:to>
    <cdr:sp macro="" textlink="">
      <cdr:nvSpPr>
        <cdr:cNvPr id="11" name="Rectangle 34"/>
        <cdr:cNvSpPr/>
      </cdr:nvSpPr>
      <cdr:spPr>
        <a:xfrm xmlns:a="http://schemas.openxmlformats.org/drawingml/2006/main">
          <a:off x="9990541" y="5346086"/>
          <a:ext cx="1586595" cy="612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</a:t>
          </a:r>
          <a:r>
            <a:rPr kumimoji="0" lang="ru-RU" sz="1700" b="1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реализации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имущества  </a:t>
          </a:r>
        </a:p>
      </cdr:txBody>
    </cdr:sp>
  </cdr:relSizeAnchor>
  <cdr:relSizeAnchor xmlns:cdr="http://schemas.openxmlformats.org/drawingml/2006/chartDrawing">
    <cdr:from>
      <cdr:x>0.64139</cdr:x>
      <cdr:y>0.76511</cdr:y>
    </cdr:from>
    <cdr:to>
      <cdr:x>0.75876</cdr:x>
      <cdr:y>0.89294</cdr:y>
    </cdr:to>
    <cdr:sp macro="" textlink="">
      <cdr:nvSpPr>
        <cdr:cNvPr id="12" name="Rectangle 34">
          <a:extLst xmlns:a="http://schemas.openxmlformats.org/drawingml/2006/main">
            <a:ext uri="{FF2B5EF4-FFF2-40B4-BE49-F238E27FC236}">
              <a16:creationId xmlns:a16="http://schemas.microsoft.com/office/drawing/2014/main" id="{2F325E2F-4ECF-4DE9-93FD-D860C45B3995}"/>
            </a:ext>
          </a:extLst>
        </cdr:cNvPr>
        <cdr:cNvSpPr/>
      </cdr:nvSpPr>
      <cdr:spPr>
        <a:xfrm xmlns:a="http://schemas.openxmlformats.org/drawingml/2006/main">
          <a:off x="8144980" y="4709883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Госпошлина</a:t>
          </a:r>
        </a:p>
      </cdr:txBody>
    </cdr:sp>
  </cdr:relSizeAnchor>
  <cdr:relSizeAnchor xmlns:cdr="http://schemas.openxmlformats.org/drawingml/2006/chartDrawing">
    <cdr:from>
      <cdr:x>0.35979</cdr:x>
      <cdr:y>0.79218</cdr:y>
    </cdr:from>
    <cdr:to>
      <cdr:x>0.3767</cdr:x>
      <cdr:y>0.82902</cdr:y>
    </cdr:to>
    <cdr:sp macro="" textlink="">
      <cdr:nvSpPr>
        <cdr:cNvPr id="13" name="Прямоугольник 12">
          <a:extLst xmlns:a="http://schemas.openxmlformats.org/drawingml/2006/main">
            <a:ext uri="{FF2B5EF4-FFF2-40B4-BE49-F238E27FC236}">
              <a16:creationId xmlns:a16="http://schemas.microsoft.com/office/drawing/2014/main" id="{9CE7963D-EB13-4D4A-B7EE-826FB8D2FF28}"/>
            </a:ext>
          </a:extLst>
        </cdr:cNvPr>
        <cdr:cNvSpPr/>
      </cdr:nvSpPr>
      <cdr:spPr>
        <a:xfrm xmlns:a="http://schemas.openxmlformats.org/drawingml/2006/main">
          <a:off x="456887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ACADD0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0.00973</cdr:x>
      <cdr:y>0</cdr:y>
    </cdr:from>
    <cdr:to>
      <cdr:x>0.95402</cdr:x>
      <cdr:y>0.06946</cdr:y>
    </cdr:to>
    <cdr:sp macro="" textlink="">
      <cdr:nvSpPr>
        <cdr:cNvPr id="2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750786D9-3E38-44B3-A2FF-E2382DAAF40F}"/>
            </a:ext>
          </a:extLst>
        </cdr:cNvPr>
        <cdr:cNvSpPr/>
      </cdr:nvSpPr>
      <cdr:spPr>
        <a:xfrm xmlns:a="http://schemas.openxmlformats.org/drawingml/2006/main" rot="5400000">
          <a:off x="1581944" y="-1545944"/>
          <a:ext cx="400112" cy="349200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7EB0DE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35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0.0114</cdr:x>
      <cdr:y>0</cdr:y>
    </cdr:from>
    <cdr:to>
      <cdr:x>0.95569</cdr:x>
      <cdr:y>0.06946</cdr:y>
    </cdr:to>
    <cdr:sp macro="" textlink="">
      <cdr:nvSpPr>
        <cdr:cNvPr id="2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5550BE13-5D11-46E6-B4C5-CD7501842703}"/>
            </a:ext>
          </a:extLst>
        </cdr:cNvPr>
        <cdr:cNvSpPr/>
      </cdr:nvSpPr>
      <cdr:spPr>
        <a:xfrm xmlns:a="http://schemas.openxmlformats.org/drawingml/2006/main" rot="5400000">
          <a:off x="1588104" y="-1545944"/>
          <a:ext cx="400112" cy="349200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73B248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35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0.34205</cdr:x>
      <cdr:y>0.00322</cdr:y>
    </cdr:from>
    <cdr:to>
      <cdr:x>1</cdr:x>
      <cdr:y>0.08275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E3D10889-1B45-4B68-BE28-E916641D664E}"/>
            </a:ext>
          </a:extLst>
        </cdr:cNvPr>
        <cdr:cNvSpPr/>
      </cdr:nvSpPr>
      <cdr:spPr>
        <a:xfrm xmlns:a="http://schemas.openxmlformats.org/drawingml/2006/main">
          <a:off x="1264920" y="18718"/>
          <a:ext cx="2433102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3 376,0 </a:t>
          </a:r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4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0.05379</cdr:x>
      <cdr:y>0.0072</cdr:y>
    </cdr:from>
    <cdr:to>
      <cdr:x>0.97245</cdr:x>
      <cdr:y>0.07612</cdr:y>
    </cdr:to>
    <cdr:sp macro="" textlink="">
      <cdr:nvSpPr>
        <cdr:cNvPr id="4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BE5F7215-8268-400E-AFF4-696FF8DE4E78}"/>
            </a:ext>
          </a:extLst>
        </cdr:cNvPr>
        <cdr:cNvSpPr/>
      </cdr:nvSpPr>
      <cdr:spPr>
        <a:xfrm xmlns:a="http://schemas.openxmlformats.org/drawingml/2006/main" rot="5400000">
          <a:off x="1750415" y="-1504123"/>
          <a:ext cx="400112" cy="349200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chemeClr val="accent4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35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0.01131</cdr:x>
      <cdr:y>0.057</cdr:y>
    </cdr:from>
    <cdr:to>
      <cdr:x>0.94476</cdr:x>
      <cdr:y>0.1225</cdr:y>
    </cdr:to>
    <cdr:sp macro="" textlink="">
      <cdr:nvSpPr>
        <cdr:cNvPr id="2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83913D65-EFA3-4C7B-873B-BD5BD6B98C45}"/>
            </a:ext>
          </a:extLst>
        </cdr:cNvPr>
        <cdr:cNvSpPr/>
      </cdr:nvSpPr>
      <cdr:spPr>
        <a:xfrm xmlns:a="http://schemas.openxmlformats.org/drawingml/2006/main" rot="5400000">
          <a:off x="1452222" y="-1064893"/>
          <a:ext cx="400134" cy="322636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73B248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35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0.21111</cdr:x>
      <cdr:y>0.49063</cdr:y>
    </cdr:from>
    <cdr:to>
      <cdr:x>0.73886</cdr:x>
      <cdr:y>0.69249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4611" y="2018407"/>
          <a:ext cx="2461374" cy="830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54,2</a:t>
          </a:r>
          <a:r>
            <a: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0</cdr:x>
      <cdr:y>0.04993</cdr:y>
    </cdr:from>
    <cdr:to>
      <cdr:x>1</cdr:x>
      <cdr:y>0.208</cdr:y>
    </cdr:to>
    <cdr:sp macro="" textlink="">
      <cdr:nvSpPr>
        <cdr:cNvPr id="4" name="Google Shape;56;p15">
          <a:extLst xmlns:a="http://schemas.openxmlformats.org/drawingml/2006/main">
            <a:ext uri="{FF2B5EF4-FFF2-40B4-BE49-F238E27FC236}">
              <a16:creationId xmlns:a16="http://schemas.microsoft.com/office/drawing/2014/main" id="{2E5BB519-44BE-476F-BBFC-D28B8E826528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205393"/>
          <a:ext cx="4663895" cy="650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rPr>
            <a:t>Дотация на выравнивание бюджетной обеспеченности 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0.15663</cdr:x>
      <cdr:y>0.44958</cdr:y>
    </cdr:from>
    <cdr:to>
      <cdr:x>0.3335</cdr:x>
      <cdr:y>0.62907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2664295"/>
          <a:ext cx="2114194" cy="10636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2 288,9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0.13253</cdr:x>
      <cdr:y>0.42949</cdr:y>
    </cdr:from>
    <cdr:to>
      <cdr:x>0.34637</cdr:x>
      <cdr:y>0.57051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4176" y="2431790"/>
          <a:ext cx="2556057" cy="798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4 162,0</a:t>
          </a:r>
        </a:p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247" y="0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56218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247" y="6456218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247" y="0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456" y="3228895"/>
            <a:ext cx="794131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218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247" y="6456218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5443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08877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63316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17755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85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0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75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9A403-191B-4B90-8658-1E3F8D0F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BD9022-6A43-4806-8C88-6621A4B74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C2E2-2FF1-449D-B859-25D9FB9D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8C462-4967-423E-8660-BFE7FA38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B308B9-EBF5-4EEB-87C1-B964BE5C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68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2CCB-88EF-44CB-AAA5-E7BFC70D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0958A8-8C00-4EE8-8B0E-8100098CF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A5D21E-BAE6-46D9-95D7-6850EAD9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CE6B-8EB6-4136-9BA8-3E7EB8A2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0EC41-2183-45A1-8148-80F26FD91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73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D36ED2-E284-4450-8F27-3C0AC91C5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2A4209-675B-4FE8-A78D-6DD237A34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437A9-31E2-479C-823A-DE5BEF55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2D5625-BE26-4F35-BF1E-43C4409E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709C0-D163-4AEA-98D1-37019ADA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17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0931C-563E-4968-AEC8-DF90C2FA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3F2B2E-DA4B-42BD-B23F-20206C257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922F5-8F6F-435F-AE09-9ED22133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74B087-D560-4A93-B35E-DC6CF084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369E-DB00-46C7-B9C9-21196A08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7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D8353-806A-4CEF-B613-E6E849A4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947B6-F50E-4E7A-A55E-4F9AAB734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D938BC-F416-4EFF-91BA-A75EBD24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85126-B302-495A-94AF-8C06D10F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4B0B1-0060-4815-AC00-F122B5A5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20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AF825-01ED-4C04-842A-F9FF5C0C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61BF53-4CA2-4528-B854-57EDE09EA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53D5AF-167E-4513-BBD6-486537FB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6C071-1613-42E5-BEAC-AEE88A26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15A423-2F20-4AFF-BA74-AEDAACAD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AE802-5EF2-433E-B44A-E99AF6B4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1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42CE9-60BC-4BC5-B021-36CD00D2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794F3A-6C7D-44AA-BCC7-5A72C0A9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F89AF2-3BD1-4639-B8A3-54C3B1E9C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FBB66E-BBEA-4337-BCDD-096039E91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DA7BB5-F0AD-4DB2-BA64-91919E76F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6ECBF7-42EE-4DEB-83E6-9C784126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DCDE39-973C-4891-AE2D-86504A0D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3B5903-6AAF-43C2-83F4-C70A097A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1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1F66-A9A2-46C6-A0B2-3FFC32F9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81D4F3-AF46-44E8-8718-C099C469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D18590-91FE-4D00-850B-DDC0526A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538596-1713-49A6-B94E-2CD10D21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5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2C511A-CC28-4F6B-8CED-6D741880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D63A09-51CE-4519-BA47-74EB1689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D5D06F-CCCF-4802-877F-A064C330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88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C8683-7566-4902-8973-7A010FB2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10583-580F-4B56-9F93-DFF79EBF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BDBDCB-879D-43A1-87A8-891B267D3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604A9-766B-4A10-9D26-D130FE23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E5A1C5-BCF6-4870-9034-3ABD529D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B575C-73A7-493F-A376-ED4FA9D3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59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E90AD-F5C9-486E-BC77-E0387760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D95C0-08A5-4335-BC71-306720535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792D57-8590-4A9A-9A92-1D51CF8B7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B9F81-8148-4F0E-9A59-B0F756D4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DC87A1-3F96-4083-A3F9-00B6DB23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E75B0F-0E84-4EF7-B6D9-82AE93A0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31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734D8-041E-4217-9B47-9E49144A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00E0A-C2F0-43F4-BA2F-49FF3C83D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DBEDB-FD5B-437A-9E9F-1A6BC8B61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12.01.2026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06B5AF-799B-4D29-8B1B-FE213B258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AA604-2089-44E6-B6CC-5AC80B5B4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kochkurovo-rm.gosuslugi.ru/netcat_files/189/1665/Uchastie_grazhdan_v_byudzhetnom_protsesse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butget.sterlitamakadm.ru/byudzhet-goroda/otsenka-effektivnosti/efficiency-mark8.php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ppmi_sterlit@mail.ru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sterlitamakadm.ru/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t.me/sterlitamakad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vk.com/budgetsterlitamak?from=groups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butget.sterlitamakadm.ru/" TargetMode="External"/><Relationship Id="rId9" Type="http://schemas.openxmlformats.org/officeDocument/2006/relationships/image" Target="../media/image4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2C3D3-F5E3-49C2-98F6-359DDB7E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0"/>
            <a:ext cx="12194822" cy="68595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AE9514-2258-4247-82D8-66456967E9E5}"/>
              </a:ext>
            </a:extLst>
          </p:cNvPr>
          <p:cNvSpPr/>
          <p:nvPr/>
        </p:nvSpPr>
        <p:spPr>
          <a:xfrm>
            <a:off x="176" y="0"/>
            <a:ext cx="12194822" cy="68595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77A5-773A-4F63-9120-980BD642531A}"/>
              </a:ext>
            </a:extLst>
          </p:cNvPr>
          <p:cNvSpPr txBox="1"/>
          <p:nvPr/>
        </p:nvSpPr>
        <p:spPr>
          <a:xfrm>
            <a:off x="4513411" y="-98598"/>
            <a:ext cx="9565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08BC-436B-4416-A55B-CE83443E29E7}"/>
              </a:ext>
            </a:extLst>
          </p:cNvPr>
          <p:cNvSpPr txBox="1"/>
          <p:nvPr/>
        </p:nvSpPr>
        <p:spPr>
          <a:xfrm>
            <a:off x="3721323" y="1053530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sz="3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Разработанный на основе проекта решения Совета городского округа город Стерлитамак Республики Башкортостан «О бюджете городского округа город Стерлитамак на 2026 год и плановый период 2027 и 2028 годов»</a:t>
            </a:r>
          </a:p>
        </p:txBody>
      </p:sp>
    </p:spTree>
    <p:extLst>
      <p:ext uri="{BB962C8B-B14F-4D97-AF65-F5344CB8AC3E}">
        <p14:creationId xmlns:p14="http://schemas.microsoft.com/office/powerpoint/2010/main" val="3441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6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6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596537" y="5766856"/>
            <a:ext cx="3898776" cy="892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13411" y="687679"/>
            <a:ext cx="110608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/>
          <p:cNvSpPr/>
          <p:nvPr/>
        </p:nvSpPr>
        <p:spPr>
          <a:xfrm>
            <a:off x="184911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21326" y="4653930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Цилиндр 6"/>
          <p:cNvSpPr/>
          <p:nvPr/>
        </p:nvSpPr>
        <p:spPr>
          <a:xfrm>
            <a:off x="472943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0449" y="4509915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30449" y="4831539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Цилиндр 9"/>
          <p:cNvSpPr/>
          <p:nvPr/>
        </p:nvSpPr>
        <p:spPr>
          <a:xfrm>
            <a:off x="7609757" y="3933850"/>
            <a:ext cx="2227491" cy="1656184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138569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87B976-E349-4598-A880-83BAFAB12FD1}"/>
              </a:ext>
            </a:extLst>
          </p:cNvPr>
          <p:cNvSpPr txBox="1">
            <a:spLocks/>
          </p:cNvSpPr>
          <p:nvPr/>
        </p:nvSpPr>
        <p:spPr>
          <a:xfrm>
            <a:off x="1345059" y="-29503"/>
            <a:ext cx="10585176" cy="722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BED8DA3-36CC-4B73-8A18-40DA50793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64503"/>
              </p:ext>
            </p:extLst>
          </p:nvPr>
        </p:nvGraphicFramePr>
        <p:xfrm>
          <a:off x="264939" y="621482"/>
          <a:ext cx="11737304" cy="6095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005">
                  <a:extLst>
                    <a:ext uri="{9D8B030D-6E8A-4147-A177-3AD203B41FA5}">
                      <a16:colId xmlns:a16="http://schemas.microsoft.com/office/drawing/2014/main" val="1495485869"/>
                    </a:ext>
                  </a:extLst>
                </a:gridCol>
                <a:gridCol w="1010208">
                  <a:extLst>
                    <a:ext uri="{9D8B030D-6E8A-4147-A177-3AD203B41FA5}">
                      <a16:colId xmlns:a16="http://schemas.microsoft.com/office/drawing/2014/main" val="2843899642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10381322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412650605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659865598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129440986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424967259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504208293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283472933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409471138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186724174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70198335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005913066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716039350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928867117"/>
                    </a:ext>
                  </a:extLst>
                </a:gridCol>
              </a:tblGrid>
              <a:tr h="12528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7649548"/>
                  </a:ext>
                </a:extLst>
              </a:tr>
              <a:tr h="12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6001"/>
                  </a:ext>
                </a:extLst>
              </a:tr>
              <a:tr h="354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677161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282093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279835,00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280492,00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280502,00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280323,00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280546,00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279941,00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280634,00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279723,00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280782,00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279733,00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280992,00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279840,00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281268,00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7530245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55172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городского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279835,00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280492,00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280502,00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280323,00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280546,00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279941,00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280634,00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279723,00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280782,00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279733,00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280992,00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279840,00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281268,00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461185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сельского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3376572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рождаемости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родившихся на 1000 чел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4918800"/>
                  </a:ext>
                </a:extLst>
              </a:tr>
              <a:tr h="30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смертности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умерших на 1000 чел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2505168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47844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ФИНАНСОВЫЕ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505677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23291,10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16305,91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16736,84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17150,37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18128,12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18053,76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19014,61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18576,26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19598,61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18947,79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20186,57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19374,66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21195,79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4357569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25546,90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16712,75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17594,03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18028,74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19056,57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18978,39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19988,46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19527,66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20602,37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19918,21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21220,44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21725,07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23767,13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4613318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ПРОМЫШЛЕННОЕ ПРОИЗВОДСТВО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9366855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153887,86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171747,98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183803,3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185557,71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188450,61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189422,92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192750,48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192241,76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197340,49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200892,64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208786,24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211941,74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222148,56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8495626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118.24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111.61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2037190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153887,86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171747,98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192247,48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204171,45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209224,01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215506,19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223989,03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227612,52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239118,28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245942,15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262600,65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267512,51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288348,12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998508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ТРАНСПОРТ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2229441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327,90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327,90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332,60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563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49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6A6AA7-D61C-41CE-83D0-8A30212A9F8D}"/>
              </a:ext>
            </a:extLst>
          </p:cNvPr>
          <p:cNvSpPr txBox="1">
            <a:spLocks/>
          </p:cNvSpPr>
          <p:nvPr/>
        </p:nvSpPr>
        <p:spPr>
          <a:xfrm>
            <a:off x="768995" y="189434"/>
            <a:ext cx="11089232" cy="57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0FE800-E28A-4E0B-89D4-C478539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774792"/>
              </p:ext>
            </p:extLst>
          </p:nvPr>
        </p:nvGraphicFramePr>
        <p:xfrm>
          <a:off x="264939" y="768410"/>
          <a:ext cx="11737302" cy="5717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027">
                  <a:extLst>
                    <a:ext uri="{9D8B030D-6E8A-4147-A177-3AD203B41FA5}">
                      <a16:colId xmlns:a16="http://schemas.microsoft.com/office/drawing/2014/main" val="3958833520"/>
                    </a:ext>
                  </a:extLst>
                </a:gridCol>
                <a:gridCol w="1073111">
                  <a:extLst>
                    <a:ext uri="{9D8B030D-6E8A-4147-A177-3AD203B41FA5}">
                      <a16:colId xmlns:a16="http://schemas.microsoft.com/office/drawing/2014/main" val="15994838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982576966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3285577816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773397390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288198044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984227713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873240637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215765943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356198444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791861837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3083159170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822147468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656364147"/>
                    </a:ext>
                  </a:extLst>
                </a:gridCol>
              </a:tblGrid>
              <a:tr h="1222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5808340"/>
                  </a:ext>
                </a:extLst>
              </a:tr>
              <a:tr h="122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954674"/>
                  </a:ext>
                </a:extLst>
              </a:tr>
              <a:tr h="346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322761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2297336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279999,00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281613,00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280216,00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282028,00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280492,00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282519,00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280830,00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283088,00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281234,00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283738,00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281708,00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284474,00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9473489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0852427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городского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279999,00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281613,00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280216,00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282028,00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280492,00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282519,00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280830,00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283088,00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281234,00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283738,00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281708,00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284474,00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9109358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сельского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294155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рождаемости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7,91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804714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смертности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3390092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052921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ФИНАНСОВЫЕ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1124838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19811,89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22255,47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20259,77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23368,14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20718,58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24536,44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21188,62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25763,15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21670,19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27052,28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22163,62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28407,09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2611415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22215,34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24955,36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22717,55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26203,01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23232,02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27513,04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23759,08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28888,57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24299,08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30334,09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24852,37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31853,26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3362058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ПРОМЫШЛЕННОЕ ПРОИЗВОДСТВО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691120"/>
                  </a:ext>
                </a:extLst>
              </a:tr>
              <a:tr h="628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215968,63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227702,27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217696,38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234077,93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219655,65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238759,49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223609,45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244967,24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225621,93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248886,72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226524,42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254860,00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079082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8989619"/>
                  </a:ext>
                </a:extLst>
              </a:tr>
              <a:tr h="740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280227,91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304127,97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289813,95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321397,58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300025,26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336676,82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313366,78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354757,04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324091,76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369804,41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333522,83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388525,39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3589850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ТРАНСПОРТ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2065936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335,60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95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F35D631-A1F2-48D6-8042-33DE21EC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B72C01B-9EA7-4C8F-AF54-7E9CC8B3C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72719"/>
              </p:ext>
            </p:extLst>
          </p:nvPr>
        </p:nvGraphicFramePr>
        <p:xfrm>
          <a:off x="192931" y="693490"/>
          <a:ext cx="11881321" cy="6059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65">
                  <a:extLst>
                    <a:ext uri="{9D8B030D-6E8A-4147-A177-3AD203B41FA5}">
                      <a16:colId xmlns:a16="http://schemas.microsoft.com/office/drawing/2014/main" val="1985507326"/>
                    </a:ext>
                  </a:extLst>
                </a:gridCol>
                <a:gridCol w="1086276">
                  <a:extLst>
                    <a:ext uri="{9D8B030D-6E8A-4147-A177-3AD203B41FA5}">
                      <a16:colId xmlns:a16="http://schemas.microsoft.com/office/drawing/2014/main" val="2894090324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16535190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55661401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09509881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65578774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85384435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94579276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45493413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22675051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403870791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21447524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182830841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429840958"/>
                    </a:ext>
                  </a:extLst>
                </a:gridCol>
              </a:tblGrid>
              <a:tr h="1252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7762"/>
                  </a:ext>
                </a:extLst>
              </a:tr>
              <a:tr h="125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77608"/>
                  </a:ext>
                </a:extLst>
              </a:tr>
              <a:tr h="354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2924303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531020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282254,00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285299,00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282876,00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286218,00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283579,00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287235,00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284367,00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288353,00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285243,00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289579,00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288007,00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290917,00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4113632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6957543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городского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282254,00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285299,00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282876,00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286218,00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283579,00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287235,00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284367,00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288353,00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285243,00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289579,00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288007,00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290917,00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5944392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сельского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2721323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рождаемости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0646159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смертности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844377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67,60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450595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ФИНАНСОВЫЕ ПОКАЗАТЕЛИ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655057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22669,24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29827,34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22910,60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31020,43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23139,71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32261,25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23371,10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33551,70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23604,81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34893,77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23840,86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36289,52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4384055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25419,33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33445,80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25689,97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34783,63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25946,86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36174,97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26206,33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37621,97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26468,40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39126,85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26733,08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40691,93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2497391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ПРОМЫШЛЕННОЕ ПРОИЗВОДСТВО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774994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226750,95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261741,22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226977,70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264358,63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227204,67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267530,93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227431,88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270206,24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227659,31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275610,37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227886,97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279744,52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0927673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605694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342202,76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409389,98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351108,58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424234,46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360246,19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440487,73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369621,59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456459,82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379240,99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477694,33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389110,74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497466,10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4224888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ТРАНСПОРТ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2760890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336,10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7912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62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9F7015-3C31-4D69-B767-D5BBF04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F74F98F-7D59-4254-826E-E659AB7B1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33202"/>
              </p:ext>
            </p:extLst>
          </p:nvPr>
        </p:nvGraphicFramePr>
        <p:xfrm>
          <a:off x="192931" y="551620"/>
          <a:ext cx="11881323" cy="6291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2768">
                  <a:extLst>
                    <a:ext uri="{9D8B030D-6E8A-4147-A177-3AD203B41FA5}">
                      <a16:colId xmlns:a16="http://schemas.microsoft.com/office/drawing/2014/main" val="3654879834"/>
                    </a:ext>
                  </a:extLst>
                </a:gridCol>
                <a:gridCol w="1621728">
                  <a:extLst>
                    <a:ext uri="{9D8B030D-6E8A-4147-A177-3AD203B41FA5}">
                      <a16:colId xmlns:a16="http://schemas.microsoft.com/office/drawing/2014/main" val="3070097980"/>
                    </a:ext>
                  </a:extLst>
                </a:gridCol>
                <a:gridCol w="419235">
                  <a:extLst>
                    <a:ext uri="{9D8B030D-6E8A-4147-A177-3AD203B41FA5}">
                      <a16:colId xmlns:a16="http://schemas.microsoft.com/office/drawing/2014/main" val="1244207930"/>
                    </a:ext>
                  </a:extLst>
                </a:gridCol>
                <a:gridCol w="656024">
                  <a:extLst>
                    <a:ext uri="{9D8B030D-6E8A-4147-A177-3AD203B41FA5}">
                      <a16:colId xmlns:a16="http://schemas.microsoft.com/office/drawing/2014/main" val="2471280148"/>
                    </a:ext>
                  </a:extLst>
                </a:gridCol>
                <a:gridCol w="583132">
                  <a:extLst>
                    <a:ext uri="{9D8B030D-6E8A-4147-A177-3AD203B41FA5}">
                      <a16:colId xmlns:a16="http://schemas.microsoft.com/office/drawing/2014/main" val="3102251629"/>
                    </a:ext>
                  </a:extLst>
                </a:gridCol>
                <a:gridCol w="728915">
                  <a:extLst>
                    <a:ext uri="{9D8B030D-6E8A-4147-A177-3AD203B41FA5}">
                      <a16:colId xmlns:a16="http://schemas.microsoft.com/office/drawing/2014/main" val="1219546929"/>
                    </a:ext>
                  </a:extLst>
                </a:gridCol>
                <a:gridCol w="145783">
                  <a:extLst>
                    <a:ext uri="{9D8B030D-6E8A-4147-A177-3AD203B41FA5}">
                      <a16:colId xmlns:a16="http://schemas.microsoft.com/office/drawing/2014/main" val="3720685757"/>
                    </a:ext>
                  </a:extLst>
                </a:gridCol>
                <a:gridCol w="510241">
                  <a:extLst>
                    <a:ext uri="{9D8B030D-6E8A-4147-A177-3AD203B41FA5}">
                      <a16:colId xmlns:a16="http://schemas.microsoft.com/office/drawing/2014/main" val="4017183564"/>
                    </a:ext>
                  </a:extLst>
                </a:gridCol>
                <a:gridCol w="72892">
                  <a:extLst>
                    <a:ext uri="{9D8B030D-6E8A-4147-A177-3AD203B41FA5}">
                      <a16:colId xmlns:a16="http://schemas.microsoft.com/office/drawing/2014/main" val="367872101"/>
                    </a:ext>
                  </a:extLst>
                </a:gridCol>
                <a:gridCol w="364458">
                  <a:extLst>
                    <a:ext uri="{9D8B030D-6E8A-4147-A177-3AD203B41FA5}">
                      <a16:colId xmlns:a16="http://schemas.microsoft.com/office/drawing/2014/main" val="3067805678"/>
                    </a:ext>
                  </a:extLst>
                </a:gridCol>
                <a:gridCol w="428190">
                  <a:extLst>
                    <a:ext uri="{9D8B030D-6E8A-4147-A177-3AD203B41FA5}">
                      <a16:colId xmlns:a16="http://schemas.microsoft.com/office/drawing/2014/main" val="4099049726"/>
                    </a:ext>
                  </a:extLst>
                </a:gridCol>
                <a:gridCol w="25712">
                  <a:extLst>
                    <a:ext uri="{9D8B030D-6E8A-4147-A177-3AD203B41FA5}">
                      <a16:colId xmlns:a16="http://schemas.microsoft.com/office/drawing/2014/main" val="3084746422"/>
                    </a:ext>
                  </a:extLst>
                </a:gridCol>
                <a:gridCol w="566580">
                  <a:extLst>
                    <a:ext uri="{9D8B030D-6E8A-4147-A177-3AD203B41FA5}">
                      <a16:colId xmlns:a16="http://schemas.microsoft.com/office/drawing/2014/main" val="1755658575"/>
                    </a:ext>
                  </a:extLst>
                </a:gridCol>
                <a:gridCol w="510241">
                  <a:extLst>
                    <a:ext uri="{9D8B030D-6E8A-4147-A177-3AD203B41FA5}">
                      <a16:colId xmlns:a16="http://schemas.microsoft.com/office/drawing/2014/main" val="4119409121"/>
                    </a:ext>
                  </a:extLst>
                </a:gridCol>
                <a:gridCol w="316077">
                  <a:extLst>
                    <a:ext uri="{9D8B030D-6E8A-4147-A177-3AD203B41FA5}">
                      <a16:colId xmlns:a16="http://schemas.microsoft.com/office/drawing/2014/main" val="434361952"/>
                    </a:ext>
                  </a:extLst>
                </a:gridCol>
                <a:gridCol w="339947">
                  <a:extLst>
                    <a:ext uri="{9D8B030D-6E8A-4147-A177-3AD203B41FA5}">
                      <a16:colId xmlns:a16="http://schemas.microsoft.com/office/drawing/2014/main" val="4248237853"/>
                    </a:ext>
                  </a:extLst>
                </a:gridCol>
                <a:gridCol w="583132">
                  <a:extLst>
                    <a:ext uri="{9D8B030D-6E8A-4147-A177-3AD203B41FA5}">
                      <a16:colId xmlns:a16="http://schemas.microsoft.com/office/drawing/2014/main" val="3346059585"/>
                    </a:ext>
                  </a:extLst>
                </a:gridCol>
                <a:gridCol w="469819">
                  <a:extLst>
                    <a:ext uri="{9D8B030D-6E8A-4147-A177-3AD203B41FA5}">
                      <a16:colId xmlns:a16="http://schemas.microsoft.com/office/drawing/2014/main" val="2956702680"/>
                    </a:ext>
                  </a:extLst>
                </a:gridCol>
                <a:gridCol w="186205">
                  <a:extLst>
                    <a:ext uri="{9D8B030D-6E8A-4147-A177-3AD203B41FA5}">
                      <a16:colId xmlns:a16="http://schemas.microsoft.com/office/drawing/2014/main" val="1149544084"/>
                    </a:ext>
                  </a:extLst>
                </a:gridCol>
                <a:gridCol w="510244">
                  <a:extLst>
                    <a:ext uri="{9D8B030D-6E8A-4147-A177-3AD203B41FA5}">
                      <a16:colId xmlns:a16="http://schemas.microsoft.com/office/drawing/2014/main" val="978478076"/>
                    </a:ext>
                  </a:extLst>
                </a:gridCol>
              </a:tblGrid>
              <a:tr h="637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Факт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0458380"/>
                  </a:ext>
                </a:extLst>
              </a:tr>
              <a:tr h="63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3972124"/>
                  </a:ext>
                </a:extLst>
              </a:tr>
              <a:tr h="186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16441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АГРОПРОМЫШЛЕННЫЙ КОМПЛЕКС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5855087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547,20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551,17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551,59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544,04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551,76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544,47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552,19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552,19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545,69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553,21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553,21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570,98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577,62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577,62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595,34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0080294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73837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5603691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508,70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603,34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629,61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636,30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661,29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667,63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667,63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693,67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699,32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699,32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526,73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532,87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532,87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549,28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558,08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558,08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9976841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98,64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37058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42,30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9683384"/>
                  </a:ext>
                </a:extLst>
              </a:tr>
              <a:tr h="153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1432085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1953934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6195399"/>
                  </a:ext>
                </a:extLst>
              </a:tr>
              <a:tr h="151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7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3629324"/>
                  </a:ext>
                </a:extLst>
              </a:tr>
              <a:tr h="74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9037780"/>
                  </a:ext>
                </a:extLst>
              </a:tr>
              <a:tr h="137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6661029"/>
                  </a:ext>
                </a:extLst>
              </a:tr>
              <a:tr h="1195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494,16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493,01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493,29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494,16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499,20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499,20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515,92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520,45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520,45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535,58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540,05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540,05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1110820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59302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808814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180533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 пшеница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000086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Сахарная свекла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0913080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5012729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Картофель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3,83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0159618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Овощи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211960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95134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Скот и птица (в живом весе)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5605739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Молоко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629285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Яйца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штук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88416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ИНВЕСТИЦИИ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3620005"/>
                  </a:ext>
                </a:extLst>
              </a:tr>
              <a:tr h="3348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</a:t>
                      </a:r>
                      <a:r>
                        <a:rPr lang="ru-RU" sz="600" u="none" strike="noStrike" dirty="0" err="1">
                          <a:effectLst/>
                        </a:rPr>
                        <a:t>предпр-ва</a:t>
                      </a:r>
                      <a:r>
                        <a:rPr lang="ru-RU" sz="600" u="none" strike="noStrike" dirty="0">
                          <a:effectLst/>
                        </a:rPr>
                        <a:t>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6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13923,39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15446,72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18372,35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21642,29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23603,30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25178,08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27925,22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27925,22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28220,15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32936,71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32936,71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29694,23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34696,52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34696,52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31215,46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36515,31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36515,31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2721834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97,60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122,01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293650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РЫНОК ТОВАРОВ И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8914390"/>
                  </a:ext>
                </a:extLst>
              </a:tr>
              <a:tr h="72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80378,98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84558,69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98719,56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106765,21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107492,97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114030,59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115369,09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115369,09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121673,49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123703,35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123703,35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129702,00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132256,20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132256,20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137992,55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141127,02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141127,02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2784630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701452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13402,14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14085,65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16254,81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17493,36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17596,32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18683,12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18830,14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18830,14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19896,46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20092,51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20092,51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21168,24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21398,29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21398,29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22499,66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22723,05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22723,05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5279114"/>
                  </a:ext>
                </a:extLst>
              </a:tr>
              <a:tr h="109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3216766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ТРУД И ЗАНЯТОСТЬ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8951905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160783,00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164682,00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164847,00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162587,00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164681,00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162366,00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164592,00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164592,00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162239,00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164679,00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164679,00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162245,00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164802,00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164802,00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162307,00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164964,00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164964,00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3599193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83368,00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83966,00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84119,00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84298,00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85637,00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84695,00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86826,00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86826,00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85106,00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88284,00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88284,00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85513,00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89005,00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89005,00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85924,00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89737,00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89737,00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0893173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5674451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50653,00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49769,00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49712,00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49215,00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49264,00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50011,00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50011,00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49313,00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50161,00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50161,00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49363,00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49412,00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50462,00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50462,00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9560561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рублей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54052,00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65405,00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78158,98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84333,53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86990,94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89815,21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94211,19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94211,19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95293,94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101088,60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101088,60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101106,87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104938,38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104938,38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107375,50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111969,25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111969,25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3342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70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0C051D1-A99C-43C4-A971-45A3220E1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3641"/>
              </p:ext>
            </p:extLst>
          </p:nvPr>
        </p:nvGraphicFramePr>
        <p:xfrm>
          <a:off x="120923" y="595661"/>
          <a:ext cx="11858224" cy="619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40283112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50079300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312952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4447091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72626299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20837408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526292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70545393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319999509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5297091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67452638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2813235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31844194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305010319"/>
                    </a:ext>
                  </a:extLst>
                </a:gridCol>
                <a:gridCol w="462664">
                  <a:extLst>
                    <a:ext uri="{9D8B030D-6E8A-4147-A177-3AD203B41FA5}">
                      <a16:colId xmlns:a16="http://schemas.microsoft.com/office/drawing/2014/main" val="2375454735"/>
                    </a:ext>
                  </a:extLst>
                </a:gridCol>
                <a:gridCol w="113400">
                  <a:extLst>
                    <a:ext uri="{9D8B030D-6E8A-4147-A177-3AD203B41FA5}">
                      <a16:colId xmlns:a16="http://schemas.microsoft.com/office/drawing/2014/main" val="3687070550"/>
                    </a:ext>
                  </a:extLst>
                </a:gridCol>
                <a:gridCol w="624976">
                  <a:extLst>
                    <a:ext uri="{9D8B030D-6E8A-4147-A177-3AD203B41FA5}">
                      <a16:colId xmlns:a16="http://schemas.microsoft.com/office/drawing/2014/main" val="3411719025"/>
                    </a:ext>
                  </a:extLst>
                </a:gridCol>
              </a:tblGrid>
              <a:tr h="741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8268305"/>
                  </a:ext>
                </a:extLst>
              </a:tr>
              <a:tr h="7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8398049"/>
                  </a:ext>
                </a:extLst>
              </a:tr>
              <a:tr h="209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3472546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АГРОПРОМЫШЛЕННЫЙ КОМПЛЕКС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747734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617,82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632,68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639,09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657,22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657,22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681,52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682,35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705,88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703,91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729,60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725,95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747535"/>
                  </a:ext>
                </a:extLst>
              </a:tr>
              <a:tr h="136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244821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495659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584,49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589,68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609,79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629,88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653,13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649,87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675,32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670,34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698,34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698,34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4462661"/>
                  </a:ext>
                </a:extLst>
              </a:tr>
              <a:tr h="155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100,40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25150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47,72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48,19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877198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10764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2133991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1658225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61,08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1179798"/>
                  </a:ext>
                </a:extLst>
              </a:tr>
              <a:tr h="145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8358279"/>
                  </a:ext>
                </a:extLst>
              </a:tr>
              <a:tr h="173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187880"/>
                  </a:ext>
                </a:extLst>
              </a:tr>
              <a:tr h="874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100889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553,76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557,25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586,87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606,31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607,61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626,47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627,16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643,45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648,04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648,04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39654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080018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6834605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093140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 пшеница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551198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Сахарная свекла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493233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3137461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Картофель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887029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Овощи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868644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2808332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Скот и птица (в живом весе)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77829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Молоко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0305226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Яйца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штук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309366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ИНВЕСТИЦИИ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2855320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32847,28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38505,55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34598,77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40604,25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40604,25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36408,80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42817,35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38314,88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45241,45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40282,11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47756,87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42393,70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50363,68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50363,68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2386327"/>
                  </a:ext>
                </a:extLst>
              </a:tr>
              <a:tr h="160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898850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РЫНОК ТОВАРОВ И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5630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146669,52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150301,41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155589,81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159762,13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159762,13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164732,27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169653,00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174582,93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180157,57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185025,44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191498,85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196284,42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203555,05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203555,05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723561"/>
                  </a:ext>
                </a:extLst>
              </a:tr>
              <a:tr h="15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4991719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23845,77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24129,84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25272,42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25623,72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25623,72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26758,56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27183,79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28332,10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28838,85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29998,17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30594,67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31762,21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32426,01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32426,01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1036860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698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14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ADD00F-F7A8-407A-BE4D-DB7FBAB3E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6983"/>
              </p:ext>
            </p:extLst>
          </p:nvPr>
        </p:nvGraphicFramePr>
        <p:xfrm>
          <a:off x="120922" y="624775"/>
          <a:ext cx="11953330" cy="6117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97903878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3428654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6149983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09902965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86077024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969709916"/>
                    </a:ext>
                  </a:extLst>
                </a:gridCol>
                <a:gridCol w="622672">
                  <a:extLst>
                    <a:ext uri="{9D8B030D-6E8A-4147-A177-3AD203B41FA5}">
                      <a16:colId xmlns:a16="http://schemas.microsoft.com/office/drawing/2014/main" val="106348775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88988816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3090910094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190081133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89441508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70035464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931440178"/>
                    </a:ext>
                  </a:extLst>
                </a:gridCol>
                <a:gridCol w="550018">
                  <a:extLst>
                    <a:ext uri="{9D8B030D-6E8A-4147-A177-3AD203B41FA5}">
                      <a16:colId xmlns:a16="http://schemas.microsoft.com/office/drawing/2014/main" val="3487104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902965748"/>
                    </a:ext>
                  </a:extLst>
                </a:gridCol>
                <a:gridCol w="504700">
                  <a:extLst>
                    <a:ext uri="{9D8B030D-6E8A-4147-A177-3AD203B41FA5}">
                      <a16:colId xmlns:a16="http://schemas.microsoft.com/office/drawing/2014/main" val="310821338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3229601"/>
                    </a:ext>
                  </a:extLst>
                </a:gridCol>
                <a:gridCol w="335824">
                  <a:extLst>
                    <a:ext uri="{9D8B030D-6E8A-4147-A177-3AD203B41FA5}">
                      <a16:colId xmlns:a16="http://schemas.microsoft.com/office/drawing/2014/main" val="1157355685"/>
                    </a:ext>
                  </a:extLst>
                </a:gridCol>
                <a:gridCol w="240240">
                  <a:extLst>
                    <a:ext uri="{9D8B030D-6E8A-4147-A177-3AD203B41FA5}">
                      <a16:colId xmlns:a16="http://schemas.microsoft.com/office/drawing/2014/main" val="4039877105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3782494345"/>
                    </a:ext>
                  </a:extLst>
                </a:gridCol>
              </a:tblGrid>
              <a:tr h="741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470967"/>
                  </a:ext>
                </a:extLst>
              </a:tr>
              <a:tr h="7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5181514"/>
                  </a:ext>
                </a:extLst>
              </a:tr>
              <a:tr h="209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433460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АГРОПРОМЫШЛЕННЫЙ КОМПЛЕКС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3268956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748,54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779,24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779,24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771,74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805,03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794,96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830,93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830,93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818,87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857,67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844,26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914,47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914,47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193570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982658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0673663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691,31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721,69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721,69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712,85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745,87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734,34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795,00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821,22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821,22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804,04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7405016"/>
                  </a:ext>
                </a:extLst>
              </a:tr>
              <a:tr h="1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0445150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7761753"/>
                  </a:ext>
                </a:extLst>
              </a:tr>
              <a:tr h="166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732475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730279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2158847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74,44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76,61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80,91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81,15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4221281"/>
                  </a:ext>
                </a:extLst>
              </a:tr>
              <a:tr h="125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5796120"/>
                  </a:ext>
                </a:extLst>
              </a:tr>
              <a:tr h="150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256465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829833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668,83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668,83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679,07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698,10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717,31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729,73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737,42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750,21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750,21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758,01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769,81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769,81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347303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714890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04255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707280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том числе пшеница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00060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Сахарная свекла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721744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976949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Картофель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966980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Овощи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6255468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041891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Скот и птица (в живом весе)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863068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Молоко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тыс. тонн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3055105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Яйца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штук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35327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ИНВЕСТИЦИИ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1491980"/>
                  </a:ext>
                </a:extLst>
              </a:tr>
              <a:tr h="5681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44660,15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53165,11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53165,11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47094,31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56177,61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49710,21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59419,17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59419,17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52523,21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62909,51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55550,13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66676,78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66676,78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58809,36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70731,99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70731,99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818104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153371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РЫНОК ТОВАРОВ И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952044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208228,52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216370,26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216370,26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220899,43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229992,29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234570,46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244709,49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244709,49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249087,56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260368,45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264503,09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277029,43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277029,43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281146,94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294756,54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294756,54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9462282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751293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33629,98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34366,96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34366,96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35607,60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36424,10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37701,50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38604,38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38604,38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39918,54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40915,16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42265,95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43364,26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43364,26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44751,40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45959,95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45959,95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9188260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102,30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1467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5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45059" y="16778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BB33A3-67CD-4F2C-A72B-270B245F8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70754"/>
              </p:ext>
            </p:extLst>
          </p:nvPr>
        </p:nvGraphicFramePr>
        <p:xfrm>
          <a:off x="408955" y="693490"/>
          <a:ext cx="11593282" cy="6137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1125">
                  <a:extLst>
                    <a:ext uri="{9D8B030D-6E8A-4147-A177-3AD203B41FA5}">
                      <a16:colId xmlns:a16="http://schemas.microsoft.com/office/drawing/2014/main" val="3838986640"/>
                    </a:ext>
                  </a:extLst>
                </a:gridCol>
                <a:gridCol w="997812">
                  <a:extLst>
                    <a:ext uri="{9D8B030D-6E8A-4147-A177-3AD203B41FA5}">
                      <a16:colId xmlns:a16="http://schemas.microsoft.com/office/drawing/2014/main" val="2930581352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95137628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87500193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665015091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526468968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59446261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280251239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627225253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6700489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3145078193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98821170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255438405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38529857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430227978"/>
                    </a:ext>
                  </a:extLst>
                </a:gridCol>
              </a:tblGrid>
              <a:tr h="1372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823305139"/>
                  </a:ext>
                </a:extLst>
              </a:tr>
              <a:tr h="137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97471"/>
                  </a:ext>
                </a:extLst>
              </a:tr>
              <a:tr h="389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1589626990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1343359551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1798593841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638052732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уч. 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1225,00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1225,00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828625974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Больничные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3784906774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617357156"/>
                  </a:ext>
                </a:extLst>
              </a:tr>
              <a:tr h="503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br>
                        <a:rPr lang="ru-RU" sz="800" u="none" strike="noStrike">
                          <a:effectLst/>
                        </a:rPr>
                      </a:b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8189,00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8521,00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8687,00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8851,00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8770,00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9193,00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8856,00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9549,00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8944,00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9034,00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10130,00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420731392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32715,00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34197,00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34407,00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35083,00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35776,00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35431,00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36815,00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35793,00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38123,00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36150,00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38694,00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36512,00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39275,00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023768037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Количество самозанятых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13661,00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19922,00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23550,00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24490,00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25434,00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24979,00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26197,00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25479,00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26982,00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26034,00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26589,00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100664326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643386371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Обеспеченность: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533311866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больничными койками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3908989927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287,90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287,92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1460323828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врачами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27,77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27,74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2289872532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3068499953"/>
                  </a:ext>
                </a:extLst>
              </a:tr>
              <a:tr h="503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3754781137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3945727109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1000 детей дошкольного возраста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765,00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828,38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/>
                </a:tc>
                <a:extLst>
                  <a:ext uri="{0D108BD9-81ED-4DB2-BD59-A6C34878D82A}">
                    <a16:rowId xmlns:a16="http://schemas.microsoft.com/office/drawing/2014/main" val="1204766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99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25E7514-626B-4FD4-964F-AEA23B5E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34122"/>
              </p:ext>
            </p:extLst>
          </p:nvPr>
        </p:nvGraphicFramePr>
        <p:xfrm>
          <a:off x="156924" y="608223"/>
          <a:ext cx="11881325" cy="6192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68">
                  <a:extLst>
                    <a:ext uri="{9D8B030D-6E8A-4147-A177-3AD203B41FA5}">
                      <a16:colId xmlns:a16="http://schemas.microsoft.com/office/drawing/2014/main" val="1028603882"/>
                    </a:ext>
                  </a:extLst>
                </a:gridCol>
                <a:gridCol w="1086277">
                  <a:extLst>
                    <a:ext uri="{9D8B030D-6E8A-4147-A177-3AD203B41FA5}">
                      <a16:colId xmlns:a16="http://schemas.microsoft.com/office/drawing/2014/main" val="102713147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46460846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38690921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34729340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93540618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67119386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37557735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965785976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68787237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801384064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71763065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13618831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694833333"/>
                    </a:ext>
                  </a:extLst>
                </a:gridCol>
              </a:tblGrid>
              <a:tr h="1109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81270603"/>
                  </a:ext>
                </a:extLst>
              </a:tr>
              <a:tr h="110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298851"/>
                  </a:ext>
                </a:extLst>
              </a:tr>
              <a:tr h="314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78868666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ТРУД И ЗАНЯТОСТЬ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8668519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162399,00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165166,00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162525,00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165409,00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162685,00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165697,00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162881,00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166031,00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163116,00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166412,00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163391,00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166844,00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28358931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86338,00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90478,00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86757,00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91227,00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87178,00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91987,00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87604,00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92755,00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88034,00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93534,00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88467,00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94322,00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999976388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16560014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49461,00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50614,00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49511,00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50765,00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49560,00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50918,00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49610,00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51070,00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49660,00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51224,00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49709,00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51377,00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36010589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рублей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114140,15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119583,16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120760,28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127116,90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127885,14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135252,38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135558,25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144043,78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143827,30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153550,67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152744,59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163838,57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716205816"/>
                  </a:ext>
                </a:extLst>
              </a:tr>
              <a:tr h="314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185180332"/>
                  </a:ext>
                </a:extLst>
              </a:tr>
              <a:tr h="314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66593631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02994107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уч. 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96629178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Больничные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9037942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13798695"/>
                  </a:ext>
                </a:extLst>
              </a:tr>
              <a:tr h="298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br>
                        <a:rPr lang="ru-RU" sz="800" u="none" strike="noStrike">
                          <a:effectLst/>
                        </a:rPr>
                      </a:b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9124,00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10434,00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9215,00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9307,00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11069,00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9494,00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11744,00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9589,00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12096,00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96279264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7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36877,00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39864,00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37246,00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40462,00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37618,00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41069,00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37994,00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41685,00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38374,00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42310,00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38758,00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42945,00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041220214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Количество самозанятых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27144,00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30282,00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27699,00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31382,00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28254,00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28809,00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33582,00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29364,00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34682,00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29919,00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35782,00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08653701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80485916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Обеспеченность: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7158996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больничными койками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коек на 10 тыс. населения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87,37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3565975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амбулаторно-поликлиническими учреждениями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289,84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290,99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631352537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врачами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7000471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средним медицинским персоналом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человек на 10 тыс. населения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063096884"/>
                  </a:ext>
                </a:extLst>
              </a:tr>
              <a:tr h="406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мест на 10 тыс. населения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6326254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учреждениями культурно-досугового типа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учреждений на 100 тыс. населения</a:t>
                      </a:r>
                      <a:endParaRPr lang="ru-RU" sz="7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6449597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дошкольными образовательными учреждениями</a:t>
                      </a:r>
                      <a:endParaRPr lang="ru-RU" sz="7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7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828,52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3664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613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AAF02D-3750-484F-BCFB-A0E2B43F6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518430"/>
              </p:ext>
            </p:extLst>
          </p:nvPr>
        </p:nvGraphicFramePr>
        <p:xfrm>
          <a:off x="120923" y="693490"/>
          <a:ext cx="11953324" cy="6008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06948201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245968258"/>
                    </a:ext>
                  </a:extLst>
                </a:gridCol>
                <a:gridCol w="72008">
                  <a:extLst>
                    <a:ext uri="{9D8B030D-6E8A-4147-A177-3AD203B41FA5}">
                      <a16:colId xmlns:a16="http://schemas.microsoft.com/office/drawing/2014/main" val="411166381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2070997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186675101"/>
                    </a:ext>
                  </a:extLst>
                </a:gridCol>
                <a:gridCol w="214082">
                  <a:extLst>
                    <a:ext uri="{9D8B030D-6E8A-4147-A177-3AD203B41FA5}">
                      <a16:colId xmlns:a16="http://schemas.microsoft.com/office/drawing/2014/main" val="1395445261"/>
                    </a:ext>
                  </a:extLst>
                </a:gridCol>
                <a:gridCol w="433990">
                  <a:extLst>
                    <a:ext uri="{9D8B030D-6E8A-4147-A177-3AD203B41FA5}">
                      <a16:colId xmlns:a16="http://schemas.microsoft.com/office/drawing/2014/main" val="103617406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591108396"/>
                    </a:ext>
                  </a:extLst>
                </a:gridCol>
                <a:gridCol w="406534">
                  <a:extLst>
                    <a:ext uri="{9D8B030D-6E8A-4147-A177-3AD203B41FA5}">
                      <a16:colId xmlns:a16="http://schemas.microsoft.com/office/drawing/2014/main" val="1352332679"/>
                    </a:ext>
                  </a:extLst>
                </a:gridCol>
                <a:gridCol w="241538">
                  <a:extLst>
                    <a:ext uri="{9D8B030D-6E8A-4147-A177-3AD203B41FA5}">
                      <a16:colId xmlns:a16="http://schemas.microsoft.com/office/drawing/2014/main" val="421369187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01034696"/>
                    </a:ext>
                  </a:extLst>
                </a:gridCol>
                <a:gridCol w="670994">
                  <a:extLst>
                    <a:ext uri="{9D8B030D-6E8A-4147-A177-3AD203B41FA5}">
                      <a16:colId xmlns:a16="http://schemas.microsoft.com/office/drawing/2014/main" val="1663150431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750944256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3740031458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17860681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3393897254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933443153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41164603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607482"/>
                  </a:ext>
                </a:extLst>
              </a:tr>
              <a:tr h="251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720557545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ТРУД И ЗАНЯТОСТЬ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50676671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163707,00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167328,00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164068,00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167867,00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167867,00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164476,00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168463,00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168463,00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164933,00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169119,00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165441,00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169838,00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167044,00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170623,00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55378517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88905,00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95120,00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89346,00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95929,00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95929,00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89792,00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96747,00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96747,00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90240,00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97577,00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90693,00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98417,00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91151,00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99267,00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03559028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89481104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49759,00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51531,00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49809,00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51686,00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51686,00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51841,00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51841,00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49908,00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51997,00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49958,00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52153,00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50008,00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52309,00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4892817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рублей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162367,50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174979,59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172759,02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187053,18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187053,18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183988,36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200146,90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200146,90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196131,59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214357,33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209272,41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229791,06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223502,93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246565,81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2902743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5880520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660544476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909993017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уч. 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9381152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Больничные учреждения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7897395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467968669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</a:t>
                      </a:r>
                      <a:r>
                        <a:rPr lang="ru-RU" sz="800" u="none" strike="noStrike" dirty="0">
                          <a:effectLst/>
                        </a:rPr>
                        <a:t>)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br>
                        <a:rPr lang="ru-RU" sz="800" u="none" strike="noStrike">
                          <a:effectLst/>
                        </a:rPr>
                      </a:b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9685,00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12459,00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9782,00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12833,00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12833,00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9880,00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13614,00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10078,00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14023,00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14443,00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46127094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39146,00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43589,00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39537,00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44243,00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44243,00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39933,00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44906,00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44906,00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40332,00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45580,00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40735,00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46264,00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41143,00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46958,00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4140223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Количество самозанятых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30474,00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36882,00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31029,00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37982,00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37982,00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31584,00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39082,00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39082,00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32139,00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40182,00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32694,00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41282,00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33249,00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42382,00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247015305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79693746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Обеспеченность: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66241287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больничными койками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15418561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291,94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292,04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292,15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292,25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292,36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292,46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85139456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врачами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695983151"/>
                  </a:ext>
                </a:extLst>
              </a:tr>
              <a:tr h="175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30716410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994957294"/>
                  </a:ext>
                </a:extLst>
              </a:tr>
              <a:tr h="1991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330606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1000 детей дошкольного возраста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828,52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828,54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828,56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829,26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829,42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829,96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829,92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830,66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865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47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051" y="477466"/>
            <a:ext cx="10312366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9418" y="1413570"/>
            <a:ext cx="9577063" cy="4016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на 2026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5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25B5F2F-8ACA-46DC-B2BF-1A8653088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39783"/>
              </p:ext>
            </p:extLst>
          </p:nvPr>
        </p:nvGraphicFramePr>
        <p:xfrm>
          <a:off x="408955" y="693490"/>
          <a:ext cx="11521277" cy="5904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189">
                  <a:extLst>
                    <a:ext uri="{9D8B030D-6E8A-4147-A177-3AD203B41FA5}">
                      <a16:colId xmlns:a16="http://schemas.microsoft.com/office/drawing/2014/main" val="1695569310"/>
                    </a:ext>
                  </a:extLst>
                </a:gridCol>
                <a:gridCol w="991616">
                  <a:extLst>
                    <a:ext uri="{9D8B030D-6E8A-4147-A177-3AD203B41FA5}">
                      <a16:colId xmlns:a16="http://schemas.microsoft.com/office/drawing/2014/main" val="294648565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69219909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179359399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60485702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752787372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583415349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466249356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12355149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2077178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32383059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579466217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71416940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99690428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925539948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906228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33708"/>
                  </a:ext>
                </a:extLst>
              </a:tr>
              <a:tr h="3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22816894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ЖИЛИЩНОЕ СТРОИТЕЛЬСТВО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230395809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кв.м общей площади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116189,00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113748,00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110931,00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114464,00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118142,00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115195,00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116500,00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116000,00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122300,00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128100,00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134000,00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922485843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23,81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29,67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36476259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11872557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Индексы-дефляторы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875718289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818178807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115533319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109,20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109,10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874772593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97,20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24212823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109,20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948768561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109,80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04473465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98,80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37224697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15543079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108,40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7875388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109,80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3183745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107,80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105,30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104,20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04129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44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DABFE9C-5108-4450-B170-45194C812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958248"/>
              </p:ext>
            </p:extLst>
          </p:nvPr>
        </p:nvGraphicFramePr>
        <p:xfrm>
          <a:off x="192931" y="765498"/>
          <a:ext cx="11809311" cy="5976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645">
                  <a:extLst>
                    <a:ext uri="{9D8B030D-6E8A-4147-A177-3AD203B41FA5}">
                      <a16:colId xmlns:a16="http://schemas.microsoft.com/office/drawing/2014/main" val="2889925073"/>
                    </a:ext>
                  </a:extLst>
                </a:gridCol>
                <a:gridCol w="1079694">
                  <a:extLst>
                    <a:ext uri="{9D8B030D-6E8A-4147-A177-3AD203B41FA5}">
                      <a16:colId xmlns:a16="http://schemas.microsoft.com/office/drawing/2014/main" val="121710373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21478989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821659638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75512525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95827022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974774492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97324835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89760698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4234750119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304450059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080071844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653832165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675519304"/>
                    </a:ext>
                  </a:extLst>
                </a:gridCol>
              </a:tblGrid>
              <a:tr h="14118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86672525"/>
                  </a:ext>
                </a:extLst>
              </a:tr>
              <a:tr h="14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347885"/>
                  </a:ext>
                </a:extLst>
              </a:tr>
              <a:tr h="400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97547141"/>
                  </a:ext>
                </a:extLst>
              </a:tr>
              <a:tr h="172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ЖИЛИЩНОЕ СТРОИТЕЛЬСТВО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319036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кв.м общей площади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111000,00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135500,00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112000,00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136600,00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1130000,00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137700,00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138000,00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115000,00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139000,00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116000,00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140000,00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14682128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33,45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34,55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35,33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194588651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715097099"/>
                  </a:ext>
                </a:extLst>
              </a:tr>
              <a:tr h="172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Индексы-дефляторы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59019667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02803684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897078887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812611649"/>
                  </a:ext>
                </a:extLst>
              </a:tr>
              <a:tr h="517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27075966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14626218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138735646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810450524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5783414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43114805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84687370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103,90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04302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092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67E5798-7832-4109-A2B3-C9D6DC381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93669"/>
              </p:ext>
            </p:extLst>
          </p:nvPr>
        </p:nvGraphicFramePr>
        <p:xfrm>
          <a:off x="408955" y="765498"/>
          <a:ext cx="11593291" cy="5976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0787">
                  <a:extLst>
                    <a:ext uri="{9D8B030D-6E8A-4147-A177-3AD203B41FA5}">
                      <a16:colId xmlns:a16="http://schemas.microsoft.com/office/drawing/2014/main" val="2015236344"/>
                    </a:ext>
                  </a:extLst>
                </a:gridCol>
                <a:gridCol w="1059944">
                  <a:extLst>
                    <a:ext uri="{9D8B030D-6E8A-4147-A177-3AD203B41FA5}">
                      <a16:colId xmlns:a16="http://schemas.microsoft.com/office/drawing/2014/main" val="59566626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766202069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2676021497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425587558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2215061655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527905412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10613256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023093115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3049931814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86972755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602737256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890619719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425750680"/>
                    </a:ext>
                  </a:extLst>
                </a:gridCol>
              </a:tblGrid>
              <a:tr h="14118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520671038"/>
                  </a:ext>
                </a:extLst>
              </a:tr>
              <a:tr h="14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61125"/>
                  </a:ext>
                </a:extLst>
              </a:tr>
              <a:tr h="400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81521167"/>
                  </a:ext>
                </a:extLst>
              </a:tr>
              <a:tr h="17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ЖИЛИЩНОЕ СТРОИТЕЛЬСТВО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09202583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кв.м общей площади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117000,00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141000,00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118000,00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142000,00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119000,00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143000,00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120000,00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144000,00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121000,00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145000,00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122000,00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146000,00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26574413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41,98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43,54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556683576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584601493"/>
                  </a:ext>
                </a:extLst>
              </a:tr>
              <a:tr h="17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Индексы-дефляторы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7791915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895709849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0983174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97999349"/>
                  </a:ext>
                </a:extLst>
              </a:tr>
              <a:tr h="517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3595184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27628726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8152990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растениеводство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371624792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животноводство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77178402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69832011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29267658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 к предыдущему году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103,90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662066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154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167B2-50AC-4A95-8056-D03521B5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0483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городского округа в бюджетном процессе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3DEA71-23FB-4749-A58E-B890946DEA71}"/>
              </a:ext>
            </a:extLst>
          </p:cNvPr>
          <p:cNvSpPr/>
          <p:nvPr/>
        </p:nvSpPr>
        <p:spPr>
          <a:xfrm>
            <a:off x="838419" y="1413570"/>
            <a:ext cx="10011696" cy="452431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налогоплательщики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помогают формировать доходную часть бюджета, уплачивая налог на доходы физических лиц, имущественные налоги и другие платежи и сборы.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получатели социальных гарантий: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расходной части бюджета граждане получают бюджетные услуги, такие как образование, ЖКХ, культура, физическая культура и спорт, социальные льготы и другие направления.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публичных слушаний по вопросам бюджета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слушания проводятся ежегодно, носят открытый характер, и принять в них участие может любой желающий гражданин.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проектов инициативного бюджетирования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граждан в управлении вопросами развития общественной инфраструктуры и территориального развития на основе определения направлений расходования бюджетных средств. </a:t>
            </a:r>
            <a:br>
              <a:rPr lang="ru-RU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4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72210-97AE-429A-A79E-DA7C81BE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89434"/>
            <a:ext cx="10518338" cy="6883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8DEB8D-09C1-448F-A6F9-BF12215CD620}"/>
              </a:ext>
            </a:extLst>
          </p:cNvPr>
          <p:cNvSpPr/>
          <p:nvPr/>
        </p:nvSpPr>
        <p:spPr>
          <a:xfrm>
            <a:off x="784378" y="1244566"/>
            <a:ext cx="6768752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– обязательства публично–правового образования по полученным кредитам, выпущенным ценным бумагам, предоставленным гарантиям перед третьими лицами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B98962-78B7-4622-980F-088E7C94FB30}"/>
              </a:ext>
            </a:extLst>
          </p:cNvPr>
          <p:cNvSpPr/>
          <p:nvPr/>
        </p:nvSpPr>
        <p:spPr>
          <a:xfrm>
            <a:off x="7825779" y="877754"/>
            <a:ext cx="3960440" cy="175432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объёмы муниципального долга и расходов на его обслуживание регулируются Бюджетным кодексом РФ. Муниципальный долг не должен превышать объем налоговых и неналоговых доходов без учета поступлений дополнительного норматива по налогу на доходы физических лиц. Расходы на обслуживание муниципального долга не должны превышать 15 % расходов бюджета без учета расходов, осуществляемых за счет субвенций.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3F38097-3CEE-46F0-9F28-074329479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988" y="1808163"/>
            <a:ext cx="50701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762EAAEB-9D3B-45A8-A81A-0DAE2D6C7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278"/>
              </p:ext>
            </p:extLst>
          </p:nvPr>
        </p:nvGraphicFramePr>
        <p:xfrm>
          <a:off x="784378" y="3364323"/>
          <a:ext cx="8239842" cy="2583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6446">
                  <a:extLst>
                    <a:ext uri="{9D8B030D-6E8A-4147-A177-3AD203B41FA5}">
                      <a16:colId xmlns:a16="http://schemas.microsoft.com/office/drawing/2014/main" val="1252189773"/>
                    </a:ext>
                  </a:extLst>
                </a:gridCol>
                <a:gridCol w="799114">
                  <a:extLst>
                    <a:ext uri="{9D8B030D-6E8A-4147-A177-3AD203B41FA5}">
                      <a16:colId xmlns:a16="http://schemas.microsoft.com/office/drawing/2014/main" val="1377439355"/>
                    </a:ext>
                  </a:extLst>
                </a:gridCol>
                <a:gridCol w="719598">
                  <a:extLst>
                    <a:ext uri="{9D8B030D-6E8A-4147-A177-3AD203B41FA5}">
                      <a16:colId xmlns:a16="http://schemas.microsoft.com/office/drawing/2014/main" val="2138385612"/>
                    </a:ext>
                  </a:extLst>
                </a:gridCol>
                <a:gridCol w="702679">
                  <a:extLst>
                    <a:ext uri="{9D8B030D-6E8A-4147-A177-3AD203B41FA5}">
                      <a16:colId xmlns:a16="http://schemas.microsoft.com/office/drawing/2014/main" val="3961838360"/>
                    </a:ext>
                  </a:extLst>
                </a:gridCol>
                <a:gridCol w="1176959">
                  <a:extLst>
                    <a:ext uri="{9D8B030D-6E8A-4147-A177-3AD203B41FA5}">
                      <a16:colId xmlns:a16="http://schemas.microsoft.com/office/drawing/2014/main" val="636266716"/>
                    </a:ext>
                  </a:extLst>
                </a:gridCol>
                <a:gridCol w="1177523">
                  <a:extLst>
                    <a:ext uri="{9D8B030D-6E8A-4147-A177-3AD203B41FA5}">
                      <a16:colId xmlns:a16="http://schemas.microsoft.com/office/drawing/2014/main" val="26248524"/>
                    </a:ext>
                  </a:extLst>
                </a:gridCol>
                <a:gridCol w="1177523">
                  <a:extLst>
                    <a:ext uri="{9D8B030D-6E8A-4147-A177-3AD203B41FA5}">
                      <a16:colId xmlns:a16="http://schemas.microsoft.com/office/drawing/2014/main" val="2311192171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1 января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5649"/>
                  </a:ext>
                </a:extLst>
              </a:tr>
              <a:tr h="25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09775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 долг,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236633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31821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23072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88139"/>
                  </a:ext>
                </a:extLst>
              </a:tr>
            </a:tbl>
          </a:graphicData>
        </a:graphic>
      </p:graphicFrame>
      <p:sp>
        <p:nvSpPr>
          <p:cNvPr id="14" name="Rectangle 3">
            <a:extLst>
              <a:ext uri="{FF2B5EF4-FFF2-40B4-BE49-F238E27FC236}">
                <a16:creationId xmlns:a16="http://schemas.microsoft.com/office/drawing/2014/main" id="{E7FA77BD-86B2-44F4-B0D2-B5D25C3D9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198" y="3097680"/>
            <a:ext cx="2952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952B254-F4C7-4968-9BC4-08AD32D7EFA6}"/>
              </a:ext>
            </a:extLst>
          </p:cNvPr>
          <p:cNvSpPr/>
          <p:nvPr/>
        </p:nvSpPr>
        <p:spPr>
          <a:xfrm>
            <a:off x="1849115" y="2791154"/>
            <a:ext cx="5328592" cy="57606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на 1 января года,</a:t>
            </a: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очередным финансовым годом и каждым годом планового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1186663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49008-D0F9-41B6-9A83-BF5CB87E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63" y="133353"/>
            <a:ext cx="11341261" cy="9604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городского округа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2026 год и на плановый период 2027 и 2028 годов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86251A0-5DC1-4DA1-AE5B-357AFFD9D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17454"/>
              </p:ext>
            </p:extLst>
          </p:nvPr>
        </p:nvGraphicFramePr>
        <p:xfrm>
          <a:off x="228147" y="1341562"/>
          <a:ext cx="11629293" cy="52453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89085">
                  <a:extLst>
                    <a:ext uri="{9D8B030D-6E8A-4147-A177-3AD203B41FA5}">
                      <a16:colId xmlns:a16="http://schemas.microsoft.com/office/drawing/2014/main" val="560470068"/>
                    </a:ext>
                  </a:extLst>
                </a:gridCol>
                <a:gridCol w="2410052">
                  <a:extLst>
                    <a:ext uri="{9D8B030D-6E8A-4147-A177-3AD203B41FA5}">
                      <a16:colId xmlns:a16="http://schemas.microsoft.com/office/drawing/2014/main" val="1015228195"/>
                    </a:ext>
                  </a:extLst>
                </a:gridCol>
                <a:gridCol w="2410052">
                  <a:extLst>
                    <a:ext uri="{9D8B030D-6E8A-4147-A177-3AD203B41FA5}">
                      <a16:colId xmlns:a16="http://schemas.microsoft.com/office/drawing/2014/main" val="3227061134"/>
                    </a:ext>
                  </a:extLst>
                </a:gridCol>
                <a:gridCol w="2410052">
                  <a:extLst>
                    <a:ext uri="{9D8B030D-6E8A-4147-A177-3AD203B41FA5}">
                      <a16:colId xmlns:a16="http://schemas.microsoft.com/office/drawing/2014/main" val="1885047037"/>
                    </a:ext>
                  </a:extLst>
                </a:gridCol>
                <a:gridCol w="2410052">
                  <a:extLst>
                    <a:ext uri="{9D8B030D-6E8A-4147-A177-3AD203B41FA5}">
                      <a16:colId xmlns:a16="http://schemas.microsoft.com/office/drawing/2014/main" val="253802655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 группы, подгруппы, статьи и вида источников финансирования дефицита бюджета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4570" marB="457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8225" marR="8225" marT="4113" marB="4113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(в рублях)</a:t>
                      </a:r>
                    </a:p>
                  </a:txBody>
                  <a:tcPr marL="8225" marR="8225" marT="4113" marB="4113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tc h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extLst>
                  <a:ext uri="{0D108BD9-81ED-4DB2-BD59-A6C34878D82A}">
                    <a16:rowId xmlns:a16="http://schemas.microsoft.com/office/drawing/2014/main" val="1378480692"/>
                  </a:ext>
                </a:extLst>
              </a:tr>
              <a:tr h="10972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8225" marR="8225" marT="4113" marB="411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8225" marR="8225" marT="4113" marB="411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8225" marR="8225" marT="4113" marB="411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9099"/>
                  </a:ext>
                </a:extLst>
              </a:tr>
              <a:tr h="309907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200 000 000,00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01801"/>
                  </a:ext>
                </a:extLst>
              </a:tr>
              <a:tr h="104467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01 00 00 00 00 0000 000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200 000 000,00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80516"/>
                  </a:ext>
                </a:extLst>
              </a:tr>
              <a:tr h="777483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01 03 00 00 00 0000 000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43248"/>
                  </a:ext>
                </a:extLst>
              </a:tr>
              <a:tr h="1378653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01 03 01 00 04 0000 810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68207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01 05 00 00 00 0000 000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бюджетов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218 200 000,00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</a:t>
                      </a:r>
                      <a:endParaRPr lang="ru-RU" sz="20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63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68554" y="405458"/>
            <a:ext cx="9600156" cy="648072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городского округа город Стерлитамак Республики Башкортостан на 2026 год и на плановый период 2027 и 2028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8455" y="1341562"/>
            <a:ext cx="1140035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Основные направления бюджетной политики городского округа город Стерлитамак Республики Башкортостан на 2026 год и на плановый период 2027 и 2028 годов разработаны в соответствии с Планом мероприятий («дорожной карты») по оптимизации бюджетных расходов, сокращению нерезультативных расходов, увеличению собственных доходов за счет имеющихся резервов по городскому округу город Стерлитамак Республики Башкортостан до 2028 года.</a:t>
            </a: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9513315"/>
              </p:ext>
            </p:extLst>
          </p:nvPr>
        </p:nvGraphicFramePr>
        <p:xfrm>
          <a:off x="468455" y="2448977"/>
          <a:ext cx="105851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776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89075" y="21664"/>
            <a:ext cx="9769995" cy="92284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2026 год и на плановый период 2027 и 2028 годов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0D75F8D-FE76-4037-BFF9-78CFBFA03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369164"/>
              </p:ext>
            </p:extLst>
          </p:nvPr>
        </p:nvGraphicFramePr>
        <p:xfrm>
          <a:off x="264939" y="972539"/>
          <a:ext cx="9865096" cy="586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312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9D535-0C68-41DA-8035-63D5B2A4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1903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 городского округа город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85AF34-F923-492C-84D2-F1C36C448B31}"/>
              </a:ext>
            </a:extLst>
          </p:cNvPr>
          <p:cNvSpPr/>
          <p:nvPr/>
        </p:nvSpPr>
        <p:spPr>
          <a:xfrm>
            <a:off x="838417" y="1269554"/>
            <a:ext cx="1101981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совокупность экономических, финансовых и правовых мер, которые государство предпринимает в области налогообложения.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налоговой политики в среднесрочной перспективе являются: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федерального законодательства, налогового законодательства Республики Башкортостан, разработка эффективных механизмов налогового стимулирования на региональном уровне;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дисциплины налогоплательщиков, поддержание статуса ответственного налогоплательщика Республики Башкортостан;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развития экономической системы путем структурных преобразований, направленных на укрепление технологического потенциала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расширение инфраструктурных возможностей в условиях цифровизации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изменения внешнеэкономических приоритетов;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максимально эффективного использования бюджетных средств с направлением их на решение наиболее важных задач развития региона с обеспечением безусловного выполнения всех социальных обязательств, предусмотренных бюджетом Республики Башкортостан;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Республики Башкортостан к группе  заемщиков с высоким уровнем долговой устойчивости.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доходной части консолидированного бюджета Республики Башкортостан в 2026 году и на период до 2028 года обусловлены необходимостью взаимодействия республиканских исполнительных органов и крупных предприятий республики с целью выполнения утвержденного плана по налоговым доходам.</a:t>
            </a:r>
          </a:p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меры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планируемые к реализации в среднесрочной перспективе: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возможности использования налоговых преференций налогоплательщиками, недобросовестно исполняющими свои обязанности, путем установления условий отсутствия задолженности по уплате налогов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применения налоговых льгот по имущественным налогам;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ежегодной индексации размеров потенциально возможного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получению индивидуальным предпринимателем дохода при применении патентной системы налогообложения на коэффициент-дефлятор.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плановом периоде с 2026 по 2028 годы продолжится реализация ключевых направлений налоговой политики, принятых ранее. Сохранение преемственности курса  и последовательности в принятии решений  направлено на  улучшение инвестиционной и инновационной среды, а также на достижение целевых показателей роста доходов консолидированного бюджета Республики Башкортостан. Основными приоритетами при этом останутся создание стабильных налоговых условий для бизнеса и повышение эффективности налогового администрирования.</a:t>
            </a:r>
          </a:p>
          <a:p>
            <a:pPr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413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9994" y="438257"/>
            <a:ext cx="9001000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городского округа город Стерлитамак Республики Башкортостан на 2026 год и плановый период 2027 и 2028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16876" y="1332125"/>
            <a:ext cx="1074930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  </a:t>
            </a:r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Основными факторами, определяющими характер долговой политики городского округа город Стерлитамак Республики Башкортостан на 2026-2028 годы при исполнении бюджета городского округа город Стерлитамак Республики Башкортостан, являются риски снижения налоговых и неналоговых доходов местного бюджета, роста расходов местного бюджета в рамках реализации мер по стабилизации.</a:t>
            </a:r>
          </a:p>
          <a:p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           Городской округ город Стерлитамак Республики Башкортостан в предстоящий трехлетний период будет стремиться обеспечить сохранение достигнутых показателей, предусматривающих отнесение муниципалитета к группе с высокой долговой устойчивостью.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00326099"/>
              </p:ext>
            </p:extLst>
          </p:nvPr>
        </p:nvGraphicFramePr>
        <p:xfrm>
          <a:off x="1016876" y="3429795"/>
          <a:ext cx="10327237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ая соединительная линия 4"/>
          <p:cNvSpPr/>
          <p:nvPr/>
        </p:nvSpPr>
        <p:spPr>
          <a:xfrm>
            <a:off x="3727776" y="6454130"/>
            <a:ext cx="7616337" cy="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6"/>
          <p:cNvGrpSpPr/>
          <p:nvPr/>
        </p:nvGrpSpPr>
        <p:grpSpPr>
          <a:xfrm>
            <a:off x="3799179" y="5734051"/>
            <a:ext cx="7473530" cy="687280"/>
            <a:chOff x="2851042" y="31698"/>
            <a:chExt cx="7473530" cy="6872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851042" y="31698"/>
              <a:ext cx="7473530" cy="687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917202" y="31698"/>
              <a:ext cx="7407370" cy="68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t" anchorCtr="0">
              <a:noAutofit/>
            </a:bodyPr>
            <a:lstStyle/>
            <a:p>
              <a:pPr lvl="0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контроля за своевременностью и полнотой исполнения и учета долговых обязательств, а также открытости данных о состоянии муниципального долга.</a:t>
              </a:r>
              <a:endParaRPr lang="ru-RU" sz="15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18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13874-F282-486D-A3F5-004A688A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городском округе город Стерлитамак Республики Башкортостан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437DEB-CFFC-4B9A-BCA3-77322EA31391}"/>
              </a:ext>
            </a:extLst>
          </p:cNvPr>
          <p:cNvSpPr/>
          <p:nvPr/>
        </p:nvSpPr>
        <p:spPr>
          <a:xfrm>
            <a:off x="959986" y="1932887"/>
            <a:ext cx="9671367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официальном сайте городского округа город Октябрьский Республики Башкортостан. Данные материалы отвечают требованиям по уровню открытости бюджетных данных, установленным приказом Министерства финансов Республики Башкортостан от 12 августа 2016 года №223 «Об организации проведения оценки уровня открытости бюджетных данных в муниципальных районах (городских округах) Республики Башкортостан». С 2016 года по результатам проведенного мониторинга формируются итоговые результаты и составляется рейтинг муниципальных образований РБ по уровню открытости бюджетных данных, который оценивается по показателям по бальной системе, максимальное количество по всем этапам составляет 150 баллов.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CEAEBF-D6A8-4AA9-A5E7-D42F7CBFF4FA}"/>
              </a:ext>
            </a:extLst>
          </p:cNvPr>
          <p:cNvSpPr/>
          <p:nvPr/>
        </p:nvSpPr>
        <p:spPr>
          <a:xfrm>
            <a:off x="959986" y="4260567"/>
            <a:ext cx="969640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муниципальными финансами проводится в соответствии с Приказом Минфина Республики Башкортостан от 12 августа 2013 года №75 «О порядке осуществления оперативного (ежеквартального)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финансами: бюджетное планирование, исполнение бюджета, управление муниципальным долгом,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</a:t>
            </a:r>
          </a:p>
        </p:txBody>
      </p:sp>
    </p:spTree>
    <p:extLst>
      <p:ext uri="{BB962C8B-B14F-4D97-AF65-F5344CB8AC3E}">
        <p14:creationId xmlns:p14="http://schemas.microsoft.com/office/powerpoint/2010/main" val="1765934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5000"/>
                <a:lumOff val="9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6;p15">
            <a:extLst>
              <a:ext uri="{FF2B5EF4-FFF2-40B4-BE49-F238E27FC236}">
                <a16:creationId xmlns:a16="http://schemas.microsoft.com/office/drawing/2014/main" id="{A47B8CD4-7132-4076-B38C-FD563559E685}"/>
              </a:ext>
            </a:extLst>
          </p:cNvPr>
          <p:cNvSpPr txBox="1">
            <a:spLocks/>
          </p:cNvSpPr>
          <p:nvPr/>
        </p:nvSpPr>
        <p:spPr>
          <a:xfrm>
            <a:off x="481708" y="94625"/>
            <a:ext cx="1184168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характеристики проекта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</a:t>
            </a:r>
          </a:p>
          <a:p>
            <a:pPr algn="ctr" defTabSz="914583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 2026 год и плановый период 2027 и 2028 годов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EF6621C-122B-41CB-BC4D-70C6E765FD23}"/>
              </a:ext>
            </a:extLst>
          </p:cNvPr>
          <p:cNvGrpSpPr/>
          <p:nvPr/>
        </p:nvGrpSpPr>
        <p:grpSpPr>
          <a:xfrm>
            <a:off x="979830" y="1413570"/>
            <a:ext cx="10235513" cy="4672177"/>
            <a:chOff x="2036472" y="1819129"/>
            <a:chExt cx="10233144" cy="4671096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11AC505-79C6-4F28-8F36-D39693C9C291}"/>
                </a:ext>
              </a:extLst>
            </p:cNvPr>
            <p:cNvSpPr/>
            <p:nvPr/>
          </p:nvSpPr>
          <p:spPr>
            <a:xfrm>
              <a:off x="3487856" y="5757246"/>
              <a:ext cx="3568436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>
                <a:defRPr/>
              </a:pPr>
              <a:endParaRPr 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842FB6C1-A2AE-4E5F-9895-5EDC10FAA93E}"/>
                </a:ext>
              </a:extLst>
            </p:cNvPr>
            <p:cNvSpPr/>
            <p:nvPr/>
          </p:nvSpPr>
          <p:spPr>
            <a:xfrm>
              <a:off x="8702016" y="5749932"/>
              <a:ext cx="3567600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>
                <a:defRPr/>
              </a:pPr>
              <a:endParaRPr 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FBEB7233-0F7D-4834-B81B-2C452F4962A7}"/>
                </a:ext>
              </a:extLst>
            </p:cNvPr>
            <p:cNvGrpSpPr/>
            <p:nvPr/>
          </p:nvGrpSpPr>
          <p:grpSpPr>
            <a:xfrm>
              <a:off x="2036472" y="1819129"/>
              <a:ext cx="9965206" cy="4590062"/>
              <a:chOff x="-7260" y="1337130"/>
              <a:chExt cx="8212176" cy="3782604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34FD8A43-FC30-47E3-B2BE-A873FE232EE7}"/>
                  </a:ext>
                </a:extLst>
              </p:cNvPr>
              <p:cNvSpPr/>
              <p:nvPr/>
            </p:nvSpPr>
            <p:spPr>
              <a:xfrm>
                <a:off x="5484447" y="3334392"/>
                <a:ext cx="2720469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>
                  <a:defRPr/>
                </a:pPr>
                <a:endParaRPr lang="ru-RU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0482F8-27BD-46DA-90A2-3D5114311080}"/>
                  </a:ext>
                </a:extLst>
              </p:cNvPr>
              <p:cNvSpPr txBox="1"/>
              <p:nvPr/>
            </p:nvSpPr>
            <p:spPr>
              <a:xfrm>
                <a:off x="1951226" y="1341288"/>
                <a:ext cx="2127041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5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 доходы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F40C0B-0106-41C1-A61E-6E83FB829EB4}"/>
                  </a:ext>
                </a:extLst>
              </p:cNvPr>
              <p:cNvSpPr txBox="1"/>
              <p:nvPr/>
            </p:nvSpPr>
            <p:spPr>
              <a:xfrm>
                <a:off x="5938781" y="1341288"/>
                <a:ext cx="1416408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5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расходы</a:t>
                </a: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85564B38-2F21-489A-92F4-58EBAB73E071}"/>
                  </a:ext>
                </a:extLst>
              </p:cNvPr>
              <p:cNvSpPr/>
              <p:nvPr/>
            </p:nvSpPr>
            <p:spPr>
              <a:xfrm>
                <a:off x="1555727" y="2062415"/>
                <a:ext cx="2573772" cy="604038"/>
              </a:xfrm>
              <a:prstGeom prst="rect">
                <a:avLst/>
              </a:prstGeom>
              <a:gradFill>
                <a:gsLst>
                  <a:gs pos="45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>
                  <a:defRPr/>
                </a:pPr>
                <a:endParaRPr lang="ru-RU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7219ED81-D910-4230-942D-34B1DBC1CBDB}"/>
                  </a:ext>
                </a:extLst>
              </p:cNvPr>
              <p:cNvSpPr/>
              <p:nvPr/>
            </p:nvSpPr>
            <p:spPr>
              <a:xfrm>
                <a:off x="1409409" y="3324301"/>
                <a:ext cx="2720091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>
                  <a:defRPr/>
                </a:pPr>
                <a:endParaRPr lang="ru-RU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D8FFCE-CDB6-4AD2-ADA9-304D15208EC0}"/>
                  </a:ext>
                </a:extLst>
              </p:cNvPr>
              <p:cNvSpPr txBox="1"/>
              <p:nvPr/>
            </p:nvSpPr>
            <p:spPr>
              <a:xfrm>
                <a:off x="2408566" y="2086055"/>
                <a:ext cx="1431177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3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10 494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A3808F-F53B-4C87-8666-4DDBA64BB349}"/>
                  </a:ext>
                </a:extLst>
              </p:cNvPr>
              <p:cNvSpPr txBox="1"/>
              <p:nvPr/>
            </p:nvSpPr>
            <p:spPr>
              <a:xfrm>
                <a:off x="2591977" y="3366190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3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9 705</a:t>
                </a: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0D360CE2-CCC7-4817-824C-4ACADA420E32}"/>
                  </a:ext>
                </a:extLst>
              </p:cNvPr>
              <p:cNvSpPr/>
              <p:nvPr/>
            </p:nvSpPr>
            <p:spPr>
              <a:xfrm>
                <a:off x="5470728" y="2061488"/>
                <a:ext cx="2604768" cy="604038"/>
              </a:xfrm>
              <a:prstGeom prst="rect">
                <a:avLst/>
              </a:prstGeom>
              <a:gradFill>
                <a:gsLst>
                  <a:gs pos="29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>
                  <a:defRPr/>
                </a:pPr>
                <a:endParaRPr lang="ru-RU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E3CB83-C339-421F-8C6C-1A431E84C416}"/>
                  </a:ext>
                </a:extLst>
              </p:cNvPr>
              <p:cNvSpPr txBox="1"/>
              <p:nvPr/>
            </p:nvSpPr>
            <p:spPr>
              <a:xfrm>
                <a:off x="5953155" y="2085171"/>
                <a:ext cx="1401978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3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10 694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2E29041-0FD6-42BF-82CB-A1911FD559B9}"/>
                  </a:ext>
                </a:extLst>
              </p:cNvPr>
              <p:cNvSpPr txBox="1"/>
              <p:nvPr/>
            </p:nvSpPr>
            <p:spPr>
              <a:xfrm>
                <a:off x="-7260" y="2115762"/>
                <a:ext cx="1075840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</a:t>
                </a: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A99EB9B-F42C-471C-A73C-A93900833393}"/>
                  </a:ext>
                </a:extLst>
              </p:cNvPr>
              <p:cNvSpPr txBox="1"/>
              <p:nvPr/>
            </p:nvSpPr>
            <p:spPr>
              <a:xfrm>
                <a:off x="6993" y="3401892"/>
                <a:ext cx="998411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2027</a:t>
                </a: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г. 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A462DD8-CD64-4128-8A19-CCC5C8C7044C}"/>
                  </a:ext>
                </a:extLst>
              </p:cNvPr>
              <p:cNvSpPr txBox="1"/>
              <p:nvPr/>
            </p:nvSpPr>
            <p:spPr>
              <a:xfrm>
                <a:off x="4164973" y="2116569"/>
                <a:ext cx="1236525" cy="51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30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5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- 200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8B61EF-F904-4FD6-9B09-7B3FF25683A6}"/>
                  </a:ext>
                </a:extLst>
              </p:cNvPr>
              <p:cNvSpPr txBox="1"/>
              <p:nvPr/>
            </p:nvSpPr>
            <p:spPr>
              <a:xfrm>
                <a:off x="5637839" y="3341954"/>
                <a:ext cx="1253581" cy="45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endParaRPr lang="ru-RU" sz="3001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305F517-8A07-4E48-BD73-40837C115F87}"/>
                  </a:ext>
                </a:extLst>
              </p:cNvPr>
              <p:cNvSpPr txBox="1"/>
              <p:nvPr/>
            </p:nvSpPr>
            <p:spPr>
              <a:xfrm>
                <a:off x="9907" y="4688556"/>
                <a:ext cx="1097287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2028 </a:t>
                </a: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0E9932B-3964-4BA9-9CB3-C62DC865820B}"/>
                  </a:ext>
                </a:extLst>
              </p:cNvPr>
              <p:cNvSpPr txBox="1"/>
              <p:nvPr/>
            </p:nvSpPr>
            <p:spPr>
              <a:xfrm>
                <a:off x="4126324" y="1337130"/>
                <a:ext cx="1602640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25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 дефицит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F4D68F-E7E1-4AE5-9229-9905CA322245}"/>
                  </a:ext>
                </a:extLst>
              </p:cNvPr>
              <p:cNvSpPr txBox="1"/>
              <p:nvPr/>
            </p:nvSpPr>
            <p:spPr>
              <a:xfrm>
                <a:off x="5971826" y="3359349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583">
                  <a:defRPr/>
                </a:pPr>
                <a:r>
                  <a:rPr lang="ru-RU" sz="3801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9 705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5DBEC2-67D6-4D14-B7D9-B1EB230BA310}"/>
                </a:ext>
              </a:extLst>
            </p:cNvPr>
            <p:cNvSpPr txBox="1"/>
            <p:nvPr/>
          </p:nvSpPr>
          <p:spPr>
            <a:xfrm>
              <a:off x="5178208" y="5755515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583">
                <a:defRPr/>
              </a:pPr>
              <a:r>
                <a:rPr lang="ru-RU" sz="3801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9 116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340FB2-5AD7-4D2E-A47E-5149DA420BFA}"/>
                </a:ext>
              </a:extLst>
            </p:cNvPr>
            <p:cNvSpPr txBox="1"/>
            <p:nvPr/>
          </p:nvSpPr>
          <p:spPr>
            <a:xfrm>
              <a:off x="9303427" y="5776086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583">
                <a:defRPr/>
              </a:pPr>
              <a:r>
                <a:rPr lang="ru-RU" sz="3801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9 116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DD7FA28-5A0B-4347-B5D3-E24F08E4806E}"/>
              </a:ext>
            </a:extLst>
          </p:cNvPr>
          <p:cNvSpPr txBox="1"/>
          <p:nvPr/>
        </p:nvSpPr>
        <p:spPr>
          <a:xfrm>
            <a:off x="10418067" y="1485500"/>
            <a:ext cx="1240522" cy="36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160629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8212" y="1197546"/>
            <a:ext cx="727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местного бюджета</a:t>
            </a:r>
            <a:endParaRPr lang="en-IN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88298020"/>
              </p:ext>
            </p:extLst>
          </p:nvPr>
        </p:nvGraphicFramePr>
        <p:xfrm>
          <a:off x="1129035" y="1751544"/>
          <a:ext cx="972108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532923"/>
              </p:ext>
            </p:extLst>
          </p:nvPr>
        </p:nvGraphicFramePr>
        <p:xfrm>
          <a:off x="3505301" y="5085980"/>
          <a:ext cx="5904654" cy="165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741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10 494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9 116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  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9 116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/ профицит,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  руб.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56;p15">
            <a:extLst>
              <a:ext uri="{FF2B5EF4-FFF2-40B4-BE49-F238E27FC236}">
                <a16:creationId xmlns:a16="http://schemas.microsoft.com/office/drawing/2014/main" id="{D8E77422-F4B3-42C1-89B2-ED89A325DA86}"/>
              </a:ext>
            </a:extLst>
          </p:cNvPr>
          <p:cNvSpPr txBox="1">
            <a:spLocks/>
          </p:cNvSpPr>
          <p:nvPr/>
        </p:nvSpPr>
        <p:spPr>
          <a:xfrm>
            <a:off x="481708" y="94625"/>
            <a:ext cx="1184168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характеристики проекта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</a:t>
            </a:r>
          </a:p>
          <a:p>
            <a:pPr algn="ctr" defTabSz="914583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 2026 год и плановый период 2027 и 2028 годов</a:t>
            </a:r>
          </a:p>
        </p:txBody>
      </p:sp>
    </p:spTree>
    <p:extLst>
      <p:ext uri="{BB962C8B-B14F-4D97-AF65-F5344CB8AC3E}">
        <p14:creationId xmlns:p14="http://schemas.microsoft.com/office/powerpoint/2010/main" val="102359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89476" y="117426"/>
            <a:ext cx="10312366" cy="56280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2026 год и плановый период 2027-2028 годы, тыс. рублей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057F433-CA6E-4799-A778-FA1F5BCAD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264785"/>
              </p:ext>
            </p:extLst>
          </p:nvPr>
        </p:nvGraphicFramePr>
        <p:xfrm>
          <a:off x="120923" y="680232"/>
          <a:ext cx="12025338" cy="6120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32621969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4501206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61352632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75075368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7385301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2481464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0196094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077221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6349155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6462105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0343905"/>
                    </a:ext>
                  </a:extLst>
                </a:gridCol>
                <a:gridCol w="792090">
                  <a:extLst>
                    <a:ext uri="{9D8B030D-6E8A-4147-A177-3AD203B41FA5}">
                      <a16:colId xmlns:a16="http://schemas.microsoft.com/office/drawing/2014/main" val="4232103107"/>
                    </a:ext>
                  </a:extLst>
                </a:gridCol>
              </a:tblGrid>
              <a:tr h="691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2024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исполнения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за 2025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/ снижения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оценки за 2025 год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факту 2024 года, %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Исчисленная потребность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2026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2026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/ снижения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проекта 2026  года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оценке 2025 года, %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потребности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2027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/ снижения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проекта 2027 года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проекту 2026 года, %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2028 год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/ снижения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проекта 2028 года </a:t>
                      </a:r>
                      <a:b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проекту 2027 года, %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8518327"/>
                  </a:ext>
                </a:extLst>
              </a:tr>
              <a:tr h="92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9207323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8 703 239,80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10 122 116,40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10 494 289,80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10 494 289,80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9 705 372,80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9 116 171,40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6455973"/>
                  </a:ext>
                </a:extLst>
              </a:tr>
              <a:tr h="10621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3 183 656,80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3 864 626,60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3 816 502,00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3 816 502,00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3 730 414,00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3 959 438,00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699464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5 519 583,00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6 257 489,80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6 677 787,80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6 677 787,80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5 974 958,80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5 156 733,40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001740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РАСХОДЫ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8 785 938,80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10 225 916,40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10 694 289,80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10 694 289,80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9 705 372,80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9 116 171,40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1208797"/>
                  </a:ext>
                </a:extLst>
              </a:tr>
              <a:tr h="11125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Социально-значимые расходы</a:t>
                      </a:r>
                      <a:endParaRPr lang="ru-RU" sz="7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5 525 939,63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5 960 214,12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5 862 610,30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5 862 610,30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5 851 330,48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6 189 447,66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299129"/>
                  </a:ext>
                </a:extLst>
              </a:tr>
              <a:tr h="27505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фонда оплаты труда и взносы по обязательному социальному страхованию на выплаты по оплате труда работников и иные выплаты работникам, в т.ч.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5 279 886,96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5 769 778,96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5 651 835,31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5 651 835,31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5 647 275,96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5 978 362,77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5009223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органов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269 274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331 356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196 377,83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196 377,83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196 377,83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196 377,83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6087225"/>
                  </a:ext>
                </a:extLst>
              </a:tr>
              <a:tr h="115535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автономных и бюджетных учреждений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4 613 236,89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5 002 184,44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5 006 614,71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5 006 614,71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5 202 155,36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5 397 101,17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1398490"/>
                  </a:ext>
                </a:extLst>
              </a:tr>
              <a:tr h="115535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казенных учреждений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397 376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436 239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448 842,77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448 842,77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248 742,77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384 883,77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9439178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Стипендии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822960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 гражданам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246052,67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190435,16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210 774,99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210 774,99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204 054,52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211 084,89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1549520"/>
                  </a:ext>
                </a:extLst>
              </a:tr>
              <a:tr h="21395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обязательное медицинское страхование неработающего населения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5331081"/>
                  </a:ext>
                </a:extLst>
              </a:tr>
              <a:tr h="11125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Первоочередные расходы</a:t>
                      </a:r>
                      <a:endParaRPr lang="ru-RU" sz="7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2 587 632,40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2 816 828,38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2 818 534,05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2 818 534,05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2 543 818,19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2 512 573,92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9641634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</a:t>
                      </a:r>
                      <a:r>
                        <a:rPr lang="ru-RU" sz="7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мун.долга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57,79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53,75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4628564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первоочередные нужды, из них:                   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1 002 871,24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1 180 181,19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1 014 075,12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1 014 075,12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745 735,64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683 882,05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7904131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выплаты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5 903,56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6 762,90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6 668,00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6 668,00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6 668,00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6 668,00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900185"/>
                  </a:ext>
                </a:extLst>
              </a:tr>
              <a:tr h="31403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закупки товаров, работ и услуг для обеспечения муниципальных нужд (за исключением закупки товаров, работ, услуг в целях капитального ремонта муниципального имущества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996 967,68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1 173 418,29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1 007 407,12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1 007 407,12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739 067,64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677 214,05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8413786"/>
                  </a:ext>
                </a:extLst>
              </a:tr>
              <a:tr h="111701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Публичные нормативные выплаты гражданам несоциального характера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339418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прочие нужды, из них:</a:t>
                      </a:r>
                      <a:endParaRPr lang="ru-RU" sz="75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1 584 703,37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1 636 593,44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1 804 358,93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1 804 358,93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1 797 982,55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1 828 691,87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6757690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бюджетным и автономным учреждениям за исключением расходов на фонд оплаты труда и взносы по обязательному социальному страхованию на выплаты по оплате труда работников и иные выплаты работникам учреждений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1 422 008,03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1 491 848,14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1 692 948,91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1 692 948,91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1 701 607,53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1 732 316,85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940714"/>
                  </a:ext>
                </a:extLst>
              </a:tr>
              <a:tr h="21395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некоммерческим организациям (за исключением муниципальных учреждений)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66 425,56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56 153,33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53 135,02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53 135,02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53 135,02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53 135,02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4473337"/>
                  </a:ext>
                </a:extLst>
              </a:tr>
              <a:tr h="32948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юридическим лицам (кроме некоммерческих организаций) индивидуальным предпринимателям, физическим лицам - производителям товаров, работ, услуг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75 944,00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55 585,52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2377183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судебных актов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13 673,98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20 327,49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566538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Уплата налогов, сборов и иных платежей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6 651,80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12 678,96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5436921"/>
                  </a:ext>
                </a:extLst>
              </a:tr>
              <a:tr h="11125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7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587 011,78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1 356 489,15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1 853 756,81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1 853 756,81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1 051 272,14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35 916,00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1876645"/>
                  </a:ext>
                </a:extLst>
              </a:tr>
              <a:tr h="21395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 в объекты недвижимого имущества муниципальной собственности                                                                                                                                              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254 226,88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1 078 978,68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1 817 840,81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1 817 840,81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1 043 356,14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649687"/>
                  </a:ext>
                </a:extLst>
              </a:tr>
              <a:tr h="21395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товаров, работ, услуг в целях капитального ремонта муниципального имущества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332 594,90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274 670,47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8168197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Премии и гранты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1495%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6249256"/>
                  </a:ext>
                </a:extLst>
              </a:tr>
              <a:tr h="22679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муниципальных гарантий без права регрессивного требования гаранта к принципалу или уступки гаранту прав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6735248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средства</a:t>
                      </a:r>
                      <a:endParaRPr lang="ru-RU" sz="7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7736483"/>
                  </a:ext>
                </a:extLst>
              </a:tr>
              <a:tr h="13693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расходы (за </a:t>
                      </a:r>
                      <a:r>
                        <a:rPr lang="ru-RU" sz="7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</a:t>
                      </a:r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групп 1, 2 и 3.1)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85 354,99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92 384,75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159 388,64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159 388,64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258 951,99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378 233,82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2142283"/>
                  </a:ext>
                </a:extLst>
              </a:tr>
              <a:tr h="13693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 без учёта безвозмездных поступлений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3 266 355,80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3 968 426,60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4 016 502,00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4 016 502,00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3 730 414,00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3 959 438,00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0372137"/>
                  </a:ext>
                </a:extLst>
              </a:tr>
              <a:tr h="106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(+)/дефицит (-)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-82 699,00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-103 800,00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-200 000,00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-200 000,00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6890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123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273050" y="909514"/>
            <a:ext cx="10369152" cy="129614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2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22833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04597" y="321221"/>
            <a:ext cx="4536504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091" y="2061646"/>
            <a:ext cx="2448272" cy="247333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Субсидии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помощь, поддержка. 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софинансирования расходных обязательств нижестоящего бюджета.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9395" y="3430591"/>
            <a:ext cx="2448272" cy="295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subvenre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приходить на помощь.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105698" y="2048754"/>
            <a:ext cx="2304256" cy="248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дар, пожертвование.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60282" y="1153387"/>
            <a:ext cx="102251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– межбюджетные трансферты (средства),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697987" y="3430588"/>
            <a:ext cx="2304256" cy="248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Предоставляются 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6869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5840" y="310054"/>
            <a:ext cx="10312366" cy="7309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на 2026 год и плановый период 2027 и 2028 годов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30BA59-F2D1-4420-8BE3-0B58C0E00512}"/>
              </a:ext>
            </a:extLst>
          </p:cNvPr>
          <p:cNvGrpSpPr/>
          <p:nvPr/>
        </p:nvGrpSpPr>
        <p:grpSpPr>
          <a:xfrm>
            <a:off x="606174" y="2243190"/>
            <a:ext cx="11075543" cy="3575407"/>
            <a:chOff x="-1835773" y="1856014"/>
            <a:chExt cx="9455718" cy="2826930"/>
          </a:xfrm>
        </p:grpSpPr>
        <p:sp>
          <p:nvSpPr>
            <p:cNvPr id="9" name="Google Shape;1098;p45">
              <a:extLst>
                <a:ext uri="{FF2B5EF4-FFF2-40B4-BE49-F238E27FC236}">
                  <a16:creationId xmlns:a16="http://schemas.microsoft.com/office/drawing/2014/main" id="{FB1D7BCA-AA1E-4EF5-A49F-3B27CC45D292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D6E4D2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16;p45">
              <a:extLst>
                <a:ext uri="{FF2B5EF4-FFF2-40B4-BE49-F238E27FC236}">
                  <a16:creationId xmlns:a16="http://schemas.microsoft.com/office/drawing/2014/main" id="{1D728BDD-56FC-4C2F-9A99-4701B7AD1BFC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CE4D0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1113B6D-BD9A-4AC3-A7BC-C93AB0E6E45C}"/>
                </a:ext>
              </a:extLst>
            </p:cNvPr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12" name="Google Shape;1088;p45">
                <a:extLst>
                  <a:ext uri="{FF2B5EF4-FFF2-40B4-BE49-F238E27FC236}">
                    <a16:creationId xmlns:a16="http://schemas.microsoft.com/office/drawing/2014/main" id="{4ACFCFA7-F0F1-49EB-8D44-AE507A9C59F6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F0F3FA"/>
                  </a:gs>
                  <a:gs pos="36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3" name="Google Shape;1096;p45">
                <a:extLst>
                  <a:ext uri="{FF2B5EF4-FFF2-40B4-BE49-F238E27FC236}">
                    <a16:creationId xmlns:a16="http://schemas.microsoft.com/office/drawing/2014/main" id="{E17DD432-E211-4665-ABC0-0FEC8476E3CA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105;p45">
                <a:extLst>
                  <a:ext uri="{FF2B5EF4-FFF2-40B4-BE49-F238E27FC236}">
                    <a16:creationId xmlns:a16="http://schemas.microsoft.com/office/drawing/2014/main" id="{55DDFC04-4A3A-4CB0-8706-6E013087325F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" name="Google Shape;1107;p45">
                <a:extLst>
                  <a:ext uri="{FF2B5EF4-FFF2-40B4-BE49-F238E27FC236}">
                    <a16:creationId xmlns:a16="http://schemas.microsoft.com/office/drawing/2014/main" id="{D5923279-4150-49F8-A69F-C3604688109A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8D4CC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6" name="Google Shape;1114;p45">
                <a:extLst>
                  <a:ext uri="{FF2B5EF4-FFF2-40B4-BE49-F238E27FC236}">
                    <a16:creationId xmlns:a16="http://schemas.microsoft.com/office/drawing/2014/main" id="{25CD2E24-E1EC-4245-8596-0D2BBD9BCB89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" name="Google Shape;1117;p45">
                <a:extLst>
                  <a:ext uri="{FF2B5EF4-FFF2-40B4-BE49-F238E27FC236}">
                    <a16:creationId xmlns:a16="http://schemas.microsoft.com/office/drawing/2014/main" id="{B07E96E2-B865-4BDC-9AB5-44BD5F5AA8FE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7" cy="302872"/>
                <a:chOff x="-5259743" y="435292"/>
                <a:chExt cx="9018137" cy="302872"/>
              </a:xfrm>
            </p:grpSpPr>
            <p:sp>
              <p:nvSpPr>
                <p:cNvPr id="18" name="Google Shape;1121;p45">
                  <a:extLst>
                    <a:ext uri="{FF2B5EF4-FFF2-40B4-BE49-F238E27FC236}">
                      <a16:creationId xmlns:a16="http://schemas.microsoft.com/office/drawing/2014/main" id="{080B4B98-EF78-4F8C-9661-758ECCA326DB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19" name="Google Shape;1123;p45">
                  <a:extLst>
                    <a:ext uri="{FF2B5EF4-FFF2-40B4-BE49-F238E27FC236}">
                      <a16:creationId xmlns:a16="http://schemas.microsoft.com/office/drawing/2014/main" id="{E4D3480E-2AFA-4091-A09C-BDE017082274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0" name="Google Shape;1121;p45">
                  <a:extLst>
                    <a:ext uri="{FF2B5EF4-FFF2-40B4-BE49-F238E27FC236}">
                      <a16:creationId xmlns:a16="http://schemas.microsoft.com/office/drawing/2014/main" id="{51160727-44EF-418C-9BEE-7FE250F1A2D9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1" name="Google Shape;1121;p45">
                  <a:extLst>
                    <a:ext uri="{FF2B5EF4-FFF2-40B4-BE49-F238E27FC236}">
                      <a16:creationId xmlns:a16="http://schemas.microsoft.com/office/drawing/2014/main" id="{9F530666-0874-481D-9EAE-5ED11FD468DF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2" name="Google Shape;1121;p45">
                  <a:extLst>
                    <a:ext uri="{FF2B5EF4-FFF2-40B4-BE49-F238E27FC236}">
                      <a16:creationId xmlns:a16="http://schemas.microsoft.com/office/drawing/2014/main" id="{9098511D-3A8D-48A1-ACB9-920B97855117}"/>
                    </a:ext>
                  </a:extLst>
                </p:cNvPr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07E20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07E2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23" name="Shape">
            <a:extLst>
              <a:ext uri="{FF2B5EF4-FFF2-40B4-BE49-F238E27FC236}">
                <a16:creationId xmlns:a16="http://schemas.microsoft.com/office/drawing/2014/main" id="{08BA5150-54B9-4BD1-AFE9-8BC86732978C}"/>
              </a:ext>
            </a:extLst>
          </p:cNvPr>
          <p:cNvSpPr/>
          <p:nvPr/>
        </p:nvSpPr>
        <p:spPr>
          <a:xfrm>
            <a:off x="745154" y="3184572"/>
            <a:ext cx="2182980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BA3AF470-09A2-41C3-A343-AE6FDFDACFA5}"/>
              </a:ext>
            </a:extLst>
          </p:cNvPr>
          <p:cNvSpPr/>
          <p:nvPr/>
        </p:nvSpPr>
        <p:spPr>
          <a:xfrm>
            <a:off x="3587256" y="318457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79CDCABD-771B-436D-A097-AFAB1E13196A}"/>
              </a:ext>
            </a:extLst>
          </p:cNvPr>
          <p:cNvSpPr/>
          <p:nvPr/>
        </p:nvSpPr>
        <p:spPr>
          <a:xfrm>
            <a:off x="6489625" y="319679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F2D90882-F7F7-4CD9-A09A-A40E6848167C}"/>
              </a:ext>
            </a:extLst>
          </p:cNvPr>
          <p:cNvSpPr/>
          <p:nvPr/>
        </p:nvSpPr>
        <p:spPr>
          <a:xfrm>
            <a:off x="9361133" y="3186423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EBC6A1-9868-4759-B520-F7F9FE89BB53}"/>
              </a:ext>
            </a:extLst>
          </p:cNvPr>
          <p:cNvSpPr txBox="1"/>
          <p:nvPr/>
        </p:nvSpPr>
        <p:spPr>
          <a:xfrm>
            <a:off x="706185" y="327649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BBAC8-12CD-45E2-9136-AA31E51C8E50}"/>
              </a:ext>
            </a:extLst>
          </p:cNvPr>
          <p:cNvSpPr txBox="1"/>
          <p:nvPr/>
        </p:nvSpPr>
        <p:spPr>
          <a:xfrm>
            <a:off x="3608554" y="3275642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9489A-4D85-4781-BCB6-159F34B146A4}"/>
              </a:ext>
            </a:extLst>
          </p:cNvPr>
          <p:cNvSpPr txBox="1"/>
          <p:nvPr/>
        </p:nvSpPr>
        <p:spPr>
          <a:xfrm>
            <a:off x="6510923" y="3280227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9DE08-85C9-4021-9B83-3022780E5C4D}"/>
              </a:ext>
            </a:extLst>
          </p:cNvPr>
          <p:cNvSpPr txBox="1"/>
          <p:nvPr/>
        </p:nvSpPr>
        <p:spPr>
          <a:xfrm>
            <a:off x="9344966" y="3310944"/>
            <a:ext cx="229480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1408746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D886AC4-9C34-4B98-91CC-8903C3C0CEE0}"/>
              </a:ext>
            </a:extLst>
          </p:cNvPr>
          <p:cNvGrpSpPr/>
          <p:nvPr/>
        </p:nvGrpSpPr>
        <p:grpSpPr>
          <a:xfrm>
            <a:off x="746985" y="1479447"/>
            <a:ext cx="6109756" cy="5170198"/>
            <a:chOff x="394954" y="1517870"/>
            <a:chExt cx="6109756" cy="517019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0A6BD23-8704-4BF3-A14D-6B8F98D95D33}"/>
                </a:ext>
              </a:extLst>
            </p:cNvPr>
            <p:cNvGrpSpPr/>
            <p:nvPr/>
          </p:nvGrpSpPr>
          <p:grpSpPr>
            <a:xfrm>
              <a:off x="394954" y="1517870"/>
              <a:ext cx="6109756" cy="5170198"/>
              <a:chOff x="3683853" y="1672175"/>
              <a:chExt cx="4575974" cy="4481814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996A81C1-E00B-47D2-B963-91AFB9DD24B1}"/>
                  </a:ext>
                </a:extLst>
              </p:cNvPr>
              <p:cNvSpPr/>
              <p:nvPr/>
            </p:nvSpPr>
            <p:spPr bwMode="auto">
              <a:xfrm>
                <a:off x="3683853" y="4953732"/>
                <a:ext cx="4575974" cy="598361"/>
              </a:xfrm>
              <a:custGeom>
                <a:avLst/>
                <a:gdLst>
                  <a:gd name="T0" fmla="*/ 5805 w 5805"/>
                  <a:gd name="T1" fmla="*/ 401 h 401"/>
                  <a:gd name="T2" fmla="*/ 0 w 5805"/>
                  <a:gd name="T3" fmla="*/ 401 h 401"/>
                  <a:gd name="T4" fmla="*/ 280 w 5805"/>
                  <a:gd name="T5" fmla="*/ 0 h 401"/>
                  <a:gd name="T6" fmla="*/ 5508 w 5805"/>
                  <a:gd name="T7" fmla="*/ 0 h 401"/>
                  <a:gd name="T8" fmla="*/ 5805 w 5805"/>
                  <a:gd name="T9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5" h="401">
                    <a:moveTo>
                      <a:pt x="5805" y="401"/>
                    </a:moveTo>
                    <a:lnTo>
                      <a:pt x="0" y="401"/>
                    </a:lnTo>
                    <a:lnTo>
                      <a:pt x="280" y="0"/>
                    </a:lnTo>
                    <a:lnTo>
                      <a:pt x="5508" y="0"/>
                    </a:lnTo>
                    <a:lnTo>
                      <a:pt x="5805" y="401"/>
                    </a:lnTo>
                    <a:close/>
                  </a:path>
                </a:pathLst>
              </a:custGeom>
              <a:solidFill>
                <a:srgbClr val="D2D0D0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2" name="Group 7">
                <a:extLst>
                  <a:ext uri="{FF2B5EF4-FFF2-40B4-BE49-F238E27FC236}">
                    <a16:creationId xmlns:a16="http://schemas.microsoft.com/office/drawing/2014/main" id="{607B5277-AAAA-4502-BB51-10A96C6D3A5D}"/>
                  </a:ext>
                </a:extLst>
              </p:cNvPr>
              <p:cNvGrpSpPr/>
              <p:nvPr/>
            </p:nvGrpSpPr>
            <p:grpSpPr>
              <a:xfrm>
                <a:off x="6177518" y="2330138"/>
                <a:ext cx="627844" cy="3030180"/>
                <a:chOff x="3185318" y="2440420"/>
                <a:chExt cx="667953" cy="3223765"/>
              </a:xfrm>
            </p:grpSpPr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72CE04B2-82B1-4F62-909B-122F5FEEBF0F}"/>
                    </a:ext>
                  </a:extLst>
                </p:cNvPr>
                <p:cNvSpPr/>
                <p:nvPr/>
              </p:nvSpPr>
              <p:spPr bwMode="auto">
                <a:xfrm>
                  <a:off x="3185318" y="2440420"/>
                  <a:ext cx="404812" cy="3223765"/>
                </a:xfrm>
                <a:custGeom>
                  <a:avLst/>
                  <a:gdLst>
                    <a:gd name="T0" fmla="*/ 255 w 255"/>
                    <a:gd name="T1" fmla="*/ 1996 h 1996"/>
                    <a:gd name="T2" fmla="*/ 0 w 255"/>
                    <a:gd name="T3" fmla="*/ 1919 h 1996"/>
                    <a:gd name="T4" fmla="*/ 0 w 255"/>
                    <a:gd name="T5" fmla="*/ 120 h 1996"/>
                    <a:gd name="T6" fmla="*/ 255 w 255"/>
                    <a:gd name="T7" fmla="*/ 0 h 1996"/>
                    <a:gd name="T8" fmla="*/ 255 w 255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1996">
                      <a:moveTo>
                        <a:pt x="255" y="1996"/>
                      </a:moveTo>
                      <a:lnTo>
                        <a:pt x="0" y="1919"/>
                      </a:lnTo>
                      <a:lnTo>
                        <a:pt x="0" y="120"/>
                      </a:lnTo>
                      <a:lnTo>
                        <a:pt x="255" y="0"/>
                      </a:lnTo>
                      <a:lnTo>
                        <a:pt x="255" y="19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Freeform 9">
                  <a:extLst>
                    <a:ext uri="{FF2B5EF4-FFF2-40B4-BE49-F238E27FC236}">
                      <a16:creationId xmlns:a16="http://schemas.microsoft.com/office/drawing/2014/main" id="{EC13837F-D031-4AFA-8E2D-5DAF7456CC0E}"/>
                    </a:ext>
                  </a:extLst>
                </p:cNvPr>
                <p:cNvSpPr/>
                <p:nvPr/>
              </p:nvSpPr>
              <p:spPr bwMode="auto">
                <a:xfrm>
                  <a:off x="3590131" y="2440420"/>
                  <a:ext cx="263140" cy="3223765"/>
                </a:xfrm>
                <a:custGeom>
                  <a:avLst/>
                  <a:gdLst>
                    <a:gd name="T0" fmla="*/ 0 w 178"/>
                    <a:gd name="T1" fmla="*/ 1996 h 1996"/>
                    <a:gd name="T2" fmla="*/ 178 w 178"/>
                    <a:gd name="T3" fmla="*/ 1919 h 1996"/>
                    <a:gd name="T4" fmla="*/ 178 w 178"/>
                    <a:gd name="T5" fmla="*/ 111 h 1996"/>
                    <a:gd name="T6" fmla="*/ 0 w 178"/>
                    <a:gd name="T7" fmla="*/ 0 h 1996"/>
                    <a:gd name="T8" fmla="*/ 0 w 178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8" h="1996">
                      <a:moveTo>
                        <a:pt x="0" y="1996"/>
                      </a:moveTo>
                      <a:lnTo>
                        <a:pt x="178" y="1919"/>
                      </a:lnTo>
                      <a:lnTo>
                        <a:pt x="178" y="111"/>
                      </a:lnTo>
                      <a:lnTo>
                        <a:pt x="0" y="0"/>
                      </a:lnTo>
                      <a:lnTo>
                        <a:pt x="0" y="199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文本框 48">
                <a:extLst>
                  <a:ext uri="{FF2B5EF4-FFF2-40B4-BE49-F238E27FC236}">
                    <a16:creationId xmlns:a16="http://schemas.microsoft.com/office/drawing/2014/main" id="{4F8D67E1-6B40-4283-91EA-734AE1BA07B6}"/>
                  </a:ext>
                </a:extLst>
              </p:cNvPr>
              <p:cNvSpPr txBox="1"/>
              <p:nvPr/>
            </p:nvSpPr>
            <p:spPr>
              <a:xfrm>
                <a:off x="7182185" y="2059622"/>
                <a:ext cx="703065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9 116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文本框 50">
                <a:extLst>
                  <a:ext uri="{FF2B5EF4-FFF2-40B4-BE49-F238E27FC236}">
                    <a16:creationId xmlns:a16="http://schemas.microsoft.com/office/drawing/2014/main" id="{31EF4E73-56FC-4C87-87B2-5D7F575D2279}"/>
                  </a:ext>
                </a:extLst>
              </p:cNvPr>
              <p:cNvSpPr txBox="1"/>
              <p:nvPr/>
            </p:nvSpPr>
            <p:spPr>
              <a:xfrm>
                <a:off x="6161078" y="1901261"/>
                <a:ext cx="715791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9 705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文本框 51">
                <a:extLst>
                  <a:ext uri="{FF2B5EF4-FFF2-40B4-BE49-F238E27FC236}">
                    <a16:creationId xmlns:a16="http://schemas.microsoft.com/office/drawing/2014/main" id="{AFAAD723-496F-4332-BA65-436F0C0AD14A}"/>
                  </a:ext>
                </a:extLst>
              </p:cNvPr>
              <p:cNvSpPr txBox="1"/>
              <p:nvPr/>
            </p:nvSpPr>
            <p:spPr>
              <a:xfrm>
                <a:off x="5028916" y="1672175"/>
                <a:ext cx="844254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10 494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BAD5A8-B5DC-40F3-880F-61C5ECC25C46}"/>
                  </a:ext>
                </a:extLst>
              </p:cNvPr>
              <p:cNvSpPr txBox="1"/>
              <p:nvPr/>
            </p:nvSpPr>
            <p:spPr>
              <a:xfrm>
                <a:off x="7329860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28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DDB2F2-44D2-4C41-A48B-B73C23582B2B}"/>
                  </a:ext>
                </a:extLst>
              </p:cNvPr>
              <p:cNvSpPr txBox="1"/>
              <p:nvPr/>
            </p:nvSpPr>
            <p:spPr>
              <a:xfrm>
                <a:off x="5142095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2026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B5193F-5890-4DED-A710-1A8D1D4994E9}"/>
                  </a:ext>
                </a:extLst>
              </p:cNvPr>
              <p:cNvSpPr txBox="1"/>
              <p:nvPr/>
            </p:nvSpPr>
            <p:spPr>
              <a:xfrm>
                <a:off x="6223141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27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5D8230-8047-4643-B3BB-F5C6FCD768BD}"/>
                  </a:ext>
                </a:extLst>
              </p:cNvPr>
              <p:cNvSpPr txBox="1"/>
              <p:nvPr/>
            </p:nvSpPr>
            <p:spPr>
              <a:xfrm>
                <a:off x="4067060" y="5668417"/>
                <a:ext cx="704745" cy="485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 (план)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文本框 48">
                <a:extLst>
                  <a:ext uri="{FF2B5EF4-FFF2-40B4-BE49-F238E27FC236}">
                    <a16:creationId xmlns:a16="http://schemas.microsoft.com/office/drawing/2014/main" id="{45815598-FAE9-4E60-9DC6-EF80B9331B17}"/>
                  </a:ext>
                </a:extLst>
              </p:cNvPr>
              <p:cNvSpPr txBox="1"/>
              <p:nvPr/>
            </p:nvSpPr>
            <p:spPr>
              <a:xfrm>
                <a:off x="4053356" y="2059494"/>
                <a:ext cx="715791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9 065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7646FB4E-B967-45F5-ACE2-991C46939DFE}"/>
                </a:ext>
              </a:extLst>
            </p:cNvPr>
            <p:cNvGrpSpPr/>
            <p:nvPr/>
          </p:nvGrpSpPr>
          <p:grpSpPr>
            <a:xfrm>
              <a:off x="933177" y="2520422"/>
              <a:ext cx="837348" cy="3265205"/>
              <a:chOff x="4232827" y="3164052"/>
              <a:chExt cx="683162" cy="2542791"/>
            </a:xfrm>
          </p:grpSpPr>
          <p:sp>
            <p:nvSpPr>
              <p:cNvPr id="9" name="Freeform 10">
                <a:extLst>
                  <a:ext uri="{FF2B5EF4-FFF2-40B4-BE49-F238E27FC236}">
                    <a16:creationId xmlns:a16="http://schemas.microsoft.com/office/drawing/2014/main" id="{EFD40C8E-0F67-42DC-9229-78CD4295014C}"/>
                  </a:ext>
                </a:extLst>
              </p:cNvPr>
              <p:cNvSpPr/>
              <p:nvPr/>
            </p:nvSpPr>
            <p:spPr bwMode="auto">
              <a:xfrm>
                <a:off x="4232827" y="3164052"/>
                <a:ext cx="414131" cy="2542787"/>
              </a:xfrm>
              <a:custGeom>
                <a:avLst/>
                <a:gdLst>
                  <a:gd name="T0" fmla="*/ 264 w 264"/>
                  <a:gd name="T1" fmla="*/ 1655 h 1655"/>
                  <a:gd name="T2" fmla="*/ 0 w 264"/>
                  <a:gd name="T3" fmla="*/ 1578 h 1655"/>
                  <a:gd name="T4" fmla="*/ 0 w 264"/>
                  <a:gd name="T5" fmla="*/ 120 h 1655"/>
                  <a:gd name="T6" fmla="*/ 264 w 264"/>
                  <a:gd name="T7" fmla="*/ 0 h 1655"/>
                  <a:gd name="T8" fmla="*/ 264 w 264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655">
                    <a:moveTo>
                      <a:pt x="264" y="1655"/>
                    </a:moveTo>
                    <a:lnTo>
                      <a:pt x="0" y="1578"/>
                    </a:lnTo>
                    <a:lnTo>
                      <a:pt x="0" y="120"/>
                    </a:lnTo>
                    <a:lnTo>
                      <a:pt x="264" y="0"/>
                    </a:lnTo>
                    <a:lnTo>
                      <a:pt x="264" y="1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D35CFA12-62B5-4510-AC31-BE8FF5CFA98C}"/>
                  </a:ext>
                </a:extLst>
              </p:cNvPr>
              <p:cNvSpPr/>
              <p:nvPr/>
            </p:nvSpPr>
            <p:spPr bwMode="auto">
              <a:xfrm>
                <a:off x="4645776" y="3164057"/>
                <a:ext cx="270213" cy="2542786"/>
              </a:xfrm>
              <a:custGeom>
                <a:avLst/>
                <a:gdLst>
                  <a:gd name="T0" fmla="*/ 0 w 169"/>
                  <a:gd name="T1" fmla="*/ 1655 h 1655"/>
                  <a:gd name="T2" fmla="*/ 169 w 169"/>
                  <a:gd name="T3" fmla="*/ 1578 h 1655"/>
                  <a:gd name="T4" fmla="*/ 169 w 169"/>
                  <a:gd name="T5" fmla="*/ 111 h 1655"/>
                  <a:gd name="T6" fmla="*/ 0 w 169"/>
                  <a:gd name="T7" fmla="*/ 0 h 1655"/>
                  <a:gd name="T8" fmla="*/ 0 w 169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55">
                    <a:moveTo>
                      <a:pt x="0" y="1655"/>
                    </a:moveTo>
                    <a:lnTo>
                      <a:pt x="169" y="1578"/>
                    </a:lnTo>
                    <a:lnTo>
                      <a:pt x="169" y="111"/>
                    </a:lnTo>
                    <a:lnTo>
                      <a:pt x="0" y="0"/>
                    </a:lnTo>
                    <a:lnTo>
                      <a:pt x="0" y="165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0F0612A-46D9-46C4-BEDB-A7B8CA3E98AB}"/>
              </a:ext>
            </a:extLst>
          </p:cNvPr>
          <p:cNvGrpSpPr/>
          <p:nvPr/>
        </p:nvGrpSpPr>
        <p:grpSpPr>
          <a:xfrm>
            <a:off x="2691386" y="1958507"/>
            <a:ext cx="838286" cy="3778115"/>
            <a:chOff x="2691386" y="1958507"/>
            <a:chExt cx="838286" cy="377811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D7FC665-1C8A-4183-AEDE-FD421591420B}"/>
                </a:ext>
              </a:extLst>
            </p:cNvPr>
            <p:cNvSpPr/>
            <p:nvPr/>
          </p:nvSpPr>
          <p:spPr bwMode="auto">
            <a:xfrm>
              <a:off x="2691386" y="1958508"/>
              <a:ext cx="508042" cy="3778114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B7550DC-93FA-45BB-B04B-459E00142331}"/>
                </a:ext>
              </a:extLst>
            </p:cNvPr>
            <p:cNvSpPr/>
            <p:nvPr/>
          </p:nvSpPr>
          <p:spPr bwMode="auto">
            <a:xfrm>
              <a:off x="3199429" y="1958507"/>
              <a:ext cx="330243" cy="3778114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E2E8CA7-50BA-4411-A2EF-6442FF7693F3}"/>
              </a:ext>
            </a:extLst>
          </p:cNvPr>
          <p:cNvGrpSpPr/>
          <p:nvPr/>
        </p:nvGrpSpPr>
        <p:grpSpPr>
          <a:xfrm>
            <a:off x="5453352" y="2445253"/>
            <a:ext cx="839379" cy="3283200"/>
            <a:chOff x="5483880" y="2436079"/>
            <a:chExt cx="839379" cy="32832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7255A501-877E-4A19-81A3-AE0857009483}"/>
                </a:ext>
              </a:extLst>
            </p:cNvPr>
            <p:cNvSpPr/>
            <p:nvPr/>
          </p:nvSpPr>
          <p:spPr bwMode="auto">
            <a:xfrm>
              <a:off x="5483880" y="2436079"/>
              <a:ext cx="507600" cy="32832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B4F485EA-5B04-4C52-8A57-5084257F4BC9}"/>
                </a:ext>
              </a:extLst>
            </p:cNvPr>
            <p:cNvSpPr/>
            <p:nvPr/>
          </p:nvSpPr>
          <p:spPr bwMode="auto">
            <a:xfrm>
              <a:off x="5992059" y="2436079"/>
              <a:ext cx="331200" cy="3283200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E03D18E-59EB-42DD-9F08-1621F7CC52C3}"/>
              </a:ext>
            </a:extLst>
          </p:cNvPr>
          <p:cNvSpPr txBox="1"/>
          <p:nvPr/>
        </p:nvSpPr>
        <p:spPr>
          <a:xfrm>
            <a:off x="5736494" y="1484999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2" name="Google Shape;56;p15">
            <a:extLst>
              <a:ext uri="{FF2B5EF4-FFF2-40B4-BE49-F238E27FC236}">
                <a16:creationId xmlns:a16="http://schemas.microsoft.com/office/drawing/2014/main" id="{AE3B539B-A2C1-4C0E-B7A8-10864453B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971" y="249882"/>
            <a:ext cx="9435852" cy="13255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Доходы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местного бюджета на 2026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и плановый период 2027 и 2028 годов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582BFB0-1A03-4372-8AC9-9BAC4C64622E}"/>
              </a:ext>
            </a:extLst>
          </p:cNvPr>
          <p:cNvGrpSpPr/>
          <p:nvPr/>
        </p:nvGrpSpPr>
        <p:grpSpPr>
          <a:xfrm>
            <a:off x="7582994" y="1479447"/>
            <a:ext cx="4601416" cy="4990362"/>
            <a:chOff x="8015241" y="281151"/>
            <a:chExt cx="4614693" cy="5218171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F45485F6-508D-48BD-ACEF-8CC6FE26AA56}"/>
                </a:ext>
              </a:extLst>
            </p:cNvPr>
            <p:cNvSpPr/>
            <p:nvPr/>
          </p:nvSpPr>
          <p:spPr bwMode="auto">
            <a:xfrm rot="5400000">
              <a:off x="9778974" y="-1375489"/>
              <a:ext cx="499688" cy="3812967"/>
            </a:xfrm>
            <a:custGeom>
              <a:avLst/>
              <a:gdLst>
                <a:gd name="T0" fmla="*/ 263 w 263"/>
                <a:gd name="T1" fmla="*/ 1603 h 1603"/>
                <a:gd name="T2" fmla="*/ 0 w 263"/>
                <a:gd name="T3" fmla="*/ 1526 h 1603"/>
                <a:gd name="T4" fmla="*/ 0 w 263"/>
                <a:gd name="T5" fmla="*/ 128 h 1603"/>
                <a:gd name="T6" fmla="*/ 263 w 263"/>
                <a:gd name="T7" fmla="*/ 0 h 1603"/>
                <a:gd name="T8" fmla="*/ 263 w 263"/>
                <a:gd name="T9" fmla="*/ 1603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603">
                  <a:moveTo>
                    <a:pt x="263" y="1603"/>
                  </a:moveTo>
                  <a:lnTo>
                    <a:pt x="0" y="1526"/>
                  </a:lnTo>
                  <a:lnTo>
                    <a:pt x="0" y="128"/>
                  </a:lnTo>
                  <a:lnTo>
                    <a:pt x="263" y="0"/>
                  </a:lnTo>
                  <a:lnTo>
                    <a:pt x="263" y="1603"/>
                  </a:lnTo>
                  <a:close/>
                </a:path>
              </a:pathLst>
            </a:custGeom>
            <a:solidFill>
              <a:srgbClr val="6FAC46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Google Shape;576;p29">
              <a:extLst>
                <a:ext uri="{FF2B5EF4-FFF2-40B4-BE49-F238E27FC236}">
                  <a16:creationId xmlns:a16="http://schemas.microsoft.com/office/drawing/2014/main" id="{28E03F37-05E3-4A10-BC85-2D8EF6251283}"/>
                </a:ext>
              </a:extLst>
            </p:cNvPr>
            <p:cNvSpPr/>
            <p:nvPr/>
          </p:nvSpPr>
          <p:spPr>
            <a:xfrm>
              <a:off x="8305269" y="351659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2026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36" name="Google Shape;560;p29">
              <a:extLst>
                <a:ext uri="{FF2B5EF4-FFF2-40B4-BE49-F238E27FC236}">
                  <a16:creationId xmlns:a16="http://schemas.microsoft.com/office/drawing/2014/main" id="{0287773C-2758-403F-814C-8CB63F062617}"/>
                </a:ext>
              </a:extLst>
            </p:cNvPr>
            <p:cNvSpPr txBox="1"/>
            <p:nvPr/>
          </p:nvSpPr>
          <p:spPr>
            <a:xfrm>
              <a:off x="8015241" y="695791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5E913B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+15,8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E913B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9" name="Google Shape;560;p29">
              <a:extLst>
                <a:ext uri="{FF2B5EF4-FFF2-40B4-BE49-F238E27FC236}">
                  <a16:creationId xmlns:a16="http://schemas.microsoft.com/office/drawing/2014/main" id="{5050440C-41E5-4BBF-A0B4-D4DDE57ABE4D}"/>
                </a:ext>
              </a:extLst>
            </p:cNvPr>
            <p:cNvSpPr txBox="1"/>
            <p:nvPr/>
          </p:nvSpPr>
          <p:spPr>
            <a:xfrm>
              <a:off x="9478816" y="914401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утвержденному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плану 2025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900F8F-A63D-4D7A-82C2-0F8D32C72801}"/>
                </a:ext>
              </a:extLst>
            </p:cNvPr>
            <p:cNvSpPr/>
            <p:nvPr/>
          </p:nvSpPr>
          <p:spPr bwMode="auto">
            <a:xfrm rot="5400000">
              <a:off x="9781014" y="484648"/>
              <a:ext cx="500400" cy="38124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Google Shape;576;p29">
              <a:extLst>
                <a:ext uri="{FF2B5EF4-FFF2-40B4-BE49-F238E27FC236}">
                  <a16:creationId xmlns:a16="http://schemas.microsoft.com/office/drawing/2014/main" id="{F172DF56-7671-4C31-9282-DA09555A0745}"/>
                </a:ext>
              </a:extLst>
            </p:cNvPr>
            <p:cNvSpPr/>
            <p:nvPr/>
          </p:nvSpPr>
          <p:spPr>
            <a:xfrm>
              <a:off x="8305269" y="2208858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2027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2" name="Google Shape;560;p29">
              <a:extLst>
                <a:ext uri="{FF2B5EF4-FFF2-40B4-BE49-F238E27FC236}">
                  <a16:creationId xmlns:a16="http://schemas.microsoft.com/office/drawing/2014/main" id="{E1C1DC3A-282A-40F6-B72D-B0BBAC6018C2}"/>
                </a:ext>
              </a:extLst>
            </p:cNvPr>
            <p:cNvSpPr txBox="1"/>
            <p:nvPr/>
          </p:nvSpPr>
          <p:spPr>
            <a:xfrm>
              <a:off x="8233444" y="2555270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4680E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-7,5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4680E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3" name="Google Shape;560;p29">
              <a:extLst>
                <a:ext uri="{FF2B5EF4-FFF2-40B4-BE49-F238E27FC236}">
                  <a16:creationId xmlns:a16="http://schemas.microsoft.com/office/drawing/2014/main" id="{FA64E835-7F1E-4A91-BD8B-2FF183E67612}"/>
                </a:ext>
              </a:extLst>
            </p:cNvPr>
            <p:cNvSpPr txBox="1"/>
            <p:nvPr/>
          </p:nvSpPr>
          <p:spPr>
            <a:xfrm>
              <a:off x="9476103" y="2764334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2026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5DBAC296-A771-4B3A-97CB-967D8260532C}"/>
                </a:ext>
              </a:extLst>
            </p:cNvPr>
            <p:cNvSpPr/>
            <p:nvPr/>
          </p:nvSpPr>
          <p:spPr bwMode="auto">
            <a:xfrm rot="5400000">
              <a:off x="9778901" y="2299560"/>
              <a:ext cx="500400" cy="3812400"/>
            </a:xfrm>
            <a:custGeom>
              <a:avLst/>
              <a:gdLst>
                <a:gd name="T0" fmla="*/ 263 w 263"/>
                <a:gd name="T1" fmla="*/ 2482 h 2482"/>
                <a:gd name="T2" fmla="*/ 0 w 263"/>
                <a:gd name="T3" fmla="*/ 2405 h 2482"/>
                <a:gd name="T4" fmla="*/ 0 w 263"/>
                <a:gd name="T5" fmla="*/ 120 h 2482"/>
                <a:gd name="T6" fmla="*/ 263 w 263"/>
                <a:gd name="T7" fmla="*/ 0 h 2482"/>
                <a:gd name="T8" fmla="*/ 263 w 263"/>
                <a:gd name="T9" fmla="*/ 248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2482">
                  <a:moveTo>
                    <a:pt x="263" y="2482"/>
                  </a:moveTo>
                  <a:lnTo>
                    <a:pt x="0" y="2405"/>
                  </a:lnTo>
                  <a:lnTo>
                    <a:pt x="0" y="120"/>
                  </a:lnTo>
                  <a:lnTo>
                    <a:pt x="263" y="0"/>
                  </a:lnTo>
                  <a:lnTo>
                    <a:pt x="263" y="24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Google Shape;576;p29">
              <a:extLst>
                <a:ext uri="{FF2B5EF4-FFF2-40B4-BE49-F238E27FC236}">
                  <a16:creationId xmlns:a16="http://schemas.microsoft.com/office/drawing/2014/main" id="{39F83EBD-1703-4D4B-A26F-22253A52E8A2}"/>
                </a:ext>
              </a:extLst>
            </p:cNvPr>
            <p:cNvSpPr/>
            <p:nvPr/>
          </p:nvSpPr>
          <p:spPr>
            <a:xfrm>
              <a:off x="8305269" y="4048855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2028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6" name="Google Shape;560;p29">
              <a:extLst>
                <a:ext uri="{FF2B5EF4-FFF2-40B4-BE49-F238E27FC236}">
                  <a16:creationId xmlns:a16="http://schemas.microsoft.com/office/drawing/2014/main" id="{8F404829-612F-488E-9623-B5E43EDF5300}"/>
                </a:ext>
              </a:extLst>
            </p:cNvPr>
            <p:cNvSpPr txBox="1"/>
            <p:nvPr/>
          </p:nvSpPr>
          <p:spPr>
            <a:xfrm>
              <a:off x="8226360" y="4414162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u-RU" sz="3400" b="1" kern="0" dirty="0">
                  <a:solidFill>
                    <a:srgbClr val="2F5597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6,1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7" name="Google Shape;560;p29">
              <a:extLst>
                <a:ext uri="{FF2B5EF4-FFF2-40B4-BE49-F238E27FC236}">
                  <a16:creationId xmlns:a16="http://schemas.microsoft.com/office/drawing/2014/main" id="{203EBE7C-0D9F-4026-8434-88A3266B8002}"/>
                </a:ext>
              </a:extLst>
            </p:cNvPr>
            <p:cNvSpPr txBox="1"/>
            <p:nvPr/>
          </p:nvSpPr>
          <p:spPr>
            <a:xfrm>
              <a:off x="9474770" y="4617547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2027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138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AB0956B-29FE-4356-853C-D05A6DB27553}"/>
              </a:ext>
            </a:extLst>
          </p:cNvPr>
          <p:cNvSpPr txBox="1">
            <a:spLocks/>
          </p:cNvSpPr>
          <p:nvPr/>
        </p:nvSpPr>
        <p:spPr>
          <a:xfrm>
            <a:off x="1345059" y="333450"/>
            <a:ext cx="8624856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Доходы местного бюджета на 2026 год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FC8B657-F18D-4A06-817E-E47A5C14F313}"/>
              </a:ext>
            </a:extLst>
          </p:cNvPr>
          <p:cNvGrpSpPr/>
          <p:nvPr/>
        </p:nvGrpSpPr>
        <p:grpSpPr>
          <a:xfrm>
            <a:off x="315852" y="2382118"/>
            <a:ext cx="7263015" cy="3103717"/>
            <a:chOff x="96029" y="1709825"/>
            <a:chExt cx="6239673" cy="2666400"/>
          </a:xfrm>
        </p:grpSpPr>
        <p:sp>
          <p:nvSpPr>
            <p:cNvPr id="6" name="Google Shape;607;p31">
              <a:extLst>
                <a:ext uri="{FF2B5EF4-FFF2-40B4-BE49-F238E27FC236}">
                  <a16:creationId xmlns:a16="http://schemas.microsoft.com/office/drawing/2014/main" id="{B17D8F00-68B8-4E47-8409-058B664945E4}"/>
                </a:ext>
              </a:extLst>
            </p:cNvPr>
            <p:cNvSpPr/>
            <p:nvPr/>
          </p:nvSpPr>
          <p:spPr>
            <a:xfrm>
              <a:off x="3669302" y="1709825"/>
              <a:ext cx="2666400" cy="2666400"/>
            </a:xfrm>
            <a:prstGeom prst="ellipse">
              <a:avLst/>
            </a:prstGeom>
            <a:gradFill flip="none" rotWithShape="1">
              <a:gsLst>
                <a:gs pos="20000">
                  <a:srgbClr val="24887C"/>
                </a:gs>
                <a:gs pos="100000">
                  <a:srgbClr val="B3EBE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14;p31">
              <a:extLst>
                <a:ext uri="{FF2B5EF4-FFF2-40B4-BE49-F238E27FC236}">
                  <a16:creationId xmlns:a16="http://schemas.microsoft.com/office/drawing/2014/main" id="{8D37856A-9B3A-4B12-AEBC-982BED20A663}"/>
                </a:ext>
              </a:extLst>
            </p:cNvPr>
            <p:cNvSpPr txBox="1"/>
            <p:nvPr/>
          </p:nvSpPr>
          <p:spPr>
            <a:xfrm>
              <a:off x="3789842" y="3137373"/>
              <a:ext cx="1674183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36,4</a:t>
              </a: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%</a:t>
              </a:r>
              <a:endPara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8" name="Google Shape;609;p31">
              <a:extLst>
                <a:ext uri="{FF2B5EF4-FFF2-40B4-BE49-F238E27FC236}">
                  <a16:creationId xmlns:a16="http://schemas.microsoft.com/office/drawing/2014/main" id="{5AB631F6-4622-443F-9312-6AEDDF8F6281}"/>
                </a:ext>
              </a:extLst>
            </p:cNvPr>
            <p:cNvSpPr txBox="1"/>
            <p:nvPr/>
          </p:nvSpPr>
          <p:spPr>
            <a:xfrm>
              <a:off x="96029" y="2434518"/>
              <a:ext cx="3100383" cy="110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Налоговые и неналоговые доходы —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  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3</a:t>
              </a:r>
              <a:r>
                <a:rPr kumimoji="0" lang="ru-RU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 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816</a:t>
              </a:r>
              <a:r>
                <a:rPr kumimoji="0" lang="ru-RU" sz="2000" b="1" i="0" u="none" strike="noStrike" kern="600" cap="none" spc="-8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  </a:t>
              </a:r>
              <a:r>
                <a:rPr kumimoji="0" lang="ru-RU" sz="2400" b="0" i="0" u="none" strike="noStrike" kern="600" cap="none" spc="-8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млн руб.</a:t>
              </a:r>
              <a:endParaRPr kumimoji="0" sz="2400" b="0" i="0" u="none" strike="noStrike" kern="6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9" name="Google Shape;610;p31">
            <a:extLst>
              <a:ext uri="{FF2B5EF4-FFF2-40B4-BE49-F238E27FC236}">
                <a16:creationId xmlns:a16="http://schemas.microsoft.com/office/drawing/2014/main" id="{290562E8-FB4C-4B00-8D9D-484AAB69867D}"/>
              </a:ext>
            </a:extLst>
          </p:cNvPr>
          <p:cNvSpPr/>
          <p:nvPr/>
        </p:nvSpPr>
        <p:spPr>
          <a:xfrm rot="12094034">
            <a:off x="4351621" y="2229606"/>
            <a:ext cx="3449427" cy="3408742"/>
          </a:xfrm>
          <a:prstGeom prst="pie">
            <a:avLst>
              <a:gd name="adj1" fmla="val 3024332"/>
              <a:gd name="adj2" fmla="val 16204300"/>
            </a:avLst>
          </a:prstGeom>
          <a:gradFill>
            <a:gsLst>
              <a:gs pos="100000">
                <a:srgbClr val="EB730F"/>
              </a:gs>
              <a:gs pos="3000">
                <a:srgbClr val="F4A462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14;p31">
            <a:extLst>
              <a:ext uri="{FF2B5EF4-FFF2-40B4-BE49-F238E27FC236}">
                <a16:creationId xmlns:a16="http://schemas.microsoft.com/office/drawing/2014/main" id="{489EE71D-4DFB-475E-A3A4-BAEC5C70B19A}"/>
              </a:ext>
            </a:extLst>
          </p:cNvPr>
          <p:cNvSpPr txBox="1"/>
          <p:nvPr/>
        </p:nvSpPr>
        <p:spPr>
          <a:xfrm>
            <a:off x="6314539" y="4004471"/>
            <a:ext cx="1948766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63,6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1" name="Google Shape;609;p31">
            <a:extLst>
              <a:ext uri="{FF2B5EF4-FFF2-40B4-BE49-F238E27FC236}">
                <a16:creationId xmlns:a16="http://schemas.microsoft.com/office/drawing/2014/main" id="{E12E76DF-AC99-446E-AB6B-2A1DB917DBBC}"/>
              </a:ext>
            </a:extLst>
          </p:cNvPr>
          <p:cNvSpPr txBox="1"/>
          <p:nvPr/>
        </p:nvSpPr>
        <p:spPr>
          <a:xfrm>
            <a:off x="8303559" y="3207006"/>
            <a:ext cx="3720926" cy="129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Безвозмездные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поступления —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6 678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 </a:t>
            </a:r>
            <a:r>
              <a:rPr kumimoji="0" lang="ru-RU" sz="2400" b="0" i="0" u="none" strike="noStrike" kern="6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млн руб.</a:t>
            </a:r>
            <a:endParaRPr kumimoji="0" sz="2400" b="0" i="0" u="none" strike="noStrike" kern="600" cap="none" spc="-8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40377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6;p15">
            <a:extLst>
              <a:ext uri="{FF2B5EF4-FFF2-40B4-BE49-F238E27FC236}">
                <a16:creationId xmlns:a16="http://schemas.microsoft.com/office/drawing/2014/main" id="{A1258CD7-5813-420D-BEA2-750C585D20CD}"/>
              </a:ext>
            </a:extLst>
          </p:cNvPr>
          <p:cNvSpPr txBox="1">
            <a:spLocks/>
          </p:cNvSpPr>
          <p:nvPr/>
        </p:nvSpPr>
        <p:spPr>
          <a:xfrm>
            <a:off x="234071" y="400354"/>
            <a:ext cx="11305256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33" name="五边形 37">
            <a:extLst>
              <a:ext uri="{FF2B5EF4-FFF2-40B4-BE49-F238E27FC236}">
                <a16:creationId xmlns:a16="http://schemas.microsoft.com/office/drawing/2014/main" id="{4EAE50B6-1E10-4741-AEE7-B46894EBC072}"/>
              </a:ext>
            </a:extLst>
          </p:cNvPr>
          <p:cNvSpPr/>
          <p:nvPr/>
        </p:nvSpPr>
        <p:spPr>
          <a:xfrm flipH="1">
            <a:off x="2670863" y="1824071"/>
            <a:ext cx="6415135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五边形 38">
            <a:extLst>
              <a:ext uri="{FF2B5EF4-FFF2-40B4-BE49-F238E27FC236}">
                <a16:creationId xmlns:a16="http://schemas.microsoft.com/office/drawing/2014/main" id="{C1B8460A-C530-437C-8D48-331D2DE3005A}"/>
              </a:ext>
            </a:extLst>
          </p:cNvPr>
          <p:cNvSpPr/>
          <p:nvPr/>
        </p:nvSpPr>
        <p:spPr>
          <a:xfrm flipH="1">
            <a:off x="2670861" y="2776728"/>
            <a:ext cx="641513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五边形 41">
            <a:extLst>
              <a:ext uri="{FF2B5EF4-FFF2-40B4-BE49-F238E27FC236}">
                <a16:creationId xmlns:a16="http://schemas.microsoft.com/office/drawing/2014/main" id="{B2E17190-1AE8-4A02-87A9-EA5A430D2010}"/>
              </a:ext>
            </a:extLst>
          </p:cNvPr>
          <p:cNvSpPr/>
          <p:nvPr/>
        </p:nvSpPr>
        <p:spPr>
          <a:xfrm flipH="1">
            <a:off x="2670863" y="3730046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6" name="五边形 42">
            <a:extLst>
              <a:ext uri="{FF2B5EF4-FFF2-40B4-BE49-F238E27FC236}">
                <a16:creationId xmlns:a16="http://schemas.microsoft.com/office/drawing/2014/main" id="{55D8DFF7-16B5-4D9A-8426-97A833162AAD}"/>
              </a:ext>
            </a:extLst>
          </p:cNvPr>
          <p:cNvSpPr/>
          <p:nvPr/>
        </p:nvSpPr>
        <p:spPr>
          <a:xfrm flipH="1">
            <a:off x="2670863" y="4682050"/>
            <a:ext cx="6431673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五边形 43">
            <a:extLst>
              <a:ext uri="{FF2B5EF4-FFF2-40B4-BE49-F238E27FC236}">
                <a16:creationId xmlns:a16="http://schemas.microsoft.com/office/drawing/2014/main" id="{05C32D73-AA26-4B53-9E78-A9E8539864F1}"/>
              </a:ext>
            </a:extLst>
          </p:cNvPr>
          <p:cNvSpPr/>
          <p:nvPr/>
        </p:nvSpPr>
        <p:spPr>
          <a:xfrm flipH="1">
            <a:off x="2670863" y="5644540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AECB71FA-20A9-4EC3-A58A-452FE0896AD6}"/>
              </a:ext>
            </a:extLst>
          </p:cNvPr>
          <p:cNvSpPr txBox="1"/>
          <p:nvPr/>
        </p:nvSpPr>
        <p:spPr>
          <a:xfrm>
            <a:off x="3222144" y="197124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38019657-7C6F-47EA-B64A-CDB50EB90829}"/>
              </a:ext>
            </a:extLst>
          </p:cNvPr>
          <p:cNvSpPr txBox="1"/>
          <p:nvPr/>
        </p:nvSpPr>
        <p:spPr>
          <a:xfrm>
            <a:off x="3241809" y="2941738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0" name="文本框 9">
            <a:extLst>
              <a:ext uri="{FF2B5EF4-FFF2-40B4-BE49-F238E27FC236}">
                <a16:creationId xmlns:a16="http://schemas.microsoft.com/office/drawing/2014/main" id="{6CAD1B9E-3CD2-421E-8CC6-CE47FFBE85F0}"/>
              </a:ext>
            </a:extLst>
          </p:cNvPr>
          <p:cNvSpPr txBox="1"/>
          <p:nvPr/>
        </p:nvSpPr>
        <p:spPr>
          <a:xfrm>
            <a:off x="3241809" y="4817437"/>
            <a:ext cx="4369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ГБУЗ РБ ГКБ-1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9">
            <a:extLst>
              <a:ext uri="{FF2B5EF4-FFF2-40B4-BE49-F238E27FC236}">
                <a16:creationId xmlns:a16="http://schemas.microsoft.com/office/drawing/2014/main" id="{9E9009B2-96E6-448F-AA4B-9C8EA41366C4}"/>
              </a:ext>
            </a:extLst>
          </p:cNvPr>
          <p:cNvSpPr txBox="1"/>
          <p:nvPr/>
        </p:nvSpPr>
        <p:spPr>
          <a:xfrm>
            <a:off x="3241809" y="388027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E900366C-67DD-45F0-B03C-5F4210191BEF}"/>
              </a:ext>
            </a:extLst>
          </p:cNvPr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038625E-DE0B-4A72-92A8-24BE81E8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7" y="1768167"/>
            <a:ext cx="1059220" cy="70495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BB08FD-B8F0-4C1F-B42C-8B2267A4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8" y="2754322"/>
            <a:ext cx="1059220" cy="6641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C3E354-9C02-4F84-9693-FA3712822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2" y="4646997"/>
            <a:ext cx="863970" cy="67197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6525477-C999-485A-92F3-86CF38EC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52" y="3695144"/>
            <a:ext cx="693559" cy="692429"/>
          </a:xfrm>
          <a:prstGeom prst="rect">
            <a:avLst/>
          </a:prstGeom>
        </p:spPr>
      </p:pic>
      <p:sp>
        <p:nvSpPr>
          <p:cNvPr id="47" name="Google Shape;1098;p45">
            <a:extLst>
              <a:ext uri="{FF2B5EF4-FFF2-40B4-BE49-F238E27FC236}">
                <a16:creationId xmlns:a16="http://schemas.microsoft.com/office/drawing/2014/main" id="{D74E5B8D-C935-4035-A44A-7A065AAEC2C9}"/>
              </a:ext>
            </a:extLst>
          </p:cNvPr>
          <p:cNvSpPr/>
          <p:nvPr/>
        </p:nvSpPr>
        <p:spPr>
          <a:xfrm>
            <a:off x="7939107" y="5620260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Frame 7">
            <a:extLst>
              <a:ext uri="{FF2B5EF4-FFF2-40B4-BE49-F238E27FC236}">
                <a16:creationId xmlns:a16="http://schemas.microsoft.com/office/drawing/2014/main" id="{629DAAA0-3AFC-4B9D-97C5-02A705C35203}"/>
              </a:ext>
            </a:extLst>
          </p:cNvPr>
          <p:cNvSpPr/>
          <p:nvPr/>
        </p:nvSpPr>
        <p:spPr>
          <a:xfrm>
            <a:off x="7866809" y="553638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9" name="Google Shape;1098;p45">
            <a:extLst>
              <a:ext uri="{FF2B5EF4-FFF2-40B4-BE49-F238E27FC236}">
                <a16:creationId xmlns:a16="http://schemas.microsoft.com/office/drawing/2014/main" id="{9A942691-BE0D-43DD-923B-6E21F6AF231F}"/>
              </a:ext>
            </a:extLst>
          </p:cNvPr>
          <p:cNvSpPr/>
          <p:nvPr/>
        </p:nvSpPr>
        <p:spPr>
          <a:xfrm>
            <a:off x="7944018" y="3707879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Frame 7">
            <a:extLst>
              <a:ext uri="{FF2B5EF4-FFF2-40B4-BE49-F238E27FC236}">
                <a16:creationId xmlns:a16="http://schemas.microsoft.com/office/drawing/2014/main" id="{CA794168-07D9-45F0-85A6-563BEFA06FEF}"/>
              </a:ext>
            </a:extLst>
          </p:cNvPr>
          <p:cNvSpPr/>
          <p:nvPr/>
        </p:nvSpPr>
        <p:spPr>
          <a:xfrm>
            <a:off x="7871720" y="362400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1" name="Google Shape;1098;p45">
            <a:extLst>
              <a:ext uri="{FF2B5EF4-FFF2-40B4-BE49-F238E27FC236}">
                <a16:creationId xmlns:a16="http://schemas.microsoft.com/office/drawing/2014/main" id="{81EDF675-140A-409C-84F9-3E6D550D1EDA}"/>
              </a:ext>
            </a:extLst>
          </p:cNvPr>
          <p:cNvSpPr/>
          <p:nvPr/>
        </p:nvSpPr>
        <p:spPr>
          <a:xfrm>
            <a:off x="7948935" y="1844657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Frame 7">
            <a:extLst>
              <a:ext uri="{FF2B5EF4-FFF2-40B4-BE49-F238E27FC236}">
                <a16:creationId xmlns:a16="http://schemas.microsoft.com/office/drawing/2014/main" id="{3C467762-71D5-4D9D-A7F9-8FC4FEB065E1}"/>
              </a:ext>
            </a:extLst>
          </p:cNvPr>
          <p:cNvSpPr/>
          <p:nvPr/>
        </p:nvSpPr>
        <p:spPr>
          <a:xfrm>
            <a:off x="7876636" y="1728182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3" name="Google Shape;1098;p45">
            <a:extLst>
              <a:ext uri="{FF2B5EF4-FFF2-40B4-BE49-F238E27FC236}">
                <a16:creationId xmlns:a16="http://schemas.microsoft.com/office/drawing/2014/main" id="{7754ABD2-F141-4294-88EE-050CF774327B}"/>
              </a:ext>
            </a:extLst>
          </p:cNvPr>
          <p:cNvSpPr/>
          <p:nvPr/>
        </p:nvSpPr>
        <p:spPr>
          <a:xfrm>
            <a:off x="7944021" y="4682154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Frame 7">
            <a:extLst>
              <a:ext uri="{FF2B5EF4-FFF2-40B4-BE49-F238E27FC236}">
                <a16:creationId xmlns:a16="http://schemas.microsoft.com/office/drawing/2014/main" id="{57E2AC15-CE68-409B-93A4-321F0053F1E9}"/>
              </a:ext>
            </a:extLst>
          </p:cNvPr>
          <p:cNvSpPr/>
          <p:nvPr/>
        </p:nvSpPr>
        <p:spPr>
          <a:xfrm>
            <a:off x="7871723" y="4572393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5" name="Google Shape;1098;p45">
            <a:extLst>
              <a:ext uri="{FF2B5EF4-FFF2-40B4-BE49-F238E27FC236}">
                <a16:creationId xmlns:a16="http://schemas.microsoft.com/office/drawing/2014/main" id="{B2307C4A-453C-484B-A15F-D518BF322C47}"/>
              </a:ext>
            </a:extLst>
          </p:cNvPr>
          <p:cNvSpPr/>
          <p:nvPr/>
        </p:nvSpPr>
        <p:spPr>
          <a:xfrm>
            <a:off x="7939106" y="2757366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Frame 7">
            <a:extLst>
              <a:ext uri="{FF2B5EF4-FFF2-40B4-BE49-F238E27FC236}">
                <a16:creationId xmlns:a16="http://schemas.microsoft.com/office/drawing/2014/main" id="{7C479B52-1E5E-4451-A123-FFFAA68B78AC}"/>
              </a:ext>
            </a:extLst>
          </p:cNvPr>
          <p:cNvSpPr/>
          <p:nvPr/>
        </p:nvSpPr>
        <p:spPr>
          <a:xfrm>
            <a:off x="7866808" y="2673492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18C4C05-90C1-42D7-88B6-E75B582951D7}"/>
              </a:ext>
            </a:extLst>
          </p:cNvPr>
          <p:cNvSpPr/>
          <p:nvPr/>
        </p:nvSpPr>
        <p:spPr>
          <a:xfrm>
            <a:off x="2999452" y="1812532"/>
            <a:ext cx="4867356" cy="70277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id="{7CAFFF21-5B2D-4014-8698-DBE8BE7A5365}"/>
              </a:ext>
            </a:extLst>
          </p:cNvPr>
          <p:cNvSpPr/>
          <p:nvPr/>
        </p:nvSpPr>
        <p:spPr>
          <a:xfrm>
            <a:off x="8004312" y="20323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10,2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Rectangle 34">
            <a:extLst>
              <a:ext uri="{FF2B5EF4-FFF2-40B4-BE49-F238E27FC236}">
                <a16:creationId xmlns:a16="http://schemas.microsoft.com/office/drawing/2014/main" id="{C809738D-286C-424A-960D-624042B4EE7A}"/>
              </a:ext>
            </a:extLst>
          </p:cNvPr>
          <p:cNvSpPr/>
          <p:nvPr/>
        </p:nvSpPr>
        <p:spPr>
          <a:xfrm>
            <a:off x="8077723" y="29591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Rectangle 34">
            <a:extLst>
              <a:ext uri="{FF2B5EF4-FFF2-40B4-BE49-F238E27FC236}">
                <a16:creationId xmlns:a16="http://schemas.microsoft.com/office/drawing/2014/main" id="{BDCED05D-9295-487D-ABC4-4B026BBC41C2}"/>
              </a:ext>
            </a:extLst>
          </p:cNvPr>
          <p:cNvSpPr/>
          <p:nvPr/>
        </p:nvSpPr>
        <p:spPr>
          <a:xfrm>
            <a:off x="8037506" y="394326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Rectangle 34">
            <a:extLst>
              <a:ext uri="{FF2B5EF4-FFF2-40B4-BE49-F238E27FC236}">
                <a16:creationId xmlns:a16="http://schemas.microsoft.com/office/drawing/2014/main" id="{3505EDAB-0954-43A1-BBDC-F5DB2BA68CBA}"/>
              </a:ext>
            </a:extLst>
          </p:cNvPr>
          <p:cNvSpPr/>
          <p:nvPr/>
        </p:nvSpPr>
        <p:spPr>
          <a:xfrm>
            <a:off x="8042424" y="486126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9ADFB016-6E39-4886-BC93-283739B92961}"/>
              </a:ext>
            </a:extLst>
          </p:cNvPr>
          <p:cNvSpPr/>
          <p:nvPr/>
        </p:nvSpPr>
        <p:spPr>
          <a:xfrm>
            <a:off x="8042424" y="5824832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文本框 9">
            <a:extLst>
              <a:ext uri="{FF2B5EF4-FFF2-40B4-BE49-F238E27FC236}">
                <a16:creationId xmlns:a16="http://schemas.microsoft.com/office/drawing/2014/main" id="{D063A01A-61D0-487F-B952-B6989D3BAE00}"/>
              </a:ext>
            </a:extLst>
          </p:cNvPr>
          <p:cNvSpPr txBox="1"/>
          <p:nvPr/>
        </p:nvSpPr>
        <p:spPr>
          <a:xfrm>
            <a:off x="3246729" y="5788177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«Тандер»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4" name="Speech Bubble: Rectangle with Corners Rounded 9">
            <a:extLst>
              <a:ext uri="{FF2B5EF4-FFF2-40B4-BE49-F238E27FC236}">
                <a16:creationId xmlns:a16="http://schemas.microsoft.com/office/drawing/2014/main" id="{74790725-5658-47E5-BE4B-B13A2ADB1BD3}"/>
              </a:ext>
            </a:extLst>
          </p:cNvPr>
          <p:cNvSpPr/>
          <p:nvPr/>
        </p:nvSpPr>
        <p:spPr>
          <a:xfrm rot="5400000">
            <a:off x="9394480" y="1898603"/>
            <a:ext cx="2402512" cy="2315551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C84DC0-5F02-4CF1-B988-4424EF92DC30}"/>
              </a:ext>
            </a:extLst>
          </p:cNvPr>
          <p:cNvSpPr txBox="1"/>
          <p:nvPr/>
        </p:nvSpPr>
        <p:spPr>
          <a:xfrm>
            <a:off x="9637325" y="1917143"/>
            <a:ext cx="2147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 (по данным 10 месяцев 2025 года)</a:t>
            </a:r>
          </a:p>
        </p:txBody>
      </p:sp>
      <p:sp>
        <p:nvSpPr>
          <p:cNvPr id="66" name="Rectangle: Rounded Corners 5">
            <a:extLst>
              <a:ext uri="{FF2B5EF4-FFF2-40B4-BE49-F238E27FC236}">
                <a16:creationId xmlns:a16="http://schemas.microsoft.com/office/drawing/2014/main" id="{225EA74F-2B4C-4183-8A3C-9D9522FF7405}"/>
              </a:ext>
            </a:extLst>
          </p:cNvPr>
          <p:cNvSpPr/>
          <p:nvPr/>
        </p:nvSpPr>
        <p:spPr>
          <a:xfrm rot="5400000">
            <a:off x="9411293" y="1903433"/>
            <a:ext cx="2651971" cy="2315551"/>
          </a:xfrm>
          <a:prstGeom prst="roundRect">
            <a:avLst/>
          </a:prstGeom>
          <a:noFill/>
          <a:ln w="38100">
            <a:solidFill>
              <a:srgbClr val="437B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96F8B291-A52A-4986-AF9A-65AACE051235}"/>
              </a:ext>
            </a:extLst>
          </p:cNvPr>
          <p:cNvGrpSpPr/>
          <p:nvPr/>
        </p:nvGrpSpPr>
        <p:grpSpPr>
          <a:xfrm>
            <a:off x="1700163" y="1698812"/>
            <a:ext cx="888853" cy="888853"/>
            <a:chOff x="1700163" y="2095052"/>
            <a:chExt cx="888853" cy="888853"/>
          </a:xfrm>
        </p:grpSpPr>
        <p:sp>
          <p:nvSpPr>
            <p:cNvPr id="68" name="Rectangle 6">
              <a:extLst>
                <a:ext uri="{FF2B5EF4-FFF2-40B4-BE49-F238E27FC236}">
                  <a16:creationId xmlns:a16="http://schemas.microsoft.com/office/drawing/2014/main" id="{79EE0E3C-6710-4DD1-801D-2394B240D61C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9" name="Rectangle 38">
              <a:extLst>
                <a:ext uri="{FF2B5EF4-FFF2-40B4-BE49-F238E27FC236}">
                  <a16:creationId xmlns:a16="http://schemas.microsoft.com/office/drawing/2014/main" id="{F668DEE8-B48B-4AE7-A06C-576E479ED577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0" name="Frame 7">
              <a:extLst>
                <a:ext uri="{FF2B5EF4-FFF2-40B4-BE49-F238E27FC236}">
                  <a16:creationId xmlns:a16="http://schemas.microsoft.com/office/drawing/2014/main" id="{F0801F14-7B35-48F4-B645-AD40E857AC72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23EE5D-516F-46FF-8455-5B75DE83C859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910BBAB-CD24-4838-B5DC-B53E91FC9E9C}"/>
              </a:ext>
            </a:extLst>
          </p:cNvPr>
          <p:cNvGrpSpPr/>
          <p:nvPr/>
        </p:nvGrpSpPr>
        <p:grpSpPr>
          <a:xfrm>
            <a:off x="1700158" y="2653852"/>
            <a:ext cx="888853" cy="888853"/>
            <a:chOff x="1700163" y="2095052"/>
            <a:chExt cx="888853" cy="888853"/>
          </a:xfrm>
        </p:grpSpPr>
        <p:sp>
          <p:nvSpPr>
            <p:cNvPr id="73" name="Rectangle 6">
              <a:extLst>
                <a:ext uri="{FF2B5EF4-FFF2-40B4-BE49-F238E27FC236}">
                  <a16:creationId xmlns:a16="http://schemas.microsoft.com/office/drawing/2014/main" id="{20856ED0-8A69-40EC-87DC-527C14E84BEA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4" name="Rectangle 38">
              <a:extLst>
                <a:ext uri="{FF2B5EF4-FFF2-40B4-BE49-F238E27FC236}">
                  <a16:creationId xmlns:a16="http://schemas.microsoft.com/office/drawing/2014/main" id="{9FFA29BE-4A68-40EA-99CB-55A6F8012E99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5" name="Frame 7">
              <a:extLst>
                <a:ext uri="{FF2B5EF4-FFF2-40B4-BE49-F238E27FC236}">
                  <a16:creationId xmlns:a16="http://schemas.microsoft.com/office/drawing/2014/main" id="{D8412858-FA44-48B5-B047-17143E1CE37E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73A940F-CE2A-4592-A754-DCAB5D4F56E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2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9B80C3D3-757F-4CBE-A683-6F5BA56D6F64}"/>
              </a:ext>
            </a:extLst>
          </p:cNvPr>
          <p:cNvGrpSpPr/>
          <p:nvPr/>
        </p:nvGrpSpPr>
        <p:grpSpPr>
          <a:xfrm>
            <a:off x="1700163" y="3608892"/>
            <a:ext cx="888853" cy="888853"/>
            <a:chOff x="1700163" y="2095052"/>
            <a:chExt cx="888853" cy="888853"/>
          </a:xfrm>
        </p:grpSpPr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70704EA4-391A-4F0F-BD00-A6EFB1D40A62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9" name="Rectangle 38">
              <a:extLst>
                <a:ext uri="{FF2B5EF4-FFF2-40B4-BE49-F238E27FC236}">
                  <a16:creationId xmlns:a16="http://schemas.microsoft.com/office/drawing/2014/main" id="{E11EA3AF-C9A5-4672-B604-66BBE0475022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0" name="Frame 7">
              <a:extLst>
                <a:ext uri="{FF2B5EF4-FFF2-40B4-BE49-F238E27FC236}">
                  <a16:creationId xmlns:a16="http://schemas.microsoft.com/office/drawing/2014/main" id="{05463003-4BB6-4FBE-B700-C09F0857038F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D02B58-3201-4924-9F53-66DA7F3B1C24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56D1DBE-7154-40AC-8B15-F2D8ADC7A6C2}"/>
              </a:ext>
            </a:extLst>
          </p:cNvPr>
          <p:cNvGrpSpPr/>
          <p:nvPr/>
        </p:nvGrpSpPr>
        <p:grpSpPr>
          <a:xfrm>
            <a:off x="1700163" y="4553772"/>
            <a:ext cx="888853" cy="888853"/>
            <a:chOff x="1700163" y="2095052"/>
            <a:chExt cx="888853" cy="888853"/>
          </a:xfrm>
        </p:grpSpPr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id="{0B863EA4-0787-4789-87DF-6F0B769FF0AD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6283AEC1-AC53-420E-8826-7B7E3DB81295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5" name="Frame 7">
              <a:extLst>
                <a:ext uri="{FF2B5EF4-FFF2-40B4-BE49-F238E27FC236}">
                  <a16:creationId xmlns:a16="http://schemas.microsoft.com/office/drawing/2014/main" id="{CE6898AA-9B45-4381-AF98-D9D9E90708AA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910806-F2E5-46F2-B538-CC530417BE5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A64B9294-C45C-47B5-873B-545124E8D6D6}"/>
              </a:ext>
            </a:extLst>
          </p:cNvPr>
          <p:cNvGrpSpPr/>
          <p:nvPr/>
        </p:nvGrpSpPr>
        <p:grpSpPr>
          <a:xfrm>
            <a:off x="1700163" y="5508812"/>
            <a:ext cx="888853" cy="888853"/>
            <a:chOff x="1700163" y="2095052"/>
            <a:chExt cx="888853" cy="888853"/>
          </a:xfrm>
        </p:grpSpPr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E5C852D3-3201-45E2-894C-15A51646870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0AAF20FE-FC46-4A54-8AF5-E2077FC693D8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0" name="Frame 7">
              <a:extLst>
                <a:ext uri="{FF2B5EF4-FFF2-40B4-BE49-F238E27FC236}">
                  <a16:creationId xmlns:a16="http://schemas.microsoft.com/office/drawing/2014/main" id="{14689574-94B6-4FCD-BA21-124F6547B9B4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5B8FA2E-7C88-40D1-B96C-6E19E7E3B5C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7EEDA9B-9E19-4B64-A112-D2569A51F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52" y="5604319"/>
            <a:ext cx="712221" cy="6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6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358328" y="70242"/>
            <a:ext cx="7077660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Налоговые и неналоговые доходы</a:t>
            </a:r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454CAD-52BC-40D1-BDEB-DF6E8B23FF6B}"/>
              </a:ext>
            </a:extLst>
          </p:cNvPr>
          <p:cNvGrpSpPr/>
          <p:nvPr/>
        </p:nvGrpSpPr>
        <p:grpSpPr>
          <a:xfrm>
            <a:off x="873267" y="999197"/>
            <a:ext cx="10061229" cy="5858803"/>
            <a:chOff x="853171" y="1052424"/>
            <a:chExt cx="10061229" cy="5858803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B4DA48B6-A356-4AF8-9D2D-A5DA9499D689}"/>
                </a:ext>
              </a:extLst>
            </p:cNvPr>
            <p:cNvGrpSpPr/>
            <p:nvPr/>
          </p:nvGrpSpPr>
          <p:grpSpPr>
            <a:xfrm>
              <a:off x="853171" y="1052424"/>
              <a:ext cx="10061229" cy="5858803"/>
              <a:chOff x="-578503" y="1493188"/>
              <a:chExt cx="8998942" cy="5354868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D58D0D0-0270-4AC1-B700-DCE9FCC7CFC8}"/>
                  </a:ext>
                </a:extLst>
              </p:cNvPr>
              <p:cNvSpPr txBox="1"/>
              <p:nvPr/>
            </p:nvSpPr>
            <p:spPr>
              <a:xfrm>
                <a:off x="572809" y="1807459"/>
                <a:ext cx="771365" cy="3942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-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1,2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%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8B6C5456-B651-4F70-84ED-E3E0D70A69A8}"/>
                  </a:ext>
                </a:extLst>
              </p:cNvPr>
              <p:cNvGrpSpPr/>
              <p:nvPr/>
            </p:nvGrpSpPr>
            <p:grpSpPr>
              <a:xfrm>
                <a:off x="-578503" y="1493188"/>
                <a:ext cx="8998942" cy="5354868"/>
                <a:chOff x="-578503" y="1493188"/>
                <a:chExt cx="8998942" cy="5354868"/>
              </a:xfrm>
            </p:grpSpPr>
            <p:grpSp>
              <p:nvGrpSpPr>
                <p:cNvPr id="86" name="Группа 85">
                  <a:extLst>
                    <a:ext uri="{FF2B5EF4-FFF2-40B4-BE49-F238E27FC236}">
                      <a16:creationId xmlns:a16="http://schemas.microsoft.com/office/drawing/2014/main" id="{EA35E67A-0AB1-4763-BBF1-4F72A4F36BFA}"/>
                    </a:ext>
                  </a:extLst>
                </p:cNvPr>
                <p:cNvGrpSpPr/>
                <p:nvPr/>
              </p:nvGrpSpPr>
              <p:grpSpPr>
                <a:xfrm>
                  <a:off x="-578503" y="1493188"/>
                  <a:ext cx="8998942" cy="5354868"/>
                  <a:chOff x="-578503" y="1107482"/>
                  <a:chExt cx="8998942" cy="5354868"/>
                </a:xfrm>
              </p:grpSpPr>
              <p:grpSp>
                <p:nvGrpSpPr>
                  <p:cNvPr id="101" name="Группа 100">
                    <a:extLst>
                      <a:ext uri="{FF2B5EF4-FFF2-40B4-BE49-F238E27FC236}">
                        <a16:creationId xmlns:a16="http://schemas.microsoft.com/office/drawing/2014/main" id="{F5D5FFE2-54F8-4255-875B-BCB1C9B25E2C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24" y="3396570"/>
                    <a:ext cx="2138015" cy="1359400"/>
                    <a:chOff x="6014827" y="812645"/>
                    <a:chExt cx="2138015" cy="1359400"/>
                  </a:xfrm>
                </p:grpSpPr>
                <p:sp>
                  <p:nvSpPr>
                    <p:cNvPr id="193" name="Прямоугольник 192">
                      <a:extLst>
                        <a:ext uri="{FF2B5EF4-FFF2-40B4-BE49-F238E27FC236}">
                          <a16:creationId xmlns:a16="http://schemas.microsoft.com/office/drawing/2014/main" id="{8E384813-BB32-4302-8A42-7EA9DEEF3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4827" y="812645"/>
                      <a:ext cx="2138015" cy="36569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Налоговые доходы</a:t>
                      </a:r>
                    </a:p>
                  </p:txBody>
                </p:sp>
                <p:sp>
                  <p:nvSpPr>
                    <p:cNvPr id="194" name="Прямоугольник 193">
                      <a:extLst>
                        <a:ext uri="{FF2B5EF4-FFF2-40B4-BE49-F238E27FC236}">
                          <a16:creationId xmlns:a16="http://schemas.microsoft.com/office/drawing/2014/main" id="{E9F86B43-9065-444A-BA8A-D480FA9E8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228" y="1525047"/>
                      <a:ext cx="2087207" cy="64699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Неналоговые доходы</a:t>
                      </a:r>
                    </a:p>
                  </p:txBody>
                </p:sp>
              </p:grp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E796DDA2-FEC5-4FE4-9398-96CC799C231E}"/>
                      </a:ext>
                    </a:extLst>
                  </p:cNvPr>
                  <p:cNvSpPr txBox="1"/>
                  <p:nvPr/>
                </p:nvSpPr>
                <p:spPr>
                  <a:xfrm>
                    <a:off x="6279194" y="1107482"/>
                    <a:ext cx="1240235" cy="309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 руб.</a:t>
                    </a:r>
                  </a:p>
                </p:txBody>
              </p:sp>
              <p:grpSp>
                <p:nvGrpSpPr>
                  <p:cNvPr id="104" name="Группа 103">
                    <a:extLst>
                      <a:ext uri="{FF2B5EF4-FFF2-40B4-BE49-F238E27FC236}">
                        <a16:creationId xmlns:a16="http://schemas.microsoft.com/office/drawing/2014/main" id="{207BA72C-A6A5-4202-88C6-6D3293BA1632}"/>
                      </a:ext>
                    </a:extLst>
                  </p:cNvPr>
                  <p:cNvGrpSpPr/>
                  <p:nvPr/>
                </p:nvGrpSpPr>
                <p:grpSpPr>
                  <a:xfrm>
                    <a:off x="-578503" y="2331292"/>
                    <a:ext cx="6853893" cy="4131058"/>
                    <a:chOff x="-572568" y="1978041"/>
                    <a:chExt cx="6818620" cy="4480858"/>
                  </a:xfrm>
                </p:grpSpPr>
                <p:sp>
                  <p:nvSpPr>
                    <p:cNvPr id="113" name="五边形 37">
                      <a:extLst>
                        <a:ext uri="{FF2B5EF4-FFF2-40B4-BE49-F238E27FC236}">
                          <a16:creationId xmlns:a16="http://schemas.microsoft.com/office/drawing/2014/main" id="{25781231-319A-45C1-BFA5-8DF25A0B154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5653734" y="4053400"/>
                      <a:ext cx="592318" cy="489777"/>
                    </a:xfrm>
                    <a:prstGeom prst="homePlate">
                      <a:avLst/>
                    </a:pr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4" name="五边形 37">
                      <a:extLst>
                        <a:ext uri="{FF2B5EF4-FFF2-40B4-BE49-F238E27FC236}">
                          <a16:creationId xmlns:a16="http://schemas.microsoft.com/office/drawing/2014/main" id="{3586A60A-299C-44C9-B0AE-0D8FD66F89D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5653730" y="3130214"/>
                      <a:ext cx="592318" cy="489777"/>
                    </a:xfrm>
                    <a:prstGeom prst="homePlate">
                      <a:avLst/>
                    </a:pr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15" name="Группа 114">
                      <a:extLst>
                        <a:ext uri="{FF2B5EF4-FFF2-40B4-BE49-F238E27FC236}">
                          <a16:creationId xmlns:a16="http://schemas.microsoft.com/office/drawing/2014/main" id="{07068FFC-A2C0-4447-9F35-88A2582553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72568" y="1978041"/>
                      <a:ext cx="5779326" cy="4480858"/>
                      <a:chOff x="-163585" y="2030676"/>
                      <a:chExt cx="6625634" cy="4480858"/>
                    </a:xfrm>
                  </p:grpSpPr>
                  <p:grpSp>
                    <p:nvGrpSpPr>
                      <p:cNvPr id="130" name="组合 3">
                        <a:extLst>
                          <a:ext uri="{FF2B5EF4-FFF2-40B4-BE49-F238E27FC236}">
                            <a16:creationId xmlns:a16="http://schemas.microsoft.com/office/drawing/2014/main" id="{379FDA45-CA1C-4CBC-9E69-C4369D243D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03532" y="2030676"/>
                        <a:ext cx="6565581" cy="3835334"/>
                        <a:chOff x="-173869" y="1438419"/>
                        <a:chExt cx="7449346" cy="3170544"/>
                      </a:xfrm>
                    </p:grpSpPr>
                    <p:grpSp>
                      <p:nvGrpSpPr>
                        <p:cNvPr id="135" name="组合 32">
                          <a:extLst>
                            <a:ext uri="{FF2B5EF4-FFF2-40B4-BE49-F238E27FC236}">
                              <a16:creationId xmlns:a16="http://schemas.microsoft.com/office/drawing/2014/main" id="{AD00DDCC-9D52-4283-818A-68BE6E3B7BB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173869" y="1529632"/>
                          <a:ext cx="1277271" cy="3068608"/>
                          <a:chOff x="-832175" y="1447923"/>
                          <a:chExt cx="1865924" cy="4482846"/>
                        </a:xfrm>
                      </p:grpSpPr>
                      <p:sp>
                        <p:nvSpPr>
                          <p:cNvPr id="189" name="任意多边形 7">
                            <a:extLst>
                              <a:ext uri="{FF2B5EF4-FFF2-40B4-BE49-F238E27FC236}">
                                <a16:creationId xmlns:a16="http://schemas.microsoft.com/office/drawing/2014/main" id="{358EE28F-DBAA-4177-8B4E-1812ABE98CF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923402" y="4914833"/>
                            <a:ext cx="1108239" cy="923634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90" name="任意多边形 10">
                            <a:extLst>
                              <a:ext uri="{FF2B5EF4-FFF2-40B4-BE49-F238E27FC236}">
                                <a16:creationId xmlns:a16="http://schemas.microsoft.com/office/drawing/2014/main" id="{5ADC0E28-92A6-4DD7-8E8A-899CC102BB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22080" y="4916452"/>
                            <a:ext cx="1078498" cy="937257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91" name="平行四边形 8">
                            <a:extLst>
                              <a:ext uri="{FF2B5EF4-FFF2-40B4-BE49-F238E27FC236}">
                                <a16:creationId xmlns:a16="http://schemas.microsoft.com/office/drawing/2014/main" id="{213BCB09-AE0B-4FF0-83A5-E2C29AADE7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2279191" y="2895582"/>
                            <a:ext cx="3848000" cy="95396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92" name="平行四边形 8">
                            <a:extLst>
                              <a:ext uri="{FF2B5EF4-FFF2-40B4-BE49-F238E27FC236}">
                                <a16:creationId xmlns:a16="http://schemas.microsoft.com/office/drawing/2014/main" id="{FBC0BF5E-6759-4606-8496-B0631C1B0C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-1360470" y="2901704"/>
                            <a:ext cx="3848000" cy="94043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138" name="任意多边形 96">
                          <a:extLst>
                            <a:ext uri="{FF2B5EF4-FFF2-40B4-BE49-F238E27FC236}">
                              <a16:creationId xmlns:a16="http://schemas.microsoft.com/office/drawing/2014/main" id="{4618F1A4-F496-4EFD-BC37-781299C0C2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098382" y="3060733"/>
                          <a:ext cx="2936697" cy="79100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grpSp>
                      <p:nvGrpSpPr>
                        <p:cNvPr id="141" name="组合 40">
                          <a:extLst>
                            <a:ext uri="{FF2B5EF4-FFF2-40B4-BE49-F238E27FC236}">
                              <a16:creationId xmlns:a16="http://schemas.microsoft.com/office/drawing/2014/main" id="{5632A7D6-AF1D-44E4-B8A7-434FA5CF3D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73171" y="1438419"/>
                          <a:ext cx="1302306" cy="3155198"/>
                          <a:chOff x="5097794" y="895261"/>
                          <a:chExt cx="1902497" cy="4609347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85" name="任意多边形 101">
                            <a:extLst>
                              <a:ext uri="{FF2B5EF4-FFF2-40B4-BE49-F238E27FC236}">
                                <a16:creationId xmlns:a16="http://schemas.microsoft.com/office/drawing/2014/main" id="{1ABB99B1-7A6E-416F-BD98-BF996A1556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267992" y="3673357"/>
                            <a:ext cx="2661745" cy="1000758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576261 w 3438526"/>
                              <a:gd name="connsiteY1" fmla="*/ 937261 h 937261"/>
                              <a:gd name="connsiteX2" fmla="*/ 1066800 w 3438526"/>
                              <a:gd name="connsiteY2" fmla="*/ 937261 h 937261"/>
                              <a:gd name="connsiteX3" fmla="*/ 1643061 w 3438526"/>
                              <a:gd name="connsiteY3" fmla="*/ 937261 h 937261"/>
                              <a:gd name="connsiteX4" fmla="*/ 2371726 w 3438526"/>
                              <a:gd name="connsiteY4" fmla="*/ 937261 h 937261"/>
                              <a:gd name="connsiteX5" fmla="*/ 3438526 w 3438526"/>
                              <a:gd name="connsiteY5" fmla="*/ 937261 h 937261"/>
                              <a:gd name="connsiteX6" fmla="*/ 3217928 w 3438526"/>
                              <a:gd name="connsiteY6" fmla="*/ 4 h 937261"/>
                              <a:gd name="connsiteX7" fmla="*/ 1676400 w 3438526"/>
                              <a:gd name="connsiteY7" fmla="*/ 1 h 937261"/>
                              <a:gd name="connsiteX8" fmla="*/ 1676400 w 3438526"/>
                              <a:gd name="connsiteY8" fmla="*/ 0 h 937261"/>
                              <a:gd name="connsiteX9" fmla="*/ 1100139 w 3438526"/>
                              <a:gd name="connsiteY9" fmla="*/ 0 h 937261"/>
                              <a:gd name="connsiteX10" fmla="*/ 1100139 w 3438526"/>
                              <a:gd name="connsiteY10" fmla="*/ 2 h 937261"/>
                              <a:gd name="connsiteX11" fmla="*/ 609600 w 3438526"/>
                              <a:gd name="connsiteY11" fmla="*/ 1 h 937261"/>
                              <a:gd name="connsiteX12" fmla="*/ 609600 w 3438526"/>
                              <a:gd name="connsiteY12" fmla="*/ 0 h 937261"/>
                              <a:gd name="connsiteX13" fmla="*/ 33339 w 3438526"/>
                              <a:gd name="connsiteY13" fmla="*/ 0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3438526" y="937261"/>
                                </a:lnTo>
                                <a:lnTo>
                                  <a:pt x="3217928" y="4"/>
                                </a:lnTo>
                                <a:lnTo>
                                  <a:pt x="1676400" y="1"/>
                                </a:lnTo>
                                <a:lnTo>
                                  <a:pt x="1676400" y="0"/>
                                </a:lnTo>
                                <a:lnTo>
                                  <a:pt x="1100139" y="0"/>
                                </a:lnTo>
                                <a:lnTo>
                                  <a:pt x="1100139" y="2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86" name="任意多边形 102">
                            <a:extLst>
                              <a:ext uri="{FF2B5EF4-FFF2-40B4-BE49-F238E27FC236}">
                                <a16:creationId xmlns:a16="http://schemas.microsoft.com/office/drawing/2014/main" id="{AF8E047C-1707-43F0-9442-0D74A95444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385386" y="3890259"/>
                            <a:ext cx="2291428" cy="937263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33339 w 3438526"/>
                              <a:gd name="connsiteY1" fmla="*/ 0 h 937261"/>
                              <a:gd name="connsiteX2" fmla="*/ 609600 w 3438526"/>
                              <a:gd name="connsiteY2" fmla="*/ 0 h 937261"/>
                              <a:gd name="connsiteX3" fmla="*/ 609600 w 3438526"/>
                              <a:gd name="connsiteY3" fmla="*/ 1 h 937261"/>
                              <a:gd name="connsiteX4" fmla="*/ 1100139 w 3438526"/>
                              <a:gd name="connsiteY4" fmla="*/ 2 h 937261"/>
                              <a:gd name="connsiteX5" fmla="*/ 1100139 w 3438526"/>
                              <a:gd name="connsiteY5" fmla="*/ 0 h 937261"/>
                              <a:gd name="connsiteX6" fmla="*/ 1676400 w 3438526"/>
                              <a:gd name="connsiteY6" fmla="*/ 0 h 937261"/>
                              <a:gd name="connsiteX7" fmla="*/ 1676400 w 3438526"/>
                              <a:gd name="connsiteY7" fmla="*/ 1 h 937261"/>
                              <a:gd name="connsiteX8" fmla="*/ 3217928 w 3438526"/>
                              <a:gd name="connsiteY8" fmla="*/ 4 h 937261"/>
                              <a:gd name="connsiteX9" fmla="*/ 3438526 w 3438526"/>
                              <a:gd name="connsiteY9" fmla="*/ 937261 h 937261"/>
                              <a:gd name="connsiteX10" fmla="*/ 2371726 w 3438526"/>
                              <a:gd name="connsiteY10" fmla="*/ 937261 h 937261"/>
                              <a:gd name="connsiteX11" fmla="*/ 1643061 w 3438526"/>
                              <a:gd name="connsiteY11" fmla="*/ 937261 h 937261"/>
                              <a:gd name="connsiteX12" fmla="*/ 1066800 w 3438526"/>
                              <a:gd name="connsiteY12" fmla="*/ 937261 h 937261"/>
                              <a:gd name="connsiteX13" fmla="*/ 576261 w 3438526"/>
                              <a:gd name="connsiteY13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33339" y="0"/>
                                </a:lnTo>
                                <a:lnTo>
                                  <a:pt x="609600" y="0"/>
                                </a:lnTo>
                                <a:lnTo>
                                  <a:pt x="609600" y="1"/>
                                </a:lnTo>
                                <a:lnTo>
                                  <a:pt x="1100139" y="2"/>
                                </a:lnTo>
                                <a:lnTo>
                                  <a:pt x="1100139" y="0"/>
                                </a:lnTo>
                                <a:lnTo>
                                  <a:pt x="1676400" y="0"/>
                                </a:lnTo>
                                <a:lnTo>
                                  <a:pt x="1676400" y="1"/>
                                </a:lnTo>
                                <a:lnTo>
                                  <a:pt x="3217928" y="4"/>
                                </a:lnTo>
                                <a:lnTo>
                                  <a:pt x="3438526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576261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87" name="平行四边形 8">
                            <a:extLst>
                              <a:ext uri="{FF2B5EF4-FFF2-40B4-BE49-F238E27FC236}">
                                <a16:creationId xmlns:a16="http://schemas.microsoft.com/office/drawing/2014/main" id="{565BFDEE-C2F8-4CDD-BF84-35EC271850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3588536" y="2419333"/>
                            <a:ext cx="3980045" cy="961529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88" name="平行四边形 8">
                            <a:extLst>
                              <a:ext uri="{FF2B5EF4-FFF2-40B4-BE49-F238E27FC236}">
                                <a16:creationId xmlns:a16="http://schemas.microsoft.com/office/drawing/2014/main" id="{6156EC20-A68A-404C-89D2-1712C9943C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4540052" y="2415068"/>
                            <a:ext cx="3980045" cy="940432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2" name="组合 48">
                          <a:extLst>
                            <a:ext uri="{FF2B5EF4-FFF2-40B4-BE49-F238E27FC236}">
                              <a16:creationId xmlns:a16="http://schemas.microsoft.com/office/drawing/2014/main" id="{06AC6947-F87D-4F9F-913D-40C4A5748C4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77306" y="1571105"/>
                          <a:ext cx="1291083" cy="3007733"/>
                          <a:chOff x="2854101" y="1089105"/>
                          <a:chExt cx="1886117" cy="4393918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69" name="任意多边形 65">
                            <a:extLst>
                              <a:ext uri="{FF2B5EF4-FFF2-40B4-BE49-F238E27FC236}">
                                <a16:creationId xmlns:a16="http://schemas.microsoft.com/office/drawing/2014/main" id="{2063AD55-72A4-4457-987F-3F98C8CF85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2757579" y="4436137"/>
                            <a:ext cx="1146163" cy="937264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576261 w 3438526"/>
                              <a:gd name="connsiteY1" fmla="*/ 937261 h 937261"/>
                              <a:gd name="connsiteX2" fmla="*/ 1066800 w 3438526"/>
                              <a:gd name="connsiteY2" fmla="*/ 937261 h 937261"/>
                              <a:gd name="connsiteX3" fmla="*/ 1643061 w 3438526"/>
                              <a:gd name="connsiteY3" fmla="*/ 937261 h 937261"/>
                              <a:gd name="connsiteX4" fmla="*/ 2371726 w 3438526"/>
                              <a:gd name="connsiteY4" fmla="*/ 937261 h 937261"/>
                              <a:gd name="connsiteX5" fmla="*/ 3438526 w 3438526"/>
                              <a:gd name="connsiteY5" fmla="*/ 937261 h 937261"/>
                              <a:gd name="connsiteX6" fmla="*/ 3217928 w 3438526"/>
                              <a:gd name="connsiteY6" fmla="*/ 4 h 937261"/>
                              <a:gd name="connsiteX7" fmla="*/ 1676400 w 3438526"/>
                              <a:gd name="connsiteY7" fmla="*/ 1 h 937261"/>
                              <a:gd name="connsiteX8" fmla="*/ 1676400 w 3438526"/>
                              <a:gd name="connsiteY8" fmla="*/ 0 h 937261"/>
                              <a:gd name="connsiteX9" fmla="*/ 1100139 w 3438526"/>
                              <a:gd name="connsiteY9" fmla="*/ 0 h 937261"/>
                              <a:gd name="connsiteX10" fmla="*/ 1100139 w 3438526"/>
                              <a:gd name="connsiteY10" fmla="*/ 2 h 937261"/>
                              <a:gd name="connsiteX11" fmla="*/ 609600 w 3438526"/>
                              <a:gd name="connsiteY11" fmla="*/ 1 h 937261"/>
                              <a:gd name="connsiteX12" fmla="*/ 609600 w 3438526"/>
                              <a:gd name="connsiteY12" fmla="*/ 0 h 937261"/>
                              <a:gd name="connsiteX13" fmla="*/ 33339 w 3438526"/>
                              <a:gd name="connsiteY13" fmla="*/ 0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3438526" y="937261"/>
                                </a:lnTo>
                                <a:lnTo>
                                  <a:pt x="3217928" y="4"/>
                                </a:lnTo>
                                <a:lnTo>
                                  <a:pt x="1676400" y="1"/>
                                </a:lnTo>
                                <a:lnTo>
                                  <a:pt x="1676400" y="0"/>
                                </a:lnTo>
                                <a:lnTo>
                                  <a:pt x="1100139" y="0"/>
                                </a:lnTo>
                                <a:lnTo>
                                  <a:pt x="1100139" y="2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77" name="任意多边形 66">
                            <a:extLst>
                              <a:ext uri="{FF2B5EF4-FFF2-40B4-BE49-F238E27FC236}">
                                <a16:creationId xmlns:a16="http://schemas.microsoft.com/office/drawing/2014/main" id="{15CC0EAB-10B1-4CFA-899C-4E62671AB18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3600399" y="4348446"/>
                            <a:ext cx="1331884" cy="937270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33339 w 3438526"/>
                              <a:gd name="connsiteY1" fmla="*/ 0 h 937261"/>
                              <a:gd name="connsiteX2" fmla="*/ 609600 w 3438526"/>
                              <a:gd name="connsiteY2" fmla="*/ 0 h 937261"/>
                              <a:gd name="connsiteX3" fmla="*/ 609600 w 3438526"/>
                              <a:gd name="connsiteY3" fmla="*/ 1 h 937261"/>
                              <a:gd name="connsiteX4" fmla="*/ 1100139 w 3438526"/>
                              <a:gd name="connsiteY4" fmla="*/ 2 h 937261"/>
                              <a:gd name="connsiteX5" fmla="*/ 1100139 w 3438526"/>
                              <a:gd name="connsiteY5" fmla="*/ 0 h 937261"/>
                              <a:gd name="connsiteX6" fmla="*/ 1676400 w 3438526"/>
                              <a:gd name="connsiteY6" fmla="*/ 0 h 937261"/>
                              <a:gd name="connsiteX7" fmla="*/ 1676400 w 3438526"/>
                              <a:gd name="connsiteY7" fmla="*/ 1 h 937261"/>
                              <a:gd name="connsiteX8" fmla="*/ 3217928 w 3438526"/>
                              <a:gd name="connsiteY8" fmla="*/ 4 h 937261"/>
                              <a:gd name="connsiteX9" fmla="*/ 3438526 w 3438526"/>
                              <a:gd name="connsiteY9" fmla="*/ 937261 h 937261"/>
                              <a:gd name="connsiteX10" fmla="*/ 2371726 w 3438526"/>
                              <a:gd name="connsiteY10" fmla="*/ 937261 h 937261"/>
                              <a:gd name="connsiteX11" fmla="*/ 1643061 w 3438526"/>
                              <a:gd name="connsiteY11" fmla="*/ 937261 h 937261"/>
                              <a:gd name="connsiteX12" fmla="*/ 1066800 w 3438526"/>
                              <a:gd name="connsiteY12" fmla="*/ 937261 h 937261"/>
                              <a:gd name="connsiteX13" fmla="*/ 576261 w 3438526"/>
                              <a:gd name="connsiteY13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33339" y="0"/>
                                </a:lnTo>
                                <a:lnTo>
                                  <a:pt x="609600" y="0"/>
                                </a:lnTo>
                                <a:lnTo>
                                  <a:pt x="609600" y="1"/>
                                </a:lnTo>
                                <a:lnTo>
                                  <a:pt x="1100139" y="2"/>
                                </a:lnTo>
                                <a:lnTo>
                                  <a:pt x="1100139" y="0"/>
                                </a:lnTo>
                                <a:lnTo>
                                  <a:pt x="1676400" y="0"/>
                                </a:lnTo>
                                <a:lnTo>
                                  <a:pt x="1676400" y="1"/>
                                </a:lnTo>
                                <a:lnTo>
                                  <a:pt x="3217928" y="4"/>
                                </a:lnTo>
                                <a:lnTo>
                                  <a:pt x="3438526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576261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78" name="平行四边形 8">
                            <a:extLst>
                              <a:ext uri="{FF2B5EF4-FFF2-40B4-BE49-F238E27FC236}">
                                <a16:creationId xmlns:a16="http://schemas.microsoft.com/office/drawing/2014/main" id="{2A3C9B1E-B5F4-4E18-A682-2FCC093D9B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1417201" y="2526005"/>
                            <a:ext cx="3819715" cy="945915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79" name="平行四边形 8">
                            <a:extLst>
                              <a:ext uri="{FF2B5EF4-FFF2-40B4-BE49-F238E27FC236}">
                                <a16:creationId xmlns:a16="http://schemas.microsoft.com/office/drawing/2014/main" id="{E686A654-1A72-4322-A82A-6FB30C0372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2349455" y="2539433"/>
                            <a:ext cx="3841087" cy="94043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144" name="任意多边形 97">
                          <a:extLst>
                            <a:ext uri="{FF2B5EF4-FFF2-40B4-BE49-F238E27FC236}">
                              <a16:creationId xmlns:a16="http://schemas.microsoft.com/office/drawing/2014/main" id="{2213FC8B-63C1-41B6-8527-2A695EF2C1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704977" y="3109334"/>
                          <a:ext cx="2936697" cy="59163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145" name="任意多边形 98">
                          <a:extLst>
                            <a:ext uri="{FF2B5EF4-FFF2-40B4-BE49-F238E27FC236}">
                              <a16:creationId xmlns:a16="http://schemas.microsoft.com/office/drawing/2014/main" id="{446DD3A5-B73D-4403-8B96-56730C98B2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 flipH="1">
                          <a:off x="3659373" y="3164149"/>
                          <a:ext cx="2798415" cy="59163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147" name="任意多边形 78">
                          <a:extLst>
                            <a:ext uri="{FF2B5EF4-FFF2-40B4-BE49-F238E27FC236}">
                              <a16:creationId xmlns:a16="http://schemas.microsoft.com/office/drawing/2014/main" id="{7FE9CFDC-FFBE-4C6A-B089-AE4696FCBF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 flipH="1">
                          <a:off x="3765391" y="3751580"/>
                          <a:ext cx="995920" cy="641576"/>
                        </a:xfrm>
                        <a:custGeom>
                          <a:avLst/>
                          <a:gdLst>
                            <a:gd name="connsiteX0" fmla="*/ 0 w 4606609"/>
                            <a:gd name="connsiteY0" fmla="*/ 937262 h 937262"/>
                            <a:gd name="connsiteX1" fmla="*/ 576261 w 4606609"/>
                            <a:gd name="connsiteY1" fmla="*/ 937262 h 937262"/>
                            <a:gd name="connsiteX2" fmla="*/ 1066800 w 4606609"/>
                            <a:gd name="connsiteY2" fmla="*/ 937262 h 937262"/>
                            <a:gd name="connsiteX3" fmla="*/ 1643061 w 4606609"/>
                            <a:gd name="connsiteY3" fmla="*/ 937262 h 937262"/>
                            <a:gd name="connsiteX4" fmla="*/ 2371726 w 4606609"/>
                            <a:gd name="connsiteY4" fmla="*/ 937262 h 937262"/>
                            <a:gd name="connsiteX5" fmla="*/ 3438526 w 4606609"/>
                            <a:gd name="connsiteY5" fmla="*/ 937262 h 937262"/>
                            <a:gd name="connsiteX6" fmla="*/ 3438526 w 4606609"/>
                            <a:gd name="connsiteY6" fmla="*/ 937261 h 937262"/>
                            <a:gd name="connsiteX7" fmla="*/ 3539809 w 4606609"/>
                            <a:gd name="connsiteY7" fmla="*/ 937261 h 937262"/>
                            <a:gd name="connsiteX8" fmla="*/ 4606609 w 4606609"/>
                            <a:gd name="connsiteY8" fmla="*/ 937261 h 937262"/>
                            <a:gd name="connsiteX9" fmla="*/ 4386011 w 4606609"/>
                            <a:gd name="connsiteY9" fmla="*/ 4 h 937262"/>
                            <a:gd name="connsiteX10" fmla="*/ 2844483 w 4606609"/>
                            <a:gd name="connsiteY10" fmla="*/ 1 h 937262"/>
                            <a:gd name="connsiteX11" fmla="*/ 2844483 w 4606609"/>
                            <a:gd name="connsiteY11" fmla="*/ 0 h 937262"/>
                            <a:gd name="connsiteX12" fmla="*/ 2268222 w 4606609"/>
                            <a:gd name="connsiteY12" fmla="*/ 0 h 937262"/>
                            <a:gd name="connsiteX13" fmla="*/ 2268222 w 4606609"/>
                            <a:gd name="connsiteY13" fmla="*/ 2 h 937262"/>
                            <a:gd name="connsiteX14" fmla="*/ 1777683 w 4606609"/>
                            <a:gd name="connsiteY14" fmla="*/ 1 h 937262"/>
                            <a:gd name="connsiteX15" fmla="*/ 1777683 w 4606609"/>
                            <a:gd name="connsiteY15" fmla="*/ 0 h 937262"/>
                            <a:gd name="connsiteX16" fmla="*/ 1201422 w 4606609"/>
                            <a:gd name="connsiteY16" fmla="*/ 0 h 937262"/>
                            <a:gd name="connsiteX17" fmla="*/ 1201422 w 4606609"/>
                            <a:gd name="connsiteY17" fmla="*/ 1 h 937262"/>
                            <a:gd name="connsiteX18" fmla="*/ 1100139 w 4606609"/>
                            <a:gd name="connsiteY18" fmla="*/ 1 h 937262"/>
                            <a:gd name="connsiteX19" fmla="*/ 1100139 w 4606609"/>
                            <a:gd name="connsiteY19" fmla="*/ 3 h 937262"/>
                            <a:gd name="connsiteX20" fmla="*/ 609600 w 4606609"/>
                            <a:gd name="connsiteY20" fmla="*/ 2 h 937262"/>
                            <a:gd name="connsiteX21" fmla="*/ 609600 w 4606609"/>
                            <a:gd name="connsiteY21" fmla="*/ 1 h 937262"/>
                            <a:gd name="connsiteX22" fmla="*/ 33339 w 4606609"/>
                            <a:gd name="connsiteY22" fmla="*/ 1 h 9372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4606609" h="937262">
                              <a:moveTo>
                                <a:pt x="0" y="937262"/>
                              </a:moveTo>
                              <a:lnTo>
                                <a:pt x="576261" y="937262"/>
                              </a:lnTo>
                              <a:lnTo>
                                <a:pt x="1066800" y="937262"/>
                              </a:lnTo>
                              <a:lnTo>
                                <a:pt x="1643061" y="937262"/>
                              </a:lnTo>
                              <a:lnTo>
                                <a:pt x="2371726" y="937262"/>
                              </a:lnTo>
                              <a:lnTo>
                                <a:pt x="3438526" y="937262"/>
                              </a:lnTo>
                              <a:lnTo>
                                <a:pt x="3438526" y="937261"/>
                              </a:lnTo>
                              <a:lnTo>
                                <a:pt x="3539809" y="937261"/>
                              </a:lnTo>
                              <a:lnTo>
                                <a:pt x="4606609" y="937261"/>
                              </a:lnTo>
                              <a:lnTo>
                                <a:pt x="4386011" y="4"/>
                              </a:lnTo>
                              <a:lnTo>
                                <a:pt x="2844483" y="1"/>
                              </a:lnTo>
                              <a:lnTo>
                                <a:pt x="2844483" y="0"/>
                              </a:lnTo>
                              <a:lnTo>
                                <a:pt x="2268222" y="0"/>
                              </a:lnTo>
                              <a:lnTo>
                                <a:pt x="2268222" y="2"/>
                              </a:lnTo>
                              <a:lnTo>
                                <a:pt x="1777683" y="1"/>
                              </a:lnTo>
                              <a:lnTo>
                                <a:pt x="1777683" y="0"/>
                              </a:lnTo>
                              <a:lnTo>
                                <a:pt x="1201422" y="0"/>
                              </a:lnTo>
                              <a:lnTo>
                                <a:pt x="1201422" y="1"/>
                              </a:lnTo>
                              <a:lnTo>
                                <a:pt x="1100139" y="1"/>
                              </a:lnTo>
                              <a:lnTo>
                                <a:pt x="1100139" y="3"/>
                              </a:lnTo>
                              <a:lnTo>
                                <a:pt x="609600" y="2"/>
                              </a:lnTo>
                              <a:lnTo>
                                <a:pt x="609600" y="1"/>
                              </a:lnTo>
                              <a:lnTo>
                                <a:pt x="33339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3B541"/>
                        </a:solidFill>
                        <a:ln>
                          <a:noFill/>
                        </a:ln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148" name="任意多边形 79">
                          <a:extLst>
                            <a:ext uri="{FF2B5EF4-FFF2-40B4-BE49-F238E27FC236}">
                              <a16:creationId xmlns:a16="http://schemas.microsoft.com/office/drawing/2014/main" id="{C5DBDF84-D3A7-43D3-AA35-68E64096DA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142274" y="3483756"/>
                          <a:ext cx="1526043" cy="641576"/>
                        </a:xfrm>
                        <a:custGeom>
                          <a:avLst/>
                          <a:gdLst>
                            <a:gd name="connsiteX0" fmla="*/ 0 w 4606609"/>
                            <a:gd name="connsiteY0" fmla="*/ 937261 h 937262"/>
                            <a:gd name="connsiteX1" fmla="*/ 33339 w 4606609"/>
                            <a:gd name="connsiteY1" fmla="*/ 0 h 937262"/>
                            <a:gd name="connsiteX2" fmla="*/ 609600 w 4606609"/>
                            <a:gd name="connsiteY2" fmla="*/ 0 h 937262"/>
                            <a:gd name="connsiteX3" fmla="*/ 609600 w 4606609"/>
                            <a:gd name="connsiteY3" fmla="*/ 1 h 937262"/>
                            <a:gd name="connsiteX4" fmla="*/ 1100139 w 4606609"/>
                            <a:gd name="connsiteY4" fmla="*/ 2 h 937262"/>
                            <a:gd name="connsiteX5" fmla="*/ 1100139 w 4606609"/>
                            <a:gd name="connsiteY5" fmla="*/ 0 h 937262"/>
                            <a:gd name="connsiteX6" fmla="*/ 1676400 w 4606609"/>
                            <a:gd name="connsiteY6" fmla="*/ 0 h 937262"/>
                            <a:gd name="connsiteX7" fmla="*/ 1676400 w 4606609"/>
                            <a:gd name="connsiteY7" fmla="*/ 1 h 937262"/>
                            <a:gd name="connsiteX8" fmla="*/ 1777683 w 4606609"/>
                            <a:gd name="connsiteY8" fmla="*/ 1 h 937262"/>
                            <a:gd name="connsiteX9" fmla="*/ 1777683 w 4606609"/>
                            <a:gd name="connsiteY9" fmla="*/ 1 h 937262"/>
                            <a:gd name="connsiteX10" fmla="*/ 2268222 w 4606609"/>
                            <a:gd name="connsiteY10" fmla="*/ 2 h 937262"/>
                            <a:gd name="connsiteX11" fmla="*/ 2268222 w 4606609"/>
                            <a:gd name="connsiteY11" fmla="*/ 1 h 937262"/>
                            <a:gd name="connsiteX12" fmla="*/ 2844483 w 4606609"/>
                            <a:gd name="connsiteY12" fmla="*/ 1 h 937262"/>
                            <a:gd name="connsiteX13" fmla="*/ 2844483 w 4606609"/>
                            <a:gd name="connsiteY13" fmla="*/ 2 h 937262"/>
                            <a:gd name="connsiteX14" fmla="*/ 4386011 w 4606609"/>
                            <a:gd name="connsiteY14" fmla="*/ 5 h 937262"/>
                            <a:gd name="connsiteX15" fmla="*/ 4606609 w 4606609"/>
                            <a:gd name="connsiteY15" fmla="*/ 937262 h 937262"/>
                            <a:gd name="connsiteX16" fmla="*/ 3539809 w 4606609"/>
                            <a:gd name="connsiteY16" fmla="*/ 937262 h 937262"/>
                            <a:gd name="connsiteX17" fmla="*/ 2811144 w 4606609"/>
                            <a:gd name="connsiteY17" fmla="*/ 937262 h 937262"/>
                            <a:gd name="connsiteX18" fmla="*/ 2234883 w 4606609"/>
                            <a:gd name="connsiteY18" fmla="*/ 937262 h 937262"/>
                            <a:gd name="connsiteX19" fmla="*/ 1744344 w 4606609"/>
                            <a:gd name="connsiteY19" fmla="*/ 937262 h 937262"/>
                            <a:gd name="connsiteX20" fmla="*/ 1168083 w 4606609"/>
                            <a:gd name="connsiteY20" fmla="*/ 937262 h 937262"/>
                            <a:gd name="connsiteX21" fmla="*/ 1168083 w 4606609"/>
                            <a:gd name="connsiteY21" fmla="*/ 937261 h 937262"/>
                            <a:gd name="connsiteX22" fmla="*/ 1066800 w 4606609"/>
                            <a:gd name="connsiteY22" fmla="*/ 937261 h 937262"/>
                            <a:gd name="connsiteX23" fmla="*/ 576261 w 4606609"/>
                            <a:gd name="connsiteY23" fmla="*/ 937261 h 9372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4606609" h="937262">
                              <a:moveTo>
                                <a:pt x="0" y="937261"/>
                              </a:moveTo>
                              <a:lnTo>
                                <a:pt x="33339" y="0"/>
                              </a:lnTo>
                              <a:lnTo>
                                <a:pt x="609600" y="0"/>
                              </a:lnTo>
                              <a:lnTo>
                                <a:pt x="609600" y="1"/>
                              </a:lnTo>
                              <a:lnTo>
                                <a:pt x="1100139" y="2"/>
                              </a:lnTo>
                              <a:lnTo>
                                <a:pt x="1100139" y="0"/>
                              </a:lnTo>
                              <a:lnTo>
                                <a:pt x="1676400" y="0"/>
                              </a:lnTo>
                              <a:lnTo>
                                <a:pt x="1676400" y="1"/>
                              </a:lnTo>
                              <a:lnTo>
                                <a:pt x="1777683" y="1"/>
                              </a:lnTo>
                              <a:lnTo>
                                <a:pt x="1777683" y="1"/>
                              </a:lnTo>
                              <a:lnTo>
                                <a:pt x="2268222" y="2"/>
                              </a:lnTo>
                              <a:lnTo>
                                <a:pt x="2268222" y="1"/>
                              </a:lnTo>
                              <a:lnTo>
                                <a:pt x="2844483" y="1"/>
                              </a:lnTo>
                              <a:lnTo>
                                <a:pt x="2844483" y="2"/>
                              </a:lnTo>
                              <a:lnTo>
                                <a:pt x="4386011" y="5"/>
                              </a:lnTo>
                              <a:lnTo>
                                <a:pt x="4606609" y="937262"/>
                              </a:lnTo>
                              <a:lnTo>
                                <a:pt x="3539809" y="937262"/>
                              </a:lnTo>
                              <a:lnTo>
                                <a:pt x="2811144" y="937262"/>
                              </a:lnTo>
                              <a:lnTo>
                                <a:pt x="2234883" y="937262"/>
                              </a:lnTo>
                              <a:lnTo>
                                <a:pt x="1744344" y="937262"/>
                              </a:lnTo>
                              <a:lnTo>
                                <a:pt x="1168083" y="937262"/>
                              </a:lnTo>
                              <a:lnTo>
                                <a:pt x="1168083" y="937261"/>
                              </a:lnTo>
                              <a:lnTo>
                                <a:pt x="1066800" y="937261"/>
                              </a:lnTo>
                              <a:lnTo>
                                <a:pt x="576261" y="93726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2871A"/>
                        </a:solidFill>
                        <a:ln>
                          <a:noFill/>
                        </a:ln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grpSp>
                      <p:nvGrpSpPr>
                        <p:cNvPr id="150" name="组合 60">
                          <a:extLst>
                            <a:ext uri="{FF2B5EF4-FFF2-40B4-BE49-F238E27FC236}">
                              <a16:creationId xmlns:a16="http://schemas.microsoft.com/office/drawing/2014/main" id="{884FD839-1D4B-4526-9E49-8FD30EDBE5E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942057" y="1675116"/>
                          <a:ext cx="1287080" cy="2570982"/>
                          <a:chOff x="5886002" y="1241036"/>
                          <a:chExt cx="1880260" cy="3755878"/>
                        </a:xfrm>
                      </p:grpSpPr>
                      <p:sp>
                        <p:nvSpPr>
                          <p:cNvPr id="163" name="平行四边形 8">
                            <a:extLst>
                              <a:ext uri="{FF2B5EF4-FFF2-40B4-BE49-F238E27FC236}">
                                <a16:creationId xmlns:a16="http://schemas.microsoft.com/office/drawing/2014/main" id="{1D1206A5-6D9B-4ACE-8A5E-C36B4294F8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485868" y="2657499"/>
                            <a:ext cx="3739549" cy="939282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66" name="平行四边形 8">
                            <a:extLst>
                              <a:ext uri="{FF2B5EF4-FFF2-40B4-BE49-F238E27FC236}">
                                <a16:creationId xmlns:a16="http://schemas.microsoft.com/office/drawing/2014/main" id="{AAA1C9DB-E8D1-4FEA-8A2B-9A2378E8D0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424578" y="2638896"/>
                            <a:ext cx="3739543" cy="943824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151" name="任意多边形 120">
                          <a:extLst>
                            <a:ext uri="{FF2B5EF4-FFF2-40B4-BE49-F238E27FC236}">
                              <a16:creationId xmlns:a16="http://schemas.microsoft.com/office/drawing/2014/main" id="{95A5F326-F687-4A1A-9563-2B080EDA91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50810" y="4174738"/>
                          <a:ext cx="782408" cy="3955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161" name="任意多边形 122">
                          <a:extLst>
                            <a:ext uri="{FF2B5EF4-FFF2-40B4-BE49-F238E27FC236}">
                              <a16:creationId xmlns:a16="http://schemas.microsoft.com/office/drawing/2014/main" id="{8143F9F6-76B8-4C02-A792-44CBB1B87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083" y="4143012"/>
                          <a:ext cx="782409" cy="4659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162" name="任意多边形 123">
                          <a:extLst>
                            <a:ext uri="{FF2B5EF4-FFF2-40B4-BE49-F238E27FC236}">
                              <a16:creationId xmlns:a16="http://schemas.microsoft.com/office/drawing/2014/main" id="{4B7E3090-AA78-4752-ADAD-239511D9E3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69399" y="4154148"/>
                          <a:ext cx="782408" cy="3955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</p:grpSp>
                  <p:sp>
                    <p:nvSpPr>
                      <p:cNvPr id="131" name="TextBox 130">
                        <a:extLst>
                          <a:ext uri="{FF2B5EF4-FFF2-40B4-BE49-F238E27FC236}">
                            <a16:creationId xmlns:a16="http://schemas.microsoft.com/office/drawing/2014/main" id="{755C1917-CE48-44B1-B172-15C543D60B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22629" y="5849359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28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" name="TextBox 131">
                        <a:extLst>
                          <a:ext uri="{FF2B5EF4-FFF2-40B4-BE49-F238E27FC236}">
                            <a16:creationId xmlns:a16="http://schemas.microsoft.com/office/drawing/2014/main" id="{26E68088-CF81-42A4-A0B1-128230A7CA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69920" y="5853036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2026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" name="TextBox 132">
                        <a:extLst>
                          <a:ext uri="{FF2B5EF4-FFF2-40B4-BE49-F238E27FC236}">
                            <a16:creationId xmlns:a16="http://schemas.microsoft.com/office/drawing/2014/main" id="{CAB94033-BC50-4CC9-A1E3-A059FD0847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0673" y="5855726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27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4" name="TextBox 133">
                        <a:extLst>
                          <a:ext uri="{FF2B5EF4-FFF2-40B4-BE49-F238E27FC236}">
                            <a16:creationId xmlns:a16="http://schemas.microsoft.com/office/drawing/2014/main" id="{26CA2F13-0FE4-4C12-B746-4E56FC2B32C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63585" y="5931800"/>
                        <a:ext cx="1263672" cy="5797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2025 г. (оценка)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16" name="Google Shape;92;p16">
                      <a:extLst>
                        <a:ext uri="{FF2B5EF4-FFF2-40B4-BE49-F238E27FC236}">
                          <a16:creationId xmlns:a16="http://schemas.microsoft.com/office/drawing/2014/main" id="{CC4B5A89-D77C-4F7D-AB2F-C3621BC5E779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-466726" y="5334496"/>
                      <a:ext cx="857333" cy="2536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603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18" name="Google Shape;92;p16">
                      <a:extLst>
                        <a:ext uri="{FF2B5EF4-FFF2-40B4-BE49-F238E27FC236}">
                          <a16:creationId xmlns:a16="http://schemas.microsoft.com/office/drawing/2014/main" id="{DEA36FC8-8016-4F7F-8D8D-DFE0075150F2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12998" y="5334660"/>
                      <a:ext cx="802706" cy="2652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583</a:t>
                      </a:r>
                      <a:endPara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19" name="Google Shape;92;p16">
                      <a:extLst>
                        <a:ext uri="{FF2B5EF4-FFF2-40B4-BE49-F238E27FC236}">
                          <a16:creationId xmlns:a16="http://schemas.microsoft.com/office/drawing/2014/main" id="{DDDF9AB7-6265-4C79-9D6B-C43EDB0CC221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730167" y="5421213"/>
                      <a:ext cx="789428" cy="24408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557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20" name="Google Shape;92;p16">
                      <a:extLst>
                        <a:ext uri="{FF2B5EF4-FFF2-40B4-BE49-F238E27FC236}">
                          <a16:creationId xmlns:a16="http://schemas.microsoft.com/office/drawing/2014/main" id="{56A06CCD-CA18-4CC5-AF5D-811B87F3EF32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139193" y="5409229"/>
                      <a:ext cx="799987" cy="26107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500" b="1" kern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575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21" name="Google Shape;92;p16">
                      <a:extLst>
                        <a:ext uri="{FF2B5EF4-FFF2-40B4-BE49-F238E27FC236}">
                          <a16:creationId xmlns:a16="http://schemas.microsoft.com/office/drawing/2014/main" id="{A14A7869-EA25-4012-BE3D-97B40338BE2F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-492478" y="2908020"/>
                      <a:ext cx="917975" cy="259841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3 262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22" name="Google Shape;92;p16">
                      <a:extLst>
                        <a:ext uri="{FF2B5EF4-FFF2-40B4-BE49-F238E27FC236}">
                          <a16:creationId xmlns:a16="http://schemas.microsoft.com/office/drawing/2014/main" id="{1348ECE7-40DA-478B-8A41-88BF547A6C0D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668344" y="3172509"/>
                      <a:ext cx="941524" cy="25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3 173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28" name="Google Shape;92;p16">
                      <a:extLst>
                        <a:ext uri="{FF2B5EF4-FFF2-40B4-BE49-F238E27FC236}">
                          <a16:creationId xmlns:a16="http://schemas.microsoft.com/office/drawing/2014/main" id="{0CD111C0-B975-4CC7-812F-E7763EB955AB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078489" y="3041242"/>
                      <a:ext cx="938561" cy="247622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15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3 241</a:t>
                      </a:r>
                      <a:endParaRPr kumimoji="0" lang="ru-RU" sz="2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129" name="Google Shape;92;p16">
                      <a:extLst>
                        <a:ext uri="{FF2B5EF4-FFF2-40B4-BE49-F238E27FC236}">
                          <a16:creationId xmlns:a16="http://schemas.microsoft.com/office/drawing/2014/main" id="{6B3368B7-B8F3-4853-8BA7-DCAAC54D737A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240804" y="2753210"/>
                      <a:ext cx="945751" cy="2585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500" b="1" kern="0" spc="-1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3 376</a:t>
                      </a:r>
                      <a:endPara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</p:grpSp>
              <p:sp>
                <p:nvSpPr>
                  <p:cNvPr id="105" name="Google Shape;92;p16">
                    <a:extLst>
                      <a:ext uri="{FF2B5EF4-FFF2-40B4-BE49-F238E27FC236}">
                        <a16:creationId xmlns:a16="http://schemas.microsoft.com/office/drawing/2014/main" id="{EC9E9922-BB27-460F-8D53-9E13BA38E98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-546790" y="2019188"/>
                    <a:ext cx="960898" cy="2736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3 865</a:t>
                    </a:r>
                    <a:endParaRPr kumimoji="0" lang="ru-RU" sz="25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110" name="Google Shape;92;p16">
                    <a:extLst>
                      <a:ext uri="{FF2B5EF4-FFF2-40B4-BE49-F238E27FC236}">
                        <a16:creationId xmlns:a16="http://schemas.microsoft.com/office/drawing/2014/main" id="{C3D989E1-7D21-4144-A392-235A3D55AFBF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681718" y="2149425"/>
                    <a:ext cx="951020" cy="2685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3 730</a:t>
                    </a:r>
                    <a:endParaRPr kumimoji="0" lang="ru-RU" sz="25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111" name="Google Shape;92;p16">
                    <a:extLst>
                      <a:ext uri="{FF2B5EF4-FFF2-40B4-BE49-F238E27FC236}">
                        <a16:creationId xmlns:a16="http://schemas.microsoft.com/office/drawing/2014/main" id="{299C6566-BB7D-4C78-BF6F-AED1D984297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1058635" y="2022742"/>
                    <a:ext cx="943419" cy="2748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3 816</a:t>
                    </a:r>
                    <a:endParaRPr kumimoji="0" lang="ru-RU" sz="2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112" name="Google Shape;92;p16">
                    <a:extLst>
                      <a:ext uri="{FF2B5EF4-FFF2-40B4-BE49-F238E27FC236}">
                        <a16:creationId xmlns:a16="http://schemas.microsoft.com/office/drawing/2014/main" id="{55CB06B3-C8AD-41B4-8803-128CAED83BB3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266027" y="1921433"/>
                    <a:ext cx="950647" cy="2858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</a:t>
                    </a:r>
                    <a:r>
                      <a:rPr kumimoji="0" lang="ru-RU" sz="2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959</a:t>
                    </a:r>
                    <a:endParaRPr kumimoji="0" lang="ru-RU" sz="2500" b="1" i="0" u="none" strike="noStrike" kern="0" cap="none" spc="-5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</p:grpSp>
            <p:cxnSp>
              <p:nvCxnSpPr>
                <p:cNvPr id="93" name="Прямая со стрелкой 92">
                  <a:extLst>
                    <a:ext uri="{FF2B5EF4-FFF2-40B4-BE49-F238E27FC236}">
                      <a16:creationId xmlns:a16="http://schemas.microsoft.com/office/drawing/2014/main" id="{850BE539-BCE7-45A8-BF9F-446A96490E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2813" y="2414866"/>
                  <a:ext cx="695499" cy="1919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Прямая со стрелкой 93">
                  <a:extLst>
                    <a:ext uri="{FF2B5EF4-FFF2-40B4-BE49-F238E27FC236}">
                      <a16:creationId xmlns:a16="http://schemas.microsoft.com/office/drawing/2014/main" id="{81261A9F-D504-431A-A49C-102F58B0D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11510" y="2466862"/>
                  <a:ext cx="695061" cy="17899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A766472-8F88-4094-BEB3-13B037F2490B}"/>
                    </a:ext>
                  </a:extLst>
                </p:cNvPr>
                <p:cNvSpPr txBox="1"/>
                <p:nvPr/>
              </p:nvSpPr>
              <p:spPr>
                <a:xfrm>
                  <a:off x="2205677" y="1938920"/>
                  <a:ext cx="771365" cy="3942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-2,2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E0893028-6F73-4D9A-B4CC-2CAE84F3AF6A}"/>
                    </a:ext>
                  </a:extLst>
                </p:cNvPr>
                <p:cNvSpPr txBox="1"/>
                <p:nvPr/>
              </p:nvSpPr>
              <p:spPr>
                <a:xfrm>
                  <a:off x="3720781" y="1904166"/>
                  <a:ext cx="810850" cy="3942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+6,1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cxnSp>
            <p:nvCxnSpPr>
              <p:cNvPr id="85" name="Прямая со стрелкой 84">
                <a:extLst>
                  <a:ext uri="{FF2B5EF4-FFF2-40B4-BE49-F238E27FC236}">
                    <a16:creationId xmlns:a16="http://schemas.microsoft.com/office/drawing/2014/main" id="{38F075EB-EEB1-4330-AC69-C1181B6E4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205" y="2341546"/>
                <a:ext cx="695499" cy="1658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D8AB4C63-5D23-4BE8-989D-D39E416B0FB1}"/>
                </a:ext>
              </a:extLst>
            </p:cNvPr>
            <p:cNvGrpSpPr/>
            <p:nvPr/>
          </p:nvGrpSpPr>
          <p:grpSpPr>
            <a:xfrm>
              <a:off x="1999233" y="2543196"/>
              <a:ext cx="5385579" cy="3723898"/>
              <a:chOff x="2601927" y="2846643"/>
              <a:chExt cx="4816952" cy="3403593"/>
            </a:xfrm>
          </p:grpSpPr>
          <p:sp>
            <p:nvSpPr>
              <p:cNvPr id="80" name="任意多边形 97">
                <a:extLst>
                  <a:ext uri="{FF2B5EF4-FFF2-40B4-BE49-F238E27FC236}">
                    <a16:creationId xmlns:a16="http://schemas.microsoft.com/office/drawing/2014/main" id="{E0D331C4-A0A6-4149-B4CF-64A722FB72BB}"/>
                  </a:ext>
                </a:extLst>
              </p:cNvPr>
              <p:cNvSpPr/>
              <p:nvPr/>
            </p:nvSpPr>
            <p:spPr>
              <a:xfrm rot="5400000">
                <a:off x="987222" y="4556144"/>
                <a:ext cx="3275130" cy="45719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1" name="任意多边形 97">
                <a:extLst>
                  <a:ext uri="{FF2B5EF4-FFF2-40B4-BE49-F238E27FC236}">
                    <a16:creationId xmlns:a16="http://schemas.microsoft.com/office/drawing/2014/main" id="{AD3A5AED-DC82-42F1-B807-1BDC1A1ADE38}"/>
                  </a:ext>
                </a:extLst>
              </p:cNvPr>
              <p:cNvSpPr/>
              <p:nvPr/>
            </p:nvSpPr>
            <p:spPr>
              <a:xfrm rot="5400000">
                <a:off x="4237501" y="4642472"/>
                <a:ext cx="3136888" cy="45719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2" name="任意多边形 97">
                <a:extLst>
                  <a:ext uri="{FF2B5EF4-FFF2-40B4-BE49-F238E27FC236}">
                    <a16:creationId xmlns:a16="http://schemas.microsoft.com/office/drawing/2014/main" id="{6970FB29-274F-43C4-BE78-594DBCAA8061}"/>
                  </a:ext>
                </a:extLst>
              </p:cNvPr>
              <p:cNvSpPr/>
              <p:nvPr/>
            </p:nvSpPr>
            <p:spPr>
              <a:xfrm rot="5400000">
                <a:off x="5689080" y="4520437"/>
                <a:ext cx="3403593" cy="56005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02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7390" y="333450"/>
            <a:ext cx="10081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13262317"/>
              </p:ext>
            </p:extLst>
          </p:nvPr>
        </p:nvGraphicFramePr>
        <p:xfrm>
          <a:off x="2281163" y="719755"/>
          <a:ext cx="7881483" cy="429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43315" y="570952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https://vk.com/budgetsterlitamak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9.userapi.com/impf/hsVJx5FlQFl70rohPRnAholi7Dy3JeLxH4AE6Q/h8OGHxUAi0Y.jpg?size=699x699&amp;quality=95&amp;sign=56b9a299380e79c8265fae92d5e47a2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73" y="4999881"/>
            <a:ext cx="1598265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17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0;p17">
            <a:extLst>
              <a:ext uri="{FF2B5EF4-FFF2-40B4-BE49-F238E27FC236}">
                <a16:creationId xmlns:a16="http://schemas.microsoft.com/office/drawing/2014/main" id="{304D4F79-D8C6-4473-9CAB-7691994EAEAA}"/>
              </a:ext>
            </a:extLst>
          </p:cNvPr>
          <p:cNvSpPr/>
          <p:nvPr/>
        </p:nvSpPr>
        <p:spPr>
          <a:xfrm>
            <a:off x="6776285" y="2665897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99;p17">
            <a:extLst>
              <a:ext uri="{FF2B5EF4-FFF2-40B4-BE49-F238E27FC236}">
                <a16:creationId xmlns:a16="http://schemas.microsoft.com/office/drawing/2014/main" id="{6D8A6B71-002F-43E7-9CF9-4DAC5858CD8C}"/>
              </a:ext>
            </a:extLst>
          </p:cNvPr>
          <p:cNvSpPr/>
          <p:nvPr/>
        </p:nvSpPr>
        <p:spPr>
          <a:xfrm>
            <a:off x="1176870" y="2665897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79BD94DD-63B7-4823-B7FE-CBAAB78EDA1E}"/>
              </a:ext>
            </a:extLst>
          </p:cNvPr>
          <p:cNvSpPr/>
          <p:nvPr/>
        </p:nvSpPr>
        <p:spPr>
          <a:xfrm>
            <a:off x="1218066" y="5221632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102;p17">
            <a:extLst>
              <a:ext uri="{FF2B5EF4-FFF2-40B4-BE49-F238E27FC236}">
                <a16:creationId xmlns:a16="http://schemas.microsoft.com/office/drawing/2014/main" id="{601CD2CA-39E2-47B5-B56A-9C4EEE6DB1ED}"/>
              </a:ext>
            </a:extLst>
          </p:cNvPr>
          <p:cNvSpPr/>
          <p:nvPr/>
        </p:nvSpPr>
        <p:spPr>
          <a:xfrm>
            <a:off x="6776285" y="5190809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9EA0A32-F6AC-4F57-94DF-4F6491EE80B4}"/>
              </a:ext>
            </a:extLst>
          </p:cNvPr>
          <p:cNvSpPr/>
          <p:nvPr/>
        </p:nvSpPr>
        <p:spPr>
          <a:xfrm>
            <a:off x="3983807" y="2357926"/>
            <a:ext cx="4251205" cy="42512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09;p17">
            <a:extLst>
              <a:ext uri="{FF2B5EF4-FFF2-40B4-BE49-F238E27FC236}">
                <a16:creationId xmlns:a16="http://schemas.microsoft.com/office/drawing/2014/main" id="{E628104E-541C-4180-BA55-5C1C22EB2E6B}"/>
              </a:ext>
            </a:extLst>
          </p:cNvPr>
          <p:cNvSpPr/>
          <p:nvPr/>
        </p:nvSpPr>
        <p:spPr>
          <a:xfrm>
            <a:off x="1000598" y="2655047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Google Shape;110;p17">
            <a:extLst>
              <a:ext uri="{FF2B5EF4-FFF2-40B4-BE49-F238E27FC236}">
                <a16:creationId xmlns:a16="http://schemas.microsoft.com/office/drawing/2014/main" id="{85453336-BE78-4FFA-BB10-198BB8698124}"/>
              </a:ext>
            </a:extLst>
          </p:cNvPr>
          <p:cNvSpPr/>
          <p:nvPr/>
        </p:nvSpPr>
        <p:spPr>
          <a:xfrm>
            <a:off x="10138758" y="266526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112;p17">
            <a:extLst>
              <a:ext uri="{FF2B5EF4-FFF2-40B4-BE49-F238E27FC236}">
                <a16:creationId xmlns:a16="http://schemas.microsoft.com/office/drawing/2014/main" id="{31FC5F31-653C-4BB8-835A-25F68FF3179F}"/>
              </a:ext>
            </a:extLst>
          </p:cNvPr>
          <p:cNvSpPr/>
          <p:nvPr/>
        </p:nvSpPr>
        <p:spPr>
          <a:xfrm>
            <a:off x="972131" y="523179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113;p17">
            <a:extLst>
              <a:ext uri="{FF2B5EF4-FFF2-40B4-BE49-F238E27FC236}">
                <a16:creationId xmlns:a16="http://schemas.microsoft.com/office/drawing/2014/main" id="{A3D9EA3F-13F4-4EE2-B655-32135E05C82C}"/>
              </a:ext>
            </a:extLst>
          </p:cNvPr>
          <p:cNvSpPr/>
          <p:nvPr/>
        </p:nvSpPr>
        <p:spPr>
          <a:xfrm>
            <a:off x="10111375" y="518885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114;p17">
            <a:extLst>
              <a:ext uri="{FF2B5EF4-FFF2-40B4-BE49-F238E27FC236}">
                <a16:creationId xmlns:a16="http://schemas.microsoft.com/office/drawing/2014/main" id="{BABF3EAA-94EE-4287-B4F1-1CF34C99749E}"/>
              </a:ext>
            </a:extLst>
          </p:cNvPr>
          <p:cNvSpPr txBox="1"/>
          <p:nvPr/>
        </p:nvSpPr>
        <p:spPr>
          <a:xfrm>
            <a:off x="10131923" y="2980594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14" name="Google Shape;116;p17">
            <a:extLst>
              <a:ext uri="{FF2B5EF4-FFF2-40B4-BE49-F238E27FC236}">
                <a16:creationId xmlns:a16="http://schemas.microsoft.com/office/drawing/2014/main" id="{D644C65B-8645-4120-813A-3320C21CA121}"/>
              </a:ext>
            </a:extLst>
          </p:cNvPr>
          <p:cNvSpPr txBox="1"/>
          <p:nvPr/>
        </p:nvSpPr>
        <p:spPr>
          <a:xfrm>
            <a:off x="7612186" y="2874994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15" name="Google Shape;119;p17">
            <a:extLst>
              <a:ext uri="{FF2B5EF4-FFF2-40B4-BE49-F238E27FC236}">
                <a16:creationId xmlns:a16="http://schemas.microsoft.com/office/drawing/2014/main" id="{56EAB3BE-47D0-4ABB-A022-80C7AA8BE2BD}"/>
              </a:ext>
            </a:extLst>
          </p:cNvPr>
          <p:cNvSpPr txBox="1"/>
          <p:nvPr/>
        </p:nvSpPr>
        <p:spPr>
          <a:xfrm>
            <a:off x="2147745" y="2738074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16" name="Google Shape;123;p17">
            <a:extLst>
              <a:ext uri="{FF2B5EF4-FFF2-40B4-BE49-F238E27FC236}">
                <a16:creationId xmlns:a16="http://schemas.microsoft.com/office/drawing/2014/main" id="{6DCD3756-18AB-43FB-843E-ADACC97D1F38}"/>
              </a:ext>
            </a:extLst>
          </p:cNvPr>
          <p:cNvSpPr txBox="1"/>
          <p:nvPr/>
        </p:nvSpPr>
        <p:spPr>
          <a:xfrm>
            <a:off x="1000598" y="3004774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85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A9B455C-12E7-4D79-8949-F8E9DCC75DE7}"/>
              </a:ext>
            </a:extLst>
          </p:cNvPr>
          <p:cNvSpPr/>
          <p:nvPr/>
        </p:nvSpPr>
        <p:spPr>
          <a:xfrm>
            <a:off x="2139443" y="5362085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18" name="Google Shape;710;p35">
            <a:extLst>
              <a:ext uri="{FF2B5EF4-FFF2-40B4-BE49-F238E27FC236}">
                <a16:creationId xmlns:a16="http://schemas.microsoft.com/office/drawing/2014/main" id="{7BA5E920-020A-41F6-B7F1-A77386368AD7}"/>
              </a:ext>
            </a:extLst>
          </p:cNvPr>
          <p:cNvSpPr txBox="1"/>
          <p:nvPr/>
        </p:nvSpPr>
        <p:spPr>
          <a:xfrm rot="10800000" flipV="1">
            <a:off x="7693466" y="5386399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9" name="Google Shape;111;p17">
            <a:extLst>
              <a:ext uri="{FF2B5EF4-FFF2-40B4-BE49-F238E27FC236}">
                <a16:creationId xmlns:a16="http://schemas.microsoft.com/office/drawing/2014/main" id="{9C3A2224-1960-45CD-B715-AA395BE8FFA6}"/>
              </a:ext>
            </a:extLst>
          </p:cNvPr>
          <p:cNvSpPr txBox="1"/>
          <p:nvPr/>
        </p:nvSpPr>
        <p:spPr>
          <a:xfrm>
            <a:off x="1122052" y="5559956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5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20" name="Google Shape;111;p17">
            <a:extLst>
              <a:ext uri="{FF2B5EF4-FFF2-40B4-BE49-F238E27FC236}">
                <a16:creationId xmlns:a16="http://schemas.microsoft.com/office/drawing/2014/main" id="{48309938-D7DB-43A1-A1A4-C5ED8F685278}"/>
              </a:ext>
            </a:extLst>
          </p:cNvPr>
          <p:cNvSpPr txBox="1"/>
          <p:nvPr/>
        </p:nvSpPr>
        <p:spPr>
          <a:xfrm>
            <a:off x="10249343" y="5552722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1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00533C-B2FC-464F-9EEC-965CE4CB4BBF}"/>
              </a:ext>
            </a:extLst>
          </p:cNvPr>
          <p:cNvGrpSpPr/>
          <p:nvPr/>
        </p:nvGrpSpPr>
        <p:grpSpPr>
          <a:xfrm>
            <a:off x="1000599" y="1255468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22" name="Google Shape;1088;p45">
              <a:extLst>
                <a:ext uri="{FF2B5EF4-FFF2-40B4-BE49-F238E27FC236}">
                  <a16:creationId xmlns:a16="http://schemas.microsoft.com/office/drawing/2014/main" id="{B4423856-74AE-49D0-9988-8D2C74248FA0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249212-65F5-4558-9BAF-6F9B1F1588DA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 администраторов доходов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C08078-4D63-4564-BE6F-832D99FFEC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9750" y="3844483"/>
            <a:ext cx="1374420" cy="1257772"/>
          </a:xfrm>
          <a:prstGeom prst="rect">
            <a:avLst/>
          </a:prstGeom>
          <a:solidFill>
            <a:srgbClr val="7FAB71"/>
          </a:solidFill>
        </p:spPr>
      </p:pic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FD339F3A-C05D-4BD7-8670-43E07E88FCE6}"/>
              </a:ext>
            </a:extLst>
          </p:cNvPr>
          <p:cNvGraphicFramePr/>
          <p:nvPr/>
        </p:nvGraphicFramePr>
        <p:xfrm>
          <a:off x="3009433" y="1864488"/>
          <a:ext cx="6750121" cy="572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Google Shape;56;p15">
            <a:extLst>
              <a:ext uri="{FF2B5EF4-FFF2-40B4-BE49-F238E27FC236}">
                <a16:creationId xmlns:a16="http://schemas.microsoft.com/office/drawing/2014/main" id="{04D1DD50-2FAE-4416-9E6B-61DAED4CDC91}"/>
              </a:ext>
            </a:extLst>
          </p:cNvPr>
          <p:cNvSpPr txBox="1">
            <a:spLocks/>
          </p:cNvSpPr>
          <p:nvPr/>
        </p:nvSpPr>
        <p:spPr>
          <a:xfrm>
            <a:off x="465018" y="124449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569163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2B6EF9A-2270-450A-A30B-8F199528BA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29772"/>
              </p:ext>
            </p:extLst>
          </p:nvPr>
        </p:nvGraphicFramePr>
        <p:xfrm>
          <a:off x="345754" y="702154"/>
          <a:ext cx="12698857" cy="61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Google Shape;56;p15">
            <a:extLst>
              <a:ext uri="{FF2B5EF4-FFF2-40B4-BE49-F238E27FC236}">
                <a16:creationId xmlns:a16="http://schemas.microsoft.com/office/drawing/2014/main" id="{B04BF232-4862-4778-BDF3-90AC20623B0C}"/>
              </a:ext>
            </a:extLst>
          </p:cNvPr>
          <p:cNvSpPr txBox="1">
            <a:spLocks/>
          </p:cNvSpPr>
          <p:nvPr/>
        </p:nvSpPr>
        <p:spPr>
          <a:xfrm>
            <a:off x="388745" y="450462"/>
            <a:ext cx="11838949" cy="972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  Основные источники налоговых и неналоговых доходов</a:t>
            </a:r>
          </a:p>
        </p:txBody>
      </p:sp>
      <p:sp>
        <p:nvSpPr>
          <p:cNvPr id="6" name="Google Shape;92;p16">
            <a:extLst>
              <a:ext uri="{FF2B5EF4-FFF2-40B4-BE49-F238E27FC236}">
                <a16:creationId xmlns:a16="http://schemas.microsoft.com/office/drawing/2014/main" id="{ACF77A4B-DA07-4097-A432-3D9730327593}"/>
              </a:ext>
            </a:extLst>
          </p:cNvPr>
          <p:cNvSpPr txBox="1"/>
          <p:nvPr/>
        </p:nvSpPr>
        <p:spPr>
          <a:xfrm flipH="1">
            <a:off x="10607286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-5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4%</a:t>
            </a:r>
          </a:p>
        </p:txBody>
      </p:sp>
      <p:sp>
        <p:nvSpPr>
          <p:cNvPr id="7" name="Google Shape;92;p16">
            <a:extLst>
              <a:ext uri="{FF2B5EF4-FFF2-40B4-BE49-F238E27FC236}">
                <a16:creationId xmlns:a16="http://schemas.microsoft.com/office/drawing/2014/main" id="{E0D8A7D0-B708-49AA-80A1-4B51023224DC}"/>
              </a:ext>
            </a:extLst>
          </p:cNvPr>
          <p:cNvSpPr txBox="1"/>
          <p:nvPr/>
        </p:nvSpPr>
        <p:spPr>
          <a:xfrm flipH="1">
            <a:off x="11129593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8" name="Google Shape;92;p16">
            <a:extLst>
              <a:ext uri="{FF2B5EF4-FFF2-40B4-BE49-F238E27FC236}">
                <a16:creationId xmlns:a16="http://schemas.microsoft.com/office/drawing/2014/main" id="{C8B976C8-0F0A-4A87-866F-B9F5A7778D12}"/>
              </a:ext>
            </a:extLst>
          </p:cNvPr>
          <p:cNvSpPr txBox="1"/>
          <p:nvPr/>
        </p:nvSpPr>
        <p:spPr>
          <a:xfrm flipH="1">
            <a:off x="11129593" y="318759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9" name="Google Shape;92;p16">
            <a:extLst>
              <a:ext uri="{FF2B5EF4-FFF2-40B4-BE49-F238E27FC236}">
                <a16:creationId xmlns:a16="http://schemas.microsoft.com/office/drawing/2014/main" id="{2675E02A-96F7-42B0-85F8-C66E5FB025E3}"/>
              </a:ext>
            </a:extLst>
          </p:cNvPr>
          <p:cNvSpPr txBox="1"/>
          <p:nvPr/>
        </p:nvSpPr>
        <p:spPr>
          <a:xfrm flipH="1">
            <a:off x="11281993" y="179567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649260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D89746-E792-4498-A659-25C50E8C7A68}"/>
              </a:ext>
            </a:extLst>
          </p:cNvPr>
          <p:cNvGrpSpPr/>
          <p:nvPr/>
        </p:nvGrpSpPr>
        <p:grpSpPr>
          <a:xfrm>
            <a:off x="185152" y="1290090"/>
            <a:ext cx="11758870" cy="690111"/>
            <a:chOff x="863081" y="759882"/>
            <a:chExt cx="10439533" cy="1571804"/>
          </a:xfrm>
          <a:solidFill>
            <a:srgbClr val="D9D9D9"/>
          </a:solidFill>
        </p:grpSpPr>
        <p:sp>
          <p:nvSpPr>
            <p:cNvPr id="5" name="Google Shape;1088;p45">
              <a:extLst>
                <a:ext uri="{FF2B5EF4-FFF2-40B4-BE49-F238E27FC236}">
                  <a16:creationId xmlns:a16="http://schemas.microsoft.com/office/drawing/2014/main" id="{4882AE72-B081-47B7-8025-7F5DDEFE3518}"/>
                </a:ext>
              </a:extLst>
            </p:cNvPr>
            <p:cNvSpPr/>
            <p:nvPr/>
          </p:nvSpPr>
          <p:spPr>
            <a:xfrm>
              <a:off x="863081" y="759882"/>
              <a:ext cx="10439533" cy="157180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BD40BB-F5CA-4F99-AD00-E474EF19C6D7}"/>
                </a:ext>
              </a:extLst>
            </p:cNvPr>
            <p:cNvSpPr txBox="1"/>
            <p:nvPr/>
          </p:nvSpPr>
          <p:spPr>
            <a:xfrm>
              <a:off x="922638" y="870797"/>
              <a:ext cx="10342756" cy="11566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742950" indent="-742950">
                <a:lnSpc>
                  <a:spcPct val="90000"/>
                </a:lnSpc>
                <a:buAutoNum type="arabicPeriod"/>
              </a:pP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Times New Roman" panose="02020603050405020304" pitchFamily="18" charset="0"/>
                </a:rPr>
                <a:t>УСН: 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Times New Roman" panose="02020603050405020304" pitchFamily="18" charset="0"/>
                </a:rPr>
                <a:t>снижение единого норматива отчислений в бюджеты городских округов РБ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FE72311-40BD-478C-A668-7FE9807DE5A7}"/>
              </a:ext>
            </a:extLst>
          </p:cNvPr>
          <p:cNvGrpSpPr/>
          <p:nvPr/>
        </p:nvGrpSpPr>
        <p:grpSpPr>
          <a:xfrm>
            <a:off x="3188355" y="1930702"/>
            <a:ext cx="7778694" cy="1415155"/>
            <a:chOff x="3188355" y="2422390"/>
            <a:chExt cx="7778694" cy="1415155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D1C9C26B-D1F5-4D91-8944-F0F5E6AD9649}"/>
                </a:ext>
              </a:extLst>
            </p:cNvPr>
            <p:cNvSpPr txBox="1"/>
            <p:nvPr/>
          </p:nvSpPr>
          <p:spPr>
            <a:xfrm>
              <a:off x="3188355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50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1896CF-0F93-4023-BD7A-8D8EC2604E55}"/>
                </a:ext>
              </a:extLst>
            </p:cNvPr>
            <p:cNvSpPr txBox="1"/>
            <p:nvPr/>
          </p:nvSpPr>
          <p:spPr>
            <a:xfrm>
              <a:off x="7565696" y="3498991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E1E9D8C4-CDF8-438E-903B-E12E3BE4CF4E}"/>
                </a:ext>
              </a:extLst>
            </p:cNvPr>
            <p:cNvSpPr/>
            <p:nvPr/>
          </p:nvSpPr>
          <p:spPr>
            <a:xfrm>
              <a:off x="5503657" y="2712817"/>
              <a:ext cx="1062170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93DBEE44-4CB9-487D-B550-1957ABFCD840}"/>
                </a:ext>
              </a:extLst>
            </p:cNvPr>
            <p:cNvSpPr txBox="1"/>
            <p:nvPr/>
          </p:nvSpPr>
          <p:spPr>
            <a:xfrm>
              <a:off x="6931021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10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E696D3D-8BBC-4AAE-8FC3-B63AEA96A10C}"/>
              </a:ext>
            </a:extLst>
          </p:cNvPr>
          <p:cNvGrpSpPr/>
          <p:nvPr/>
        </p:nvGrpSpPr>
        <p:grpSpPr>
          <a:xfrm>
            <a:off x="194294" y="4784175"/>
            <a:ext cx="11749727" cy="915763"/>
            <a:chOff x="863081" y="731890"/>
            <a:chExt cx="10439533" cy="1600114"/>
          </a:xfrm>
          <a:solidFill>
            <a:srgbClr val="D9D9D9"/>
          </a:solidFill>
        </p:grpSpPr>
        <p:sp>
          <p:nvSpPr>
            <p:cNvPr id="13" name="Google Shape;1088;p45">
              <a:extLst>
                <a:ext uri="{FF2B5EF4-FFF2-40B4-BE49-F238E27FC236}">
                  <a16:creationId xmlns:a16="http://schemas.microsoft.com/office/drawing/2014/main" id="{2CB0EC46-3DDB-49E3-BFFF-523775E47AC2}"/>
                </a:ext>
              </a:extLst>
            </p:cNvPr>
            <p:cNvSpPr/>
            <p:nvPr/>
          </p:nvSpPr>
          <p:spPr>
            <a:xfrm>
              <a:off x="863081" y="731890"/>
              <a:ext cx="10439533" cy="149328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7AE153-AD0B-4F33-97E4-6AE81549F933}"/>
                </a:ext>
              </a:extLst>
            </p:cNvPr>
            <p:cNvSpPr txBox="1"/>
            <p:nvPr/>
          </p:nvSpPr>
          <p:spPr>
            <a:xfrm>
              <a:off x="922638" y="820847"/>
              <a:ext cx="10342756" cy="15111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2. </a:t>
              </a: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Плата за негативное воздействие на окружающую среду</a:t>
              </a: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80000"/>
                </a:lnSpc>
              </a:pP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  </a:t>
              </a: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 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изменение порядка распределения платы по уровням бюджетов</a:t>
              </a:r>
              <a:endParaRPr lang="ru-RU" sz="27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C36B8BB-B1D7-450E-9ECD-453C392E0AE0}"/>
              </a:ext>
            </a:extLst>
          </p:cNvPr>
          <p:cNvGrpSpPr/>
          <p:nvPr/>
        </p:nvGrpSpPr>
        <p:grpSpPr>
          <a:xfrm>
            <a:off x="194294" y="3323634"/>
            <a:ext cx="11750617" cy="1110348"/>
            <a:chOff x="194294" y="3478905"/>
            <a:chExt cx="11750617" cy="1110348"/>
          </a:xfrm>
        </p:grpSpPr>
        <p:sp>
          <p:nvSpPr>
            <p:cNvPr id="16" name="Google Shape;92;p2">
              <a:extLst>
                <a:ext uri="{FF2B5EF4-FFF2-40B4-BE49-F238E27FC236}">
                  <a16:creationId xmlns:a16="http://schemas.microsoft.com/office/drawing/2014/main" id="{A14E8FDC-8D28-455C-97C6-35F3D3728F22}"/>
                </a:ext>
              </a:extLst>
            </p:cNvPr>
            <p:cNvSpPr/>
            <p:nvPr/>
          </p:nvSpPr>
          <p:spPr>
            <a:xfrm>
              <a:off x="195185" y="3478907"/>
              <a:ext cx="2910127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2;p2">
              <a:extLst>
                <a:ext uri="{FF2B5EF4-FFF2-40B4-BE49-F238E27FC236}">
                  <a16:creationId xmlns:a16="http://schemas.microsoft.com/office/drawing/2014/main" id="{0E2982F5-4FA2-4F9B-BD2B-A520B178F7D5}"/>
                </a:ext>
              </a:extLst>
            </p:cNvPr>
            <p:cNvSpPr/>
            <p:nvPr/>
          </p:nvSpPr>
          <p:spPr>
            <a:xfrm>
              <a:off x="3650642" y="3478907"/>
              <a:ext cx="4342721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2">
              <a:extLst>
                <a:ext uri="{FF2B5EF4-FFF2-40B4-BE49-F238E27FC236}">
                  <a16:creationId xmlns:a16="http://schemas.microsoft.com/office/drawing/2014/main" id="{3189FF76-85CF-4B0F-9FA1-567F6A6B05F3}"/>
                </a:ext>
              </a:extLst>
            </p:cNvPr>
            <p:cNvSpPr/>
            <p:nvPr/>
          </p:nvSpPr>
          <p:spPr>
            <a:xfrm>
              <a:off x="8531396" y="3478905"/>
              <a:ext cx="3413515" cy="11103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66FD19-7014-4B59-A4D7-F128949178B9}"/>
                </a:ext>
              </a:extLst>
            </p:cNvPr>
            <p:cNvSpPr txBox="1"/>
            <p:nvPr/>
          </p:nvSpPr>
          <p:spPr>
            <a:xfrm>
              <a:off x="194294" y="3651369"/>
              <a:ext cx="2910127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</a:rPr>
                <a:t>Единый норматив отчислений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AFC276-CAC6-4F06-81CF-74F72F624A56}"/>
                </a:ext>
              </a:extLst>
            </p:cNvPr>
            <p:cNvSpPr txBox="1"/>
            <p:nvPr/>
          </p:nvSpPr>
          <p:spPr>
            <a:xfrm>
              <a:off x="195184" y="3929865"/>
              <a:ext cx="2910127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10</a:t>
              </a:r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%</a:t>
              </a:r>
              <a:endParaRPr lang="ru-RU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907D2E-644E-4710-BBCC-D4E964BDAF71}"/>
                </a:ext>
              </a:extLst>
            </p:cNvPr>
            <p:cNvSpPr txBox="1"/>
            <p:nvPr/>
          </p:nvSpPr>
          <p:spPr>
            <a:xfrm>
              <a:off x="3668733" y="3649391"/>
              <a:ext cx="4324630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</a:rPr>
                <a:t>Дифференцированный норматив отчислений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D296F0-D7B7-43A0-8D87-5D2473207E77}"/>
                </a:ext>
              </a:extLst>
            </p:cNvPr>
            <p:cNvSpPr txBox="1"/>
            <p:nvPr/>
          </p:nvSpPr>
          <p:spPr>
            <a:xfrm>
              <a:off x="3668732" y="3935623"/>
              <a:ext cx="4324630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17,5</a:t>
              </a:r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%</a:t>
              </a:r>
              <a:endParaRPr lang="ru-RU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167C37-7AC1-45C7-A49E-8F0B8DB0C710}"/>
                </a:ext>
              </a:extLst>
            </p:cNvPr>
            <p:cNvSpPr txBox="1"/>
            <p:nvPr/>
          </p:nvSpPr>
          <p:spPr>
            <a:xfrm>
              <a:off x="8542669" y="3640765"/>
              <a:ext cx="3401352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</a:rPr>
                <a:t>Общий норматив отчислений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FEA4F-66E8-40DF-B5B1-497EAEA0F70C}"/>
                </a:ext>
              </a:extLst>
            </p:cNvPr>
            <p:cNvSpPr txBox="1"/>
            <p:nvPr/>
          </p:nvSpPr>
          <p:spPr>
            <a:xfrm>
              <a:off x="8542668" y="3926997"/>
              <a:ext cx="3401353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27,5</a:t>
              </a:r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% </a:t>
              </a: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</a:rPr>
                <a:t>или</a:t>
              </a:r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413</a:t>
              </a:r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</a:rPr>
                <a:t>млн руб.</a:t>
              </a:r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490CF0-6145-4D3B-9F6C-5792C483B6C5}"/>
                </a:ext>
              </a:extLst>
            </p:cNvPr>
            <p:cNvSpPr txBox="1"/>
            <p:nvPr/>
          </p:nvSpPr>
          <p:spPr>
            <a:xfrm>
              <a:off x="3163354" y="3693245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0AEB61-8D0C-48FC-959B-F5CD9FB5CBA4}"/>
                </a:ext>
              </a:extLst>
            </p:cNvPr>
            <p:cNvSpPr txBox="1"/>
            <p:nvPr/>
          </p:nvSpPr>
          <p:spPr>
            <a:xfrm>
              <a:off x="8052295" y="3683211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96C79AC-C6A0-42E0-AB76-6814AC9A82E2}"/>
              </a:ext>
            </a:extLst>
          </p:cNvPr>
          <p:cNvGrpSpPr/>
          <p:nvPr/>
        </p:nvGrpSpPr>
        <p:grpSpPr>
          <a:xfrm>
            <a:off x="2752128" y="5519009"/>
            <a:ext cx="7778694" cy="1240669"/>
            <a:chOff x="3188355" y="2422390"/>
            <a:chExt cx="7778694" cy="1240669"/>
          </a:xfrm>
        </p:grpSpPr>
        <p:sp>
          <p:nvSpPr>
            <p:cNvPr id="51" name="文本框 9">
              <a:extLst>
                <a:ext uri="{FF2B5EF4-FFF2-40B4-BE49-F238E27FC236}">
                  <a16:creationId xmlns:a16="http://schemas.microsoft.com/office/drawing/2014/main" id="{D207F4A0-389C-47A9-B00D-42A5DE39DDEF}"/>
                </a:ext>
              </a:extLst>
            </p:cNvPr>
            <p:cNvSpPr txBox="1"/>
            <p:nvPr/>
          </p:nvSpPr>
          <p:spPr>
            <a:xfrm>
              <a:off x="3188355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60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FA0B7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E727A63-AD95-449E-A2CF-79CB12A1BEB1}"/>
                </a:ext>
              </a:extLst>
            </p:cNvPr>
            <p:cNvSpPr txBox="1"/>
            <p:nvPr/>
          </p:nvSpPr>
          <p:spPr>
            <a:xfrm>
              <a:off x="7565696" y="3130387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3" name="Стрелка: вправо 52">
              <a:extLst>
                <a:ext uri="{FF2B5EF4-FFF2-40B4-BE49-F238E27FC236}">
                  <a16:creationId xmlns:a16="http://schemas.microsoft.com/office/drawing/2014/main" id="{0D225509-DBE5-4BE5-BD56-C2937DCB8255}"/>
                </a:ext>
              </a:extLst>
            </p:cNvPr>
            <p:cNvSpPr/>
            <p:nvPr/>
          </p:nvSpPr>
          <p:spPr>
            <a:xfrm>
              <a:off x="5503657" y="2712817"/>
              <a:ext cx="1060656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文本框 9">
              <a:extLst>
                <a:ext uri="{FF2B5EF4-FFF2-40B4-BE49-F238E27FC236}">
                  <a16:creationId xmlns:a16="http://schemas.microsoft.com/office/drawing/2014/main" id="{55ECFA2A-0B32-4D42-B1CD-42AC825A525C}"/>
                </a:ext>
              </a:extLst>
            </p:cNvPr>
            <p:cNvSpPr txBox="1"/>
            <p:nvPr/>
          </p:nvSpPr>
          <p:spPr>
            <a:xfrm>
              <a:off x="7017281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FA0B7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5" name="Google Shape;56;p15">
            <a:extLst>
              <a:ext uri="{FF2B5EF4-FFF2-40B4-BE49-F238E27FC236}">
                <a16:creationId xmlns:a16="http://schemas.microsoft.com/office/drawing/2014/main" id="{5F8A60E1-72FD-4E5F-BEC9-B8C3ADBFC909}"/>
              </a:ext>
            </a:extLst>
          </p:cNvPr>
          <p:cNvSpPr txBox="1">
            <a:spLocks/>
          </p:cNvSpPr>
          <p:nvPr/>
        </p:nvSpPr>
        <p:spPr>
          <a:xfrm>
            <a:off x="185151" y="-13734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Изменения бюджетного законодательства, </a:t>
            </a:r>
          </a:p>
          <a:p>
            <a:pPr lvl="0" algn="ctr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действующие с 1 января 2026 года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6926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9A7E8A8-7EAB-4E03-9A77-281A1D63E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852244"/>
              </p:ext>
            </p:extLst>
          </p:nvPr>
        </p:nvGraphicFramePr>
        <p:xfrm>
          <a:off x="345754" y="702154"/>
          <a:ext cx="11728497" cy="61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Google Shape;56;p15">
            <a:extLst>
              <a:ext uri="{FF2B5EF4-FFF2-40B4-BE49-F238E27FC236}">
                <a16:creationId xmlns:a16="http://schemas.microsoft.com/office/drawing/2014/main" id="{92E5C49F-0C14-408D-8605-EF4627DA9D67}"/>
              </a:ext>
            </a:extLst>
          </p:cNvPr>
          <p:cNvSpPr txBox="1">
            <a:spLocks/>
          </p:cNvSpPr>
          <p:nvPr/>
        </p:nvSpPr>
        <p:spPr>
          <a:xfrm>
            <a:off x="290527" y="477466"/>
            <a:ext cx="11838949" cy="828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  Основные источники налоговых и неналоговых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3149178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457A595-BA29-4363-9324-FCCF3118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7522169" y="-2186"/>
            <a:ext cx="4678623" cy="6858000"/>
          </a:xfrm>
          <a:prstGeom prst="rect">
            <a:avLst/>
          </a:prstGeom>
        </p:spPr>
      </p:pic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B8AF2060-27B0-46B7-AF80-A4629855BF1D}"/>
              </a:ext>
            </a:extLst>
          </p:cNvPr>
          <p:cNvSpPr txBox="1">
            <a:spLocks/>
          </p:cNvSpPr>
          <p:nvPr/>
        </p:nvSpPr>
        <p:spPr>
          <a:xfrm>
            <a:off x="7921488" y="284198"/>
            <a:ext cx="395971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Объем дотаций в местном бюджете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790698A-48D7-44AA-BDEF-92811B33A628}"/>
              </a:ext>
            </a:extLst>
          </p:cNvPr>
          <p:cNvGrpSpPr/>
          <p:nvPr/>
        </p:nvGrpSpPr>
        <p:grpSpPr>
          <a:xfrm>
            <a:off x="108474" y="1804185"/>
            <a:ext cx="7237594" cy="4257614"/>
            <a:chOff x="518668" y="2157443"/>
            <a:chExt cx="6360876" cy="3171548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AD3525D-7564-4C83-84AD-4D51D6FDF443}"/>
                </a:ext>
              </a:extLst>
            </p:cNvPr>
            <p:cNvGrpSpPr/>
            <p:nvPr/>
          </p:nvGrpSpPr>
          <p:grpSpPr>
            <a:xfrm>
              <a:off x="518668" y="2157443"/>
              <a:ext cx="2436221" cy="3118480"/>
              <a:chOff x="494928" y="2963232"/>
              <a:chExt cx="2283636" cy="2269175"/>
            </a:xfrm>
          </p:grpSpPr>
          <p:grpSp>
            <p:nvGrpSpPr>
              <p:cNvPr id="24" name="Group 21">
                <a:extLst>
                  <a:ext uri="{FF2B5EF4-FFF2-40B4-BE49-F238E27FC236}">
                    <a16:creationId xmlns:a16="http://schemas.microsoft.com/office/drawing/2014/main" id="{39E1952C-FAC3-4230-A421-FCD0B60CFDA4}"/>
                  </a:ext>
                </a:extLst>
              </p:cNvPr>
              <p:cNvGrpSpPr/>
              <p:nvPr/>
            </p:nvGrpSpPr>
            <p:grpSpPr>
              <a:xfrm>
                <a:off x="1717705" y="2974345"/>
                <a:ext cx="980168" cy="2258062"/>
                <a:chOff x="5450016" y="1696591"/>
                <a:chExt cx="1215524" cy="2117456"/>
              </a:xfrm>
            </p:grpSpPr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243168B5-64A6-42C6-BBC7-A263AF799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16" y="1696591"/>
                  <a:ext cx="1169776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EB0C4"/>
                    </a:gs>
                    <a:gs pos="100000">
                      <a:srgbClr val="468198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9FC3AFC-48E2-4309-A148-DEE09A41D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49" y="2262453"/>
                  <a:ext cx="1166307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59000">
                      <a:srgbClr val="EF8B47"/>
                    </a:gs>
                    <a:gs pos="100000">
                      <a:srgbClr val="F8CAAA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5C8D5174-9B3F-4019-A774-1A8BE49CF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73" y="2827770"/>
                  <a:ext cx="1215467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95000">
                      <a:srgbClr val="B2D0DC"/>
                    </a:gs>
                    <a:gs pos="66000">
                      <a:srgbClr val="468198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E5857A2-D66D-4CBB-9C96-A7CBC96EB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62" y="3390447"/>
                  <a:ext cx="1173278" cy="423600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B2D0DC"/>
                    </a:gs>
                    <a:gs pos="66000">
                      <a:srgbClr val="468198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5" name="Google Shape;807;p37">
                <a:extLst>
                  <a:ext uri="{FF2B5EF4-FFF2-40B4-BE49-F238E27FC236}">
                    <a16:creationId xmlns:a16="http://schemas.microsoft.com/office/drawing/2014/main" id="{1A7CDA16-FE00-4861-9FDE-202E77239986}"/>
                  </a:ext>
                </a:extLst>
              </p:cNvPr>
              <p:cNvSpPr txBox="1"/>
              <p:nvPr/>
            </p:nvSpPr>
            <p:spPr>
              <a:xfrm>
                <a:off x="526339" y="3616125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2026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26" name="Google Shape;807;p37">
                <a:extLst>
                  <a:ext uri="{FF2B5EF4-FFF2-40B4-BE49-F238E27FC236}">
                    <a16:creationId xmlns:a16="http://schemas.microsoft.com/office/drawing/2014/main" id="{DA71C6D5-5D60-4150-B31B-37471FAAF073}"/>
                  </a:ext>
                </a:extLst>
              </p:cNvPr>
              <p:cNvSpPr txBox="1"/>
              <p:nvPr/>
            </p:nvSpPr>
            <p:spPr>
              <a:xfrm>
                <a:off x="522342" y="4804810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2028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27" name="Google Shape;807;p37">
                <a:extLst>
                  <a:ext uri="{FF2B5EF4-FFF2-40B4-BE49-F238E27FC236}">
                    <a16:creationId xmlns:a16="http://schemas.microsoft.com/office/drawing/2014/main" id="{B7BC30D5-C3DF-47D6-B760-4607185E88E5}"/>
                  </a:ext>
                </a:extLst>
              </p:cNvPr>
              <p:cNvSpPr txBox="1"/>
              <p:nvPr/>
            </p:nvSpPr>
            <p:spPr>
              <a:xfrm>
                <a:off x="522094" y="4210839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2027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28" name="Google Shape;807;p37">
                <a:extLst>
                  <a:ext uri="{FF2B5EF4-FFF2-40B4-BE49-F238E27FC236}">
                    <a16:creationId xmlns:a16="http://schemas.microsoft.com/office/drawing/2014/main" id="{62EE10C8-CAFF-4AB2-B5B4-98748B433AD0}"/>
                  </a:ext>
                </a:extLst>
              </p:cNvPr>
              <p:cNvSpPr txBox="1"/>
              <p:nvPr/>
            </p:nvSpPr>
            <p:spPr>
              <a:xfrm>
                <a:off x="494928" y="2992482"/>
                <a:ext cx="884600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2025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29" name="Google Shape;807;p37">
                <a:extLst>
                  <a:ext uri="{FF2B5EF4-FFF2-40B4-BE49-F238E27FC236}">
                    <a16:creationId xmlns:a16="http://schemas.microsoft.com/office/drawing/2014/main" id="{291F5953-E8BB-4EE0-A456-D9D6E226A105}"/>
                  </a:ext>
                </a:extLst>
              </p:cNvPr>
              <p:cNvSpPr txBox="1"/>
              <p:nvPr/>
            </p:nvSpPr>
            <p:spPr>
              <a:xfrm>
                <a:off x="1738549" y="2963232"/>
                <a:ext cx="905197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+12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30" name="Google Shape;807;p37">
                <a:extLst>
                  <a:ext uri="{FF2B5EF4-FFF2-40B4-BE49-F238E27FC236}">
                    <a16:creationId xmlns:a16="http://schemas.microsoft.com/office/drawing/2014/main" id="{7E74D1BA-86C0-4916-B047-8624075844CC}"/>
                  </a:ext>
                </a:extLst>
              </p:cNvPr>
              <p:cNvSpPr txBox="1"/>
              <p:nvPr/>
            </p:nvSpPr>
            <p:spPr>
              <a:xfrm>
                <a:off x="1522311" y="3609495"/>
                <a:ext cx="1256253" cy="409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lnSpc>
                    <a:spcPct val="80000"/>
                  </a:lnSpc>
                  <a:buClr>
                    <a:srgbClr val="000000"/>
                  </a:buClr>
                  <a:defRPr/>
                </a:pP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15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 </a:t>
                </a:r>
              </a:p>
            </p:txBody>
          </p:sp>
          <p:sp>
            <p:nvSpPr>
              <p:cNvPr id="31" name="Google Shape;807;p37">
                <a:extLst>
                  <a:ext uri="{FF2B5EF4-FFF2-40B4-BE49-F238E27FC236}">
                    <a16:creationId xmlns:a16="http://schemas.microsoft.com/office/drawing/2014/main" id="{8CE08440-273A-44C0-88A8-4287093A4A8E}"/>
                  </a:ext>
                </a:extLst>
              </p:cNvPr>
              <p:cNvSpPr txBox="1"/>
              <p:nvPr/>
            </p:nvSpPr>
            <p:spPr>
              <a:xfrm>
                <a:off x="1728929" y="4171228"/>
                <a:ext cx="941862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+11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32" name="Google Shape;807;p37">
                <a:extLst>
                  <a:ext uri="{FF2B5EF4-FFF2-40B4-BE49-F238E27FC236}">
                    <a16:creationId xmlns:a16="http://schemas.microsoft.com/office/drawing/2014/main" id="{853F9C27-262A-4179-89DB-ABBE986A1333}"/>
                  </a:ext>
                </a:extLst>
              </p:cNvPr>
              <p:cNvSpPr txBox="1"/>
              <p:nvPr/>
            </p:nvSpPr>
            <p:spPr>
              <a:xfrm>
                <a:off x="1721038" y="4765103"/>
                <a:ext cx="905197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+11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1483ACD-452A-4EA2-A8FE-D8F4CFB044FF}"/>
                </a:ext>
              </a:extLst>
            </p:cNvPr>
            <p:cNvGrpSpPr/>
            <p:nvPr/>
          </p:nvGrpSpPr>
          <p:grpSpPr>
            <a:xfrm>
              <a:off x="3316009" y="2204255"/>
              <a:ext cx="3507118" cy="3073076"/>
              <a:chOff x="8205491" y="1930234"/>
              <a:chExt cx="3507118" cy="3073076"/>
            </a:xfrm>
          </p:grpSpPr>
          <p:sp>
            <p:nvSpPr>
              <p:cNvPr id="16" name="Google Shape;762;p36">
                <a:extLst>
                  <a:ext uri="{FF2B5EF4-FFF2-40B4-BE49-F238E27FC236}">
                    <a16:creationId xmlns:a16="http://schemas.microsoft.com/office/drawing/2014/main" id="{2735FCC6-EE36-49C4-A938-69DAB0F7341A}"/>
                  </a:ext>
                </a:extLst>
              </p:cNvPr>
              <p:cNvSpPr txBox="1"/>
              <p:nvPr/>
            </p:nvSpPr>
            <p:spPr>
              <a:xfrm>
                <a:off x="8352468" y="1930234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5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7" name="Google Shape;762;p36">
                <a:extLst>
                  <a:ext uri="{FF2B5EF4-FFF2-40B4-BE49-F238E27FC236}">
                    <a16:creationId xmlns:a16="http://schemas.microsoft.com/office/drawing/2014/main" id="{44008C22-DDA7-4F6D-8C18-F00FD1CFCB70}"/>
                  </a:ext>
                </a:extLst>
              </p:cNvPr>
              <p:cNvSpPr txBox="1"/>
              <p:nvPr/>
            </p:nvSpPr>
            <p:spPr>
              <a:xfrm>
                <a:off x="8236399" y="2181194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   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8" name="Google Shape;762;p36">
                <a:extLst>
                  <a:ext uri="{FF2B5EF4-FFF2-40B4-BE49-F238E27FC236}">
                    <a16:creationId xmlns:a16="http://schemas.microsoft.com/office/drawing/2014/main" id="{3E2623F5-4FF8-4ABB-8C5A-663FE1715514}"/>
                  </a:ext>
                </a:extLst>
              </p:cNvPr>
              <p:cNvSpPr txBox="1"/>
              <p:nvPr/>
            </p:nvSpPr>
            <p:spPr>
              <a:xfrm>
                <a:off x="8402128" y="2772521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9" name="Google Shape;762;p36">
                <a:extLst>
                  <a:ext uri="{FF2B5EF4-FFF2-40B4-BE49-F238E27FC236}">
                    <a16:creationId xmlns:a16="http://schemas.microsoft.com/office/drawing/2014/main" id="{59D3ED0D-0BF8-4E2A-A4D1-FC8AD9D9F81C}"/>
                  </a:ext>
                </a:extLst>
              </p:cNvPr>
              <p:cNvSpPr txBox="1"/>
              <p:nvPr/>
            </p:nvSpPr>
            <p:spPr>
              <a:xfrm>
                <a:off x="8205491" y="3014197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11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замена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 дотации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20" name="Google Shape;762;p36">
                <a:extLst>
                  <a:ext uri="{FF2B5EF4-FFF2-40B4-BE49-F238E27FC236}">
                    <a16:creationId xmlns:a16="http://schemas.microsoft.com/office/drawing/2014/main" id="{540AD1E5-5106-4222-BEDE-F301C85A07D6}"/>
                  </a:ext>
                </a:extLst>
              </p:cNvPr>
              <p:cNvSpPr txBox="1"/>
              <p:nvPr/>
            </p:nvSpPr>
            <p:spPr>
              <a:xfrm>
                <a:off x="8402128" y="3605935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21" name="Google Shape;762;p36">
                <a:extLst>
                  <a:ext uri="{FF2B5EF4-FFF2-40B4-BE49-F238E27FC236}">
                    <a16:creationId xmlns:a16="http://schemas.microsoft.com/office/drawing/2014/main" id="{95196847-A757-4CF7-B9C2-3F50B53D2725}"/>
                  </a:ext>
                </a:extLst>
              </p:cNvPr>
              <p:cNvSpPr txBox="1"/>
              <p:nvPr/>
            </p:nvSpPr>
            <p:spPr>
              <a:xfrm>
                <a:off x="8271445" y="3855698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22" name="Google Shape;762;p36">
                <a:extLst>
                  <a:ext uri="{FF2B5EF4-FFF2-40B4-BE49-F238E27FC236}">
                    <a16:creationId xmlns:a16="http://schemas.microsoft.com/office/drawing/2014/main" id="{2342ED87-E284-4981-983F-F4E5B1C50CF7}"/>
                  </a:ext>
                </a:extLst>
              </p:cNvPr>
              <p:cNvSpPr txBox="1"/>
              <p:nvPr/>
            </p:nvSpPr>
            <p:spPr>
              <a:xfrm>
                <a:off x="8402128" y="4440795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23" name="Google Shape;762;p36">
                <a:extLst>
                  <a:ext uri="{FF2B5EF4-FFF2-40B4-BE49-F238E27FC236}">
                    <a16:creationId xmlns:a16="http://schemas.microsoft.com/office/drawing/2014/main" id="{0AE5AD2B-F34E-4B30-9561-A228AA50D479}"/>
                  </a:ext>
                </a:extLst>
              </p:cNvPr>
              <p:cNvSpPr txBox="1"/>
              <p:nvPr/>
            </p:nvSpPr>
            <p:spPr>
              <a:xfrm>
                <a:off x="8266944" y="4690342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sp>
          <p:nvSpPr>
            <p:cNvPr id="8" name="Стрелка: вправо 7">
              <a:extLst>
                <a:ext uri="{FF2B5EF4-FFF2-40B4-BE49-F238E27FC236}">
                  <a16:creationId xmlns:a16="http://schemas.microsoft.com/office/drawing/2014/main" id="{753F1C3A-8F2F-4749-B915-048BEE8D42E1}"/>
                </a:ext>
              </a:extLst>
            </p:cNvPr>
            <p:cNvSpPr/>
            <p:nvPr/>
          </p:nvSpPr>
          <p:spPr>
            <a:xfrm>
              <a:off x="3165853" y="2160910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76434255-F537-4F2B-BC2F-9877325A5C72}"/>
                </a:ext>
              </a:extLst>
            </p:cNvPr>
            <p:cNvSpPr/>
            <p:nvPr/>
          </p:nvSpPr>
          <p:spPr>
            <a:xfrm>
              <a:off x="3164662" y="2998412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F698C200-EC0C-4008-B7DF-492088F7ADC4}"/>
                </a:ext>
              </a:extLst>
            </p:cNvPr>
            <p:cNvSpPr/>
            <p:nvPr/>
          </p:nvSpPr>
          <p:spPr>
            <a:xfrm>
              <a:off x="3164662" y="3824969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278C8A36-5F5C-40F8-8968-04A5FF4A2FAF}"/>
                </a:ext>
              </a:extLst>
            </p:cNvPr>
            <p:cNvSpPr/>
            <p:nvPr/>
          </p:nvSpPr>
          <p:spPr>
            <a:xfrm>
              <a:off x="3165645" y="4651526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" name="圆角矩形 19">
              <a:extLst>
                <a:ext uri="{FF2B5EF4-FFF2-40B4-BE49-F238E27FC236}">
                  <a16:creationId xmlns:a16="http://schemas.microsoft.com/office/drawing/2014/main" id="{59800CF5-3FB2-435C-8FDC-A8E1E5AE0BCA}"/>
                </a:ext>
              </a:extLst>
            </p:cNvPr>
            <p:cNvSpPr/>
            <p:nvPr/>
          </p:nvSpPr>
          <p:spPr>
            <a:xfrm>
              <a:off x="3932781" y="3004760"/>
              <a:ext cx="2945876" cy="64633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圆角矩形 19">
              <a:extLst>
                <a:ext uri="{FF2B5EF4-FFF2-40B4-BE49-F238E27FC236}">
                  <a16:creationId xmlns:a16="http://schemas.microsoft.com/office/drawing/2014/main" id="{218B698D-D4AE-4D60-95E4-437C074BCD28}"/>
                </a:ext>
              </a:extLst>
            </p:cNvPr>
            <p:cNvSpPr/>
            <p:nvPr/>
          </p:nvSpPr>
          <p:spPr>
            <a:xfrm>
              <a:off x="3919209" y="2172242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4681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圆角矩形 19">
              <a:extLst>
                <a:ext uri="{FF2B5EF4-FFF2-40B4-BE49-F238E27FC236}">
                  <a16:creationId xmlns:a16="http://schemas.microsoft.com/office/drawing/2014/main" id="{BEE5640F-5082-4C02-A64C-942BEEEF9421}"/>
                </a:ext>
              </a:extLst>
            </p:cNvPr>
            <p:cNvSpPr/>
            <p:nvPr/>
          </p:nvSpPr>
          <p:spPr>
            <a:xfrm>
              <a:off x="3932165" y="3845813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568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圆角矩形 19">
              <a:extLst>
                <a:ext uri="{FF2B5EF4-FFF2-40B4-BE49-F238E27FC236}">
                  <a16:creationId xmlns:a16="http://schemas.microsoft.com/office/drawing/2014/main" id="{5A4D41A8-AA47-4357-8FCC-B8947D67B938}"/>
                </a:ext>
              </a:extLst>
            </p:cNvPr>
            <p:cNvSpPr/>
            <p:nvPr/>
          </p:nvSpPr>
          <p:spPr>
            <a:xfrm>
              <a:off x="3933668" y="4682661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568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25E96E3E-7109-4899-B7CB-AE3E1E24539B}"/>
              </a:ext>
            </a:extLst>
          </p:cNvPr>
          <p:cNvSpPr/>
          <p:nvPr/>
        </p:nvSpPr>
        <p:spPr>
          <a:xfrm>
            <a:off x="8181496" y="5949893"/>
            <a:ext cx="199905" cy="282311"/>
          </a:xfrm>
          <a:prstGeom prst="round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Google Shape;189;p18">
            <a:extLst>
              <a:ext uri="{FF2B5EF4-FFF2-40B4-BE49-F238E27FC236}">
                <a16:creationId xmlns:a16="http://schemas.microsoft.com/office/drawing/2014/main" id="{1342576A-AB2E-419F-B71C-6ADE99B38EF6}"/>
              </a:ext>
            </a:extLst>
          </p:cNvPr>
          <p:cNvSpPr/>
          <p:nvPr/>
        </p:nvSpPr>
        <p:spPr>
          <a:xfrm>
            <a:off x="8339328" y="5949893"/>
            <a:ext cx="170368" cy="282312"/>
          </a:xfrm>
          <a:prstGeom prst="homePlate">
            <a:avLst>
              <a:gd name="adj" fmla="val 43445"/>
            </a:avLst>
          </a:prstGeom>
          <a:solidFill>
            <a:srgbClr val="568E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6A8F19-6335-430A-99B1-592321661CE4}"/>
              </a:ext>
            </a:extLst>
          </p:cNvPr>
          <p:cNvGrpSpPr/>
          <p:nvPr/>
        </p:nvGrpSpPr>
        <p:grpSpPr>
          <a:xfrm>
            <a:off x="7947964" y="2031898"/>
            <a:ext cx="5635220" cy="4449266"/>
            <a:chOff x="8405158" y="2319409"/>
            <a:chExt cx="5635220" cy="4449266"/>
          </a:xfrm>
        </p:grpSpPr>
        <p:cxnSp>
          <p:nvCxnSpPr>
            <p:cNvPr id="41" name="Straight Connector 8">
              <a:extLst>
                <a:ext uri="{FF2B5EF4-FFF2-40B4-BE49-F238E27FC236}">
                  <a16:creationId xmlns:a16="http://schemas.microsoft.com/office/drawing/2014/main" id="{9B773B9A-B332-4CD9-9431-4B3EAAE65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0179" y="2820116"/>
              <a:ext cx="0" cy="2335816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F2B0084F-D0DA-44BE-82B4-2AFF2A092D94}"/>
                </a:ext>
              </a:extLst>
            </p:cNvPr>
            <p:cNvGrpSpPr/>
            <p:nvPr/>
          </p:nvGrpSpPr>
          <p:grpSpPr>
            <a:xfrm>
              <a:off x="8405158" y="2319409"/>
              <a:ext cx="5635220" cy="4449266"/>
              <a:chOff x="8405158" y="2468873"/>
              <a:chExt cx="5635220" cy="4449266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EB5F83F0-55CB-4BE8-9B21-C8371A1D05D1}"/>
                  </a:ext>
                </a:extLst>
              </p:cNvPr>
              <p:cNvGrpSpPr/>
              <p:nvPr/>
            </p:nvGrpSpPr>
            <p:grpSpPr>
              <a:xfrm>
                <a:off x="8405158" y="2960831"/>
                <a:ext cx="5635220" cy="3957308"/>
                <a:chOff x="1654645" y="1998307"/>
                <a:chExt cx="2381634" cy="2531596"/>
              </a:xfrm>
            </p:grpSpPr>
            <p:sp>
              <p:nvSpPr>
                <p:cNvPr id="54" name="Rectangle 3">
                  <a:extLst>
                    <a:ext uri="{FF2B5EF4-FFF2-40B4-BE49-F238E27FC236}">
                      <a16:creationId xmlns:a16="http://schemas.microsoft.com/office/drawing/2014/main" id="{D1D02EF8-4E43-4182-84CC-9C9A0004F159}"/>
                    </a:ext>
                  </a:extLst>
                </p:cNvPr>
                <p:cNvSpPr/>
                <p:nvPr/>
              </p:nvSpPr>
              <p:spPr>
                <a:xfrm flipV="1">
                  <a:off x="1654645" y="3683368"/>
                  <a:ext cx="1560109" cy="2924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5" name="Group 138">
                  <a:extLst>
                    <a:ext uri="{FF2B5EF4-FFF2-40B4-BE49-F238E27FC236}">
                      <a16:creationId xmlns:a16="http://schemas.microsoft.com/office/drawing/2014/main" id="{E895E134-AD4A-4A1B-B7E6-4D37CCC1D32B}"/>
                    </a:ext>
                  </a:extLst>
                </p:cNvPr>
                <p:cNvGrpSpPr/>
                <p:nvPr/>
              </p:nvGrpSpPr>
              <p:grpSpPr>
                <a:xfrm>
                  <a:off x="1734087" y="1998307"/>
                  <a:ext cx="301358" cy="1697893"/>
                  <a:chOff x="1447800" y="1658851"/>
                  <a:chExt cx="214311" cy="1207453"/>
                </a:xfrm>
              </p:grpSpPr>
              <p:cxnSp>
                <p:nvCxnSpPr>
                  <p:cNvPr id="66" name="Straight Connector 8">
                    <a:extLst>
                      <a:ext uri="{FF2B5EF4-FFF2-40B4-BE49-F238E27FC236}">
                        <a16:creationId xmlns:a16="http://schemas.microsoft.com/office/drawing/2014/main" id="{3E681D9A-2160-4729-AF4C-B97F1B38BE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53536" y="1658851"/>
                    <a:ext cx="1420" cy="1036013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Rounded Rectangle 9">
                    <a:extLst>
                      <a:ext uri="{FF2B5EF4-FFF2-40B4-BE49-F238E27FC236}">
                        <a16:creationId xmlns:a16="http://schemas.microsoft.com/office/drawing/2014/main" id="{CB8BE6D0-725C-41C1-83DB-71A94B2BC6DC}"/>
                      </a:ext>
                    </a:extLst>
                  </p:cNvPr>
                  <p:cNvSpPr/>
                  <p:nvPr/>
                </p:nvSpPr>
                <p:spPr>
                  <a:xfrm>
                    <a:off x="1447800" y="2505989"/>
                    <a:ext cx="214311" cy="360315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6" name="Group 139">
                  <a:extLst>
                    <a:ext uri="{FF2B5EF4-FFF2-40B4-BE49-F238E27FC236}">
                      <a16:creationId xmlns:a16="http://schemas.microsoft.com/office/drawing/2014/main" id="{2F6A1D80-CACE-42AD-B5ED-93ECB423F287}"/>
                    </a:ext>
                  </a:extLst>
                </p:cNvPr>
                <p:cNvGrpSpPr/>
                <p:nvPr/>
              </p:nvGrpSpPr>
              <p:grpSpPr>
                <a:xfrm>
                  <a:off x="2446038" y="2009531"/>
                  <a:ext cx="301358" cy="1686867"/>
                  <a:chOff x="1955627" y="1666851"/>
                  <a:chExt cx="214311" cy="1199621"/>
                </a:xfrm>
              </p:grpSpPr>
              <p:cxnSp>
                <p:nvCxnSpPr>
                  <p:cNvPr id="64" name="Straight Connector 11">
                    <a:extLst>
                      <a:ext uri="{FF2B5EF4-FFF2-40B4-BE49-F238E27FC236}">
                        <a16:creationId xmlns:a16="http://schemas.microsoft.com/office/drawing/2014/main" id="{1AA996E6-14B1-498E-8D09-F8E927F5A9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62535" y="1666851"/>
                    <a:ext cx="276" cy="1058655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Rounded Rectangle 12">
                    <a:extLst>
                      <a:ext uri="{FF2B5EF4-FFF2-40B4-BE49-F238E27FC236}">
                        <a16:creationId xmlns:a16="http://schemas.microsoft.com/office/drawing/2014/main" id="{89715BF5-E2AA-4A2A-87ED-A9CBCA3675C4}"/>
                      </a:ext>
                    </a:extLst>
                  </p:cNvPr>
                  <p:cNvSpPr/>
                  <p:nvPr/>
                </p:nvSpPr>
                <p:spPr>
                  <a:xfrm>
                    <a:off x="1955627" y="2565118"/>
                    <a:ext cx="214311" cy="301354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Group 140">
                  <a:extLst>
                    <a:ext uri="{FF2B5EF4-FFF2-40B4-BE49-F238E27FC236}">
                      <a16:creationId xmlns:a16="http://schemas.microsoft.com/office/drawing/2014/main" id="{760C4063-E74F-4524-82F8-0E8F189FC722}"/>
                    </a:ext>
                  </a:extLst>
                </p:cNvPr>
                <p:cNvGrpSpPr/>
                <p:nvPr/>
              </p:nvGrpSpPr>
              <p:grpSpPr>
                <a:xfrm>
                  <a:off x="2801311" y="2009533"/>
                  <a:ext cx="301358" cy="1685518"/>
                  <a:chOff x="2209800" y="1666851"/>
                  <a:chExt cx="214311" cy="1198663"/>
                </a:xfrm>
              </p:grpSpPr>
              <p:cxnSp>
                <p:nvCxnSpPr>
                  <p:cNvPr id="62" name="Straight Connector 14">
                    <a:extLst>
                      <a:ext uri="{FF2B5EF4-FFF2-40B4-BE49-F238E27FC236}">
                        <a16:creationId xmlns:a16="http://schemas.microsoft.com/office/drawing/2014/main" id="{A35837D4-4A55-4D2B-8B61-D265C26518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16956" y="1666851"/>
                    <a:ext cx="3" cy="1064994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Rounded Rectangle 15">
                    <a:extLst>
                      <a:ext uri="{FF2B5EF4-FFF2-40B4-BE49-F238E27FC236}">
                        <a16:creationId xmlns:a16="http://schemas.microsoft.com/office/drawing/2014/main" id="{0A640570-1906-4926-A285-935FE5972B2D}"/>
                      </a:ext>
                    </a:extLst>
                  </p:cNvPr>
                  <p:cNvSpPr/>
                  <p:nvPr/>
                </p:nvSpPr>
                <p:spPr>
                  <a:xfrm>
                    <a:off x="2209800" y="2577263"/>
                    <a:ext cx="214311" cy="288251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8" name="Rectangle 23">
                  <a:extLst>
                    <a:ext uri="{FF2B5EF4-FFF2-40B4-BE49-F238E27FC236}">
                      <a16:creationId xmlns:a16="http://schemas.microsoft.com/office/drawing/2014/main" id="{FF4C3657-8DED-4A4A-85F9-CA803C7D9FF0}"/>
                    </a:ext>
                  </a:extLst>
                </p:cNvPr>
                <p:cNvSpPr/>
                <p:nvPr/>
              </p:nvSpPr>
              <p:spPr>
                <a:xfrm>
                  <a:off x="2128197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732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2026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73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Rectangle 24">
                  <a:extLst>
                    <a:ext uri="{FF2B5EF4-FFF2-40B4-BE49-F238E27FC236}">
                      <a16:creationId xmlns:a16="http://schemas.microsoft.com/office/drawing/2014/main" id="{040A2A81-A350-42B9-9D92-723D4B4C164D}"/>
                    </a:ext>
                  </a:extLst>
                </p:cNvPr>
                <p:cNvSpPr/>
                <p:nvPr/>
              </p:nvSpPr>
              <p:spPr>
                <a:xfrm>
                  <a:off x="2484387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2027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Rectangle 25">
                  <a:extLst>
                    <a:ext uri="{FF2B5EF4-FFF2-40B4-BE49-F238E27FC236}">
                      <a16:creationId xmlns:a16="http://schemas.microsoft.com/office/drawing/2014/main" id="{3D744FCC-B18C-4F0C-9202-7D4025C3B1AE}"/>
                    </a:ext>
                  </a:extLst>
                </p:cNvPr>
                <p:cNvSpPr/>
                <p:nvPr/>
              </p:nvSpPr>
              <p:spPr>
                <a:xfrm>
                  <a:off x="2848008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2028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Rectangle 27">
                  <a:extLst>
                    <a:ext uri="{FF2B5EF4-FFF2-40B4-BE49-F238E27FC236}">
                      <a16:creationId xmlns:a16="http://schemas.microsoft.com/office/drawing/2014/main" id="{465B1A0F-851F-44BD-A15E-B40BCC87D208}"/>
                    </a:ext>
                  </a:extLst>
                </p:cNvPr>
                <p:cNvSpPr/>
                <p:nvPr/>
              </p:nvSpPr>
              <p:spPr>
                <a:xfrm>
                  <a:off x="4036215" y="4261624"/>
                  <a:ext cx="64" cy="268279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5" name="Rectangle 23">
                <a:extLst>
                  <a:ext uri="{FF2B5EF4-FFF2-40B4-BE49-F238E27FC236}">
                    <a16:creationId xmlns:a16="http://schemas.microsoft.com/office/drawing/2014/main" id="{D4F3EE7A-B1E6-416A-8631-789F73F01393}"/>
                  </a:ext>
                </a:extLst>
              </p:cNvPr>
              <p:cNvSpPr/>
              <p:nvPr/>
            </p:nvSpPr>
            <p:spPr>
              <a:xfrm>
                <a:off x="8660850" y="5744486"/>
                <a:ext cx="678712" cy="28507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23">
                <a:extLst>
                  <a:ext uri="{FF2B5EF4-FFF2-40B4-BE49-F238E27FC236}">
                    <a16:creationId xmlns:a16="http://schemas.microsoft.com/office/drawing/2014/main" id="{F4D96D87-F552-4F95-A994-E4562662D7C1}"/>
                  </a:ext>
                </a:extLst>
              </p:cNvPr>
              <p:cNvSpPr/>
              <p:nvPr/>
            </p:nvSpPr>
            <p:spPr>
              <a:xfrm>
                <a:off x="8748198" y="2487849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Google Shape;189;p18">
                <a:extLst>
                  <a:ext uri="{FF2B5EF4-FFF2-40B4-BE49-F238E27FC236}">
                    <a16:creationId xmlns:a16="http://schemas.microsoft.com/office/drawing/2014/main" id="{D6D1C279-B0F6-45E3-BF50-8F5569FE0CF2}"/>
                  </a:ext>
                </a:extLst>
              </p:cNvPr>
              <p:cNvSpPr/>
              <p:nvPr/>
            </p:nvSpPr>
            <p:spPr>
              <a:xfrm rot="16200000">
                <a:off x="8743718" y="4458481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89;p18">
                <a:extLst>
                  <a:ext uri="{FF2B5EF4-FFF2-40B4-BE49-F238E27FC236}">
                    <a16:creationId xmlns:a16="http://schemas.microsoft.com/office/drawing/2014/main" id="{944C0BC9-CF14-4DE9-BAD9-56A200F45DD6}"/>
                  </a:ext>
                </a:extLst>
              </p:cNvPr>
              <p:cNvSpPr/>
              <p:nvPr/>
            </p:nvSpPr>
            <p:spPr>
              <a:xfrm rot="16200000">
                <a:off x="9588820" y="3291459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E9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89;p18">
                <a:extLst>
                  <a:ext uri="{FF2B5EF4-FFF2-40B4-BE49-F238E27FC236}">
                    <a16:creationId xmlns:a16="http://schemas.microsoft.com/office/drawing/2014/main" id="{07241B68-FB93-4146-A88D-E4F4D05BD0B4}"/>
                  </a:ext>
                </a:extLst>
              </p:cNvPr>
              <p:cNvSpPr/>
              <p:nvPr/>
            </p:nvSpPr>
            <p:spPr>
              <a:xfrm rot="16200000">
                <a:off x="10432175" y="4508248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89;p18">
                <a:extLst>
                  <a:ext uri="{FF2B5EF4-FFF2-40B4-BE49-F238E27FC236}">
                    <a16:creationId xmlns:a16="http://schemas.microsoft.com/office/drawing/2014/main" id="{F851D6D6-BB56-49D4-9BD2-EFC84A3A785A}"/>
                  </a:ext>
                </a:extLst>
              </p:cNvPr>
              <p:cNvSpPr/>
              <p:nvPr/>
            </p:nvSpPr>
            <p:spPr>
              <a:xfrm rot="16200000">
                <a:off x="11273617" y="4522183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Rectangle 23">
                <a:extLst>
                  <a:ext uri="{FF2B5EF4-FFF2-40B4-BE49-F238E27FC236}">
                    <a16:creationId xmlns:a16="http://schemas.microsoft.com/office/drawing/2014/main" id="{68058FE1-FBED-4408-8B7C-1FEDC1173935}"/>
                  </a:ext>
                </a:extLst>
              </p:cNvPr>
              <p:cNvSpPr/>
              <p:nvPr/>
            </p:nvSpPr>
            <p:spPr>
              <a:xfrm>
                <a:off x="9588726" y="2502865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73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54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73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Rectangle 23">
                <a:extLst>
                  <a:ext uri="{FF2B5EF4-FFF2-40B4-BE49-F238E27FC236}">
                    <a16:creationId xmlns:a16="http://schemas.microsoft.com/office/drawing/2014/main" id="{7B452988-0907-41AE-8E47-1A4646A79622}"/>
                  </a:ext>
                </a:extLst>
              </p:cNvPr>
              <p:cNvSpPr/>
              <p:nvPr/>
            </p:nvSpPr>
            <p:spPr>
              <a:xfrm>
                <a:off x="10422770" y="2468873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18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Rectangle 23">
                <a:extLst>
                  <a:ext uri="{FF2B5EF4-FFF2-40B4-BE49-F238E27FC236}">
                    <a16:creationId xmlns:a16="http://schemas.microsoft.com/office/drawing/2014/main" id="{82BA25EC-479F-40B4-AE09-936EFD4E5E47}"/>
                  </a:ext>
                </a:extLst>
              </p:cNvPr>
              <p:cNvSpPr/>
              <p:nvPr/>
            </p:nvSpPr>
            <p:spPr>
              <a:xfrm>
                <a:off x="11252206" y="2486832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18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20580C59-F3C5-47C2-AC5E-A3DFB9220686}"/>
                </a:ext>
              </a:extLst>
            </p:cNvPr>
            <p:cNvSpPr/>
            <p:nvPr/>
          </p:nvSpPr>
          <p:spPr>
            <a:xfrm>
              <a:off x="9433655" y="3526530"/>
              <a:ext cx="713048" cy="1944000"/>
            </a:xfrm>
            <a:prstGeom prst="roundRect">
              <a:avLst/>
            </a:prstGeom>
            <a:solidFill>
              <a:srgbClr val="5E9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8" name="Google Shape;56;p15">
            <a:extLst>
              <a:ext uri="{FF2B5EF4-FFF2-40B4-BE49-F238E27FC236}">
                <a16:creationId xmlns:a16="http://schemas.microsoft.com/office/drawing/2014/main" id="{2E5BB519-44BE-476F-BBFC-D28B8E826528}"/>
              </a:ext>
            </a:extLst>
          </p:cNvPr>
          <p:cNvSpPr txBox="1">
            <a:spLocks/>
          </p:cNvSpPr>
          <p:nvPr/>
        </p:nvSpPr>
        <p:spPr>
          <a:xfrm>
            <a:off x="624978" y="281331"/>
            <a:ext cx="651205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Дополнительные нормативы отчислений от НДФЛ </a:t>
            </a:r>
          </a:p>
        </p:txBody>
      </p:sp>
    </p:spTree>
    <p:extLst>
      <p:ext uri="{BB962C8B-B14F-4D97-AF65-F5344CB8AC3E}">
        <p14:creationId xmlns:p14="http://schemas.microsoft.com/office/powerpoint/2010/main" val="2178047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4979" y="1186239"/>
          <a:ext cx="11161240" cy="512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2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Федерации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упрощенной системы налогообложения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 и регулярные платежи за пользование природными ресурсами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пошлина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C0E0A20-B751-4446-A4AE-E068E77CEC0A}"/>
              </a:ext>
            </a:extLst>
          </p:cNvPr>
          <p:cNvSpPr txBox="1">
            <a:spLocks/>
          </p:cNvSpPr>
          <p:nvPr/>
        </p:nvSpPr>
        <p:spPr>
          <a:xfrm>
            <a:off x="444499" y="405458"/>
            <a:ext cx="11646472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 городского округа город Стерлитамак                   Республики Башкортостан, млн. рублей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B14EBD-0F78-4111-B826-60ABA6E90194}"/>
              </a:ext>
            </a:extLst>
          </p:cNvPr>
          <p:cNvSpPr/>
          <p:nvPr/>
        </p:nvSpPr>
        <p:spPr>
          <a:xfrm>
            <a:off x="7609755" y="6376619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3 241,4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4D1A8B-CC54-4464-B6A1-6A5084A51300}"/>
              </a:ext>
            </a:extLst>
          </p:cNvPr>
          <p:cNvSpPr/>
          <p:nvPr/>
        </p:nvSpPr>
        <p:spPr>
          <a:xfrm>
            <a:off x="9193931" y="639019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3 173,4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E67675-7678-4818-8AEB-7BEF1271831A}"/>
              </a:ext>
            </a:extLst>
          </p:cNvPr>
          <p:cNvSpPr/>
          <p:nvPr/>
        </p:nvSpPr>
        <p:spPr>
          <a:xfrm>
            <a:off x="10670093" y="6384903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3 376,0</a:t>
            </a:r>
          </a:p>
        </p:txBody>
      </p:sp>
    </p:spTree>
    <p:extLst>
      <p:ext uri="{BB962C8B-B14F-4D97-AF65-F5344CB8AC3E}">
        <p14:creationId xmlns:p14="http://schemas.microsoft.com/office/powerpoint/2010/main" val="1370383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08955" y="206970"/>
            <a:ext cx="11377264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налоговых доходов бюджета городского округа </a:t>
            </a:r>
            <a:b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36947" y="1098948"/>
          <a:ext cx="3698023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297386" y="1098948"/>
          <a:ext cx="3698023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8185819" y="1054100"/>
          <a:ext cx="3801202" cy="580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F3D0F9-9CEB-4092-AA59-0C8634E1E0C9}"/>
              </a:ext>
            </a:extLst>
          </p:cNvPr>
          <p:cNvSpPr/>
          <p:nvPr/>
        </p:nvSpPr>
        <p:spPr>
          <a:xfrm>
            <a:off x="1489075" y="1095921"/>
            <a:ext cx="243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3 241,4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D10889-1B45-4B68-BE28-E916641D664E}"/>
              </a:ext>
            </a:extLst>
          </p:cNvPr>
          <p:cNvSpPr/>
          <p:nvPr/>
        </p:nvSpPr>
        <p:spPr>
          <a:xfrm>
            <a:off x="5449515" y="1095921"/>
            <a:ext cx="243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3 173,4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32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C0E0A20-B751-4446-A4AE-E068E77CEC0A}"/>
              </a:ext>
            </a:extLst>
          </p:cNvPr>
          <p:cNvSpPr txBox="1">
            <a:spLocks/>
          </p:cNvSpPr>
          <p:nvPr/>
        </p:nvSpPr>
        <p:spPr>
          <a:xfrm>
            <a:off x="0" y="208676"/>
            <a:ext cx="4187183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налоги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CE0C2-D4AB-4FB8-9A34-4940517EA555}"/>
              </a:ext>
            </a:extLst>
          </p:cNvPr>
          <p:cNvSpPr/>
          <p:nvPr/>
        </p:nvSpPr>
        <p:spPr>
          <a:xfrm>
            <a:off x="1376363" y="2158134"/>
            <a:ext cx="4505199" cy="1576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EFFC901-6039-48F8-9A84-73038FFF33BD}"/>
              </a:ext>
            </a:extLst>
          </p:cNvPr>
          <p:cNvSpPr/>
          <p:nvPr/>
        </p:nvSpPr>
        <p:spPr>
          <a:xfrm>
            <a:off x="1013321" y="2417154"/>
            <a:ext cx="733425" cy="733425"/>
          </a:xfrm>
          <a:prstGeom prst="ellipse">
            <a:avLst/>
          </a:prstGeom>
          <a:solidFill>
            <a:srgbClr val="E3DE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70EF71-19AB-46F3-85A0-C0F24A4226B2}"/>
              </a:ext>
            </a:extLst>
          </p:cNvPr>
          <p:cNvSpPr/>
          <p:nvPr/>
        </p:nvSpPr>
        <p:spPr>
          <a:xfrm>
            <a:off x="1376364" y="3834925"/>
            <a:ext cx="4505198" cy="28352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6449F8A-2B59-4848-A7EA-2F2F72073A6A}"/>
              </a:ext>
            </a:extLst>
          </p:cNvPr>
          <p:cNvSpPr txBox="1">
            <a:spLocks/>
          </p:cNvSpPr>
          <p:nvPr/>
        </p:nvSpPr>
        <p:spPr>
          <a:xfrm>
            <a:off x="1967590" y="3867178"/>
            <a:ext cx="3980851" cy="293284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налог:</a:t>
            </a:r>
          </a:p>
          <a:p>
            <a:pPr marL="268288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   налог с организаций;</a:t>
            </a:r>
          </a:p>
          <a:p>
            <a:pPr marL="268288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с физических лиц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Платят простые граждане и организации, у которых есть земля в собственности, бессрочном пользовании или пожизненном наследуемом владении</a:t>
            </a:r>
          </a:p>
          <a:p>
            <a:pPr marL="360363" indent="0">
              <a:buNone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70E0DCE-02FE-4F7A-8055-2042788B0DF3}"/>
              </a:ext>
            </a:extLst>
          </p:cNvPr>
          <p:cNvSpPr/>
          <p:nvPr/>
        </p:nvSpPr>
        <p:spPr>
          <a:xfrm>
            <a:off x="1001053" y="4077866"/>
            <a:ext cx="733425" cy="73342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F4950-86BE-4BE1-AC3B-FBCBCB9C57D5}"/>
              </a:ext>
            </a:extLst>
          </p:cNvPr>
          <p:cNvSpPr txBox="1"/>
          <p:nvPr/>
        </p:nvSpPr>
        <p:spPr>
          <a:xfrm>
            <a:off x="987141" y="4077866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2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71CC76C-10C9-4AC8-9988-B871DCC6B7CC}"/>
              </a:ext>
            </a:extLst>
          </p:cNvPr>
          <p:cNvSpPr txBox="1">
            <a:spLocks/>
          </p:cNvSpPr>
          <p:nvPr/>
        </p:nvSpPr>
        <p:spPr>
          <a:xfrm>
            <a:off x="1925248" y="2286483"/>
            <a:ext cx="3836801" cy="200740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Платят физические лица с любой недвижимостью в собственности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37">
            <a:extLst>
              <a:ext uri="{FF2B5EF4-FFF2-40B4-BE49-F238E27FC236}">
                <a16:creationId xmlns:a16="http://schemas.microsoft.com/office/drawing/2014/main" id="{1B71D8DA-D993-44C1-9CC2-5A678A8D4D0A}"/>
              </a:ext>
            </a:extLst>
          </p:cNvPr>
          <p:cNvSpPr/>
          <p:nvPr/>
        </p:nvSpPr>
        <p:spPr>
          <a:xfrm rot="10800000" flipH="1">
            <a:off x="2022674" y="4353938"/>
            <a:ext cx="186481" cy="227984"/>
          </a:xfrm>
          <a:prstGeom prst="homePlat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五边形 37">
            <a:extLst>
              <a:ext uri="{FF2B5EF4-FFF2-40B4-BE49-F238E27FC236}">
                <a16:creationId xmlns:a16="http://schemas.microsoft.com/office/drawing/2014/main" id="{7D4063E5-480C-4A65-8CF5-F8F0B1E713F2}"/>
              </a:ext>
            </a:extLst>
          </p:cNvPr>
          <p:cNvSpPr/>
          <p:nvPr/>
        </p:nvSpPr>
        <p:spPr>
          <a:xfrm rot="10800000" flipH="1">
            <a:off x="2022674" y="5002010"/>
            <a:ext cx="186481" cy="227984"/>
          </a:xfrm>
          <a:prstGeom prst="homePlat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66D9CD-67D3-4B2B-8733-0A9BED4D6F32}"/>
              </a:ext>
            </a:extLst>
          </p:cNvPr>
          <p:cNvSpPr/>
          <p:nvPr/>
        </p:nvSpPr>
        <p:spPr>
          <a:xfrm>
            <a:off x="624979" y="621937"/>
            <a:ext cx="1123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налоги в Российской Федерации — это налоги и сборы, которые устанавливаются Налоговым кодексом Российской Федерации и нормативно-правовыми актами муниципальных образований и обязательны к уплате на этих территориях. В соответствии со ст.15 НК РФ к местным налогам и сборам относятся земельный налог, налог на имущество физических лиц, торговый сбор, туристический налог. На территории городского округа город Стерлитамак Республики Башкортостан установлены: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88FBABA2-97DF-4E65-81EC-37D991F73DBD}"/>
              </a:ext>
            </a:extLst>
          </p:cNvPr>
          <p:cNvSpPr/>
          <p:nvPr/>
        </p:nvSpPr>
        <p:spPr>
          <a:xfrm rot="5400000">
            <a:off x="7840123" y="3180434"/>
            <a:ext cx="2802976" cy="4176464"/>
          </a:xfrm>
          <a:prstGeom prst="roundRect">
            <a:avLst/>
          </a:prstGeom>
          <a:noFill/>
          <a:ln w="38100">
            <a:solidFill>
              <a:srgbClr val="C5E0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EF542C-DF80-4CDE-892F-6326A316983A}"/>
              </a:ext>
            </a:extLst>
          </p:cNvPr>
          <p:cNvSpPr/>
          <p:nvPr/>
        </p:nvSpPr>
        <p:spPr>
          <a:xfrm>
            <a:off x="7466858" y="3912462"/>
            <a:ext cx="39117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городского округа г. Стерлитамак РБ от 21.11.2017 № 4-1/12з (ред. от 29.10.2024) «Об установлении земельного налога»</a:t>
            </a:r>
          </a:p>
          <a:p>
            <a:pPr indent="360363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предоставлены льготы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5550BE13-5D11-46E6-B4C5-CD7501842703}"/>
              </a:ext>
            </a:extLst>
          </p:cNvPr>
          <p:cNvSpPr/>
          <p:nvPr/>
        </p:nvSpPr>
        <p:spPr>
          <a:xfrm rot="5400000">
            <a:off x="8425275" y="858143"/>
            <a:ext cx="1576478" cy="4176464"/>
          </a:xfrm>
          <a:prstGeom prst="roundRect">
            <a:avLst/>
          </a:prstGeom>
          <a:noFill/>
          <a:ln w="38100">
            <a:solidFill>
              <a:srgbClr val="73B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20E910D-12C5-4EB2-99E1-172D74191E82}"/>
              </a:ext>
            </a:extLst>
          </p:cNvPr>
          <p:cNvSpPr/>
          <p:nvPr/>
        </p:nvSpPr>
        <p:spPr>
          <a:xfrm>
            <a:off x="7442430" y="2205658"/>
            <a:ext cx="3911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городского округа г. Стерлитамак РБ от 21.11.2017 № 4-2/12з (ред. от 29.10.2024) «Об установлении налога на имущество физических лиц»</a:t>
            </a:r>
          </a:p>
        </p:txBody>
      </p:sp>
      <p:sp>
        <p:nvSpPr>
          <p:cNvPr id="20" name="五边形 37">
            <a:extLst>
              <a:ext uri="{FF2B5EF4-FFF2-40B4-BE49-F238E27FC236}">
                <a16:creationId xmlns:a16="http://schemas.microsoft.com/office/drawing/2014/main" id="{98D4C10F-467F-4595-A4BA-8D9D890C6D68}"/>
              </a:ext>
            </a:extLst>
          </p:cNvPr>
          <p:cNvSpPr/>
          <p:nvPr/>
        </p:nvSpPr>
        <p:spPr>
          <a:xfrm rot="10800000" flipH="1">
            <a:off x="6097587" y="2493690"/>
            <a:ext cx="706793" cy="864096"/>
          </a:xfrm>
          <a:prstGeom prst="homePlate">
            <a:avLst/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五边形 37">
            <a:extLst>
              <a:ext uri="{FF2B5EF4-FFF2-40B4-BE49-F238E27FC236}">
                <a16:creationId xmlns:a16="http://schemas.microsoft.com/office/drawing/2014/main" id="{7E74A300-9463-4F9D-B046-F1B4AA2FC853}"/>
              </a:ext>
            </a:extLst>
          </p:cNvPr>
          <p:cNvSpPr/>
          <p:nvPr/>
        </p:nvSpPr>
        <p:spPr>
          <a:xfrm rot="10800000" flipH="1">
            <a:off x="6104553" y="4149874"/>
            <a:ext cx="706793" cy="864096"/>
          </a:xfrm>
          <a:prstGeom prst="homePlate">
            <a:avLst/>
          </a:prstGeom>
          <a:solidFill>
            <a:srgbClr val="B8D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Солнце 23">
            <a:extLst>
              <a:ext uri="{FF2B5EF4-FFF2-40B4-BE49-F238E27FC236}">
                <a16:creationId xmlns:a16="http://schemas.microsoft.com/office/drawing/2014/main" id="{FA684EF6-0930-4624-A072-D9E7E9750684}"/>
              </a:ext>
            </a:extLst>
          </p:cNvPr>
          <p:cNvSpPr/>
          <p:nvPr/>
        </p:nvSpPr>
        <p:spPr>
          <a:xfrm>
            <a:off x="7753787" y="5157986"/>
            <a:ext cx="144000" cy="144016"/>
          </a:xfrm>
          <a:prstGeom prst="su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90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2931" y="1197546"/>
          <a:ext cx="11150778" cy="4857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8749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29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муниципальной собственности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129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  <a:p>
                      <a:pPr algn="l"/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013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</a:p>
                    <a:p>
                      <a:pPr algn="l"/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013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получателями средств бюджетов городских округов</a:t>
                      </a:r>
                    </a:p>
                    <a:p>
                      <a:pPr algn="l"/>
                      <a:endParaRPr lang="ru-RU" sz="1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 descr="C:\Documents and Settings\Loner\Рабочий стол\Проект\1550211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6" y="1677100"/>
            <a:ext cx="1536835" cy="1008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6" name="Picture 3" descr="C:\Documents and Settings\Loner\Рабочий стол\Проект\956c08b000913d02f11877d2680b5f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8" y="2820132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8" name="Picture 4" descr="C:\Documents and Settings\Loner\Рабочий стол\Проект\delklarac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7" y="3890224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9" y="4974654"/>
            <a:ext cx="1536833" cy="9523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CCE2D70-89BF-420C-BC07-967E87FFFAD9}"/>
              </a:ext>
            </a:extLst>
          </p:cNvPr>
          <p:cNvSpPr txBox="1">
            <a:spLocks/>
          </p:cNvSpPr>
          <p:nvPr/>
        </p:nvSpPr>
        <p:spPr>
          <a:xfrm>
            <a:off x="408955" y="436908"/>
            <a:ext cx="11646472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 городского округа город Стерлитамак                   Республики Башкортостан, млн. рублей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73F208-002A-4908-8E55-38209DAD5862}"/>
              </a:ext>
            </a:extLst>
          </p:cNvPr>
          <p:cNvSpPr/>
          <p:nvPr/>
        </p:nvSpPr>
        <p:spPr>
          <a:xfrm>
            <a:off x="7969795" y="609409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575,1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6D9B29-01A0-4DD7-A0E5-23429288DA00}"/>
              </a:ext>
            </a:extLst>
          </p:cNvPr>
          <p:cNvSpPr/>
          <p:nvPr/>
        </p:nvSpPr>
        <p:spPr>
          <a:xfrm>
            <a:off x="9121923" y="609409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C3ABAB-E098-4E7A-A2AA-0315D2001F39}"/>
              </a:ext>
            </a:extLst>
          </p:cNvPr>
          <p:cNvSpPr/>
          <p:nvPr/>
        </p:nvSpPr>
        <p:spPr>
          <a:xfrm>
            <a:off x="10346059" y="609409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583,4</a:t>
            </a:r>
          </a:p>
        </p:txBody>
      </p:sp>
    </p:spTree>
    <p:extLst>
      <p:ext uri="{BB962C8B-B14F-4D97-AF65-F5344CB8AC3E}">
        <p14:creationId xmlns:p14="http://schemas.microsoft.com/office/powerpoint/2010/main" val="18932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8350" y="117426"/>
            <a:ext cx="10873853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неналоговых доходов бюджета городского округа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38975" y="738378"/>
          <a:ext cx="3456384" cy="609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355398" y="738378"/>
          <a:ext cx="3456384" cy="6109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8171821" y="765172"/>
          <a:ext cx="3456384" cy="609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F64561-CD1C-4EAA-8366-37564F9E699B}"/>
              </a:ext>
            </a:extLst>
          </p:cNvPr>
          <p:cNvSpPr/>
          <p:nvPr/>
        </p:nvSpPr>
        <p:spPr>
          <a:xfrm>
            <a:off x="1576443" y="1053529"/>
            <a:ext cx="243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575,1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AC71F51-0962-44A5-BD78-BA81F2CF2CCE}"/>
              </a:ext>
            </a:extLst>
          </p:cNvPr>
          <p:cNvSpPr/>
          <p:nvPr/>
        </p:nvSpPr>
        <p:spPr>
          <a:xfrm>
            <a:off x="5449515" y="1053530"/>
            <a:ext cx="243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83913D65-EFA3-4C7B-873B-BD5BD6B98C45}"/>
              </a:ext>
            </a:extLst>
          </p:cNvPr>
          <p:cNvSpPr/>
          <p:nvPr/>
        </p:nvSpPr>
        <p:spPr>
          <a:xfrm rot="5400000">
            <a:off x="1965581" y="-328820"/>
            <a:ext cx="400134" cy="3226363"/>
          </a:xfrm>
          <a:prstGeom prst="roundRect">
            <a:avLst/>
          </a:prstGeom>
          <a:noFill/>
          <a:ln w="38100">
            <a:solidFill>
              <a:srgbClr val="7EB0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E4513D-C0B0-4438-82B1-DD62904F04BF}"/>
              </a:ext>
            </a:extLst>
          </p:cNvPr>
          <p:cNvSpPr/>
          <p:nvPr/>
        </p:nvSpPr>
        <p:spPr>
          <a:xfrm>
            <a:off x="9281110" y="1071297"/>
            <a:ext cx="243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583,4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6D49ADEB-8436-4F19-82C9-2AD510137130}"/>
              </a:ext>
            </a:extLst>
          </p:cNvPr>
          <p:cNvSpPr/>
          <p:nvPr/>
        </p:nvSpPr>
        <p:spPr>
          <a:xfrm rot="5400000">
            <a:off x="9670942" y="-326916"/>
            <a:ext cx="400134" cy="322636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9098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69195" y="135045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2025 году</a:t>
            </a:r>
          </a:p>
        </p:txBody>
      </p:sp>
      <p:sp>
        <p:nvSpPr>
          <p:cNvPr id="7" name="AutoShape 4" descr="AIUwipdWNnE.jpg"/>
          <p:cNvSpPr>
            <a:spLocks noChangeAspect="1" noChangeArrowheads="1"/>
          </p:cNvSpPr>
          <p:nvPr/>
        </p:nvSpPr>
        <p:spPr bwMode="auto">
          <a:xfrm>
            <a:off x="1469359" y="2616063"/>
            <a:ext cx="1603891" cy="16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1920BA5-DE56-46B0-93C2-FD8675050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820863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8A783ED-9A47-4CC5-A2D5-CC5086BA5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418333"/>
              </p:ext>
            </p:extLst>
          </p:nvPr>
        </p:nvGraphicFramePr>
        <p:xfrm>
          <a:off x="322085" y="714444"/>
          <a:ext cx="11752166" cy="5944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910">
                  <a:extLst>
                    <a:ext uri="{9D8B030D-6E8A-4147-A177-3AD203B41FA5}">
                      <a16:colId xmlns:a16="http://schemas.microsoft.com/office/drawing/2014/main" val="2159651480"/>
                    </a:ext>
                  </a:extLst>
                </a:gridCol>
                <a:gridCol w="1541539">
                  <a:extLst>
                    <a:ext uri="{9D8B030D-6E8A-4147-A177-3AD203B41FA5}">
                      <a16:colId xmlns:a16="http://schemas.microsoft.com/office/drawing/2014/main" val="544737785"/>
                    </a:ext>
                  </a:extLst>
                </a:gridCol>
                <a:gridCol w="1050749">
                  <a:extLst>
                    <a:ext uri="{9D8B030D-6E8A-4147-A177-3AD203B41FA5}">
                      <a16:colId xmlns:a16="http://schemas.microsoft.com/office/drawing/2014/main" val="349780448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1003005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9686684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735898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264162287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721956278"/>
                    </a:ext>
                  </a:extLst>
                </a:gridCol>
              </a:tblGrid>
              <a:tr h="1106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Мероприятие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населенного пункта (района)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и место проведения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ФИО, должность выступающего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проведенных уроков/лекций (шт.)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Охват (чел.)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Фотоматериалы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(шт.)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extLst>
                  <a:ext uri="{0D108BD9-81ED-4DB2-BD59-A6C34878D82A}">
                    <a16:rowId xmlns:a16="http://schemas.microsoft.com/office/drawing/2014/main" val="3276355027"/>
                  </a:ext>
                </a:extLst>
              </a:tr>
              <a:tr h="1320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Просветительская лекция «Мошенники за 30 минут»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для взрослого экономически активного населения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городской округ город Стерлитамак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07.10.2025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Шарафутдинова Г.Ф., зав. отделом ЦГБ МБУ «ЦБС» г. Стерлитамак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extLst>
                  <a:ext uri="{0D108BD9-81ED-4DB2-BD59-A6C34878D82A}">
                    <a16:rowId xmlns:a16="http://schemas.microsoft.com/office/drawing/2014/main" val="1051866211"/>
                  </a:ext>
                </a:extLst>
              </a:tr>
              <a:tr h="1381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Урок «Не дай себя </a:t>
                      </a:r>
                      <a:r>
                        <a:rPr lang="ru-RU" sz="1200" dirty="0" err="1">
                          <a:effectLst/>
                        </a:rPr>
                        <a:t>дропнуть</a:t>
                      </a:r>
                      <a:r>
                        <a:rPr lang="ru-RU" sz="1200" dirty="0">
                          <a:effectLst/>
                        </a:rPr>
                        <a:t>»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использованием плана и презентации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городской округ город Стерлитамак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29.10.2025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Шарафутдинова Г.Ф., зав. отделом ЦГБ МБУ «ЦБС» г. Стерлитамак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extLst>
                  <a:ext uri="{0D108BD9-81ED-4DB2-BD59-A6C34878D82A}">
                    <a16:rowId xmlns:a16="http://schemas.microsoft.com/office/drawing/2014/main" val="2954375829"/>
                  </a:ext>
                </a:extLst>
              </a:tr>
              <a:tr h="1381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Видеоурок «Не дай себя </a:t>
                      </a:r>
                      <a:r>
                        <a:rPr lang="ru-RU" sz="1200" dirty="0" err="1">
                          <a:effectLst/>
                        </a:rPr>
                        <a:t>дропнуть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использованием записи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городской округ город Стерлитамак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13.11.2025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Шарафутдинова Г.Ф., зав. отделом ЦГБ МБУ «ЦБС» г. Стерлитамак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/>
                </a:tc>
                <a:extLst>
                  <a:ext uri="{0D108BD9-81ED-4DB2-BD59-A6C34878D82A}">
                    <a16:rowId xmlns:a16="http://schemas.microsoft.com/office/drawing/2014/main" val="2367778664"/>
                  </a:ext>
                </a:extLst>
              </a:tr>
            </a:tbl>
          </a:graphicData>
        </a:graphic>
      </p:graphicFrame>
      <p:pic>
        <p:nvPicPr>
          <p:cNvPr id="1035" name="Рисунок 1">
            <a:extLst>
              <a:ext uri="{FF2B5EF4-FFF2-40B4-BE49-F238E27FC236}">
                <a16:creationId xmlns:a16="http://schemas.microsoft.com/office/drawing/2014/main" id="{AEF0EBA2-4FE1-441F-889A-E8D8093D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931" y="1820862"/>
            <a:ext cx="2881288" cy="132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2">
            <a:extLst>
              <a:ext uri="{FF2B5EF4-FFF2-40B4-BE49-F238E27FC236}">
                <a16:creationId xmlns:a16="http://schemas.microsoft.com/office/drawing/2014/main" id="{205BA8E8-4D75-48BE-B281-D94DC9EE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48" y="3153640"/>
            <a:ext cx="2047876" cy="10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3">
            <a:extLst>
              <a:ext uri="{FF2B5EF4-FFF2-40B4-BE49-F238E27FC236}">
                <a16:creationId xmlns:a16="http://schemas.microsoft.com/office/drawing/2014/main" id="{089746E2-9331-4F00-9596-59703956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01" y="3625128"/>
            <a:ext cx="2085975" cy="109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8">
            <a:extLst>
              <a:ext uri="{FF2B5EF4-FFF2-40B4-BE49-F238E27FC236}">
                <a16:creationId xmlns:a16="http://schemas.microsoft.com/office/drawing/2014/main" id="{64405329-57F2-4D2B-BC3D-52F20A9E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89" y="4832395"/>
            <a:ext cx="20478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9">
            <a:extLst>
              <a:ext uri="{FF2B5EF4-FFF2-40B4-BE49-F238E27FC236}">
                <a16:creationId xmlns:a16="http://schemas.microsoft.com/office/drawing/2014/main" id="{764F30BA-772B-45DC-A2AE-A555B920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232" y="5046941"/>
            <a:ext cx="20764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787A1D-995D-412E-B80E-709D4118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820863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96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6;p15">
            <a:extLst>
              <a:ext uri="{FF2B5EF4-FFF2-40B4-BE49-F238E27FC236}">
                <a16:creationId xmlns:a16="http://schemas.microsoft.com/office/drawing/2014/main" id="{A1258CD7-5813-420D-BEA2-750C585D20CD}"/>
              </a:ext>
            </a:extLst>
          </p:cNvPr>
          <p:cNvSpPr txBox="1">
            <a:spLocks/>
          </p:cNvSpPr>
          <p:nvPr/>
        </p:nvSpPr>
        <p:spPr>
          <a:xfrm>
            <a:off x="234071" y="400354"/>
            <a:ext cx="11305256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33" name="五边形 37">
            <a:extLst>
              <a:ext uri="{FF2B5EF4-FFF2-40B4-BE49-F238E27FC236}">
                <a16:creationId xmlns:a16="http://schemas.microsoft.com/office/drawing/2014/main" id="{4EAE50B6-1E10-4741-AEE7-B46894EBC072}"/>
              </a:ext>
            </a:extLst>
          </p:cNvPr>
          <p:cNvSpPr/>
          <p:nvPr/>
        </p:nvSpPr>
        <p:spPr>
          <a:xfrm flipH="1">
            <a:off x="2670863" y="1824071"/>
            <a:ext cx="6415135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五边形 38">
            <a:extLst>
              <a:ext uri="{FF2B5EF4-FFF2-40B4-BE49-F238E27FC236}">
                <a16:creationId xmlns:a16="http://schemas.microsoft.com/office/drawing/2014/main" id="{C1B8460A-C530-437C-8D48-331D2DE3005A}"/>
              </a:ext>
            </a:extLst>
          </p:cNvPr>
          <p:cNvSpPr/>
          <p:nvPr/>
        </p:nvSpPr>
        <p:spPr>
          <a:xfrm flipH="1">
            <a:off x="2670861" y="2776728"/>
            <a:ext cx="641513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五边形 41">
            <a:extLst>
              <a:ext uri="{FF2B5EF4-FFF2-40B4-BE49-F238E27FC236}">
                <a16:creationId xmlns:a16="http://schemas.microsoft.com/office/drawing/2014/main" id="{B2E17190-1AE8-4A02-87A9-EA5A430D2010}"/>
              </a:ext>
            </a:extLst>
          </p:cNvPr>
          <p:cNvSpPr/>
          <p:nvPr/>
        </p:nvSpPr>
        <p:spPr>
          <a:xfrm flipH="1">
            <a:off x="2670863" y="3730046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6" name="五边形 42">
            <a:extLst>
              <a:ext uri="{FF2B5EF4-FFF2-40B4-BE49-F238E27FC236}">
                <a16:creationId xmlns:a16="http://schemas.microsoft.com/office/drawing/2014/main" id="{55D8DFF7-16B5-4D9A-8426-97A833162AAD}"/>
              </a:ext>
            </a:extLst>
          </p:cNvPr>
          <p:cNvSpPr/>
          <p:nvPr/>
        </p:nvSpPr>
        <p:spPr>
          <a:xfrm flipH="1">
            <a:off x="2670863" y="4682050"/>
            <a:ext cx="6431673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五边形 43">
            <a:extLst>
              <a:ext uri="{FF2B5EF4-FFF2-40B4-BE49-F238E27FC236}">
                <a16:creationId xmlns:a16="http://schemas.microsoft.com/office/drawing/2014/main" id="{05C32D73-AA26-4B53-9E78-A9E8539864F1}"/>
              </a:ext>
            </a:extLst>
          </p:cNvPr>
          <p:cNvSpPr/>
          <p:nvPr/>
        </p:nvSpPr>
        <p:spPr>
          <a:xfrm flipH="1">
            <a:off x="2670863" y="5644540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AECB71FA-20A9-4EC3-A58A-452FE0896AD6}"/>
              </a:ext>
            </a:extLst>
          </p:cNvPr>
          <p:cNvSpPr txBox="1"/>
          <p:nvPr/>
        </p:nvSpPr>
        <p:spPr>
          <a:xfrm>
            <a:off x="3222144" y="197124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38019657-7C6F-47EA-B64A-CDB50EB90829}"/>
              </a:ext>
            </a:extLst>
          </p:cNvPr>
          <p:cNvSpPr txBox="1"/>
          <p:nvPr/>
        </p:nvSpPr>
        <p:spPr>
          <a:xfrm>
            <a:off x="3241809" y="2941738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0" name="文本框 9">
            <a:extLst>
              <a:ext uri="{FF2B5EF4-FFF2-40B4-BE49-F238E27FC236}">
                <a16:creationId xmlns:a16="http://schemas.microsoft.com/office/drawing/2014/main" id="{6CAD1B9E-3CD2-421E-8CC6-CE47FFBE85F0}"/>
              </a:ext>
            </a:extLst>
          </p:cNvPr>
          <p:cNvSpPr txBox="1"/>
          <p:nvPr/>
        </p:nvSpPr>
        <p:spPr>
          <a:xfrm>
            <a:off x="3241809" y="4817437"/>
            <a:ext cx="4369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ГБУЗ РБ ГКБ-1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9">
            <a:extLst>
              <a:ext uri="{FF2B5EF4-FFF2-40B4-BE49-F238E27FC236}">
                <a16:creationId xmlns:a16="http://schemas.microsoft.com/office/drawing/2014/main" id="{9E9009B2-96E6-448F-AA4B-9C8EA41366C4}"/>
              </a:ext>
            </a:extLst>
          </p:cNvPr>
          <p:cNvSpPr txBox="1"/>
          <p:nvPr/>
        </p:nvSpPr>
        <p:spPr>
          <a:xfrm>
            <a:off x="3241809" y="388027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E900366C-67DD-45F0-B03C-5F4210191BEF}"/>
              </a:ext>
            </a:extLst>
          </p:cNvPr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038625E-DE0B-4A72-92A8-24BE81E8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7" y="1768167"/>
            <a:ext cx="1059220" cy="70495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BB08FD-B8F0-4C1F-B42C-8B2267A4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8" y="2754322"/>
            <a:ext cx="1059220" cy="6641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C3E354-9C02-4F84-9693-FA3712822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2" y="4646997"/>
            <a:ext cx="863970" cy="67197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6525477-C999-485A-92F3-86CF38EC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52" y="3695144"/>
            <a:ext cx="693559" cy="692429"/>
          </a:xfrm>
          <a:prstGeom prst="rect">
            <a:avLst/>
          </a:prstGeom>
        </p:spPr>
      </p:pic>
      <p:sp>
        <p:nvSpPr>
          <p:cNvPr id="47" name="Google Shape;1098;p45">
            <a:extLst>
              <a:ext uri="{FF2B5EF4-FFF2-40B4-BE49-F238E27FC236}">
                <a16:creationId xmlns:a16="http://schemas.microsoft.com/office/drawing/2014/main" id="{D74E5B8D-C935-4035-A44A-7A065AAEC2C9}"/>
              </a:ext>
            </a:extLst>
          </p:cNvPr>
          <p:cNvSpPr/>
          <p:nvPr/>
        </p:nvSpPr>
        <p:spPr>
          <a:xfrm>
            <a:off x="7939107" y="5620260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Frame 7">
            <a:extLst>
              <a:ext uri="{FF2B5EF4-FFF2-40B4-BE49-F238E27FC236}">
                <a16:creationId xmlns:a16="http://schemas.microsoft.com/office/drawing/2014/main" id="{629DAAA0-3AFC-4B9D-97C5-02A705C35203}"/>
              </a:ext>
            </a:extLst>
          </p:cNvPr>
          <p:cNvSpPr/>
          <p:nvPr/>
        </p:nvSpPr>
        <p:spPr>
          <a:xfrm>
            <a:off x="7866809" y="553638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9" name="Google Shape;1098;p45">
            <a:extLst>
              <a:ext uri="{FF2B5EF4-FFF2-40B4-BE49-F238E27FC236}">
                <a16:creationId xmlns:a16="http://schemas.microsoft.com/office/drawing/2014/main" id="{9A942691-BE0D-43DD-923B-6E21F6AF231F}"/>
              </a:ext>
            </a:extLst>
          </p:cNvPr>
          <p:cNvSpPr/>
          <p:nvPr/>
        </p:nvSpPr>
        <p:spPr>
          <a:xfrm>
            <a:off x="7944018" y="3707879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Frame 7">
            <a:extLst>
              <a:ext uri="{FF2B5EF4-FFF2-40B4-BE49-F238E27FC236}">
                <a16:creationId xmlns:a16="http://schemas.microsoft.com/office/drawing/2014/main" id="{CA794168-07D9-45F0-85A6-563BEFA06FEF}"/>
              </a:ext>
            </a:extLst>
          </p:cNvPr>
          <p:cNvSpPr/>
          <p:nvPr/>
        </p:nvSpPr>
        <p:spPr>
          <a:xfrm>
            <a:off x="7871720" y="362400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1" name="Google Shape;1098;p45">
            <a:extLst>
              <a:ext uri="{FF2B5EF4-FFF2-40B4-BE49-F238E27FC236}">
                <a16:creationId xmlns:a16="http://schemas.microsoft.com/office/drawing/2014/main" id="{81EDF675-140A-409C-84F9-3E6D550D1EDA}"/>
              </a:ext>
            </a:extLst>
          </p:cNvPr>
          <p:cNvSpPr/>
          <p:nvPr/>
        </p:nvSpPr>
        <p:spPr>
          <a:xfrm>
            <a:off x="7948935" y="1844657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Frame 7">
            <a:extLst>
              <a:ext uri="{FF2B5EF4-FFF2-40B4-BE49-F238E27FC236}">
                <a16:creationId xmlns:a16="http://schemas.microsoft.com/office/drawing/2014/main" id="{3C467762-71D5-4D9D-A7F9-8FC4FEB065E1}"/>
              </a:ext>
            </a:extLst>
          </p:cNvPr>
          <p:cNvSpPr/>
          <p:nvPr/>
        </p:nvSpPr>
        <p:spPr>
          <a:xfrm>
            <a:off x="7876636" y="1728182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3" name="Google Shape;1098;p45">
            <a:extLst>
              <a:ext uri="{FF2B5EF4-FFF2-40B4-BE49-F238E27FC236}">
                <a16:creationId xmlns:a16="http://schemas.microsoft.com/office/drawing/2014/main" id="{7754ABD2-F141-4294-88EE-050CF774327B}"/>
              </a:ext>
            </a:extLst>
          </p:cNvPr>
          <p:cNvSpPr/>
          <p:nvPr/>
        </p:nvSpPr>
        <p:spPr>
          <a:xfrm>
            <a:off x="7944021" y="4682154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Frame 7">
            <a:extLst>
              <a:ext uri="{FF2B5EF4-FFF2-40B4-BE49-F238E27FC236}">
                <a16:creationId xmlns:a16="http://schemas.microsoft.com/office/drawing/2014/main" id="{57E2AC15-CE68-409B-93A4-321F0053F1E9}"/>
              </a:ext>
            </a:extLst>
          </p:cNvPr>
          <p:cNvSpPr/>
          <p:nvPr/>
        </p:nvSpPr>
        <p:spPr>
          <a:xfrm>
            <a:off x="7871723" y="4572393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5" name="Google Shape;1098;p45">
            <a:extLst>
              <a:ext uri="{FF2B5EF4-FFF2-40B4-BE49-F238E27FC236}">
                <a16:creationId xmlns:a16="http://schemas.microsoft.com/office/drawing/2014/main" id="{B2307C4A-453C-484B-A15F-D518BF322C47}"/>
              </a:ext>
            </a:extLst>
          </p:cNvPr>
          <p:cNvSpPr/>
          <p:nvPr/>
        </p:nvSpPr>
        <p:spPr>
          <a:xfrm>
            <a:off x="7939106" y="2757366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Frame 7">
            <a:extLst>
              <a:ext uri="{FF2B5EF4-FFF2-40B4-BE49-F238E27FC236}">
                <a16:creationId xmlns:a16="http://schemas.microsoft.com/office/drawing/2014/main" id="{7C479B52-1E5E-4451-A123-FFFAA68B78AC}"/>
              </a:ext>
            </a:extLst>
          </p:cNvPr>
          <p:cNvSpPr/>
          <p:nvPr/>
        </p:nvSpPr>
        <p:spPr>
          <a:xfrm>
            <a:off x="7866808" y="2673492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18C4C05-90C1-42D7-88B6-E75B582951D7}"/>
              </a:ext>
            </a:extLst>
          </p:cNvPr>
          <p:cNvSpPr/>
          <p:nvPr/>
        </p:nvSpPr>
        <p:spPr>
          <a:xfrm>
            <a:off x="2999452" y="1812532"/>
            <a:ext cx="4867356" cy="70277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id="{7CAFFF21-5B2D-4014-8698-DBE8BE7A5365}"/>
              </a:ext>
            </a:extLst>
          </p:cNvPr>
          <p:cNvSpPr/>
          <p:nvPr/>
        </p:nvSpPr>
        <p:spPr>
          <a:xfrm>
            <a:off x="8004312" y="20323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10,2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Rectangle 34">
            <a:extLst>
              <a:ext uri="{FF2B5EF4-FFF2-40B4-BE49-F238E27FC236}">
                <a16:creationId xmlns:a16="http://schemas.microsoft.com/office/drawing/2014/main" id="{C809738D-286C-424A-960D-624042B4EE7A}"/>
              </a:ext>
            </a:extLst>
          </p:cNvPr>
          <p:cNvSpPr/>
          <p:nvPr/>
        </p:nvSpPr>
        <p:spPr>
          <a:xfrm>
            <a:off x="8077723" y="29591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Rectangle 34">
            <a:extLst>
              <a:ext uri="{FF2B5EF4-FFF2-40B4-BE49-F238E27FC236}">
                <a16:creationId xmlns:a16="http://schemas.microsoft.com/office/drawing/2014/main" id="{BDCED05D-9295-487D-ABC4-4B026BBC41C2}"/>
              </a:ext>
            </a:extLst>
          </p:cNvPr>
          <p:cNvSpPr/>
          <p:nvPr/>
        </p:nvSpPr>
        <p:spPr>
          <a:xfrm>
            <a:off x="8037506" y="394326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Rectangle 34">
            <a:extLst>
              <a:ext uri="{FF2B5EF4-FFF2-40B4-BE49-F238E27FC236}">
                <a16:creationId xmlns:a16="http://schemas.microsoft.com/office/drawing/2014/main" id="{3505EDAB-0954-43A1-BBDC-F5DB2BA68CBA}"/>
              </a:ext>
            </a:extLst>
          </p:cNvPr>
          <p:cNvSpPr/>
          <p:nvPr/>
        </p:nvSpPr>
        <p:spPr>
          <a:xfrm>
            <a:off x="8042424" y="486126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9ADFB016-6E39-4886-BC93-283739B92961}"/>
              </a:ext>
            </a:extLst>
          </p:cNvPr>
          <p:cNvSpPr/>
          <p:nvPr/>
        </p:nvSpPr>
        <p:spPr>
          <a:xfrm>
            <a:off x="8042424" y="5824832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文本框 9">
            <a:extLst>
              <a:ext uri="{FF2B5EF4-FFF2-40B4-BE49-F238E27FC236}">
                <a16:creationId xmlns:a16="http://schemas.microsoft.com/office/drawing/2014/main" id="{D063A01A-61D0-487F-B952-B6989D3BAE00}"/>
              </a:ext>
            </a:extLst>
          </p:cNvPr>
          <p:cNvSpPr txBox="1"/>
          <p:nvPr/>
        </p:nvSpPr>
        <p:spPr>
          <a:xfrm>
            <a:off x="3246729" y="5788177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«Тандер»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4" name="Speech Bubble: Rectangle with Corners Rounded 9">
            <a:extLst>
              <a:ext uri="{FF2B5EF4-FFF2-40B4-BE49-F238E27FC236}">
                <a16:creationId xmlns:a16="http://schemas.microsoft.com/office/drawing/2014/main" id="{74790725-5658-47E5-BE4B-B13A2ADB1BD3}"/>
              </a:ext>
            </a:extLst>
          </p:cNvPr>
          <p:cNvSpPr/>
          <p:nvPr/>
        </p:nvSpPr>
        <p:spPr>
          <a:xfrm rot="5400000">
            <a:off x="9394480" y="1898603"/>
            <a:ext cx="2402512" cy="2315551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C84DC0-5F02-4CF1-B988-4424EF92DC30}"/>
              </a:ext>
            </a:extLst>
          </p:cNvPr>
          <p:cNvSpPr txBox="1"/>
          <p:nvPr/>
        </p:nvSpPr>
        <p:spPr>
          <a:xfrm>
            <a:off x="9637325" y="1917143"/>
            <a:ext cx="2147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 (по данным 10 месяцев 2025 года)</a:t>
            </a:r>
          </a:p>
        </p:txBody>
      </p:sp>
      <p:sp>
        <p:nvSpPr>
          <p:cNvPr id="66" name="Rectangle: Rounded Corners 5">
            <a:extLst>
              <a:ext uri="{FF2B5EF4-FFF2-40B4-BE49-F238E27FC236}">
                <a16:creationId xmlns:a16="http://schemas.microsoft.com/office/drawing/2014/main" id="{225EA74F-2B4C-4183-8A3C-9D9522FF7405}"/>
              </a:ext>
            </a:extLst>
          </p:cNvPr>
          <p:cNvSpPr/>
          <p:nvPr/>
        </p:nvSpPr>
        <p:spPr>
          <a:xfrm rot="5400000">
            <a:off x="9411293" y="1903433"/>
            <a:ext cx="2651971" cy="2315551"/>
          </a:xfrm>
          <a:prstGeom prst="roundRect">
            <a:avLst/>
          </a:prstGeom>
          <a:noFill/>
          <a:ln w="38100">
            <a:solidFill>
              <a:srgbClr val="437B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96F8B291-A52A-4986-AF9A-65AACE051235}"/>
              </a:ext>
            </a:extLst>
          </p:cNvPr>
          <p:cNvGrpSpPr/>
          <p:nvPr/>
        </p:nvGrpSpPr>
        <p:grpSpPr>
          <a:xfrm>
            <a:off x="1700163" y="1698812"/>
            <a:ext cx="888853" cy="888853"/>
            <a:chOff x="1700163" y="2095052"/>
            <a:chExt cx="888853" cy="888853"/>
          </a:xfrm>
        </p:grpSpPr>
        <p:sp>
          <p:nvSpPr>
            <p:cNvPr id="68" name="Rectangle 6">
              <a:extLst>
                <a:ext uri="{FF2B5EF4-FFF2-40B4-BE49-F238E27FC236}">
                  <a16:creationId xmlns:a16="http://schemas.microsoft.com/office/drawing/2014/main" id="{79EE0E3C-6710-4DD1-801D-2394B240D61C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9" name="Rectangle 38">
              <a:extLst>
                <a:ext uri="{FF2B5EF4-FFF2-40B4-BE49-F238E27FC236}">
                  <a16:creationId xmlns:a16="http://schemas.microsoft.com/office/drawing/2014/main" id="{F668DEE8-B48B-4AE7-A06C-576E479ED577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0" name="Frame 7">
              <a:extLst>
                <a:ext uri="{FF2B5EF4-FFF2-40B4-BE49-F238E27FC236}">
                  <a16:creationId xmlns:a16="http://schemas.microsoft.com/office/drawing/2014/main" id="{F0801F14-7B35-48F4-B645-AD40E857AC72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23EE5D-516F-46FF-8455-5B75DE83C859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910BBAB-CD24-4838-B5DC-B53E91FC9E9C}"/>
              </a:ext>
            </a:extLst>
          </p:cNvPr>
          <p:cNvGrpSpPr/>
          <p:nvPr/>
        </p:nvGrpSpPr>
        <p:grpSpPr>
          <a:xfrm>
            <a:off x="1700158" y="2653852"/>
            <a:ext cx="888853" cy="888853"/>
            <a:chOff x="1700163" y="2095052"/>
            <a:chExt cx="888853" cy="888853"/>
          </a:xfrm>
        </p:grpSpPr>
        <p:sp>
          <p:nvSpPr>
            <p:cNvPr id="73" name="Rectangle 6">
              <a:extLst>
                <a:ext uri="{FF2B5EF4-FFF2-40B4-BE49-F238E27FC236}">
                  <a16:creationId xmlns:a16="http://schemas.microsoft.com/office/drawing/2014/main" id="{20856ED0-8A69-40EC-87DC-527C14E84BEA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4" name="Rectangle 38">
              <a:extLst>
                <a:ext uri="{FF2B5EF4-FFF2-40B4-BE49-F238E27FC236}">
                  <a16:creationId xmlns:a16="http://schemas.microsoft.com/office/drawing/2014/main" id="{9FFA29BE-4A68-40EA-99CB-55A6F8012E99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5" name="Frame 7">
              <a:extLst>
                <a:ext uri="{FF2B5EF4-FFF2-40B4-BE49-F238E27FC236}">
                  <a16:creationId xmlns:a16="http://schemas.microsoft.com/office/drawing/2014/main" id="{D8412858-FA44-48B5-B047-17143E1CE37E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73A940F-CE2A-4592-A754-DCAB5D4F56E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2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9B80C3D3-757F-4CBE-A683-6F5BA56D6F64}"/>
              </a:ext>
            </a:extLst>
          </p:cNvPr>
          <p:cNvGrpSpPr/>
          <p:nvPr/>
        </p:nvGrpSpPr>
        <p:grpSpPr>
          <a:xfrm>
            <a:off x="1700163" y="3608892"/>
            <a:ext cx="888853" cy="888853"/>
            <a:chOff x="1700163" y="2095052"/>
            <a:chExt cx="888853" cy="888853"/>
          </a:xfrm>
        </p:grpSpPr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70704EA4-391A-4F0F-BD00-A6EFB1D40A62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9" name="Rectangle 38">
              <a:extLst>
                <a:ext uri="{FF2B5EF4-FFF2-40B4-BE49-F238E27FC236}">
                  <a16:creationId xmlns:a16="http://schemas.microsoft.com/office/drawing/2014/main" id="{E11EA3AF-C9A5-4672-B604-66BBE0475022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0" name="Frame 7">
              <a:extLst>
                <a:ext uri="{FF2B5EF4-FFF2-40B4-BE49-F238E27FC236}">
                  <a16:creationId xmlns:a16="http://schemas.microsoft.com/office/drawing/2014/main" id="{05463003-4BB6-4FBE-B700-C09F0857038F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D02B58-3201-4924-9F53-66DA7F3B1C24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56D1DBE-7154-40AC-8B15-F2D8ADC7A6C2}"/>
              </a:ext>
            </a:extLst>
          </p:cNvPr>
          <p:cNvGrpSpPr/>
          <p:nvPr/>
        </p:nvGrpSpPr>
        <p:grpSpPr>
          <a:xfrm>
            <a:off x="1700163" y="4553772"/>
            <a:ext cx="888853" cy="888853"/>
            <a:chOff x="1700163" y="2095052"/>
            <a:chExt cx="888853" cy="888853"/>
          </a:xfrm>
        </p:grpSpPr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id="{0B863EA4-0787-4789-87DF-6F0B769FF0AD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6283AEC1-AC53-420E-8826-7B7E3DB81295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5" name="Frame 7">
              <a:extLst>
                <a:ext uri="{FF2B5EF4-FFF2-40B4-BE49-F238E27FC236}">
                  <a16:creationId xmlns:a16="http://schemas.microsoft.com/office/drawing/2014/main" id="{CE6898AA-9B45-4381-AF98-D9D9E90708AA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910806-F2E5-46F2-B538-CC530417BE5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A64B9294-C45C-47B5-873B-545124E8D6D6}"/>
              </a:ext>
            </a:extLst>
          </p:cNvPr>
          <p:cNvGrpSpPr/>
          <p:nvPr/>
        </p:nvGrpSpPr>
        <p:grpSpPr>
          <a:xfrm>
            <a:off x="1700163" y="5508812"/>
            <a:ext cx="888853" cy="888853"/>
            <a:chOff x="1700163" y="2095052"/>
            <a:chExt cx="888853" cy="888853"/>
          </a:xfrm>
        </p:grpSpPr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E5C852D3-3201-45E2-894C-15A51646870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0AAF20FE-FC46-4A54-8AF5-E2077FC693D8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0" name="Frame 7">
              <a:extLst>
                <a:ext uri="{FF2B5EF4-FFF2-40B4-BE49-F238E27FC236}">
                  <a16:creationId xmlns:a16="http://schemas.microsoft.com/office/drawing/2014/main" id="{14689574-94B6-4FCD-BA21-124F6547B9B4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5B8FA2E-7C88-40D1-B96C-6E19E7E3B5C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7EEDA9B-9E19-4B64-A112-D2569A51F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52" y="5604319"/>
            <a:ext cx="712221" cy="6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7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9CAD3-EB45-4706-83AF-CC0E78A5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019" y="0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налоговых льгот (налоговых расходов) городского округа города Стерлитамак Республики Башкортостан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C69A47-BA79-4F45-AE2B-1A7BE7D2EB1D}"/>
              </a:ext>
            </a:extLst>
          </p:cNvPr>
          <p:cNvSpPr/>
          <p:nvPr/>
        </p:nvSpPr>
        <p:spPr>
          <a:xfrm>
            <a:off x="624979" y="1053530"/>
            <a:ext cx="1101722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оценки эффективности планируемых к предоставлению налоговых льгот и ставок налогов, установленных решениями Совета городского округа город Стерлитамак Республики Башкортостан утвержден постановлением администрации городского округа город Стерлитамак Республики Башкортостан  от 26.01.2021                № 130.</a:t>
            </a:r>
          </a:p>
          <a:p>
            <a:pPr indent="446088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оценки эффективности установленных (планируемых к установлению) налоговых льгот (налоговых расходов) и ставок по местным налогам ежегодно выносятся на рассмотрение и принятие соответствующих на заседание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 в соответствии с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3.5. п. 3. Положения о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Башкортостан, утвержденного постановлением администрации городского округа город Стерлитамак Республики Башкортостан от 04.09.2025 № 2273,. </a:t>
            </a:r>
          </a:p>
          <a:p>
            <a:pPr indent="446088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налоговых расходов городского округа город Стерлитамак Республики Башкортостан, характеристика бюджетного, социально-экономического эффекта льгот по налогам доступны к просмотру по ссылке: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https://butget.sterlitamakadm.ru/byudzhet-goroda/otsenka-effektivnosti/efficiency-mark8.php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94D38-6AC3-4D28-B5A5-C5E7606D35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15" y="4838908"/>
            <a:ext cx="1687229" cy="1687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676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17067" y="553701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(план)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59258260"/>
              </p:ext>
            </p:extLst>
          </p:nvPr>
        </p:nvGraphicFramePr>
        <p:xfrm>
          <a:off x="696987" y="3430588"/>
          <a:ext cx="5976663" cy="340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Google Shape;801;p37">
            <a:extLst>
              <a:ext uri="{FF2B5EF4-FFF2-40B4-BE49-F238E27FC236}">
                <a16:creationId xmlns:a16="http://schemas.microsoft.com/office/drawing/2014/main" id="{B2F3EFFC-E15E-4B39-B59C-E8F0C278F1C0}"/>
              </a:ext>
            </a:extLst>
          </p:cNvPr>
          <p:cNvSpPr/>
          <p:nvPr/>
        </p:nvSpPr>
        <p:spPr>
          <a:xfrm>
            <a:off x="849712" y="2137018"/>
            <a:ext cx="3034930" cy="3039641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C2881EC0-D741-4ACD-A62F-935AD7580EE8}"/>
              </a:ext>
            </a:extLst>
          </p:cNvPr>
          <p:cNvSpPr/>
          <p:nvPr/>
        </p:nvSpPr>
        <p:spPr>
          <a:xfrm>
            <a:off x="897336" y="2137018"/>
            <a:ext cx="3034930" cy="3039641"/>
          </a:xfrm>
          <a:prstGeom prst="arc">
            <a:avLst>
              <a:gd name="adj1" fmla="val 16208855"/>
              <a:gd name="adj2" fmla="val 8323456"/>
            </a:avLst>
          </a:prstGeom>
          <a:noFill/>
          <a:ln w="2286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803;p37">
            <a:extLst>
              <a:ext uri="{FF2B5EF4-FFF2-40B4-BE49-F238E27FC236}">
                <a16:creationId xmlns:a16="http://schemas.microsoft.com/office/drawing/2014/main" id="{70B882FF-3C42-435F-B6A2-33CB23FF629C}"/>
              </a:ext>
            </a:extLst>
          </p:cNvPr>
          <p:cNvSpPr txBox="1"/>
          <p:nvPr/>
        </p:nvSpPr>
        <p:spPr>
          <a:xfrm>
            <a:off x="1335577" y="3281681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6 678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2" name="Google Shape;807;p37">
            <a:extLst>
              <a:ext uri="{FF2B5EF4-FFF2-40B4-BE49-F238E27FC236}">
                <a16:creationId xmlns:a16="http://schemas.microsoft.com/office/drawing/2014/main" id="{3E366ECE-21E5-4495-821C-64A9CE2262DA}"/>
              </a:ext>
            </a:extLst>
          </p:cNvPr>
          <p:cNvSpPr txBox="1"/>
          <p:nvPr/>
        </p:nvSpPr>
        <p:spPr>
          <a:xfrm>
            <a:off x="1335577" y="5574981"/>
            <a:ext cx="2468031" cy="36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2026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13" name="Google Shape;803;p37">
            <a:extLst>
              <a:ext uri="{FF2B5EF4-FFF2-40B4-BE49-F238E27FC236}">
                <a16:creationId xmlns:a16="http://schemas.microsoft.com/office/drawing/2014/main" id="{EF02FAE6-08DA-4DBD-87D4-1CCD952AC12E}"/>
              </a:ext>
            </a:extLst>
          </p:cNvPr>
          <p:cNvSpPr txBox="1"/>
          <p:nvPr/>
        </p:nvSpPr>
        <p:spPr>
          <a:xfrm>
            <a:off x="5050407" y="3281681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5 975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4" name="Google Shape;803;p37">
            <a:extLst>
              <a:ext uri="{FF2B5EF4-FFF2-40B4-BE49-F238E27FC236}">
                <a16:creationId xmlns:a16="http://schemas.microsoft.com/office/drawing/2014/main" id="{3E438514-5952-409A-92D6-3FA087EDF91E}"/>
              </a:ext>
            </a:extLst>
          </p:cNvPr>
          <p:cNvSpPr txBox="1"/>
          <p:nvPr/>
        </p:nvSpPr>
        <p:spPr>
          <a:xfrm>
            <a:off x="8839881" y="3281681"/>
            <a:ext cx="2046944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5 157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5" name="Google Shape;808;p37">
            <a:extLst>
              <a:ext uri="{FF2B5EF4-FFF2-40B4-BE49-F238E27FC236}">
                <a16:creationId xmlns:a16="http://schemas.microsoft.com/office/drawing/2014/main" id="{ECC1E747-E377-4318-A190-1642FB48F45B}"/>
              </a:ext>
            </a:extLst>
          </p:cNvPr>
          <p:cNvSpPr txBox="1"/>
          <p:nvPr/>
        </p:nvSpPr>
        <p:spPr>
          <a:xfrm>
            <a:off x="8839042" y="5555822"/>
            <a:ext cx="2469151" cy="36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2028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18" name="Google Shape;801;p37">
            <a:extLst>
              <a:ext uri="{FF2B5EF4-FFF2-40B4-BE49-F238E27FC236}">
                <a16:creationId xmlns:a16="http://schemas.microsoft.com/office/drawing/2014/main" id="{30CD2FA5-F23B-473E-A9AA-92317C61473E}"/>
              </a:ext>
            </a:extLst>
          </p:cNvPr>
          <p:cNvSpPr/>
          <p:nvPr/>
        </p:nvSpPr>
        <p:spPr>
          <a:xfrm>
            <a:off x="4550181" y="2137018"/>
            <a:ext cx="3036307" cy="3036306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802;p37">
            <a:extLst>
              <a:ext uri="{FF2B5EF4-FFF2-40B4-BE49-F238E27FC236}">
                <a16:creationId xmlns:a16="http://schemas.microsoft.com/office/drawing/2014/main" id="{D544AD9E-C221-44B3-973B-7CD7D851D6C5}"/>
              </a:ext>
            </a:extLst>
          </p:cNvPr>
          <p:cNvSpPr/>
          <p:nvPr/>
        </p:nvSpPr>
        <p:spPr>
          <a:xfrm>
            <a:off x="4550181" y="2120240"/>
            <a:ext cx="3036307" cy="3036306"/>
          </a:xfrm>
          <a:prstGeom prst="arc">
            <a:avLst>
              <a:gd name="adj1" fmla="val 16206889"/>
              <a:gd name="adj2" fmla="val 7470526"/>
            </a:avLst>
          </a:prstGeom>
          <a:noFill/>
          <a:ln w="228600" cap="flat" cmpd="sng">
            <a:solidFill>
              <a:srgbClr val="76A4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807;p37">
            <a:extLst>
              <a:ext uri="{FF2B5EF4-FFF2-40B4-BE49-F238E27FC236}">
                <a16:creationId xmlns:a16="http://schemas.microsoft.com/office/drawing/2014/main" id="{CEF5A03A-AA7A-44B4-A28B-28B9E1731F3B}"/>
              </a:ext>
            </a:extLst>
          </p:cNvPr>
          <p:cNvSpPr txBox="1"/>
          <p:nvPr/>
        </p:nvSpPr>
        <p:spPr>
          <a:xfrm>
            <a:off x="5047850" y="5561882"/>
            <a:ext cx="2469151" cy="36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2027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1" name="Google Shape;804;p37">
            <a:extLst>
              <a:ext uri="{FF2B5EF4-FFF2-40B4-BE49-F238E27FC236}">
                <a16:creationId xmlns:a16="http://schemas.microsoft.com/office/drawing/2014/main" id="{0BDD133F-104C-4879-AFE5-BF9EDC9B1872}"/>
              </a:ext>
            </a:extLst>
          </p:cNvPr>
          <p:cNvSpPr/>
          <p:nvPr/>
        </p:nvSpPr>
        <p:spPr>
          <a:xfrm>
            <a:off x="8276647" y="2141189"/>
            <a:ext cx="3036307" cy="3036306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805;p37">
            <a:extLst>
              <a:ext uri="{FF2B5EF4-FFF2-40B4-BE49-F238E27FC236}">
                <a16:creationId xmlns:a16="http://schemas.microsoft.com/office/drawing/2014/main" id="{E99226A7-F054-4275-BC56-52058328DE98}"/>
              </a:ext>
            </a:extLst>
          </p:cNvPr>
          <p:cNvSpPr/>
          <p:nvPr/>
        </p:nvSpPr>
        <p:spPr>
          <a:xfrm>
            <a:off x="8293425" y="2141189"/>
            <a:ext cx="3036307" cy="3036306"/>
          </a:xfrm>
          <a:prstGeom prst="arc">
            <a:avLst>
              <a:gd name="adj1" fmla="val 16171412"/>
              <a:gd name="adj2" fmla="val 6441573"/>
            </a:avLst>
          </a:prstGeom>
          <a:noFill/>
          <a:ln w="2286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113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DC18C5D-8A71-42B9-9295-8066E1D604DF}"/>
              </a:ext>
            </a:extLst>
          </p:cNvPr>
          <p:cNvGrpSpPr/>
          <p:nvPr/>
        </p:nvGrpSpPr>
        <p:grpSpPr>
          <a:xfrm>
            <a:off x="5381931" y="2904179"/>
            <a:ext cx="6893583" cy="3631375"/>
            <a:chOff x="534996" y="412482"/>
            <a:chExt cx="7363976" cy="564931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790698A-48D7-44AA-BDEF-92811B33A628}"/>
                </a:ext>
              </a:extLst>
            </p:cNvPr>
            <p:cNvGrpSpPr/>
            <p:nvPr/>
          </p:nvGrpSpPr>
          <p:grpSpPr>
            <a:xfrm>
              <a:off x="534996" y="1804185"/>
              <a:ext cx="6811073" cy="4257614"/>
              <a:chOff x="893524" y="2157443"/>
              <a:chExt cx="5986020" cy="3171548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BAD3525D-7564-4C83-84AD-4D51D6FDF443}"/>
                  </a:ext>
                </a:extLst>
              </p:cNvPr>
              <p:cNvGrpSpPr/>
              <p:nvPr/>
            </p:nvGrpSpPr>
            <p:grpSpPr>
              <a:xfrm>
                <a:off x="893524" y="2157443"/>
                <a:ext cx="2061363" cy="3118480"/>
                <a:chOff x="846308" y="2963232"/>
                <a:chExt cx="1932256" cy="2269175"/>
              </a:xfrm>
            </p:grpSpPr>
            <p:grpSp>
              <p:nvGrpSpPr>
                <p:cNvPr id="24" name="Group 21">
                  <a:extLst>
                    <a:ext uri="{FF2B5EF4-FFF2-40B4-BE49-F238E27FC236}">
                      <a16:creationId xmlns:a16="http://schemas.microsoft.com/office/drawing/2014/main" id="{39E1952C-FAC3-4230-A421-FCD0B60CFDA4}"/>
                    </a:ext>
                  </a:extLst>
                </p:cNvPr>
                <p:cNvGrpSpPr/>
                <p:nvPr/>
              </p:nvGrpSpPr>
              <p:grpSpPr>
                <a:xfrm>
                  <a:off x="1717705" y="2974345"/>
                  <a:ext cx="980168" cy="2258062"/>
                  <a:chOff x="5450016" y="1696591"/>
                  <a:chExt cx="1215524" cy="2117456"/>
                </a:xfrm>
              </p:grpSpPr>
              <p:sp>
                <p:nvSpPr>
                  <p:cNvPr id="33" name="Freeform 14">
                    <a:extLst>
                      <a:ext uri="{FF2B5EF4-FFF2-40B4-BE49-F238E27FC236}">
                        <a16:creationId xmlns:a16="http://schemas.microsoft.com/office/drawing/2014/main" id="{243168B5-64A6-42C6-BBC7-A263AF7997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16" y="1696591"/>
                    <a:ext cx="1169776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EB0C4"/>
                      </a:gs>
                      <a:gs pos="100000">
                        <a:srgbClr val="468198"/>
                      </a:gs>
                    </a:gsLst>
                    <a:path path="circle">
                      <a:fillToRect l="50000" t="130000" r="50000" b="-30000"/>
                    </a:path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49FC3AFC-48E2-4309-A148-DEE09A41D5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49" y="2262453"/>
                    <a:ext cx="1166307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59000">
                        <a:srgbClr val="EF8B47"/>
                      </a:gs>
                      <a:gs pos="100000">
                        <a:srgbClr val="F8CAAA"/>
                      </a:gs>
                    </a:gsLst>
                    <a:path path="circle">
                      <a:fillToRect l="50000" t="130000" r="50000" b="-30000"/>
                    </a:path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5C8D5174-9B3F-4019-A774-1A8BE49CFB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73" y="2827770"/>
                    <a:ext cx="1215467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95000">
                        <a:srgbClr val="B2D0DC"/>
                      </a:gs>
                      <a:gs pos="66000">
                        <a:srgbClr val="468198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6" name="Freeform 17">
                    <a:extLst>
                      <a:ext uri="{FF2B5EF4-FFF2-40B4-BE49-F238E27FC236}">
                        <a16:creationId xmlns:a16="http://schemas.microsoft.com/office/drawing/2014/main" id="{7E5857A2-D66D-4CBB-9C96-A7CBC96EB6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62" y="3390447"/>
                    <a:ext cx="1173278" cy="423600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2D0DC"/>
                      </a:gs>
                      <a:gs pos="66000">
                        <a:srgbClr val="468198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5" name="Google Shape;807;p37">
                  <a:extLst>
                    <a:ext uri="{FF2B5EF4-FFF2-40B4-BE49-F238E27FC236}">
                      <a16:creationId xmlns:a16="http://schemas.microsoft.com/office/drawing/2014/main" id="{1A7CDA16-FE00-4861-9FDE-202E77239986}"/>
                    </a:ext>
                  </a:extLst>
                </p:cNvPr>
                <p:cNvSpPr txBox="1"/>
                <p:nvPr/>
              </p:nvSpPr>
              <p:spPr>
                <a:xfrm>
                  <a:off x="877720" y="3641984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2026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6" name="Google Shape;807;p37">
                  <a:extLst>
                    <a:ext uri="{FF2B5EF4-FFF2-40B4-BE49-F238E27FC236}">
                      <a16:creationId xmlns:a16="http://schemas.microsoft.com/office/drawing/2014/main" id="{DA71C6D5-5D60-4150-B31B-37471FAAF073}"/>
                    </a:ext>
                  </a:extLst>
                </p:cNvPr>
                <p:cNvSpPr txBox="1"/>
                <p:nvPr/>
              </p:nvSpPr>
              <p:spPr>
                <a:xfrm>
                  <a:off x="873723" y="4804810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2028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7" name="Google Shape;807;p37">
                  <a:extLst>
                    <a:ext uri="{FF2B5EF4-FFF2-40B4-BE49-F238E27FC236}">
                      <a16:creationId xmlns:a16="http://schemas.microsoft.com/office/drawing/2014/main" id="{B7BC30D5-C3DF-47D6-B760-4607185E88E5}"/>
                    </a:ext>
                  </a:extLst>
                </p:cNvPr>
                <p:cNvSpPr txBox="1"/>
                <p:nvPr/>
              </p:nvSpPr>
              <p:spPr>
                <a:xfrm>
                  <a:off x="873473" y="4236698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2027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8" name="Google Shape;807;p37">
                  <a:extLst>
                    <a:ext uri="{FF2B5EF4-FFF2-40B4-BE49-F238E27FC236}">
                      <a16:creationId xmlns:a16="http://schemas.microsoft.com/office/drawing/2014/main" id="{62EE10C8-CAFF-4AB2-B5B4-98748B433AD0}"/>
                    </a:ext>
                  </a:extLst>
                </p:cNvPr>
                <p:cNvSpPr txBox="1"/>
                <p:nvPr/>
              </p:nvSpPr>
              <p:spPr>
                <a:xfrm>
                  <a:off x="846308" y="3018341"/>
                  <a:ext cx="884600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2025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9" name="Google Shape;807;p37">
                  <a:extLst>
                    <a:ext uri="{FF2B5EF4-FFF2-40B4-BE49-F238E27FC236}">
                      <a16:creationId xmlns:a16="http://schemas.microsoft.com/office/drawing/2014/main" id="{291F5953-E8BB-4EE0-A456-D9D6E226A105}"/>
                    </a:ext>
                  </a:extLst>
                </p:cNvPr>
                <p:cNvSpPr txBox="1"/>
                <p:nvPr/>
              </p:nvSpPr>
              <p:spPr>
                <a:xfrm>
                  <a:off x="1738549" y="2963232"/>
                  <a:ext cx="905197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%</a:t>
                  </a:r>
                  <a:endParaRPr kumimoji="0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30" name="Google Shape;807;p37">
                  <a:extLst>
                    <a:ext uri="{FF2B5EF4-FFF2-40B4-BE49-F238E27FC236}">
                      <a16:creationId xmlns:a16="http://schemas.microsoft.com/office/drawing/2014/main" id="{7E74D1BA-86C0-4916-B047-8624075844CC}"/>
                    </a:ext>
                  </a:extLst>
                </p:cNvPr>
                <p:cNvSpPr txBox="1"/>
                <p:nvPr/>
              </p:nvSpPr>
              <p:spPr>
                <a:xfrm>
                  <a:off x="1522311" y="3609495"/>
                  <a:ext cx="1256253" cy="4099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lvl="0" algn="ctr">
                    <a:lnSpc>
                      <a:spcPct val="80000"/>
                    </a:lnSpc>
                    <a:buClr>
                      <a:srgbClr val="000000"/>
                    </a:buClr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</a:t>
                  </a:r>
                  <a:r>
                    <a:rPr kumimoji="0" lang="ru-RU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15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%</a:t>
                  </a: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 </a:t>
                  </a:r>
                </a:p>
              </p:txBody>
            </p:sp>
            <p:sp>
              <p:nvSpPr>
                <p:cNvPr id="31" name="Google Shape;807;p37">
                  <a:extLst>
                    <a:ext uri="{FF2B5EF4-FFF2-40B4-BE49-F238E27FC236}">
                      <a16:creationId xmlns:a16="http://schemas.microsoft.com/office/drawing/2014/main" id="{8CE08440-273A-44C0-88A8-4287093A4A8E}"/>
                    </a:ext>
                  </a:extLst>
                </p:cNvPr>
                <p:cNvSpPr txBox="1"/>
                <p:nvPr/>
              </p:nvSpPr>
              <p:spPr>
                <a:xfrm>
                  <a:off x="1728929" y="4171228"/>
                  <a:ext cx="941862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+11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%</a:t>
                  </a:r>
                  <a:endParaRPr kumimoji="0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32" name="Google Shape;807;p37">
                  <a:extLst>
                    <a:ext uri="{FF2B5EF4-FFF2-40B4-BE49-F238E27FC236}">
                      <a16:creationId xmlns:a16="http://schemas.microsoft.com/office/drawing/2014/main" id="{853F9C27-262A-4179-89DB-ABBE986A1333}"/>
                    </a:ext>
                  </a:extLst>
                </p:cNvPr>
                <p:cNvSpPr txBox="1"/>
                <p:nvPr/>
              </p:nvSpPr>
              <p:spPr>
                <a:xfrm>
                  <a:off x="1721038" y="4765103"/>
                  <a:ext cx="905197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+11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%</a:t>
                  </a:r>
                  <a:endParaRPr kumimoji="0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</p:grp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51483ACD-452A-4EA2-A8FE-D8F4CFB044FF}"/>
                  </a:ext>
                </a:extLst>
              </p:cNvPr>
              <p:cNvGrpSpPr/>
              <p:nvPr/>
            </p:nvGrpSpPr>
            <p:grpSpPr>
              <a:xfrm>
                <a:off x="3316009" y="2204255"/>
                <a:ext cx="3507118" cy="3073076"/>
                <a:chOff x="8205491" y="1930234"/>
                <a:chExt cx="3507118" cy="3073076"/>
              </a:xfrm>
            </p:grpSpPr>
            <p:sp>
              <p:nvSpPr>
                <p:cNvPr id="16" name="Google Shape;762;p36">
                  <a:extLst>
                    <a:ext uri="{FF2B5EF4-FFF2-40B4-BE49-F238E27FC236}">
                      <a16:creationId xmlns:a16="http://schemas.microsoft.com/office/drawing/2014/main" id="{2735FCC6-EE36-49C4-A938-69DAB0F7341A}"/>
                    </a:ext>
                  </a:extLst>
                </p:cNvPr>
                <p:cNvSpPr txBox="1"/>
                <p:nvPr/>
              </p:nvSpPr>
              <p:spPr>
                <a:xfrm>
                  <a:off x="8352468" y="1930234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5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762;p36">
                  <a:extLst>
                    <a:ext uri="{FF2B5EF4-FFF2-40B4-BE49-F238E27FC236}">
                      <a16:creationId xmlns:a16="http://schemas.microsoft.com/office/drawing/2014/main" id="{44008C22-DDA7-4F6D-8C18-F00FD1CFCB70}"/>
                    </a:ext>
                  </a:extLst>
                </p:cNvPr>
                <p:cNvSpPr txBox="1"/>
                <p:nvPr/>
              </p:nvSpPr>
              <p:spPr>
                <a:xfrm>
                  <a:off x="8236399" y="2181194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 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8" name="Google Shape;762;p36">
                  <a:extLst>
                    <a:ext uri="{FF2B5EF4-FFF2-40B4-BE49-F238E27FC236}">
                      <a16:creationId xmlns:a16="http://schemas.microsoft.com/office/drawing/2014/main" id="{3E2623F5-4FF8-4ABB-8C5A-663FE1715514}"/>
                    </a:ext>
                  </a:extLst>
                </p:cNvPr>
                <p:cNvSpPr txBox="1"/>
                <p:nvPr/>
              </p:nvSpPr>
              <p:spPr>
                <a:xfrm>
                  <a:off x="8402128" y="2772521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9" name="Google Shape;762;p36">
                  <a:extLst>
                    <a:ext uri="{FF2B5EF4-FFF2-40B4-BE49-F238E27FC236}">
                      <a16:creationId xmlns:a16="http://schemas.microsoft.com/office/drawing/2014/main" id="{59D3ED0D-0BF8-4E2A-A4D1-FC8AD9D9F81C}"/>
                    </a:ext>
                  </a:extLst>
                </p:cNvPr>
                <p:cNvSpPr txBox="1"/>
                <p:nvPr/>
              </p:nvSpPr>
              <p:spPr>
                <a:xfrm>
                  <a:off x="8205491" y="3014197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11</a:t>
                  </a:r>
                  <a:r>
                    <a:rPr kumimoji="0" lang="ru-RU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замена</a:t>
                  </a:r>
                  <a:r>
                    <a:rPr kumimoji="0" lang="ru-RU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дотации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0" name="Google Shape;762;p36">
                  <a:extLst>
                    <a:ext uri="{FF2B5EF4-FFF2-40B4-BE49-F238E27FC236}">
                      <a16:creationId xmlns:a16="http://schemas.microsoft.com/office/drawing/2014/main" id="{540AD1E5-5106-4222-BEDE-F301C85A07D6}"/>
                    </a:ext>
                  </a:extLst>
                </p:cNvPr>
                <p:cNvSpPr txBox="1"/>
                <p:nvPr/>
              </p:nvSpPr>
              <p:spPr>
                <a:xfrm>
                  <a:off x="8402128" y="3605935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1" name="Google Shape;762;p36">
                  <a:extLst>
                    <a:ext uri="{FF2B5EF4-FFF2-40B4-BE49-F238E27FC236}">
                      <a16:creationId xmlns:a16="http://schemas.microsoft.com/office/drawing/2014/main" id="{95196847-A757-4CF7-B9C2-3F50B53D2725}"/>
                    </a:ext>
                  </a:extLst>
                </p:cNvPr>
                <p:cNvSpPr txBox="1"/>
                <p:nvPr/>
              </p:nvSpPr>
              <p:spPr>
                <a:xfrm>
                  <a:off x="8271445" y="3855698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2" name="Google Shape;762;p36">
                  <a:extLst>
                    <a:ext uri="{FF2B5EF4-FFF2-40B4-BE49-F238E27FC236}">
                      <a16:creationId xmlns:a16="http://schemas.microsoft.com/office/drawing/2014/main" id="{2342ED87-E284-4981-983F-F4E5B1C50CF7}"/>
                    </a:ext>
                  </a:extLst>
                </p:cNvPr>
                <p:cNvSpPr txBox="1"/>
                <p:nvPr/>
              </p:nvSpPr>
              <p:spPr>
                <a:xfrm>
                  <a:off x="8402128" y="4440795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3" name="Google Shape;762;p36">
                  <a:extLst>
                    <a:ext uri="{FF2B5EF4-FFF2-40B4-BE49-F238E27FC236}">
                      <a16:creationId xmlns:a16="http://schemas.microsoft.com/office/drawing/2014/main" id="{0AE5AD2B-F34E-4B30-9561-A228AA50D479}"/>
                    </a:ext>
                  </a:extLst>
                </p:cNvPr>
                <p:cNvSpPr txBox="1"/>
                <p:nvPr/>
              </p:nvSpPr>
              <p:spPr>
                <a:xfrm>
                  <a:off x="8266944" y="4690342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8" name="Стрелка: вправо 7">
                <a:extLst>
                  <a:ext uri="{FF2B5EF4-FFF2-40B4-BE49-F238E27FC236}">
                    <a16:creationId xmlns:a16="http://schemas.microsoft.com/office/drawing/2014/main" id="{753F1C3A-8F2F-4749-B915-048BEE8D42E1}"/>
                  </a:ext>
                </a:extLst>
              </p:cNvPr>
              <p:cNvSpPr/>
              <p:nvPr/>
            </p:nvSpPr>
            <p:spPr>
              <a:xfrm>
                <a:off x="3165853" y="2160910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Стрелка: вправо 8">
                <a:extLst>
                  <a:ext uri="{FF2B5EF4-FFF2-40B4-BE49-F238E27FC236}">
                    <a16:creationId xmlns:a16="http://schemas.microsoft.com/office/drawing/2014/main" id="{76434255-F537-4F2B-BC2F-9877325A5C72}"/>
                  </a:ext>
                </a:extLst>
              </p:cNvPr>
              <p:cNvSpPr/>
              <p:nvPr/>
            </p:nvSpPr>
            <p:spPr>
              <a:xfrm>
                <a:off x="3164662" y="2998412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Стрелка: вправо 9">
                <a:extLst>
                  <a:ext uri="{FF2B5EF4-FFF2-40B4-BE49-F238E27FC236}">
                    <a16:creationId xmlns:a16="http://schemas.microsoft.com/office/drawing/2014/main" id="{F698C200-EC0C-4008-B7DF-492088F7ADC4}"/>
                  </a:ext>
                </a:extLst>
              </p:cNvPr>
              <p:cNvSpPr/>
              <p:nvPr/>
            </p:nvSpPr>
            <p:spPr>
              <a:xfrm>
                <a:off x="3164662" y="3824969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Стрелка: вправо 10">
                <a:extLst>
                  <a:ext uri="{FF2B5EF4-FFF2-40B4-BE49-F238E27FC236}">
                    <a16:creationId xmlns:a16="http://schemas.microsoft.com/office/drawing/2014/main" id="{278C8A36-5F5C-40F8-8968-04A5FF4A2FAF}"/>
                  </a:ext>
                </a:extLst>
              </p:cNvPr>
              <p:cNvSpPr/>
              <p:nvPr/>
            </p:nvSpPr>
            <p:spPr>
              <a:xfrm>
                <a:off x="3165645" y="4651526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圆角矩形 19">
                <a:extLst>
                  <a:ext uri="{FF2B5EF4-FFF2-40B4-BE49-F238E27FC236}">
                    <a16:creationId xmlns:a16="http://schemas.microsoft.com/office/drawing/2014/main" id="{59800CF5-3FB2-435C-8FDC-A8E1E5AE0BCA}"/>
                  </a:ext>
                </a:extLst>
              </p:cNvPr>
              <p:cNvSpPr/>
              <p:nvPr/>
            </p:nvSpPr>
            <p:spPr>
              <a:xfrm>
                <a:off x="3932781" y="3004760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圆角矩形 19">
                <a:extLst>
                  <a:ext uri="{FF2B5EF4-FFF2-40B4-BE49-F238E27FC236}">
                    <a16:creationId xmlns:a16="http://schemas.microsoft.com/office/drawing/2014/main" id="{218B698D-D4AE-4D60-95E4-437C074BCD28}"/>
                  </a:ext>
                </a:extLst>
              </p:cNvPr>
              <p:cNvSpPr/>
              <p:nvPr/>
            </p:nvSpPr>
            <p:spPr>
              <a:xfrm>
                <a:off x="3919209" y="2172242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46819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圆角矩形 19">
                <a:extLst>
                  <a:ext uri="{FF2B5EF4-FFF2-40B4-BE49-F238E27FC236}">
                    <a16:creationId xmlns:a16="http://schemas.microsoft.com/office/drawing/2014/main" id="{BEE5640F-5082-4C02-A64C-942BEEEF9421}"/>
                  </a:ext>
                </a:extLst>
              </p:cNvPr>
              <p:cNvSpPr/>
              <p:nvPr/>
            </p:nvSpPr>
            <p:spPr>
              <a:xfrm>
                <a:off x="3932165" y="3845813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568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圆角矩形 19">
                <a:extLst>
                  <a:ext uri="{FF2B5EF4-FFF2-40B4-BE49-F238E27FC236}">
                    <a16:creationId xmlns:a16="http://schemas.microsoft.com/office/drawing/2014/main" id="{5A4D41A8-AA47-4357-8FCC-B8947D67B938}"/>
                  </a:ext>
                </a:extLst>
              </p:cNvPr>
              <p:cNvSpPr/>
              <p:nvPr/>
            </p:nvSpPr>
            <p:spPr>
              <a:xfrm>
                <a:off x="3933668" y="4682661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568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68" name="Google Shape;56;p15">
              <a:extLst>
                <a:ext uri="{FF2B5EF4-FFF2-40B4-BE49-F238E27FC236}">
                  <a16:creationId xmlns:a16="http://schemas.microsoft.com/office/drawing/2014/main" id="{2E5BB519-44BE-476F-BBFC-D28B8E826528}"/>
                </a:ext>
              </a:extLst>
            </p:cNvPr>
            <p:cNvSpPr txBox="1">
              <a:spLocks/>
            </p:cNvSpPr>
            <p:nvPr/>
          </p:nvSpPr>
          <p:spPr>
            <a:xfrm>
              <a:off x="914878" y="412482"/>
              <a:ext cx="6984094" cy="1011669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ru-RU" sz="1800" b="1" kern="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Roboto" panose="02000000000000000000" charset="0"/>
                  <a:cs typeface="Times New Roman" panose="02020603050405020304" pitchFamily="18" charset="0"/>
                  <a:sym typeface="Fira Sans Extra Condensed"/>
                </a:rPr>
                <a:t>Дополнительные нормативы отчислений от НДФЛ </a:t>
              </a:r>
            </a:p>
          </p:txBody>
        </p:sp>
      </p:grpSp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ED8D4941-4E5D-427E-9ED2-E7C43CA47CD1}"/>
              </a:ext>
            </a:extLst>
          </p:cNvPr>
          <p:cNvGraphicFramePr/>
          <p:nvPr/>
        </p:nvGraphicFramePr>
        <p:xfrm>
          <a:off x="253812" y="2546755"/>
          <a:ext cx="4663895" cy="411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97D96280-54DE-4179-9218-D3EBAB444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67" y="165513"/>
            <a:ext cx="10312366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2026 год, млн. рублей 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14C055E8-7BFA-47DA-B6EF-9308A4248685}"/>
              </a:ext>
            </a:extLst>
          </p:cNvPr>
          <p:cNvSpPr/>
          <p:nvPr/>
        </p:nvSpPr>
        <p:spPr>
          <a:xfrm>
            <a:off x="336947" y="914722"/>
            <a:ext cx="1159328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финансов Республики Башкортостан ежегодно распределяется дотация на выравнивание бюджетной обеспеченности с выделением дополнительного норматива по налогу на доходы физических лиц. </a:t>
            </a:r>
          </a:p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2026 год для города Стерлитамака он составляет 4%. Часть дотации было решено заменить увеличением дополнительного норматива от НДФЛ на 11%, что по прогнозу будет составлять 769 млн. руб., таким образом в проекте бюджета дотации учтены в объеме 54 млн. рублей, а дополнительный норматив отчислений от НДФЛ составит 15% или 1 млрд. 50 млн. руб.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обеспечение сбалансированности бюджета дотация не предусмотрена.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7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89434"/>
            <a:ext cx="12195175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2026 год,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95101" y="909515"/>
          <a:ext cx="11953327" cy="592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4650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2026 год,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269554"/>
          <a:ext cx="12074251" cy="566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4527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17067" y="333450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2026 год,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197549"/>
          <a:ext cx="11930235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2169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 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1767" y="2734685"/>
            <a:ext cx="10312366" cy="170816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21445" y="4835511"/>
            <a:ext cx="9073009" cy="166199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264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1704" y="-1485"/>
            <a:ext cx="11464494" cy="17149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расходной части бюджета городского округа город Стерлитамак Республики Башкортостан в 2026 году и на период до 2028 года обусловлены необходимостью реализации следующих подходов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0963" y="4217079"/>
            <a:ext cx="11377264" cy="26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50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75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90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высокую результативность расходов бюджета в рамках федеральных, региональных и национальных проектов;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открытость и прозрачность бюджетного процесса;   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  </a:r>
          </a:p>
          <a:p>
            <a:pPr algn="l"/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-усилить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1003" y="197849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установленных Правительством Республики Башкортостан нормативов формирования расходов на содержание органов местного самоуправления</a:t>
            </a:r>
            <a:endParaRPr lang="ru-RU" sz="1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61083" y="269040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27 093,00 рублей (с районным коэффициентом –31 156,95рублей)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40401" y="3463140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29859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1368A0ED-0B8D-4998-9108-2E4054FBDF69}"/>
              </a:ext>
            </a:extLst>
          </p:cNvPr>
          <p:cNvSpPr txBox="1">
            <a:spLocks/>
          </p:cNvSpPr>
          <p:nvPr/>
        </p:nvSpPr>
        <p:spPr>
          <a:xfrm>
            <a:off x="1657726" y="108236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на 2026 год и </a:t>
            </a:r>
          </a:p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6D57C00-C468-4575-9156-40B1338FE535}"/>
              </a:ext>
            </a:extLst>
          </p:cNvPr>
          <p:cNvGrpSpPr/>
          <p:nvPr/>
        </p:nvGrpSpPr>
        <p:grpSpPr>
          <a:xfrm>
            <a:off x="321504" y="2080594"/>
            <a:ext cx="2287781" cy="3498574"/>
            <a:chOff x="705707" y="2252867"/>
            <a:chExt cx="2156764" cy="360609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20DFFAC-E96F-4EA8-9541-A18F46BF23E8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A795F0B-3AF1-41AB-8C6A-561DE75CE594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E4B3343D-8F33-4949-8865-920BE28F525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5F1DA8B-FA3B-4D3C-A7E8-7A962F12F6EF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B05D947-C70C-47DD-90CC-593BFC50B57E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E2F6B201-43AA-465A-8838-D6A4613C34CB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967269F-E285-4E54-960B-70424E1A264A}"/>
              </a:ext>
            </a:extLst>
          </p:cNvPr>
          <p:cNvGrpSpPr/>
          <p:nvPr/>
        </p:nvGrpSpPr>
        <p:grpSpPr>
          <a:xfrm>
            <a:off x="3230979" y="2080594"/>
            <a:ext cx="2287781" cy="3498574"/>
            <a:chOff x="705707" y="2252867"/>
            <a:chExt cx="2156764" cy="360609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9448650-70B4-4D72-984E-3EDFCD74E19C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88DF485-1480-4A92-9F7C-3777D05F3037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5EF12661-DBC0-4D72-907E-6260CBB52D53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8C7AB9C-8CEF-47B6-B7AB-42E399205642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F750DEF7-28C9-46A7-B3E5-B9DB0388F183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45A75617-1B06-46D2-897A-A7B564AE453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F45A95F-C226-4B9D-BB2C-D0E23246F94A}"/>
              </a:ext>
            </a:extLst>
          </p:cNvPr>
          <p:cNvGrpSpPr/>
          <p:nvPr/>
        </p:nvGrpSpPr>
        <p:grpSpPr>
          <a:xfrm>
            <a:off x="6182363" y="2080594"/>
            <a:ext cx="2287781" cy="3498574"/>
            <a:chOff x="705707" y="2252867"/>
            <a:chExt cx="2156764" cy="3606097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72DC14A-7C66-4B2E-924D-690B7AECB0AE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DC76B7C3-C973-4223-B6BC-87D12F0A4800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53FE0F72-8C4E-4E1A-9CD6-98BFBC8E856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BE1AA18B-9B0F-41B8-9D43-609C97E9E46F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57FFDEFE-8183-430E-8956-2D070CC5A981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BD20403-452B-463E-AC86-53EB4379DAA4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702766-7072-4285-8DBA-C3FE4DBA6223}"/>
              </a:ext>
            </a:extLst>
          </p:cNvPr>
          <p:cNvGrpSpPr/>
          <p:nvPr/>
        </p:nvGrpSpPr>
        <p:grpSpPr>
          <a:xfrm>
            <a:off x="9229513" y="2080594"/>
            <a:ext cx="2284958" cy="3498574"/>
            <a:chOff x="708368" y="2252867"/>
            <a:chExt cx="2154103" cy="3606097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07D88FD-7A4D-47E4-AA50-961A7B0424E6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DF0D7118-57A7-47C9-8BED-2E3DB4E8AF74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324582D8-EBC3-4A29-809A-49CFE98209A0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B038883F-5398-4AEC-B752-700094BA7FDF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C4F6525A-F836-4AE6-A6D2-CB87C68B6673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34934834-858B-4167-87E8-F17FC5C60AF2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03219A-8AA4-4E71-8D9C-026B73AE6BB3}"/>
              </a:ext>
            </a:extLst>
          </p:cNvPr>
          <p:cNvSpPr txBox="1"/>
          <p:nvPr/>
        </p:nvSpPr>
        <p:spPr>
          <a:xfrm>
            <a:off x="916575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CF420B-8FC1-45F9-88B7-45B45DC3FE41}"/>
              </a:ext>
            </a:extLst>
          </p:cNvPr>
          <p:cNvSpPr txBox="1"/>
          <p:nvPr/>
        </p:nvSpPr>
        <p:spPr>
          <a:xfrm>
            <a:off x="3869646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68EE77-8F1B-4861-A663-AF565062D7C8}"/>
              </a:ext>
            </a:extLst>
          </p:cNvPr>
          <p:cNvSpPr txBox="1"/>
          <p:nvPr/>
        </p:nvSpPr>
        <p:spPr>
          <a:xfrm>
            <a:off x="6802244" y="566199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64F59A-0233-4AFF-B2B0-051D38AD39B4}"/>
              </a:ext>
            </a:extLst>
          </p:cNvPr>
          <p:cNvSpPr txBox="1"/>
          <p:nvPr/>
        </p:nvSpPr>
        <p:spPr>
          <a:xfrm>
            <a:off x="9847149" y="568491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B182FE-498D-48C6-8497-6C5367039935}"/>
              </a:ext>
            </a:extLst>
          </p:cNvPr>
          <p:cNvSpPr txBox="1"/>
          <p:nvPr/>
        </p:nvSpPr>
        <p:spPr>
          <a:xfrm>
            <a:off x="324684" y="270035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5 623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2BE400-A593-44A2-9F41-F39D7F4D2E11}"/>
              </a:ext>
            </a:extLst>
          </p:cNvPr>
          <p:cNvSpPr txBox="1"/>
          <p:nvPr/>
        </p:nvSpPr>
        <p:spPr>
          <a:xfrm>
            <a:off x="3252588" y="2700351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6 678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7AAF0A-56A4-4FFE-A121-3B1B0099E93C}"/>
              </a:ext>
            </a:extLst>
          </p:cNvPr>
          <p:cNvSpPr txBox="1"/>
          <p:nvPr/>
        </p:nvSpPr>
        <p:spPr>
          <a:xfrm>
            <a:off x="6185977" y="270035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5 975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120430-009D-41F1-B377-42968AD599B1}"/>
              </a:ext>
            </a:extLst>
          </p:cNvPr>
          <p:cNvSpPr txBox="1"/>
          <p:nvPr/>
        </p:nvSpPr>
        <p:spPr>
          <a:xfrm>
            <a:off x="9249420" y="2700350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5 157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CBBA6E-A0C3-489A-93C6-292D8DDA757B}"/>
              </a:ext>
            </a:extLst>
          </p:cNvPr>
          <p:cNvSpPr txBox="1"/>
          <p:nvPr/>
        </p:nvSpPr>
        <p:spPr>
          <a:xfrm>
            <a:off x="126949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914181-F840-49F6-8F7B-CDC0606BC70F}"/>
              </a:ext>
            </a:extLst>
          </p:cNvPr>
          <p:cNvSpPr txBox="1"/>
          <p:nvPr/>
        </p:nvSpPr>
        <p:spPr>
          <a:xfrm>
            <a:off x="3066891" y="1404836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10 694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719411-0CA6-4D45-9673-A8EA95EB34A9}"/>
              </a:ext>
            </a:extLst>
          </p:cNvPr>
          <p:cNvSpPr txBox="1"/>
          <p:nvPr/>
        </p:nvSpPr>
        <p:spPr>
          <a:xfrm>
            <a:off x="6069507" y="1398937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9 705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177BB3-8BA4-4C92-9E9D-BF3304AD5621}"/>
              </a:ext>
            </a:extLst>
          </p:cNvPr>
          <p:cNvSpPr txBox="1"/>
          <p:nvPr/>
        </p:nvSpPr>
        <p:spPr>
          <a:xfrm>
            <a:off x="9163822" y="1395369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9 116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D376D2-D09E-49F9-A4D4-A460C0D35D8B}"/>
              </a:ext>
            </a:extLst>
          </p:cNvPr>
          <p:cNvSpPr txBox="1"/>
          <p:nvPr/>
        </p:nvSpPr>
        <p:spPr>
          <a:xfrm>
            <a:off x="326450" y="424643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3 542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02FA3F-3A9D-48E4-9B96-2D8FE88DAC02}"/>
              </a:ext>
            </a:extLst>
          </p:cNvPr>
          <p:cNvSpPr txBox="1"/>
          <p:nvPr/>
        </p:nvSpPr>
        <p:spPr>
          <a:xfrm>
            <a:off x="3223733" y="425142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4 016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13355A-5CA8-4CC6-91EA-B7E1DA9A6442}"/>
              </a:ext>
            </a:extLst>
          </p:cNvPr>
          <p:cNvSpPr txBox="1"/>
          <p:nvPr/>
        </p:nvSpPr>
        <p:spPr>
          <a:xfrm>
            <a:off x="6185186" y="4294393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3 730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B06612-9DF8-411B-A5CE-620306765641}"/>
              </a:ext>
            </a:extLst>
          </p:cNvPr>
          <p:cNvSpPr txBox="1"/>
          <p:nvPr/>
        </p:nvSpPr>
        <p:spPr>
          <a:xfrm>
            <a:off x="9221702" y="4294393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075B9E6-B9E5-4A56-978D-20900FF3F394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67ED865-C9ED-479D-913A-89D1E76AD328}"/>
              </a:ext>
            </a:extLst>
          </p:cNvPr>
          <p:cNvSpPr/>
          <p:nvPr/>
        </p:nvSpPr>
        <p:spPr>
          <a:xfrm>
            <a:off x="1295440" y="6302930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F0B046-AD7D-4CC8-9F92-56E614C5DCDB}"/>
              </a:ext>
            </a:extLst>
          </p:cNvPr>
          <p:cNvSpPr txBox="1"/>
          <p:nvPr/>
        </p:nvSpPr>
        <p:spPr>
          <a:xfrm>
            <a:off x="1814369" y="6302931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6334EF-C412-49AA-B932-E4791DD3FE51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F16FF7-3A0A-4318-8976-CFEE47FB2135}"/>
              </a:ext>
            </a:extLst>
          </p:cNvPr>
          <p:cNvSpPr txBox="1"/>
          <p:nvPr/>
        </p:nvSpPr>
        <p:spPr>
          <a:xfrm>
            <a:off x="10714252" y="1011669"/>
            <a:ext cx="13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26947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1404" y="868925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1926" y="1875935"/>
            <a:ext cx="4032449" cy="36420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500" dirty="0"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5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1143214" y="1845618"/>
            <a:ext cx="63225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98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777A94-6C29-4B85-B32A-5796D29AFDE2}"/>
              </a:ext>
            </a:extLst>
          </p:cNvPr>
          <p:cNvSpPr txBox="1"/>
          <p:nvPr/>
        </p:nvSpPr>
        <p:spPr>
          <a:xfrm>
            <a:off x="2263777" y="355439"/>
            <a:ext cx="73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F9B00-A697-4BE5-8170-90CA98E77612}"/>
              </a:ext>
            </a:extLst>
          </p:cNvPr>
          <p:cNvSpPr txBox="1"/>
          <p:nvPr/>
        </p:nvSpPr>
        <p:spPr>
          <a:xfrm>
            <a:off x="1494854" y="2558817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8C67F-216D-4423-8ED0-95695877AA30}"/>
              </a:ext>
            </a:extLst>
          </p:cNvPr>
          <p:cNvSpPr txBox="1"/>
          <p:nvPr/>
        </p:nvSpPr>
        <p:spPr>
          <a:xfrm>
            <a:off x="6783474" y="2549965"/>
            <a:ext cx="3631781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AD2A0-8B4D-420C-9216-207D170999EF}"/>
              </a:ext>
            </a:extLst>
          </p:cNvPr>
          <p:cNvSpPr txBox="1"/>
          <p:nvPr/>
        </p:nvSpPr>
        <p:spPr>
          <a:xfrm>
            <a:off x="1494854" y="4621521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1AE84-1746-4F98-813F-0B93E78FC148}"/>
              </a:ext>
            </a:extLst>
          </p:cNvPr>
          <p:cNvSpPr txBox="1"/>
          <p:nvPr/>
        </p:nvSpPr>
        <p:spPr>
          <a:xfrm>
            <a:off x="3006203" y="3765376"/>
            <a:ext cx="5889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AB072-1A51-4B14-BE30-D8B5AB847CCD}"/>
              </a:ext>
            </a:extLst>
          </p:cNvPr>
          <p:cNvSpPr txBox="1"/>
          <p:nvPr/>
        </p:nvSpPr>
        <p:spPr>
          <a:xfrm>
            <a:off x="6836041" y="4572984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087C045E-3C9C-49C3-B967-763E8C5CC2C0}"/>
              </a:ext>
            </a:extLst>
          </p:cNvPr>
          <p:cNvSpPr>
            <a:spLocks/>
          </p:cNvSpPr>
          <p:nvPr/>
        </p:nvSpPr>
        <p:spPr bwMode="auto">
          <a:xfrm>
            <a:off x="2262977" y="1286900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A24B7D2-F56E-4D19-8016-157319CFBF12}"/>
              </a:ext>
            </a:extLst>
          </p:cNvPr>
          <p:cNvSpPr>
            <a:spLocks/>
          </p:cNvSpPr>
          <p:nvPr/>
        </p:nvSpPr>
        <p:spPr bwMode="auto">
          <a:xfrm>
            <a:off x="7554660" y="1280109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5F327-6FC1-47AF-BA23-E611D5401005}"/>
              </a:ext>
            </a:extLst>
          </p:cNvPr>
          <p:cNvSpPr txBox="1"/>
          <p:nvPr/>
        </p:nvSpPr>
        <p:spPr>
          <a:xfrm>
            <a:off x="2385989" y="1451726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5C3E8-F921-4019-BA69-69FF38A2E976}"/>
              </a:ext>
            </a:extLst>
          </p:cNvPr>
          <p:cNvSpPr txBox="1"/>
          <p:nvPr/>
        </p:nvSpPr>
        <p:spPr>
          <a:xfrm>
            <a:off x="7703327" y="1439520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31693208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DC89B4-94F9-4107-BBA1-D57DA521D2B5}"/>
              </a:ext>
            </a:extLst>
          </p:cNvPr>
          <p:cNvSpPr txBox="1"/>
          <p:nvPr/>
        </p:nvSpPr>
        <p:spPr>
          <a:xfrm>
            <a:off x="1182848" y="0"/>
            <a:ext cx="958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FF3431A-9222-4B3F-AED3-A2CD4C7F82DC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6" name="Freeform: Shape 113">
              <a:extLst>
                <a:ext uri="{FF2B5EF4-FFF2-40B4-BE49-F238E27FC236}">
                  <a16:creationId xmlns:a16="http://schemas.microsoft.com/office/drawing/2014/main" id="{C45E31E0-DAD3-4F2B-9373-2CD5223B89BB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" name="Group 114">
              <a:extLst>
                <a:ext uri="{FF2B5EF4-FFF2-40B4-BE49-F238E27FC236}">
                  <a16:creationId xmlns:a16="http://schemas.microsoft.com/office/drawing/2014/main" id="{70C77B58-F120-4CD0-909C-6CE1E92C79AA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9D4F9B07-5F8E-42AC-A8EE-ABE89D589840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4EDA9648-80D9-4E42-B833-D2CB9D6D928D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C4ED9014-BBF3-42EF-89BE-7C33247A06B1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3D4FD61-B53E-4674-BD75-8D0875614CCD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2" name="Freeform: Shape 113">
              <a:extLst>
                <a:ext uri="{FF2B5EF4-FFF2-40B4-BE49-F238E27FC236}">
                  <a16:creationId xmlns:a16="http://schemas.microsoft.com/office/drawing/2014/main" id="{E0C90192-CD74-40F2-9F94-B428B4B7FA22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3" name="Group 114">
              <a:extLst>
                <a:ext uri="{FF2B5EF4-FFF2-40B4-BE49-F238E27FC236}">
                  <a16:creationId xmlns:a16="http://schemas.microsoft.com/office/drawing/2014/main" id="{68DE01C9-EEC6-479C-864B-4C1B46BECC23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C92DC43B-4310-4CCD-B14A-B495A2707ADD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D5D64F3D-370E-4C93-B93C-4A61BCEA91F5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A77AE311-400F-492F-9369-62A423466B13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87D606A-F877-46F2-BF5F-4AB9897F49D4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8" name="Freeform: Shape 113">
              <a:extLst>
                <a:ext uri="{FF2B5EF4-FFF2-40B4-BE49-F238E27FC236}">
                  <a16:creationId xmlns:a16="http://schemas.microsoft.com/office/drawing/2014/main" id="{1F5004FF-A5B4-4DA9-AFA1-D8D3062EEB27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9" name="Group 114">
              <a:extLst>
                <a:ext uri="{FF2B5EF4-FFF2-40B4-BE49-F238E27FC236}">
                  <a16:creationId xmlns:a16="http://schemas.microsoft.com/office/drawing/2014/main" id="{F46823C0-FA70-4202-898C-D129981355A1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DDD1F13B-9F15-445B-9D7D-EE5D6C60A78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4DA88247-CA42-423F-A881-22A72ED8D0CB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5AD67A92-8F92-4F0D-8F93-5682977C08A5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32BFA37-1FCE-4E4A-ABBA-C7E6F444277E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24" name="Freeform: Shape 113">
              <a:extLst>
                <a:ext uri="{FF2B5EF4-FFF2-40B4-BE49-F238E27FC236}">
                  <a16:creationId xmlns:a16="http://schemas.microsoft.com/office/drawing/2014/main" id="{7250994D-98CD-4B12-9BB5-1D9CD06FEC7F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5" name="Group 114">
              <a:extLst>
                <a:ext uri="{FF2B5EF4-FFF2-40B4-BE49-F238E27FC236}">
                  <a16:creationId xmlns:a16="http://schemas.microsoft.com/office/drawing/2014/main" id="{18507D18-E3F2-4D37-9B45-BCF79FE4D84E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73079FF1-A5E5-476A-859F-20EF78BCF9D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D86307FE-0FCC-4EFC-A558-BAE182E32979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896DE95A-792A-4700-A236-AC7DCD22CA3F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3A97881-0979-44E0-BC8B-926119894348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6748F6-3C80-4B89-A9FC-6F3669FC5FE0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C411C5-072D-4EC2-B65D-4E3C519A6AA3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B68358-FDF0-49C8-B0BC-C1819F76A8D2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7DFB02-75A0-4981-995E-7AE829D18D01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182B62-4336-4499-A6C3-F419FDB84E94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ABA836-BD3A-4361-9A3E-393BA37D28F4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666722-893A-4B9E-AA0F-2C09A92D78D8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37" name="Стрелка вверх 3">
            <a:extLst>
              <a:ext uri="{FF2B5EF4-FFF2-40B4-BE49-F238E27FC236}">
                <a16:creationId xmlns:a16="http://schemas.microsoft.com/office/drawing/2014/main" id="{412FB62D-9FA3-4937-A751-63F253D0CCA6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AD197B-B6F8-4942-BCC2-78958CFAA83B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Стрелка вверх 3">
            <a:extLst>
              <a:ext uri="{FF2B5EF4-FFF2-40B4-BE49-F238E27FC236}">
                <a16:creationId xmlns:a16="http://schemas.microsoft.com/office/drawing/2014/main" id="{7B860D8A-50F8-4F67-A301-BD648601422B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7DEB54-7195-4189-988C-C897B40E894E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1" name="Стрелка вверх 3">
            <a:extLst>
              <a:ext uri="{FF2B5EF4-FFF2-40B4-BE49-F238E27FC236}">
                <a16:creationId xmlns:a16="http://schemas.microsoft.com/office/drawing/2014/main" id="{DC5917B7-1A66-4A09-8BAA-44DF9E615C1D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A51AC1-6936-465D-81E5-DA726C299B16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654384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20ED97F9-A2BA-44C6-8747-ED04C0CB9661}"/>
              </a:ext>
            </a:extLst>
          </p:cNvPr>
          <p:cNvSpPr txBox="1">
            <a:spLocks/>
          </p:cNvSpPr>
          <p:nvPr/>
        </p:nvSpPr>
        <p:spPr>
          <a:xfrm>
            <a:off x="1506743" y="31008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 бюджета городского округа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615EE5C-3DAB-4ED1-B16A-249F9E6E7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714068"/>
              </p:ext>
            </p:extLst>
          </p:nvPr>
        </p:nvGraphicFramePr>
        <p:xfrm>
          <a:off x="439510" y="693490"/>
          <a:ext cx="11046236" cy="5759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236">
                  <a:extLst>
                    <a:ext uri="{9D8B030D-6E8A-4147-A177-3AD203B41FA5}">
                      <a16:colId xmlns:a16="http://schemas.microsoft.com/office/drawing/2014/main" val="237497606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368242864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800211554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436542343"/>
                    </a:ext>
                  </a:extLst>
                </a:gridCol>
              </a:tblGrid>
              <a:tr h="622509"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Наименование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2026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2027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2028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11827"/>
                  </a:ext>
                </a:extLst>
              </a:tr>
              <a:tr h="581966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РАСХОДЫ, всего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10 694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9 705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9 116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84602"/>
                  </a:ext>
                </a:extLst>
              </a:tr>
              <a:tr h="5458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10 114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9 283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8 446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236615"/>
                  </a:ext>
                </a:extLst>
              </a:tr>
              <a:tr h="65179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94,6 %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95,7 %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92,7 %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82255"/>
                  </a:ext>
                </a:extLst>
              </a:tr>
              <a:tr h="762366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Непрограммные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580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422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670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257347"/>
                  </a:ext>
                </a:extLst>
              </a:tr>
              <a:tr h="64365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5,4 %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7,3 %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407618"/>
                  </a:ext>
                </a:extLst>
              </a:tr>
              <a:tr h="839189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Безвозмездные поступления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6 678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5 975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5 157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73944"/>
                  </a:ext>
                </a:extLst>
              </a:tr>
              <a:tr h="976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  <a:p>
                      <a:pPr algn="ctr"/>
                      <a:endParaRPr lang="ru-RU" sz="2000" b="1" i="0" u="none" strike="noStrike" kern="0" cap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62,4 %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61,6 %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56,6 %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32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885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8EAA7E-7520-44DB-8606-AC80C763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90" y="66199"/>
            <a:ext cx="7829550" cy="693975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 2026 год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oogle Shape;284;p19">
            <a:extLst>
              <a:ext uri="{FF2B5EF4-FFF2-40B4-BE49-F238E27FC236}">
                <a16:creationId xmlns:a16="http://schemas.microsoft.com/office/drawing/2014/main" id="{011C94BB-4E0E-4505-AEA6-353AB75A9131}"/>
              </a:ext>
            </a:extLst>
          </p:cNvPr>
          <p:cNvGrpSpPr/>
          <p:nvPr/>
        </p:nvGrpSpPr>
        <p:grpSpPr>
          <a:xfrm>
            <a:off x="213287" y="828844"/>
            <a:ext cx="2295900" cy="892200"/>
            <a:chOff x="616350" y="1337550"/>
            <a:chExt cx="2295900" cy="892200"/>
          </a:xfrm>
          <a:effectLst/>
        </p:grpSpPr>
        <p:sp>
          <p:nvSpPr>
            <p:cNvPr id="6" name="Google Shape;285;p19">
              <a:extLst>
                <a:ext uri="{FF2B5EF4-FFF2-40B4-BE49-F238E27FC236}">
                  <a16:creationId xmlns:a16="http://schemas.microsoft.com/office/drawing/2014/main" id="{DC2A57F6-649F-445A-8B87-9D3C0F07C54A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287;p19">
              <a:extLst>
                <a:ext uri="{FF2B5EF4-FFF2-40B4-BE49-F238E27FC236}">
                  <a16:creationId xmlns:a16="http://schemas.microsoft.com/office/drawing/2014/main" id="{C27C2D56-2DDC-4ACA-8F96-BCB28CA5974B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oogle Shape;284;p19">
            <a:extLst>
              <a:ext uri="{FF2B5EF4-FFF2-40B4-BE49-F238E27FC236}">
                <a16:creationId xmlns:a16="http://schemas.microsoft.com/office/drawing/2014/main" id="{546D516F-FBEA-4B3C-93FD-1592879BC3A8}"/>
              </a:ext>
            </a:extLst>
          </p:cNvPr>
          <p:cNvGrpSpPr/>
          <p:nvPr/>
        </p:nvGrpSpPr>
        <p:grpSpPr>
          <a:xfrm>
            <a:off x="213287" y="1984317"/>
            <a:ext cx="2295900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9" name="Google Shape;285;p19">
              <a:extLst>
                <a:ext uri="{FF2B5EF4-FFF2-40B4-BE49-F238E27FC236}">
                  <a16:creationId xmlns:a16="http://schemas.microsoft.com/office/drawing/2014/main" id="{4B397816-75B6-4256-BCAC-FCCCFFDDA7D9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287;p19">
              <a:extLst>
                <a:ext uri="{FF2B5EF4-FFF2-40B4-BE49-F238E27FC236}">
                  <a16:creationId xmlns:a16="http://schemas.microsoft.com/office/drawing/2014/main" id="{5A3B3507-8D81-4CB7-A210-65EE9E4F8E36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oogle Shape;284;p19">
            <a:extLst>
              <a:ext uri="{FF2B5EF4-FFF2-40B4-BE49-F238E27FC236}">
                <a16:creationId xmlns:a16="http://schemas.microsoft.com/office/drawing/2014/main" id="{D707E4E4-6830-4103-B188-677B95B4CBCC}"/>
              </a:ext>
            </a:extLst>
          </p:cNvPr>
          <p:cNvGrpSpPr/>
          <p:nvPr/>
        </p:nvGrpSpPr>
        <p:grpSpPr>
          <a:xfrm>
            <a:off x="198359" y="3181988"/>
            <a:ext cx="2295900" cy="892200"/>
            <a:chOff x="616350" y="1337550"/>
            <a:chExt cx="2295900" cy="892200"/>
          </a:xfrm>
        </p:grpSpPr>
        <p:sp>
          <p:nvSpPr>
            <p:cNvPr id="12" name="Google Shape;285;p19">
              <a:extLst>
                <a:ext uri="{FF2B5EF4-FFF2-40B4-BE49-F238E27FC236}">
                  <a16:creationId xmlns:a16="http://schemas.microsoft.com/office/drawing/2014/main" id="{C59B8D30-76CE-4FD3-BB85-1D3A9EB8CCB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87;p19">
              <a:extLst>
                <a:ext uri="{FF2B5EF4-FFF2-40B4-BE49-F238E27FC236}">
                  <a16:creationId xmlns:a16="http://schemas.microsoft.com/office/drawing/2014/main" id="{FFC7D59F-AB73-4BD8-B005-5D224E0ABDD6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284;p19">
            <a:extLst>
              <a:ext uri="{FF2B5EF4-FFF2-40B4-BE49-F238E27FC236}">
                <a16:creationId xmlns:a16="http://schemas.microsoft.com/office/drawing/2014/main" id="{85BF440D-B883-4D8F-A596-D8AD849BB20A}"/>
              </a:ext>
            </a:extLst>
          </p:cNvPr>
          <p:cNvGrpSpPr/>
          <p:nvPr/>
        </p:nvGrpSpPr>
        <p:grpSpPr>
          <a:xfrm>
            <a:off x="189631" y="4412345"/>
            <a:ext cx="2295900" cy="892200"/>
            <a:chOff x="616350" y="1337550"/>
            <a:chExt cx="2295900" cy="892200"/>
          </a:xfrm>
        </p:grpSpPr>
        <p:sp>
          <p:nvSpPr>
            <p:cNvPr id="15" name="Google Shape;285;p19">
              <a:extLst>
                <a:ext uri="{FF2B5EF4-FFF2-40B4-BE49-F238E27FC236}">
                  <a16:creationId xmlns:a16="http://schemas.microsoft.com/office/drawing/2014/main" id="{05C427A9-7D3A-431F-B5C9-E2AE6469701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87;p19">
              <a:extLst>
                <a:ext uri="{FF2B5EF4-FFF2-40B4-BE49-F238E27FC236}">
                  <a16:creationId xmlns:a16="http://schemas.microsoft.com/office/drawing/2014/main" id="{AD2418C9-AE52-46DC-B82B-7C0D8550EE76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oogle Shape;284;p19">
            <a:extLst>
              <a:ext uri="{FF2B5EF4-FFF2-40B4-BE49-F238E27FC236}">
                <a16:creationId xmlns:a16="http://schemas.microsoft.com/office/drawing/2014/main" id="{C8868F39-A379-459C-81A6-56AB9AE1BC8B}"/>
              </a:ext>
            </a:extLst>
          </p:cNvPr>
          <p:cNvGrpSpPr/>
          <p:nvPr/>
        </p:nvGrpSpPr>
        <p:grpSpPr>
          <a:xfrm>
            <a:off x="197343" y="5600757"/>
            <a:ext cx="2295900" cy="892200"/>
            <a:chOff x="616350" y="1337550"/>
            <a:chExt cx="2295900" cy="892200"/>
          </a:xfrm>
        </p:grpSpPr>
        <p:sp>
          <p:nvSpPr>
            <p:cNvPr id="18" name="Google Shape;285;p19">
              <a:extLst>
                <a:ext uri="{FF2B5EF4-FFF2-40B4-BE49-F238E27FC236}">
                  <a16:creationId xmlns:a16="http://schemas.microsoft.com/office/drawing/2014/main" id="{3AF310B1-B49A-42D9-8885-50E97975D86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87;p19">
              <a:extLst>
                <a:ext uri="{FF2B5EF4-FFF2-40B4-BE49-F238E27FC236}">
                  <a16:creationId xmlns:a16="http://schemas.microsoft.com/office/drawing/2014/main" id="{1C205ABC-DD01-48E1-977C-3ED938F7C9E2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oogle Shape;284;p19">
            <a:extLst>
              <a:ext uri="{FF2B5EF4-FFF2-40B4-BE49-F238E27FC236}">
                <a16:creationId xmlns:a16="http://schemas.microsoft.com/office/drawing/2014/main" id="{6B8D8F65-7B6E-490B-9E74-FD9D552117CA}"/>
              </a:ext>
            </a:extLst>
          </p:cNvPr>
          <p:cNvGrpSpPr/>
          <p:nvPr/>
        </p:nvGrpSpPr>
        <p:grpSpPr>
          <a:xfrm>
            <a:off x="5541892" y="828844"/>
            <a:ext cx="2295900" cy="892200"/>
            <a:chOff x="616350" y="1337550"/>
            <a:chExt cx="2295900" cy="892200"/>
          </a:xfrm>
        </p:grpSpPr>
        <p:sp>
          <p:nvSpPr>
            <p:cNvPr id="21" name="Google Shape;285;p19">
              <a:extLst>
                <a:ext uri="{FF2B5EF4-FFF2-40B4-BE49-F238E27FC236}">
                  <a16:creationId xmlns:a16="http://schemas.microsoft.com/office/drawing/2014/main" id="{C5881976-EE58-4C6D-9070-3FFC47AD94BB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87;p19">
              <a:extLst>
                <a:ext uri="{FF2B5EF4-FFF2-40B4-BE49-F238E27FC236}">
                  <a16:creationId xmlns:a16="http://schemas.microsoft.com/office/drawing/2014/main" id="{26418C45-FFC6-4A94-A095-258CD1D9E27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oogle Shape;284;p19">
            <a:extLst>
              <a:ext uri="{FF2B5EF4-FFF2-40B4-BE49-F238E27FC236}">
                <a16:creationId xmlns:a16="http://schemas.microsoft.com/office/drawing/2014/main" id="{8265E266-1BC3-47F3-A8DB-A2D42AD61AAA}"/>
              </a:ext>
            </a:extLst>
          </p:cNvPr>
          <p:cNvGrpSpPr/>
          <p:nvPr/>
        </p:nvGrpSpPr>
        <p:grpSpPr>
          <a:xfrm>
            <a:off x="5541892" y="1984317"/>
            <a:ext cx="2295900" cy="892200"/>
            <a:chOff x="616350" y="1337550"/>
            <a:chExt cx="2295900" cy="892200"/>
          </a:xfrm>
        </p:grpSpPr>
        <p:sp>
          <p:nvSpPr>
            <p:cNvPr id="24" name="Google Shape;285;p19">
              <a:extLst>
                <a:ext uri="{FF2B5EF4-FFF2-40B4-BE49-F238E27FC236}">
                  <a16:creationId xmlns:a16="http://schemas.microsoft.com/office/drawing/2014/main" id="{39FA9533-0ADC-4756-BAC7-FA115871A722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87;p19">
              <a:extLst>
                <a:ext uri="{FF2B5EF4-FFF2-40B4-BE49-F238E27FC236}">
                  <a16:creationId xmlns:a16="http://schemas.microsoft.com/office/drawing/2014/main" id="{B8F193FB-2A0A-4010-982D-F4991B52D144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284;p19">
            <a:extLst>
              <a:ext uri="{FF2B5EF4-FFF2-40B4-BE49-F238E27FC236}">
                <a16:creationId xmlns:a16="http://schemas.microsoft.com/office/drawing/2014/main" id="{A26E513A-42CC-4341-8425-36F9EE269062}"/>
              </a:ext>
            </a:extLst>
          </p:cNvPr>
          <p:cNvGrpSpPr/>
          <p:nvPr/>
        </p:nvGrpSpPr>
        <p:grpSpPr>
          <a:xfrm>
            <a:off x="5543742" y="3181988"/>
            <a:ext cx="2295900" cy="892200"/>
            <a:chOff x="666684" y="1337550"/>
            <a:chExt cx="2295900" cy="892200"/>
          </a:xfrm>
        </p:grpSpPr>
        <p:sp>
          <p:nvSpPr>
            <p:cNvPr id="27" name="Google Shape;285;p19">
              <a:extLst>
                <a:ext uri="{FF2B5EF4-FFF2-40B4-BE49-F238E27FC236}">
                  <a16:creationId xmlns:a16="http://schemas.microsoft.com/office/drawing/2014/main" id="{C25A64E7-1EF0-4DBE-8365-F0DD7AC69D2F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87;p19">
              <a:extLst>
                <a:ext uri="{FF2B5EF4-FFF2-40B4-BE49-F238E27FC236}">
                  <a16:creationId xmlns:a16="http://schemas.microsoft.com/office/drawing/2014/main" id="{1FED9C9C-968F-441A-A7C8-5D01EDBBB7EF}"/>
                </a:ext>
              </a:extLst>
            </p:cNvPr>
            <p:cNvSpPr/>
            <p:nvPr/>
          </p:nvSpPr>
          <p:spPr>
            <a:xfrm>
              <a:off x="666684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oogle Shape;284;p19">
            <a:extLst>
              <a:ext uri="{FF2B5EF4-FFF2-40B4-BE49-F238E27FC236}">
                <a16:creationId xmlns:a16="http://schemas.microsoft.com/office/drawing/2014/main" id="{50F34B24-0AAC-4293-A847-5C3C40180A3F}"/>
              </a:ext>
            </a:extLst>
          </p:cNvPr>
          <p:cNvGrpSpPr/>
          <p:nvPr/>
        </p:nvGrpSpPr>
        <p:grpSpPr>
          <a:xfrm>
            <a:off x="5543403" y="4412345"/>
            <a:ext cx="2295900" cy="892200"/>
            <a:chOff x="616350" y="1337550"/>
            <a:chExt cx="2295900" cy="892200"/>
          </a:xfrm>
        </p:grpSpPr>
        <p:sp>
          <p:nvSpPr>
            <p:cNvPr id="30" name="Google Shape;285;p19">
              <a:extLst>
                <a:ext uri="{FF2B5EF4-FFF2-40B4-BE49-F238E27FC236}">
                  <a16:creationId xmlns:a16="http://schemas.microsoft.com/office/drawing/2014/main" id="{B7EA2522-DB20-4736-9B69-6851E039A47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87;p19">
              <a:extLst>
                <a:ext uri="{FF2B5EF4-FFF2-40B4-BE49-F238E27FC236}">
                  <a16:creationId xmlns:a16="http://schemas.microsoft.com/office/drawing/2014/main" id="{DB6564D1-C4D9-456A-BE67-AC75672876C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oogle Shape;284;p19">
            <a:extLst>
              <a:ext uri="{FF2B5EF4-FFF2-40B4-BE49-F238E27FC236}">
                <a16:creationId xmlns:a16="http://schemas.microsoft.com/office/drawing/2014/main" id="{0852A442-50EF-41BE-AFF9-277EDB54AAC5}"/>
              </a:ext>
            </a:extLst>
          </p:cNvPr>
          <p:cNvGrpSpPr/>
          <p:nvPr/>
        </p:nvGrpSpPr>
        <p:grpSpPr>
          <a:xfrm>
            <a:off x="5551115" y="5600757"/>
            <a:ext cx="2295900" cy="892200"/>
            <a:chOff x="616350" y="1337550"/>
            <a:chExt cx="2295900" cy="892200"/>
          </a:xfrm>
        </p:grpSpPr>
        <p:sp>
          <p:nvSpPr>
            <p:cNvPr id="33" name="Google Shape;285;p19">
              <a:extLst>
                <a:ext uri="{FF2B5EF4-FFF2-40B4-BE49-F238E27FC236}">
                  <a16:creationId xmlns:a16="http://schemas.microsoft.com/office/drawing/2014/main" id="{53CEB155-0F13-4BC0-8B59-2E241FAA352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87;p19">
              <a:extLst>
                <a:ext uri="{FF2B5EF4-FFF2-40B4-BE49-F238E27FC236}">
                  <a16:creationId xmlns:a16="http://schemas.microsoft.com/office/drawing/2014/main" id="{E8ABB072-7FCF-407C-8C04-C0F0FAAEFDCD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A3A2B64-BA78-4C2F-98D0-FF09552ADBB3}"/>
              </a:ext>
            </a:extLst>
          </p:cNvPr>
          <p:cNvSpPr txBox="1"/>
          <p:nvPr/>
        </p:nvSpPr>
        <p:spPr>
          <a:xfrm>
            <a:off x="870347" y="94946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56,9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8F5419-EB43-4105-800C-B04EC444F431}"/>
              </a:ext>
            </a:extLst>
          </p:cNvPr>
          <p:cNvSpPr txBox="1"/>
          <p:nvPr/>
        </p:nvSpPr>
        <p:spPr>
          <a:xfrm>
            <a:off x="992114" y="2089591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20,0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AF82BA-6E43-4F7D-966F-E9F5500FAECF}"/>
              </a:ext>
            </a:extLst>
          </p:cNvPr>
          <p:cNvSpPr txBox="1"/>
          <p:nvPr/>
        </p:nvSpPr>
        <p:spPr>
          <a:xfrm>
            <a:off x="897996" y="3307690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7,8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B49412-E401-4BA6-84C4-6C4FABC0E9C4}"/>
              </a:ext>
            </a:extLst>
          </p:cNvPr>
          <p:cNvSpPr txBox="1"/>
          <p:nvPr/>
        </p:nvSpPr>
        <p:spPr>
          <a:xfrm>
            <a:off x="897996" y="456272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8914C4-58CE-4388-B053-56B4C3C58567}"/>
              </a:ext>
            </a:extLst>
          </p:cNvPr>
          <p:cNvSpPr txBox="1"/>
          <p:nvPr/>
        </p:nvSpPr>
        <p:spPr>
          <a:xfrm>
            <a:off x="923163" y="575383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DE643E-DE19-489B-B1C4-AAC0DB7E6074}"/>
              </a:ext>
            </a:extLst>
          </p:cNvPr>
          <p:cNvSpPr txBox="1"/>
          <p:nvPr/>
        </p:nvSpPr>
        <p:spPr>
          <a:xfrm>
            <a:off x="6336472" y="954546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3,8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9E26FB-722B-44DA-ABE6-8B9D962C7B26}"/>
              </a:ext>
            </a:extLst>
          </p:cNvPr>
          <p:cNvSpPr txBox="1"/>
          <p:nvPr/>
        </p:nvSpPr>
        <p:spPr>
          <a:xfrm>
            <a:off x="6373726" y="209827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0848BD-8278-4C5E-A484-4385A00AE762}"/>
              </a:ext>
            </a:extLst>
          </p:cNvPr>
          <p:cNvSpPr txBox="1"/>
          <p:nvPr/>
        </p:nvSpPr>
        <p:spPr>
          <a:xfrm>
            <a:off x="6336472" y="330719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0,7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493884-B1D4-4C45-848A-944EDD9CD76D}"/>
              </a:ext>
            </a:extLst>
          </p:cNvPr>
          <p:cNvSpPr txBox="1"/>
          <p:nvPr/>
        </p:nvSpPr>
        <p:spPr>
          <a:xfrm>
            <a:off x="6318193" y="4569385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0,2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29EAC7-F63E-494E-86FA-C3304F96A365}"/>
              </a:ext>
            </a:extLst>
          </p:cNvPr>
          <p:cNvSpPr txBox="1"/>
          <p:nvPr/>
        </p:nvSpPr>
        <p:spPr>
          <a:xfrm>
            <a:off x="6351602" y="575779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58717880-8BCC-4007-9BDB-31DA3F31A740}"/>
              </a:ext>
            </a:extLst>
          </p:cNvPr>
          <p:cNvSpPr/>
          <p:nvPr/>
        </p:nvSpPr>
        <p:spPr>
          <a:xfrm>
            <a:off x="3018727" y="2677486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2E59E2-B8B7-463D-843E-B6FEB6EACFFE}"/>
              </a:ext>
            </a:extLst>
          </p:cNvPr>
          <p:cNvSpPr txBox="1"/>
          <p:nvPr/>
        </p:nvSpPr>
        <p:spPr>
          <a:xfrm>
            <a:off x="3072822" y="2865371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10 694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9BE6729-1885-4B73-BF25-7794D2FD5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0086" y="0"/>
            <a:ext cx="4041913" cy="6858000"/>
          </a:xfrm>
          <a:prstGeom prst="rect">
            <a:avLst/>
          </a:prstGeom>
        </p:spPr>
      </p:pic>
      <p:sp>
        <p:nvSpPr>
          <p:cNvPr id="48" name="Google Shape;287;p19">
            <a:extLst>
              <a:ext uri="{FF2B5EF4-FFF2-40B4-BE49-F238E27FC236}">
                <a16:creationId xmlns:a16="http://schemas.microsoft.com/office/drawing/2014/main" id="{057F916E-2990-46FE-A101-2AF3BE5F1943}"/>
              </a:ext>
            </a:extLst>
          </p:cNvPr>
          <p:cNvSpPr/>
          <p:nvPr/>
        </p:nvSpPr>
        <p:spPr>
          <a:xfrm>
            <a:off x="8222971" y="12783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F16B65-F961-4F9B-A110-963DF6CAECB6}"/>
              </a:ext>
            </a:extLst>
          </p:cNvPr>
          <p:cNvSpPr txBox="1"/>
          <p:nvPr/>
        </p:nvSpPr>
        <p:spPr>
          <a:xfrm>
            <a:off x="8888118" y="173155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5805B4-1724-4E15-9B9F-F4AFA506D66F}"/>
              </a:ext>
            </a:extLst>
          </p:cNvPr>
          <p:cNvSpPr txBox="1"/>
          <p:nvPr/>
        </p:nvSpPr>
        <p:spPr>
          <a:xfrm>
            <a:off x="8835187" y="708373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033CEE-D615-45DA-A2ED-D817A1028336}"/>
              </a:ext>
            </a:extLst>
          </p:cNvPr>
          <p:cNvSpPr txBox="1"/>
          <p:nvPr/>
        </p:nvSpPr>
        <p:spPr>
          <a:xfrm>
            <a:off x="8921820" y="1473750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1221AE0-14C3-4BDF-9637-49D184B41E63}"/>
              </a:ext>
            </a:extLst>
          </p:cNvPr>
          <p:cNvSpPr txBox="1"/>
          <p:nvPr/>
        </p:nvSpPr>
        <p:spPr>
          <a:xfrm>
            <a:off x="8887677" y="2010167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0ECE8-D852-4D1D-8C7B-7249400A1850}"/>
              </a:ext>
            </a:extLst>
          </p:cNvPr>
          <p:cNvSpPr txBox="1"/>
          <p:nvPr/>
        </p:nvSpPr>
        <p:spPr>
          <a:xfrm>
            <a:off x="8895169" y="3432650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62964E-3E36-40EA-96C2-61F0F69FF68D}"/>
              </a:ext>
            </a:extLst>
          </p:cNvPr>
          <p:cNvSpPr txBox="1"/>
          <p:nvPr/>
        </p:nvSpPr>
        <p:spPr>
          <a:xfrm>
            <a:off x="8896068" y="2811734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AE50FF-897A-4DAE-A890-B178D4871981}"/>
              </a:ext>
            </a:extLst>
          </p:cNvPr>
          <p:cNvSpPr txBox="1"/>
          <p:nvPr/>
        </p:nvSpPr>
        <p:spPr>
          <a:xfrm>
            <a:off x="8895381" y="4107494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61EB90-0225-4105-845D-C1A73423C7C2}"/>
              </a:ext>
            </a:extLst>
          </p:cNvPr>
          <p:cNvSpPr txBox="1"/>
          <p:nvPr/>
        </p:nvSpPr>
        <p:spPr>
          <a:xfrm>
            <a:off x="8887601" y="4805084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89E718-A1ED-4F60-8398-395807F03EE8}"/>
              </a:ext>
            </a:extLst>
          </p:cNvPr>
          <p:cNvSpPr txBox="1"/>
          <p:nvPr/>
        </p:nvSpPr>
        <p:spPr>
          <a:xfrm>
            <a:off x="8896653" y="552100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58" name="Google Shape;287;p19">
            <a:extLst>
              <a:ext uri="{FF2B5EF4-FFF2-40B4-BE49-F238E27FC236}">
                <a16:creationId xmlns:a16="http://schemas.microsoft.com/office/drawing/2014/main" id="{60A10539-0B29-4F3A-81F3-5AC71F950BE8}"/>
              </a:ext>
            </a:extLst>
          </p:cNvPr>
          <p:cNvSpPr/>
          <p:nvPr/>
        </p:nvSpPr>
        <p:spPr>
          <a:xfrm>
            <a:off x="8215717" y="7737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287;p19">
            <a:extLst>
              <a:ext uri="{FF2B5EF4-FFF2-40B4-BE49-F238E27FC236}">
                <a16:creationId xmlns:a16="http://schemas.microsoft.com/office/drawing/2014/main" id="{49EF5807-E213-4DBA-931C-B10D234F2B59}"/>
              </a:ext>
            </a:extLst>
          </p:cNvPr>
          <p:cNvSpPr/>
          <p:nvPr/>
        </p:nvSpPr>
        <p:spPr>
          <a:xfrm>
            <a:off x="8222977" y="146314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287;p19">
            <a:extLst>
              <a:ext uri="{FF2B5EF4-FFF2-40B4-BE49-F238E27FC236}">
                <a16:creationId xmlns:a16="http://schemas.microsoft.com/office/drawing/2014/main" id="{E8439A7E-71F1-498F-9C60-556CA7A69E56}"/>
              </a:ext>
            </a:extLst>
          </p:cNvPr>
          <p:cNvSpPr/>
          <p:nvPr/>
        </p:nvSpPr>
        <p:spPr>
          <a:xfrm>
            <a:off x="8230237" y="208230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287;p19">
            <a:extLst>
              <a:ext uri="{FF2B5EF4-FFF2-40B4-BE49-F238E27FC236}">
                <a16:creationId xmlns:a16="http://schemas.microsoft.com/office/drawing/2014/main" id="{78381DCE-8DD7-425F-ADB7-411494D06A64}"/>
              </a:ext>
            </a:extLst>
          </p:cNvPr>
          <p:cNvSpPr/>
          <p:nvPr/>
        </p:nvSpPr>
        <p:spPr>
          <a:xfrm>
            <a:off x="8237497" y="27572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287;p19">
            <a:extLst>
              <a:ext uri="{FF2B5EF4-FFF2-40B4-BE49-F238E27FC236}">
                <a16:creationId xmlns:a16="http://schemas.microsoft.com/office/drawing/2014/main" id="{E5689693-C4E4-4CF9-8531-10586686E569}"/>
              </a:ext>
            </a:extLst>
          </p:cNvPr>
          <p:cNvSpPr/>
          <p:nvPr/>
        </p:nvSpPr>
        <p:spPr>
          <a:xfrm>
            <a:off x="8230243" y="340310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287;p19">
            <a:extLst>
              <a:ext uri="{FF2B5EF4-FFF2-40B4-BE49-F238E27FC236}">
                <a16:creationId xmlns:a16="http://schemas.microsoft.com/office/drawing/2014/main" id="{2C764012-627F-4EAA-BBA7-853F0F57DF09}"/>
              </a:ext>
            </a:extLst>
          </p:cNvPr>
          <p:cNvSpPr/>
          <p:nvPr/>
        </p:nvSpPr>
        <p:spPr>
          <a:xfrm>
            <a:off x="8237503" y="4063498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287;p19">
            <a:extLst>
              <a:ext uri="{FF2B5EF4-FFF2-40B4-BE49-F238E27FC236}">
                <a16:creationId xmlns:a16="http://schemas.microsoft.com/office/drawing/2014/main" id="{494CC31D-9793-49C4-9F60-23B947307DBE}"/>
              </a:ext>
            </a:extLst>
          </p:cNvPr>
          <p:cNvSpPr/>
          <p:nvPr/>
        </p:nvSpPr>
        <p:spPr>
          <a:xfrm>
            <a:off x="8244762" y="4759233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Google Shape;287;p19">
            <a:extLst>
              <a:ext uri="{FF2B5EF4-FFF2-40B4-BE49-F238E27FC236}">
                <a16:creationId xmlns:a16="http://schemas.microsoft.com/office/drawing/2014/main" id="{894AAB6E-0417-4464-BFC3-6F271D2752FD}"/>
              </a:ext>
            </a:extLst>
          </p:cNvPr>
          <p:cNvSpPr/>
          <p:nvPr/>
        </p:nvSpPr>
        <p:spPr>
          <a:xfrm>
            <a:off x="8266534" y="550040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287;p19">
            <a:extLst>
              <a:ext uri="{FF2B5EF4-FFF2-40B4-BE49-F238E27FC236}">
                <a16:creationId xmlns:a16="http://schemas.microsoft.com/office/drawing/2014/main" id="{E84CE4A0-72B5-4A5B-9E98-6B449BE31FC1}"/>
              </a:ext>
            </a:extLst>
          </p:cNvPr>
          <p:cNvSpPr/>
          <p:nvPr/>
        </p:nvSpPr>
        <p:spPr>
          <a:xfrm>
            <a:off x="8248075" y="624803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FBC81B3-1D59-4F37-9774-5C802F06D208}"/>
              </a:ext>
            </a:extLst>
          </p:cNvPr>
          <p:cNvSpPr txBox="1"/>
          <p:nvPr/>
        </p:nvSpPr>
        <p:spPr>
          <a:xfrm>
            <a:off x="8895169" y="6121326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02118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5E03ABD4-6F09-462D-9653-274FEBDE1311}"/>
              </a:ext>
            </a:extLst>
          </p:cNvPr>
          <p:cNvSpPr txBox="1">
            <a:spLocks/>
          </p:cNvSpPr>
          <p:nvPr/>
        </p:nvSpPr>
        <p:spPr>
          <a:xfrm>
            <a:off x="679268" y="442957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66,1 %  (7 076 млн руб.)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D36285-8837-442B-9B1E-79C46F97ED75}"/>
              </a:ext>
            </a:extLst>
          </p:cNvPr>
          <p:cNvGrpSpPr/>
          <p:nvPr/>
        </p:nvGrpSpPr>
        <p:grpSpPr>
          <a:xfrm>
            <a:off x="248904" y="1580145"/>
            <a:ext cx="2494296" cy="4144793"/>
            <a:chOff x="248904" y="1156077"/>
            <a:chExt cx="2625299" cy="4951299"/>
          </a:xfrm>
        </p:grpSpPr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3BB2920D-EF24-4AF4-A91B-841D3E6432DC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C3C4BDB1-492A-424C-9978-AD3E461404D7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Google Shape;859;p25">
              <a:extLst>
                <a:ext uri="{FF2B5EF4-FFF2-40B4-BE49-F238E27FC236}">
                  <a16:creationId xmlns:a16="http://schemas.microsoft.com/office/drawing/2014/main" id="{F543D2B1-51B4-4960-BA83-3253284B8C8C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6F570A5-C90D-4438-A0C3-127359A8FF49}"/>
              </a:ext>
            </a:extLst>
          </p:cNvPr>
          <p:cNvGrpSpPr/>
          <p:nvPr/>
        </p:nvGrpSpPr>
        <p:grpSpPr>
          <a:xfrm>
            <a:off x="3250521" y="1580145"/>
            <a:ext cx="2494296" cy="4144793"/>
            <a:chOff x="248904" y="1156077"/>
            <a:chExt cx="2625299" cy="4951299"/>
          </a:xfrm>
        </p:grpSpPr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946DD007-39DA-4D99-BD66-6651B3148282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19">
              <a:extLst>
                <a:ext uri="{FF2B5EF4-FFF2-40B4-BE49-F238E27FC236}">
                  <a16:creationId xmlns:a16="http://schemas.microsoft.com/office/drawing/2014/main" id="{EC1763F1-F826-4146-9EAF-C156A771EFF8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Google Shape;859;p25">
              <a:extLst>
                <a:ext uri="{FF2B5EF4-FFF2-40B4-BE49-F238E27FC236}">
                  <a16:creationId xmlns:a16="http://schemas.microsoft.com/office/drawing/2014/main" id="{713AF21A-7B63-45CD-B8A0-8360DA15447E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7DFDA71-1A7D-4AE4-A880-45ADFCEBD01A}"/>
              </a:ext>
            </a:extLst>
          </p:cNvPr>
          <p:cNvGrpSpPr/>
          <p:nvPr/>
        </p:nvGrpSpPr>
        <p:grpSpPr>
          <a:xfrm>
            <a:off x="6325258" y="1580145"/>
            <a:ext cx="2494296" cy="4144793"/>
            <a:chOff x="248904" y="1156077"/>
            <a:chExt cx="2625299" cy="4951299"/>
          </a:xfrm>
        </p:grpSpPr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FC82B59-7DB4-4D1D-86E8-3F62F496F8F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18F12DD7-31C5-40C3-91E1-1169ACCAC322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Google Shape;859;p25">
              <a:extLst>
                <a:ext uri="{FF2B5EF4-FFF2-40B4-BE49-F238E27FC236}">
                  <a16:creationId xmlns:a16="http://schemas.microsoft.com/office/drawing/2014/main" id="{A0E3A616-0EF1-424C-B80E-A9FB6065274F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9EC23C0-B431-40BC-80A4-0E28BFC8DC38}"/>
              </a:ext>
            </a:extLst>
          </p:cNvPr>
          <p:cNvGrpSpPr/>
          <p:nvPr/>
        </p:nvGrpSpPr>
        <p:grpSpPr>
          <a:xfrm>
            <a:off x="9310981" y="1580145"/>
            <a:ext cx="2632115" cy="4144793"/>
            <a:chOff x="248904" y="1156077"/>
            <a:chExt cx="2625299" cy="4951299"/>
          </a:xfrm>
        </p:grpSpPr>
        <p:sp>
          <p:nvSpPr>
            <p:cNvPr id="18" name="Freeform: Shape 15">
              <a:extLst>
                <a:ext uri="{FF2B5EF4-FFF2-40B4-BE49-F238E27FC236}">
                  <a16:creationId xmlns:a16="http://schemas.microsoft.com/office/drawing/2014/main" id="{E8C6D55C-ABDB-4EA9-BCBF-538C91AC0CE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7F4D1D2D-219A-433F-9AC0-7BD6C81810A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Google Shape;859;p25">
              <a:extLst>
                <a:ext uri="{FF2B5EF4-FFF2-40B4-BE49-F238E27FC236}">
                  <a16:creationId xmlns:a16="http://schemas.microsoft.com/office/drawing/2014/main" id="{5887F52A-D2B8-4B61-A83F-405E4B9C3249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7CB2CE2-B800-4487-9EE4-92D6415658BC}"/>
              </a:ext>
            </a:extLst>
          </p:cNvPr>
          <p:cNvSpPr txBox="1"/>
          <p:nvPr/>
        </p:nvSpPr>
        <p:spPr>
          <a:xfrm>
            <a:off x="210795" y="4272045"/>
            <a:ext cx="25844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3CF3E-2001-425D-ABAB-D3E10DC4BB46}"/>
              </a:ext>
            </a:extLst>
          </p:cNvPr>
          <p:cNvSpPr txBox="1"/>
          <p:nvPr/>
        </p:nvSpPr>
        <p:spPr>
          <a:xfrm>
            <a:off x="6307952" y="4184927"/>
            <a:ext cx="25844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CFBBB2-946C-4515-BB26-43146E4F23C6}"/>
              </a:ext>
            </a:extLst>
          </p:cNvPr>
          <p:cNvSpPr txBox="1"/>
          <p:nvPr/>
        </p:nvSpPr>
        <p:spPr>
          <a:xfrm>
            <a:off x="3175986" y="4184927"/>
            <a:ext cx="258440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8681C8-3A6B-48D2-9933-48DB702C3D44}"/>
              </a:ext>
            </a:extLst>
          </p:cNvPr>
          <p:cNvSpPr txBox="1"/>
          <p:nvPr/>
        </p:nvSpPr>
        <p:spPr>
          <a:xfrm>
            <a:off x="9220435" y="4255715"/>
            <a:ext cx="28278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13D115-BC3B-431C-8E89-C1A154BB3077}"/>
              </a:ext>
            </a:extLst>
          </p:cNvPr>
          <p:cNvSpPr txBox="1"/>
          <p:nvPr/>
        </p:nvSpPr>
        <p:spPr>
          <a:xfrm>
            <a:off x="569696" y="238077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6 086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62E96-978F-4A97-8685-31D88C116031}"/>
              </a:ext>
            </a:extLst>
          </p:cNvPr>
          <p:cNvSpPr txBox="1"/>
          <p:nvPr/>
        </p:nvSpPr>
        <p:spPr>
          <a:xfrm>
            <a:off x="707764" y="1589910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56,9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2D914-CA3E-4C8C-A2BB-691DEE6EFA09}"/>
              </a:ext>
            </a:extLst>
          </p:cNvPr>
          <p:cNvSpPr txBox="1"/>
          <p:nvPr/>
        </p:nvSpPr>
        <p:spPr>
          <a:xfrm>
            <a:off x="6970420" y="1589910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3,8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65E07F-88A4-402E-A8AD-01B47D598743}"/>
              </a:ext>
            </a:extLst>
          </p:cNvPr>
          <p:cNvSpPr txBox="1"/>
          <p:nvPr/>
        </p:nvSpPr>
        <p:spPr>
          <a:xfrm>
            <a:off x="3876704" y="1565378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A12533-A720-4642-8F6B-33733EA943B5}"/>
              </a:ext>
            </a:extLst>
          </p:cNvPr>
          <p:cNvSpPr txBox="1"/>
          <p:nvPr/>
        </p:nvSpPr>
        <p:spPr>
          <a:xfrm>
            <a:off x="10106582" y="1580145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034D87-47C3-483D-B997-0D950E0BBD7F}"/>
              </a:ext>
            </a:extLst>
          </p:cNvPr>
          <p:cNvSpPr txBox="1"/>
          <p:nvPr/>
        </p:nvSpPr>
        <p:spPr>
          <a:xfrm>
            <a:off x="6680746" y="2398930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405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6CBB77-1149-4931-B71B-A696196021F7}"/>
              </a:ext>
            </a:extLst>
          </p:cNvPr>
          <p:cNvSpPr txBox="1"/>
          <p:nvPr/>
        </p:nvSpPr>
        <p:spPr>
          <a:xfrm>
            <a:off x="3542121" y="2398930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422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329347-E83E-4EF1-9546-006E5431C347}"/>
              </a:ext>
            </a:extLst>
          </p:cNvPr>
          <p:cNvSpPr txBox="1"/>
          <p:nvPr/>
        </p:nvSpPr>
        <p:spPr>
          <a:xfrm>
            <a:off x="9714959" y="2358441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163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581590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F48DFD7F-C5CA-4377-A6AB-D6580F0A371D}"/>
              </a:ext>
            </a:extLst>
          </p:cNvPr>
          <p:cNvSpPr txBox="1">
            <a:spLocks/>
          </p:cNvSpPr>
          <p:nvPr/>
        </p:nvSpPr>
        <p:spPr>
          <a:xfrm>
            <a:off x="1947711" y="60506"/>
            <a:ext cx="82965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Образование – 6 086 млн руб. (56,9 %)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B79FB800-C3C5-4844-9708-1C3D2EC84CFA}"/>
              </a:ext>
            </a:extLst>
          </p:cNvPr>
          <p:cNvGrpSpPr/>
          <p:nvPr/>
        </p:nvGrpSpPr>
        <p:grpSpPr>
          <a:xfrm>
            <a:off x="227013" y="10389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Google Shape;92;p2">
              <a:extLst>
                <a:ext uri="{FF2B5EF4-FFF2-40B4-BE49-F238E27FC236}">
                  <a16:creationId xmlns:a16="http://schemas.microsoft.com/office/drawing/2014/main" id="{DAB53943-6C37-47E6-8FE1-A9B4DB9A4EC9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3;p2">
              <a:extLst>
                <a:ext uri="{FF2B5EF4-FFF2-40B4-BE49-F238E27FC236}">
                  <a16:creationId xmlns:a16="http://schemas.microsoft.com/office/drawing/2014/main" id="{9996DAA9-0D65-46FB-B60D-6885B5AECB0E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30A69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732A9AC0-C7F0-4994-8FC3-8A31EEB76FD3}"/>
              </a:ext>
            </a:extLst>
          </p:cNvPr>
          <p:cNvGrpSpPr/>
          <p:nvPr/>
        </p:nvGrpSpPr>
        <p:grpSpPr>
          <a:xfrm>
            <a:off x="227013" y="30201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9" name="Google Shape;92;p2">
              <a:extLst>
                <a:ext uri="{FF2B5EF4-FFF2-40B4-BE49-F238E27FC236}">
                  <a16:creationId xmlns:a16="http://schemas.microsoft.com/office/drawing/2014/main" id="{72572DD4-6D06-48A7-B2B5-1C54AA59AB9B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3;p2">
              <a:extLst>
                <a:ext uri="{FF2B5EF4-FFF2-40B4-BE49-F238E27FC236}">
                  <a16:creationId xmlns:a16="http://schemas.microsoft.com/office/drawing/2014/main" id="{7392D30C-B3D8-4116-BF89-A6E530B9D379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4E6C8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860A1317-C703-4F32-939A-A5424CB30FFD}"/>
              </a:ext>
            </a:extLst>
          </p:cNvPr>
          <p:cNvGrpSpPr/>
          <p:nvPr/>
        </p:nvGrpSpPr>
        <p:grpSpPr>
          <a:xfrm>
            <a:off x="227013" y="49934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Google Shape;92;p2">
              <a:extLst>
                <a:ext uri="{FF2B5EF4-FFF2-40B4-BE49-F238E27FC236}">
                  <a16:creationId xmlns:a16="http://schemas.microsoft.com/office/drawing/2014/main" id="{3BB5BA60-D0EC-40BC-9573-65DED54335EC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3;p2">
              <a:extLst>
                <a:ext uri="{FF2B5EF4-FFF2-40B4-BE49-F238E27FC236}">
                  <a16:creationId xmlns:a16="http://schemas.microsoft.com/office/drawing/2014/main" id="{89E2388D-060B-4B9D-9CFF-73A0537E329F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90AB8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08F8882F-B3CB-479E-9884-935F3577C37C}"/>
              </a:ext>
            </a:extLst>
          </p:cNvPr>
          <p:cNvGrpSpPr/>
          <p:nvPr/>
        </p:nvGrpSpPr>
        <p:grpSpPr>
          <a:xfrm>
            <a:off x="6436864" y="10434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" name="Google Shape;92;p2">
              <a:extLst>
                <a:ext uri="{FF2B5EF4-FFF2-40B4-BE49-F238E27FC236}">
                  <a16:creationId xmlns:a16="http://schemas.microsoft.com/office/drawing/2014/main" id="{0126C361-F18E-47ED-847A-3C3B977A52B4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3;p2">
              <a:extLst>
                <a:ext uri="{FF2B5EF4-FFF2-40B4-BE49-F238E27FC236}">
                  <a16:creationId xmlns:a16="http://schemas.microsoft.com/office/drawing/2014/main" id="{B05EFCBB-47D7-424C-9292-7D85E3A86D53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ACADD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id="{A12CA0CF-92CE-43CC-ACBC-8178CF955486}"/>
              </a:ext>
            </a:extLst>
          </p:cNvPr>
          <p:cNvGrpSpPr/>
          <p:nvPr/>
        </p:nvGrpSpPr>
        <p:grpSpPr>
          <a:xfrm>
            <a:off x="6436864" y="30246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8" name="Google Shape;92;p2">
              <a:extLst>
                <a:ext uri="{FF2B5EF4-FFF2-40B4-BE49-F238E27FC236}">
                  <a16:creationId xmlns:a16="http://schemas.microsoft.com/office/drawing/2014/main" id="{681BC1E0-56C7-4B56-89DF-3845D17B1D98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2">
              <a:extLst>
                <a:ext uri="{FF2B5EF4-FFF2-40B4-BE49-F238E27FC236}">
                  <a16:creationId xmlns:a16="http://schemas.microsoft.com/office/drawing/2014/main" id="{DA241B0E-FCEE-4024-918F-B8B2B6370507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EE755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6A04744E-D02E-42D6-8D8E-34369C0AF48C}"/>
              </a:ext>
            </a:extLst>
          </p:cNvPr>
          <p:cNvGrpSpPr/>
          <p:nvPr/>
        </p:nvGrpSpPr>
        <p:grpSpPr>
          <a:xfrm>
            <a:off x="6436864" y="49979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Google Shape;92;p2">
              <a:extLst>
                <a:ext uri="{FF2B5EF4-FFF2-40B4-BE49-F238E27FC236}">
                  <a16:creationId xmlns:a16="http://schemas.microsoft.com/office/drawing/2014/main" id="{A6B4B225-A6BD-4886-9CE9-E6242FC8E97E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3;p2">
              <a:extLst>
                <a:ext uri="{FF2B5EF4-FFF2-40B4-BE49-F238E27FC236}">
                  <a16:creationId xmlns:a16="http://schemas.microsoft.com/office/drawing/2014/main" id="{E13EBB16-BD3E-45CB-B892-61DA6B07BDF8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DCAF3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D4B170-D0D3-4CCC-8354-133C5BB6A078}"/>
              </a:ext>
            </a:extLst>
          </p:cNvPr>
          <p:cNvSpPr txBox="1"/>
          <p:nvPr/>
        </p:nvSpPr>
        <p:spPr>
          <a:xfrm>
            <a:off x="1685875" y="1126391"/>
            <a:ext cx="3402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6FB047-A23C-46BF-99A5-09F727C89E35}"/>
              </a:ext>
            </a:extLst>
          </p:cNvPr>
          <p:cNvSpPr txBox="1"/>
          <p:nvPr/>
        </p:nvSpPr>
        <p:spPr>
          <a:xfrm>
            <a:off x="1713038" y="3045210"/>
            <a:ext cx="351455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Дошкольное образование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A105C5-E465-403B-B023-D30EF5E6664C}"/>
              </a:ext>
            </a:extLst>
          </p:cNvPr>
          <p:cNvSpPr txBox="1"/>
          <p:nvPr/>
        </p:nvSpPr>
        <p:spPr>
          <a:xfrm>
            <a:off x="2104665" y="4953131"/>
            <a:ext cx="2942271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Дополнительное образование детей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BA3884-C8F3-4557-A340-CE7B5BE101BF}"/>
              </a:ext>
            </a:extLst>
          </p:cNvPr>
          <p:cNvSpPr txBox="1"/>
          <p:nvPr/>
        </p:nvSpPr>
        <p:spPr>
          <a:xfrm>
            <a:off x="8256719" y="1029608"/>
            <a:ext cx="297905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области образования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4A80D5-744E-497B-B45D-798A6D942FD5}"/>
              </a:ext>
            </a:extLst>
          </p:cNvPr>
          <p:cNvSpPr txBox="1"/>
          <p:nvPr/>
        </p:nvSpPr>
        <p:spPr>
          <a:xfrm>
            <a:off x="8494859" y="3071330"/>
            <a:ext cx="267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Молодежная политика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ACAE3-658A-4517-8534-5C67A2D561F1}"/>
              </a:ext>
            </a:extLst>
          </p:cNvPr>
          <p:cNvSpPr txBox="1"/>
          <p:nvPr/>
        </p:nvSpPr>
        <p:spPr>
          <a:xfrm>
            <a:off x="8297330" y="5135147"/>
            <a:ext cx="31211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Профессиональная подготовка, переподготовка, </a:t>
            </a:r>
          </a:p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20D9C0-40D4-4835-A21A-1CF17921AFB2}"/>
              </a:ext>
            </a:extLst>
          </p:cNvPr>
          <p:cNvSpPr txBox="1"/>
          <p:nvPr/>
        </p:nvSpPr>
        <p:spPr>
          <a:xfrm>
            <a:off x="370635" y="1774810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2 802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EE7FE3-37CA-41E7-9BA5-C85FD40323E3}"/>
              </a:ext>
            </a:extLst>
          </p:cNvPr>
          <p:cNvSpPr txBox="1"/>
          <p:nvPr/>
        </p:nvSpPr>
        <p:spPr>
          <a:xfrm>
            <a:off x="340180" y="3723777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2 619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346E4-CD08-41BA-8269-9C834725236D}"/>
              </a:ext>
            </a:extLst>
          </p:cNvPr>
          <p:cNvSpPr txBox="1"/>
          <p:nvPr/>
        </p:nvSpPr>
        <p:spPr>
          <a:xfrm>
            <a:off x="446949" y="5679366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462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180123-430A-498B-81A0-441E4474CA02}"/>
              </a:ext>
            </a:extLst>
          </p:cNvPr>
          <p:cNvSpPr txBox="1"/>
          <p:nvPr/>
        </p:nvSpPr>
        <p:spPr>
          <a:xfrm>
            <a:off x="6607367" y="17253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184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A491A8-8677-45F3-BB3D-543A68F7EBE1}"/>
              </a:ext>
            </a:extLst>
          </p:cNvPr>
          <p:cNvSpPr txBox="1"/>
          <p:nvPr/>
        </p:nvSpPr>
        <p:spPr>
          <a:xfrm>
            <a:off x="6669483" y="36817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18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6C75B8-B81E-4BF1-9D81-3E0D11A4E822}"/>
              </a:ext>
            </a:extLst>
          </p:cNvPr>
          <p:cNvSpPr txBox="1"/>
          <p:nvPr/>
        </p:nvSpPr>
        <p:spPr>
          <a:xfrm>
            <a:off x="6966487" y="5659478"/>
            <a:ext cx="10811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C449D7-B217-4243-9302-CB641DF3E63C}"/>
              </a:ext>
            </a:extLst>
          </p:cNvPr>
          <p:cNvSpPr txBox="1"/>
          <p:nvPr/>
        </p:nvSpPr>
        <p:spPr>
          <a:xfrm>
            <a:off x="2150114" y="1946805"/>
            <a:ext cx="31282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- 38;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4 524)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EDA426-209D-4222-AC72-E80BA6DBB27C}"/>
              </a:ext>
            </a:extLst>
          </p:cNvPr>
          <p:cNvSpPr txBox="1"/>
          <p:nvPr/>
        </p:nvSpPr>
        <p:spPr>
          <a:xfrm>
            <a:off x="2150113" y="3912592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- 63;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3 324)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1777EB-6BF8-4E37-955F-604B653B387C}"/>
              </a:ext>
            </a:extLst>
          </p:cNvPr>
          <p:cNvSpPr txBox="1"/>
          <p:nvPr/>
        </p:nvSpPr>
        <p:spPr>
          <a:xfrm>
            <a:off x="2150113" y="6017921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- 10;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693)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FF3800-DEB1-4658-967C-5A29C3B193C2}"/>
              </a:ext>
            </a:extLst>
          </p:cNvPr>
          <p:cNvSpPr txBox="1"/>
          <p:nvPr/>
        </p:nvSpPr>
        <p:spPr>
          <a:xfrm>
            <a:off x="8380004" y="4023373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17)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123718-30EF-48B1-95DD-271207F6B3F3}"/>
              </a:ext>
            </a:extLst>
          </p:cNvPr>
          <p:cNvSpPr txBox="1"/>
          <p:nvPr/>
        </p:nvSpPr>
        <p:spPr>
          <a:xfrm>
            <a:off x="8380005" y="2072776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65)</a:t>
            </a:r>
          </a:p>
        </p:txBody>
      </p:sp>
    </p:spTree>
    <p:extLst>
      <p:ext uri="{BB962C8B-B14F-4D97-AF65-F5344CB8AC3E}">
        <p14:creationId xmlns:p14="http://schemas.microsoft.com/office/powerpoint/2010/main" val="39084769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AB9B1FC0-0407-455C-AF53-F610065C9966}"/>
              </a:ext>
            </a:extLst>
          </p:cNvPr>
          <p:cNvSpPr txBox="1">
            <a:spLocks/>
          </p:cNvSpPr>
          <p:nvPr/>
        </p:nvSpPr>
        <p:spPr>
          <a:xfrm>
            <a:off x="1322474" y="89741"/>
            <a:ext cx="93700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Социальная политика – 405 млн руб. (3,8 %)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C729CC4F-1E2F-49DC-8435-FBA026B7E2B4}"/>
              </a:ext>
            </a:extLst>
          </p:cNvPr>
          <p:cNvSpPr/>
          <p:nvPr/>
        </p:nvSpPr>
        <p:spPr>
          <a:xfrm>
            <a:off x="4625667" y="2752051"/>
            <a:ext cx="2446276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" y="0"/>
                </a:moveTo>
                <a:cubicBezTo>
                  <a:pt x="199" y="0"/>
                  <a:pt x="249" y="37"/>
                  <a:pt x="249" y="92"/>
                </a:cubicBezTo>
                <a:lnTo>
                  <a:pt x="249" y="13614"/>
                </a:lnTo>
                <a:cubicBezTo>
                  <a:pt x="249" y="17916"/>
                  <a:pt x="4983" y="21416"/>
                  <a:pt x="10800" y="21416"/>
                </a:cubicBezTo>
                <a:cubicBezTo>
                  <a:pt x="16617" y="21416"/>
                  <a:pt x="21351" y="17916"/>
                  <a:pt x="21351" y="13614"/>
                </a:cubicBezTo>
                <a:lnTo>
                  <a:pt x="21351" y="92"/>
                </a:lnTo>
                <a:cubicBezTo>
                  <a:pt x="21351" y="37"/>
                  <a:pt x="21401" y="0"/>
                  <a:pt x="21475" y="0"/>
                </a:cubicBezTo>
                <a:cubicBezTo>
                  <a:pt x="21550" y="0"/>
                  <a:pt x="21600" y="37"/>
                  <a:pt x="21600" y="92"/>
                </a:cubicBezTo>
                <a:lnTo>
                  <a:pt x="21600" y="13614"/>
                </a:lnTo>
                <a:cubicBezTo>
                  <a:pt x="21600" y="18017"/>
                  <a:pt x="16754" y="21600"/>
                  <a:pt x="10800" y="21600"/>
                </a:cubicBezTo>
                <a:cubicBezTo>
                  <a:pt x="4846" y="21600"/>
                  <a:pt x="0" y="18017"/>
                  <a:pt x="0" y="13614"/>
                </a:cubicBezTo>
                <a:lnTo>
                  <a:pt x="0" y="92"/>
                </a:lnTo>
                <a:cubicBezTo>
                  <a:pt x="0" y="37"/>
                  <a:pt x="50" y="0"/>
                  <a:pt x="125" y="0"/>
                </a:cubicBezTo>
                <a:close/>
              </a:path>
            </a:pathLst>
          </a:custGeom>
          <a:solidFill>
            <a:srgbClr val="F6795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1283B68E-F21E-4994-99D4-4D7E1A25A100}"/>
              </a:ext>
            </a:extLst>
          </p:cNvPr>
          <p:cNvSpPr/>
          <p:nvPr/>
        </p:nvSpPr>
        <p:spPr>
          <a:xfrm>
            <a:off x="4990170" y="13042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683"/>
                </a:moveTo>
                <a:lnTo>
                  <a:pt x="21600" y="10615"/>
                </a:lnTo>
                <a:cubicBezTo>
                  <a:pt x="21600" y="4761"/>
                  <a:pt x="16773" y="0"/>
                  <a:pt x="10800" y="0"/>
                </a:cubicBezTo>
                <a:lnTo>
                  <a:pt x="10800" y="0"/>
                </a:lnTo>
                <a:cubicBezTo>
                  <a:pt x="4844" y="0"/>
                  <a:pt x="0" y="4745"/>
                  <a:pt x="0" y="10615"/>
                </a:cubicBezTo>
                <a:lnTo>
                  <a:pt x="0" y="20683"/>
                </a:lnTo>
                <a:cubicBezTo>
                  <a:pt x="0" y="21198"/>
                  <a:pt x="425" y="21600"/>
                  <a:pt x="933" y="21600"/>
                </a:cubicBezTo>
                <a:lnTo>
                  <a:pt x="20667" y="21600"/>
                </a:lnTo>
                <a:cubicBezTo>
                  <a:pt x="21191" y="21600"/>
                  <a:pt x="21600" y="21182"/>
                  <a:pt x="21600" y="20683"/>
                </a:cubicBezTo>
                <a:close/>
              </a:path>
            </a:pathLst>
          </a:custGeom>
          <a:solidFill>
            <a:srgbClr val="F6795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584ABA9F-04AA-4A13-96D5-3DDA1C108867}"/>
              </a:ext>
            </a:extLst>
          </p:cNvPr>
          <p:cNvSpPr/>
          <p:nvPr/>
        </p:nvSpPr>
        <p:spPr>
          <a:xfrm>
            <a:off x="571489" y="1304251"/>
            <a:ext cx="2441534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50" y="21600"/>
                  <a:pt x="21475" y="21600"/>
                </a:cubicBezTo>
                <a:close/>
              </a:path>
            </a:pathLst>
          </a:custGeom>
          <a:solidFill>
            <a:srgbClr val="C55A1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3DF42F8-4F5A-4E30-A1D2-E482A88EEFF0}"/>
              </a:ext>
            </a:extLst>
          </p:cNvPr>
          <p:cNvSpPr/>
          <p:nvPr/>
        </p:nvSpPr>
        <p:spPr>
          <a:xfrm>
            <a:off x="931527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09" y="0"/>
                  <a:pt x="0" y="402"/>
                  <a:pt x="0" y="917"/>
                </a:cubicBezTo>
                <a:close/>
              </a:path>
            </a:pathLst>
          </a:custGeom>
          <a:solidFill>
            <a:srgbClr val="C55A1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41DD15C2-9A71-47AF-9A20-348C2BFC838E}"/>
              </a:ext>
            </a:extLst>
          </p:cNvPr>
          <p:cNvSpPr/>
          <p:nvPr/>
        </p:nvSpPr>
        <p:spPr>
          <a:xfrm>
            <a:off x="8630052" y="1304251"/>
            <a:ext cx="2441532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38" y="21600"/>
                  <a:pt x="21475" y="21600"/>
                </a:cubicBezTo>
                <a:close/>
              </a:path>
            </a:pathLst>
          </a:custGeom>
          <a:solidFill>
            <a:srgbClr val="9AB79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AFCD9AD9-8B6C-4600-ACC9-12B4475CC88F}"/>
              </a:ext>
            </a:extLst>
          </p:cNvPr>
          <p:cNvSpPr/>
          <p:nvPr/>
        </p:nvSpPr>
        <p:spPr>
          <a:xfrm>
            <a:off x="8990089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25" y="0"/>
                  <a:pt x="0" y="402"/>
                  <a:pt x="0" y="917"/>
                </a:cubicBezTo>
                <a:close/>
              </a:path>
            </a:pathLst>
          </a:custGeom>
          <a:solidFill>
            <a:srgbClr val="9AB79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A0C32-7743-4052-B50F-B1BE348BD437}"/>
              </a:ext>
            </a:extLst>
          </p:cNvPr>
          <p:cNvSpPr txBox="1"/>
          <p:nvPr/>
        </p:nvSpPr>
        <p:spPr>
          <a:xfrm>
            <a:off x="752327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381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0CF5C-7411-4E2B-9705-937B63259168}"/>
              </a:ext>
            </a:extLst>
          </p:cNvPr>
          <p:cNvSpPr txBox="1"/>
          <p:nvPr/>
        </p:nvSpPr>
        <p:spPr>
          <a:xfrm>
            <a:off x="4810970" y="180232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14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B1107-6A10-4BDA-A426-137853068D9C}"/>
              </a:ext>
            </a:extLst>
          </p:cNvPr>
          <p:cNvSpPr txBox="1"/>
          <p:nvPr/>
        </p:nvSpPr>
        <p:spPr>
          <a:xfrm>
            <a:off x="8810889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10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49717-E157-4CCE-A1B3-08F7B5029052}"/>
              </a:ext>
            </a:extLst>
          </p:cNvPr>
          <p:cNvSpPr txBox="1"/>
          <p:nvPr/>
        </p:nvSpPr>
        <p:spPr>
          <a:xfrm>
            <a:off x="525649" y="1962329"/>
            <a:ext cx="247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Охрана семьи и детства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9E007-A382-4F61-9FAC-49BF5909C050}"/>
              </a:ext>
            </a:extLst>
          </p:cNvPr>
          <p:cNvSpPr txBox="1"/>
          <p:nvPr/>
        </p:nvSpPr>
        <p:spPr>
          <a:xfrm>
            <a:off x="4382742" y="3654539"/>
            <a:ext cx="289125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Социальное обеспечение населения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54C99-F909-4115-8E6F-2EBABC33C356}"/>
              </a:ext>
            </a:extLst>
          </p:cNvPr>
          <p:cNvSpPr txBox="1"/>
          <p:nvPr/>
        </p:nvSpPr>
        <p:spPr>
          <a:xfrm>
            <a:off x="8341272" y="2187798"/>
            <a:ext cx="297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Пенсионное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1213732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95D423B0-7925-48C1-9C2E-87497907412B}"/>
              </a:ext>
            </a:extLst>
          </p:cNvPr>
          <p:cNvSpPr txBox="1">
            <a:spLocks/>
          </p:cNvSpPr>
          <p:nvPr/>
        </p:nvSpPr>
        <p:spPr>
          <a:xfrm>
            <a:off x="722244" y="45591"/>
            <a:ext cx="1074751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Физическая культура и спорт – 422 млн руб. (3,9 %)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404A4B9-10FF-4DD5-954D-DC50EAEC6DB4}"/>
              </a:ext>
            </a:extLst>
          </p:cNvPr>
          <p:cNvGrpSpPr/>
          <p:nvPr/>
        </p:nvGrpSpPr>
        <p:grpSpPr>
          <a:xfrm>
            <a:off x="619722" y="819704"/>
            <a:ext cx="2806358" cy="3833768"/>
            <a:chOff x="1915794" y="1055369"/>
            <a:chExt cx="3261181" cy="5133395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D267CA24-51EA-4F32-9E45-55D096DD7576}"/>
                </a:ext>
              </a:extLst>
            </p:cNvPr>
            <p:cNvSpPr/>
            <p:nvPr/>
          </p:nvSpPr>
          <p:spPr>
            <a:xfrm>
              <a:off x="1915794" y="1769484"/>
              <a:ext cx="3261181" cy="4419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DEA822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BD66AF3B-11D4-4B03-8664-7C4E25BC5437}"/>
                </a:ext>
              </a:extLst>
            </p:cNvPr>
            <p:cNvSpPr/>
            <p:nvPr/>
          </p:nvSpPr>
          <p:spPr>
            <a:xfrm>
              <a:off x="2254324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0AEB6270-E4C3-4D24-B703-4D0AF0EF9557}"/>
                </a:ext>
              </a:extLst>
            </p:cNvPr>
            <p:cNvSpPr/>
            <p:nvPr/>
          </p:nvSpPr>
          <p:spPr>
            <a:xfrm>
              <a:off x="2351047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1146D60A-E1E5-415B-B9F8-8AE52212CADE}"/>
                </a:ext>
              </a:extLst>
            </p:cNvPr>
            <p:cNvSpPr/>
            <p:nvPr/>
          </p:nvSpPr>
          <p:spPr>
            <a:xfrm>
              <a:off x="1915794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B36452AD-8074-4CF5-97E4-118AB387072D}"/>
                </a:ext>
              </a:extLst>
            </p:cNvPr>
            <p:cNvSpPr/>
            <p:nvPr/>
          </p:nvSpPr>
          <p:spPr>
            <a:xfrm>
              <a:off x="3839490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0500098-AC23-4AD3-AE7A-DB30AF54A7BC}"/>
              </a:ext>
            </a:extLst>
          </p:cNvPr>
          <p:cNvGrpSpPr/>
          <p:nvPr/>
        </p:nvGrpSpPr>
        <p:grpSpPr>
          <a:xfrm>
            <a:off x="4293115" y="2575972"/>
            <a:ext cx="2806360" cy="3870396"/>
            <a:chOff x="5591271" y="1055369"/>
            <a:chExt cx="3261181" cy="5182436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4B3EF82-2F5B-487B-B819-04632084DD16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E45938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0FD2649-056F-4533-8381-998A02F6E07A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3F0C5992-ED64-4790-8964-96D8AD7E7BBA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7721246D-9577-449B-BCFC-743B9DD937F5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: Shape 22">
              <a:extLst>
                <a:ext uri="{FF2B5EF4-FFF2-40B4-BE49-F238E27FC236}">
                  <a16:creationId xmlns:a16="http://schemas.microsoft.com/office/drawing/2014/main" id="{6CCEDBC5-841D-4F82-B6B5-E454B8B0EC67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015CE15-8D7A-4AC4-8D54-79067D39BBCE}"/>
              </a:ext>
            </a:extLst>
          </p:cNvPr>
          <p:cNvSpPr txBox="1"/>
          <p:nvPr/>
        </p:nvSpPr>
        <p:spPr>
          <a:xfrm>
            <a:off x="4868833" y="2898793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95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5432B-0928-4486-BE0D-18CA23C5761A}"/>
              </a:ext>
            </a:extLst>
          </p:cNvPr>
          <p:cNvSpPr txBox="1"/>
          <p:nvPr/>
        </p:nvSpPr>
        <p:spPr>
          <a:xfrm>
            <a:off x="4420879" y="4777831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A0500-DF95-4C9A-AF67-2CBB07AE27E9}"/>
              </a:ext>
            </a:extLst>
          </p:cNvPr>
          <p:cNvSpPr txBox="1"/>
          <p:nvPr/>
        </p:nvSpPr>
        <p:spPr>
          <a:xfrm>
            <a:off x="1214497" y="1146379"/>
            <a:ext cx="161052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8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210</a:t>
            </a: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CCE9D40-0B4F-4990-9371-CB6210EFB414}"/>
              </a:ext>
            </a:extLst>
          </p:cNvPr>
          <p:cNvGrpSpPr/>
          <p:nvPr/>
        </p:nvGrpSpPr>
        <p:grpSpPr>
          <a:xfrm>
            <a:off x="8119897" y="815680"/>
            <a:ext cx="2806360" cy="3870396"/>
            <a:chOff x="5591271" y="1055369"/>
            <a:chExt cx="3261181" cy="5182436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5441FA8B-6FBA-402B-83BD-0EED340D4BEA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6A8AAA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6489A3CE-3A85-449F-A30B-ED6E0A8E359B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44D529CF-62A9-4E8F-9B7C-D7CB9E2E3C40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244CAB-28CB-4DF3-A077-C0FF96CBBCEA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14443F-8213-494B-A499-2A1829470C5A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C0ACBD6-AD02-4BB4-9306-CB5E4A15F308}"/>
              </a:ext>
            </a:extLst>
          </p:cNvPr>
          <p:cNvSpPr txBox="1"/>
          <p:nvPr/>
        </p:nvSpPr>
        <p:spPr>
          <a:xfrm>
            <a:off x="8695615" y="1138501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117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779366-6C18-43FA-AABD-37DB0045071F}"/>
              </a:ext>
            </a:extLst>
          </p:cNvPr>
          <p:cNvSpPr txBox="1"/>
          <p:nvPr/>
        </p:nvSpPr>
        <p:spPr>
          <a:xfrm>
            <a:off x="808070" y="2898793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Массовый спорт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24C553-A319-4405-ABF9-FB978CE7670D}"/>
              </a:ext>
            </a:extLst>
          </p:cNvPr>
          <p:cNvSpPr txBox="1"/>
          <p:nvPr/>
        </p:nvSpPr>
        <p:spPr>
          <a:xfrm>
            <a:off x="8245207" y="2898793"/>
            <a:ext cx="25557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Спорт  </a:t>
            </a:r>
          </a:p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высших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2573559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25F9FF55-3691-4B8A-AFA8-C2EDBD4CE88B}"/>
              </a:ext>
            </a:extLst>
          </p:cNvPr>
          <p:cNvSpPr txBox="1">
            <a:spLocks/>
          </p:cNvSpPr>
          <p:nvPr/>
        </p:nvSpPr>
        <p:spPr>
          <a:xfrm>
            <a:off x="1060100" y="68610"/>
            <a:ext cx="1023067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Культура и кинематография– 163 млн руб. (1,5 %)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8782CF4-7390-4B33-A252-267EB24F07AF}"/>
              </a:ext>
            </a:extLst>
          </p:cNvPr>
          <p:cNvGrpSpPr/>
          <p:nvPr/>
        </p:nvGrpSpPr>
        <p:grpSpPr>
          <a:xfrm>
            <a:off x="935300" y="1216752"/>
            <a:ext cx="6315062" cy="2034448"/>
            <a:chOff x="2800424" y="1194392"/>
            <a:chExt cx="5208782" cy="1444752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8D15B232-A531-41FA-8D34-503CDC0D1E97}"/>
                </a:ext>
              </a:extLst>
            </p:cNvPr>
            <p:cNvSpPr/>
            <p:nvPr/>
          </p:nvSpPr>
          <p:spPr>
            <a:xfrm>
              <a:off x="4184680" y="1194392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CC0CF46E-D6C4-4B75-8574-647081E90907}"/>
                </a:ext>
              </a:extLst>
            </p:cNvPr>
            <p:cNvSpPr/>
            <p:nvPr/>
          </p:nvSpPr>
          <p:spPr>
            <a:xfrm>
              <a:off x="2800424" y="1194392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6" y="8679"/>
                  </a:moveTo>
                  <a:cubicBezTo>
                    <a:pt x="18742" y="8679"/>
                    <a:pt x="18153" y="9494"/>
                    <a:pt x="17542" y="9494"/>
                  </a:cubicBezTo>
                  <a:cubicBezTo>
                    <a:pt x="17280" y="9494"/>
                    <a:pt x="17084" y="9325"/>
                    <a:pt x="16975" y="9157"/>
                  </a:cubicBezTo>
                  <a:cubicBezTo>
                    <a:pt x="16844" y="8960"/>
                    <a:pt x="16778" y="8707"/>
                    <a:pt x="16778" y="8427"/>
                  </a:cubicBezTo>
                  <a:lnTo>
                    <a:pt x="16778" y="0"/>
                  </a:lnTo>
                  <a:lnTo>
                    <a:pt x="2073" y="0"/>
                  </a:lnTo>
                  <a:cubicBezTo>
                    <a:pt x="916" y="0"/>
                    <a:pt x="0" y="1208"/>
                    <a:pt x="0" y="2668"/>
                  </a:cubicBezTo>
                  <a:lnTo>
                    <a:pt x="0" y="18932"/>
                  </a:lnTo>
                  <a:cubicBezTo>
                    <a:pt x="0" y="20420"/>
                    <a:pt x="938" y="21600"/>
                    <a:pt x="2073" y="21600"/>
                  </a:cubicBezTo>
                  <a:lnTo>
                    <a:pt x="16778" y="21600"/>
                  </a:lnTo>
                  <a:lnTo>
                    <a:pt x="16778" y="13173"/>
                  </a:lnTo>
                  <a:cubicBezTo>
                    <a:pt x="16778" y="12921"/>
                    <a:pt x="16844" y="12640"/>
                    <a:pt x="16975" y="12443"/>
                  </a:cubicBezTo>
                  <a:cubicBezTo>
                    <a:pt x="17084" y="12275"/>
                    <a:pt x="17280" y="12106"/>
                    <a:pt x="17542" y="12106"/>
                  </a:cubicBezTo>
                  <a:cubicBezTo>
                    <a:pt x="18153" y="12106"/>
                    <a:pt x="18742" y="12921"/>
                    <a:pt x="19985" y="12921"/>
                  </a:cubicBezTo>
                  <a:cubicBezTo>
                    <a:pt x="21229" y="12921"/>
                    <a:pt x="21600" y="11629"/>
                    <a:pt x="21600" y="10786"/>
                  </a:cubicBezTo>
                  <a:cubicBezTo>
                    <a:pt x="21600" y="9943"/>
                    <a:pt x="21229" y="8679"/>
                    <a:pt x="19986" y="8679"/>
                  </a:cubicBezTo>
                  <a:close/>
                </a:path>
              </a:pathLst>
            </a:custGeom>
            <a:solidFill>
              <a:srgbClr val="7DB3AD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8" name="Group 124">
            <a:extLst>
              <a:ext uri="{FF2B5EF4-FFF2-40B4-BE49-F238E27FC236}">
                <a16:creationId xmlns:a16="http://schemas.microsoft.com/office/drawing/2014/main" id="{A45C3585-2F68-4559-A288-30119CF1BD6A}"/>
              </a:ext>
            </a:extLst>
          </p:cNvPr>
          <p:cNvGrpSpPr/>
          <p:nvPr/>
        </p:nvGrpSpPr>
        <p:grpSpPr>
          <a:xfrm>
            <a:off x="4924224" y="4322808"/>
            <a:ext cx="6333835" cy="2034448"/>
            <a:chOff x="4184680" y="2713463"/>
            <a:chExt cx="5206896" cy="1444752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8795FC3C-67A3-4CE0-85EC-C68B5A5E53BA}"/>
                </a:ext>
              </a:extLst>
            </p:cNvPr>
            <p:cNvSpPr/>
            <p:nvPr/>
          </p:nvSpPr>
          <p:spPr>
            <a:xfrm>
              <a:off x="4184680" y="2713463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E857B8E-0ABA-48C5-AAA1-E21CA3ADEB31}"/>
                </a:ext>
              </a:extLst>
            </p:cNvPr>
            <p:cNvSpPr/>
            <p:nvPr/>
          </p:nvSpPr>
          <p:spPr>
            <a:xfrm>
              <a:off x="7532534" y="2713463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7" y="0"/>
                  </a:moveTo>
                  <a:lnTo>
                    <a:pt x="4822" y="0"/>
                  </a:lnTo>
                  <a:lnTo>
                    <a:pt x="4822" y="8416"/>
                  </a:lnTo>
                  <a:cubicBezTo>
                    <a:pt x="4822" y="8668"/>
                    <a:pt x="4756" y="8949"/>
                    <a:pt x="4625" y="9145"/>
                  </a:cubicBezTo>
                  <a:cubicBezTo>
                    <a:pt x="4516" y="9313"/>
                    <a:pt x="4320" y="9482"/>
                    <a:pt x="4058" y="9482"/>
                  </a:cubicBezTo>
                  <a:cubicBezTo>
                    <a:pt x="3447" y="9482"/>
                    <a:pt x="2858" y="8668"/>
                    <a:pt x="1615" y="8668"/>
                  </a:cubicBezTo>
                  <a:cubicBezTo>
                    <a:pt x="371" y="8668"/>
                    <a:pt x="0" y="9958"/>
                    <a:pt x="0" y="10800"/>
                  </a:cubicBezTo>
                  <a:cubicBezTo>
                    <a:pt x="0" y="11642"/>
                    <a:pt x="349" y="12932"/>
                    <a:pt x="1615" y="12932"/>
                  </a:cubicBezTo>
                  <a:cubicBezTo>
                    <a:pt x="2880" y="12932"/>
                    <a:pt x="3447" y="12118"/>
                    <a:pt x="4058" y="12118"/>
                  </a:cubicBezTo>
                  <a:cubicBezTo>
                    <a:pt x="4320" y="12118"/>
                    <a:pt x="4516" y="12287"/>
                    <a:pt x="4625" y="12455"/>
                  </a:cubicBezTo>
                  <a:cubicBezTo>
                    <a:pt x="4756" y="12651"/>
                    <a:pt x="4822" y="12904"/>
                    <a:pt x="4822" y="13184"/>
                  </a:cubicBezTo>
                  <a:lnTo>
                    <a:pt x="4822" y="21600"/>
                  </a:lnTo>
                  <a:lnTo>
                    <a:pt x="19527" y="21600"/>
                  </a:lnTo>
                  <a:cubicBezTo>
                    <a:pt x="20684" y="21600"/>
                    <a:pt x="21600" y="20394"/>
                    <a:pt x="21600" y="18935"/>
                  </a:cubicBezTo>
                  <a:lnTo>
                    <a:pt x="21600" y="2693"/>
                  </a:lnTo>
                  <a:cubicBezTo>
                    <a:pt x="21600" y="1178"/>
                    <a:pt x="20684" y="0"/>
                    <a:pt x="19527" y="0"/>
                  </a:cubicBezTo>
                  <a:close/>
                </a:path>
              </a:pathLst>
            </a:custGeom>
            <a:solidFill>
              <a:srgbClr val="88AA7E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9FF42F-6FA3-4B18-BB7C-41292B7431EC}"/>
              </a:ext>
            </a:extLst>
          </p:cNvPr>
          <p:cNvSpPr txBox="1"/>
          <p:nvPr/>
        </p:nvSpPr>
        <p:spPr>
          <a:xfrm>
            <a:off x="933941" y="1615963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160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ECCBB-C856-47F6-BF23-120066DD6205}"/>
              </a:ext>
            </a:extLst>
          </p:cNvPr>
          <p:cNvSpPr txBox="1"/>
          <p:nvPr/>
        </p:nvSpPr>
        <p:spPr>
          <a:xfrm>
            <a:off x="9444038" y="4706472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96565-B396-4A36-B674-3F5E0B0E4B33}"/>
              </a:ext>
            </a:extLst>
          </p:cNvPr>
          <p:cNvSpPr txBox="1"/>
          <p:nvPr/>
        </p:nvSpPr>
        <p:spPr>
          <a:xfrm>
            <a:off x="3403934" y="1267808"/>
            <a:ext cx="305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42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A3D0D-66D9-4D45-94E4-4868C0117272}"/>
              </a:ext>
            </a:extLst>
          </p:cNvPr>
          <p:cNvSpPr txBox="1"/>
          <p:nvPr/>
        </p:nvSpPr>
        <p:spPr>
          <a:xfrm>
            <a:off x="2598086" y="2796191"/>
            <a:ext cx="4652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ГДК, библиотеки, музей</a:t>
            </a:r>
            <a:endParaRPr lang="ru-RU" sz="21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D0C4B0-2252-4F17-AC82-E359740399C1}"/>
              </a:ext>
            </a:extLst>
          </p:cNvPr>
          <p:cNvSpPr txBox="1"/>
          <p:nvPr/>
        </p:nvSpPr>
        <p:spPr>
          <a:xfrm>
            <a:off x="4798818" y="4446606"/>
            <a:ext cx="463680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области культуры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24C87-E256-4D03-8227-8A1E6125A65D}"/>
              </a:ext>
            </a:extLst>
          </p:cNvPr>
          <p:cNvSpPr txBox="1"/>
          <p:nvPr/>
        </p:nvSpPr>
        <p:spPr>
          <a:xfrm>
            <a:off x="4742671" y="5986151"/>
            <a:ext cx="4999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9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Проведение культурных мероприятий</a:t>
            </a:r>
            <a:endParaRPr lang="ru-RU" sz="19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097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7DB34E04-804A-40BE-A70E-CFB04E85294C}"/>
              </a:ext>
            </a:extLst>
          </p:cNvPr>
          <p:cNvSpPr txBox="1">
            <a:spLocks/>
          </p:cNvSpPr>
          <p:nvPr/>
        </p:nvSpPr>
        <p:spPr>
          <a:xfrm>
            <a:off x="703446" y="62307"/>
            <a:ext cx="1093543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Общегосударственные вопросы– 541 млн руб. (5,1 %)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3EA3D7CB-464F-4B5F-83A6-A0DF115488DC}"/>
              </a:ext>
            </a:extLst>
          </p:cNvPr>
          <p:cNvSpPr/>
          <p:nvPr/>
        </p:nvSpPr>
        <p:spPr>
          <a:xfrm rot="10800000">
            <a:off x="2037350" y="4249817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8E8F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E9485EF-2DE5-4AC1-A838-89888520F4EB}"/>
              </a:ext>
            </a:extLst>
          </p:cNvPr>
          <p:cNvSpPr/>
          <p:nvPr/>
        </p:nvSpPr>
        <p:spPr>
          <a:xfrm rot="10800000">
            <a:off x="2628299" y="4446617"/>
            <a:ext cx="3220958" cy="12409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3C62202-A6D3-439C-9A78-ECB4A7587166}"/>
              </a:ext>
            </a:extLst>
          </p:cNvPr>
          <p:cNvSpPr/>
          <p:nvPr/>
        </p:nvSpPr>
        <p:spPr>
          <a:xfrm rot="10800000">
            <a:off x="402780" y="4249817"/>
            <a:ext cx="1634570" cy="16345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57AE9FAB-DF64-4E68-8B8B-8163E22707B1}"/>
              </a:ext>
            </a:extLst>
          </p:cNvPr>
          <p:cNvSpPr/>
          <p:nvPr/>
        </p:nvSpPr>
        <p:spPr>
          <a:xfrm>
            <a:off x="9563701" y="4249817"/>
            <a:ext cx="590952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2278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E7FA6E9-8518-4FD6-9744-BDC0D07DDD72}"/>
              </a:ext>
            </a:extLst>
          </p:cNvPr>
          <p:cNvSpPr/>
          <p:nvPr/>
        </p:nvSpPr>
        <p:spPr>
          <a:xfrm>
            <a:off x="6342744" y="4446617"/>
            <a:ext cx="3220960" cy="12409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805BB255-01AB-4610-B0AD-1431ED9A425E}"/>
              </a:ext>
            </a:extLst>
          </p:cNvPr>
          <p:cNvSpPr/>
          <p:nvPr/>
        </p:nvSpPr>
        <p:spPr>
          <a:xfrm>
            <a:off x="10154655" y="4249817"/>
            <a:ext cx="1634570" cy="16345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4">
            <a:extLst>
              <a:ext uri="{FF2B5EF4-FFF2-40B4-BE49-F238E27FC236}">
                <a16:creationId xmlns:a16="http://schemas.microsoft.com/office/drawing/2014/main" id="{4ECC5FA6-63CA-4F1C-B676-187F1B9FD98C}"/>
              </a:ext>
            </a:extLst>
          </p:cNvPr>
          <p:cNvSpPr/>
          <p:nvPr/>
        </p:nvSpPr>
        <p:spPr>
          <a:xfrm rot="10800000">
            <a:off x="7970364" y="163413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3C54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C76D38C-D541-400B-A0A9-083D9BAB0CF8}"/>
              </a:ext>
            </a:extLst>
          </p:cNvPr>
          <p:cNvSpPr/>
          <p:nvPr/>
        </p:nvSpPr>
        <p:spPr>
          <a:xfrm rot="10800000">
            <a:off x="8559868" y="1830938"/>
            <a:ext cx="3220959" cy="12409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6CA2AB59-CA1C-4343-AE2E-265F2F9FF51E}"/>
              </a:ext>
            </a:extLst>
          </p:cNvPr>
          <p:cNvSpPr/>
          <p:nvPr/>
        </p:nvSpPr>
        <p:spPr>
          <a:xfrm rot="10800000">
            <a:off x="6335794" y="1634138"/>
            <a:ext cx="1634570" cy="16345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7">
            <a:extLst>
              <a:ext uri="{FF2B5EF4-FFF2-40B4-BE49-F238E27FC236}">
                <a16:creationId xmlns:a16="http://schemas.microsoft.com/office/drawing/2014/main" id="{E5D54D88-56D7-4945-8B5B-9A5CB3238B30}"/>
              </a:ext>
            </a:extLst>
          </p:cNvPr>
          <p:cNvSpPr/>
          <p:nvPr/>
        </p:nvSpPr>
        <p:spPr>
          <a:xfrm>
            <a:off x="3649453" y="163582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6484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2BB0ABA9-CCC2-496D-ABBC-E08CEDAB41D3}"/>
              </a:ext>
            </a:extLst>
          </p:cNvPr>
          <p:cNvSpPr/>
          <p:nvPr/>
        </p:nvSpPr>
        <p:spPr>
          <a:xfrm>
            <a:off x="428498" y="1832628"/>
            <a:ext cx="3220959" cy="12409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AD12924E-A01C-45D7-9719-B78068DF2DB7}"/>
              </a:ext>
            </a:extLst>
          </p:cNvPr>
          <p:cNvSpPr/>
          <p:nvPr/>
        </p:nvSpPr>
        <p:spPr>
          <a:xfrm>
            <a:off x="4240404" y="1635828"/>
            <a:ext cx="1634569" cy="16345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943;p37">
            <a:extLst>
              <a:ext uri="{FF2B5EF4-FFF2-40B4-BE49-F238E27FC236}">
                <a16:creationId xmlns:a16="http://schemas.microsoft.com/office/drawing/2014/main" id="{01081D16-A322-4756-8D07-CE078D9978D6}"/>
              </a:ext>
            </a:extLst>
          </p:cNvPr>
          <p:cNvSpPr/>
          <p:nvPr/>
        </p:nvSpPr>
        <p:spPr>
          <a:xfrm>
            <a:off x="250899" y="1851325"/>
            <a:ext cx="3616986" cy="124097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представительных органов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местных образований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8" name="Google Shape;1943;p37">
            <a:extLst>
              <a:ext uri="{FF2B5EF4-FFF2-40B4-BE49-F238E27FC236}">
                <a16:creationId xmlns:a16="http://schemas.microsoft.com/office/drawing/2014/main" id="{7D0BD4E0-005C-4C41-B673-A46E2949D885}"/>
              </a:ext>
            </a:extLst>
          </p:cNvPr>
          <p:cNvSpPr/>
          <p:nvPr/>
        </p:nvSpPr>
        <p:spPr>
          <a:xfrm>
            <a:off x="8616181" y="2027738"/>
            <a:ext cx="3108332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местной администрации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9" name="Google Shape;1943;p37">
            <a:extLst>
              <a:ext uri="{FF2B5EF4-FFF2-40B4-BE49-F238E27FC236}">
                <a16:creationId xmlns:a16="http://schemas.microsoft.com/office/drawing/2014/main" id="{2A2AE1DC-B94E-4C41-8BDA-7E436D9F08D7}"/>
              </a:ext>
            </a:extLst>
          </p:cNvPr>
          <p:cNvSpPr/>
          <p:nvPr/>
        </p:nvSpPr>
        <p:spPr>
          <a:xfrm>
            <a:off x="6379450" y="4564226"/>
            <a:ext cx="3342462" cy="11111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Другие общегосударственные вопросы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endParaRPr lang="ru-RU" sz="8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(ЦФО, КДН, опека,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административная комиссия)</a:t>
            </a:r>
            <a:endParaRPr sz="15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FFA6F-E879-4216-983C-380DF9A5794C}"/>
              </a:ext>
            </a:extLst>
          </p:cNvPr>
          <p:cNvSpPr txBox="1"/>
          <p:nvPr/>
        </p:nvSpPr>
        <p:spPr>
          <a:xfrm>
            <a:off x="10068364" y="4521811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372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1925E6-56F6-43B4-B2FE-A065C5011583}"/>
              </a:ext>
            </a:extLst>
          </p:cNvPr>
          <p:cNvSpPr txBox="1"/>
          <p:nvPr/>
        </p:nvSpPr>
        <p:spPr>
          <a:xfrm>
            <a:off x="6303511" y="194056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151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02AA5-664C-4E3E-8B82-2A5C28CDB50C}"/>
              </a:ext>
            </a:extLst>
          </p:cNvPr>
          <p:cNvSpPr txBox="1"/>
          <p:nvPr/>
        </p:nvSpPr>
        <p:spPr>
          <a:xfrm>
            <a:off x="4156417" y="189568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13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9676C-49F9-41F3-B9E1-99CEAE601C83}"/>
              </a:ext>
            </a:extLst>
          </p:cNvPr>
          <p:cNvSpPr txBox="1"/>
          <p:nvPr/>
        </p:nvSpPr>
        <p:spPr>
          <a:xfrm>
            <a:off x="297826" y="4591587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Google Shape;1943;p37">
            <a:extLst>
              <a:ext uri="{FF2B5EF4-FFF2-40B4-BE49-F238E27FC236}">
                <a16:creationId xmlns:a16="http://schemas.microsoft.com/office/drawing/2014/main" id="{05E29039-DF7A-43AB-BE90-B6CB874E6791}"/>
              </a:ext>
            </a:extLst>
          </p:cNvPr>
          <p:cNvSpPr/>
          <p:nvPr/>
        </p:nvSpPr>
        <p:spPr>
          <a:xfrm>
            <a:off x="2936953" y="4677590"/>
            <a:ext cx="2603647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Резервные фонды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7654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FC106-201A-4518-8CE9-12739C96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33450"/>
            <a:ext cx="10518338" cy="7829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бюджетного процесса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DE17C55-7399-49F3-BB15-24A78C30FF0D}"/>
              </a:ext>
            </a:extLst>
          </p:cNvPr>
          <p:cNvSpPr txBox="1">
            <a:spLocks/>
          </p:cNvSpPr>
          <p:nvPr/>
        </p:nvSpPr>
        <p:spPr>
          <a:xfrm>
            <a:off x="2281163" y="1485578"/>
            <a:ext cx="7416824" cy="4392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 утверждение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исполнением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отчета об исполнении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8759371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27F4684A-3106-4CCA-9266-B72FAB0113C4}"/>
              </a:ext>
            </a:extLst>
          </p:cNvPr>
          <p:cNvSpPr txBox="1">
            <a:spLocks/>
          </p:cNvSpPr>
          <p:nvPr/>
        </p:nvSpPr>
        <p:spPr>
          <a:xfrm>
            <a:off x="925338" y="66445"/>
            <a:ext cx="10341324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безопасность и правоохранительная деятельность– 71,0 млн руб. (0,7 %)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8D31CBCD-641B-43B1-A572-79548BD23CFA}"/>
              </a:ext>
            </a:extLst>
          </p:cNvPr>
          <p:cNvSpPr/>
          <p:nvPr/>
        </p:nvSpPr>
        <p:spPr>
          <a:xfrm>
            <a:off x="437460" y="1192740"/>
            <a:ext cx="3227692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34" y="19999"/>
                </a:moveTo>
                <a:cubicBezTo>
                  <a:pt x="21128" y="8816"/>
                  <a:pt x="16461" y="0"/>
                  <a:pt x="10768" y="0"/>
                </a:cubicBezTo>
                <a:cubicBezTo>
                  <a:pt x="5075" y="0"/>
                  <a:pt x="408" y="8816"/>
                  <a:pt x="2" y="19999"/>
                </a:cubicBezTo>
                <a:cubicBezTo>
                  <a:pt x="-32" y="20856"/>
                  <a:pt x="317" y="21600"/>
                  <a:pt x="746" y="21600"/>
                </a:cubicBezTo>
                <a:lnTo>
                  <a:pt x="20779" y="21600"/>
                </a:lnTo>
                <a:cubicBezTo>
                  <a:pt x="21219" y="21600"/>
                  <a:pt x="21568" y="20856"/>
                  <a:pt x="21534" y="19999"/>
                </a:cubicBezTo>
                <a:close/>
              </a:path>
            </a:pathLst>
          </a:custGeom>
          <a:solidFill>
            <a:srgbClr val="DEA82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FF204FE5-D93E-4458-9053-625717CEB835}"/>
              </a:ext>
            </a:extLst>
          </p:cNvPr>
          <p:cNvSpPr/>
          <p:nvPr/>
        </p:nvSpPr>
        <p:spPr>
          <a:xfrm>
            <a:off x="540856" y="1303805"/>
            <a:ext cx="3020898" cy="427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18968" y="21600"/>
                </a:moveTo>
                <a:lnTo>
                  <a:pt x="2644" y="21600"/>
                </a:lnTo>
                <a:cubicBezTo>
                  <a:pt x="1183" y="21600"/>
                  <a:pt x="0" y="20764"/>
                  <a:pt x="0" y="19732"/>
                </a:cubicBezTo>
                <a:lnTo>
                  <a:pt x="0" y="7627"/>
                </a:lnTo>
                <a:cubicBezTo>
                  <a:pt x="0" y="3421"/>
                  <a:pt x="4842" y="0"/>
                  <a:pt x="10794" y="0"/>
                </a:cubicBezTo>
                <a:cubicBezTo>
                  <a:pt x="16746" y="0"/>
                  <a:pt x="21588" y="3421"/>
                  <a:pt x="21588" y="7627"/>
                </a:cubicBezTo>
                <a:lnTo>
                  <a:pt x="21588" y="19732"/>
                </a:lnTo>
                <a:cubicBezTo>
                  <a:pt x="21600" y="20755"/>
                  <a:pt x="20417" y="21600"/>
                  <a:pt x="18968" y="21600"/>
                </a:cubicBezTo>
                <a:close/>
                <a:moveTo>
                  <a:pt x="10806" y="256"/>
                </a:moveTo>
                <a:cubicBezTo>
                  <a:pt x="5047" y="256"/>
                  <a:pt x="374" y="3566"/>
                  <a:pt x="374" y="7627"/>
                </a:cubicBezTo>
                <a:lnTo>
                  <a:pt x="374" y="19732"/>
                </a:lnTo>
                <a:cubicBezTo>
                  <a:pt x="374" y="20619"/>
                  <a:pt x="1401" y="21344"/>
                  <a:pt x="2656" y="21344"/>
                </a:cubicBezTo>
                <a:lnTo>
                  <a:pt x="18980" y="21344"/>
                </a:lnTo>
                <a:cubicBezTo>
                  <a:pt x="20236" y="21344"/>
                  <a:pt x="21262" y="20619"/>
                  <a:pt x="21262" y="19732"/>
                </a:cubicBezTo>
                <a:lnTo>
                  <a:pt x="21262" y="7627"/>
                </a:lnTo>
                <a:cubicBezTo>
                  <a:pt x="21238" y="3566"/>
                  <a:pt x="16565" y="256"/>
                  <a:pt x="10806" y="25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4C94C7A2-D3D2-4F0C-B8F4-555761B6805E}"/>
              </a:ext>
            </a:extLst>
          </p:cNvPr>
          <p:cNvSpPr/>
          <p:nvPr/>
        </p:nvSpPr>
        <p:spPr>
          <a:xfrm>
            <a:off x="4115458" y="4750488"/>
            <a:ext cx="3227514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20790" y="0"/>
                </a:moveTo>
                <a:lnTo>
                  <a:pt x="746" y="0"/>
                </a:lnTo>
                <a:cubicBezTo>
                  <a:pt x="318" y="0"/>
                  <a:pt x="-32" y="721"/>
                  <a:pt x="2" y="1601"/>
                </a:cubicBezTo>
                <a:cubicBezTo>
                  <a:pt x="408" y="12784"/>
                  <a:pt x="5078" y="21600"/>
                  <a:pt x="10774" y="21600"/>
                </a:cubicBezTo>
                <a:cubicBezTo>
                  <a:pt x="16470" y="21600"/>
                  <a:pt x="21139" y="12784"/>
                  <a:pt x="21545" y="1601"/>
                </a:cubicBezTo>
                <a:cubicBezTo>
                  <a:pt x="21568" y="722"/>
                  <a:pt x="21230" y="0"/>
                  <a:pt x="20790" y="0"/>
                </a:cubicBezTo>
                <a:close/>
              </a:path>
            </a:pathLst>
          </a:custGeom>
          <a:solidFill>
            <a:srgbClr val="90AB8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CE95157-37DC-4918-839A-FA45165E00A5}"/>
              </a:ext>
            </a:extLst>
          </p:cNvPr>
          <p:cNvSpPr/>
          <p:nvPr/>
        </p:nvSpPr>
        <p:spPr>
          <a:xfrm>
            <a:off x="4218856" y="1965325"/>
            <a:ext cx="3024266" cy="4277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21600"/>
                </a:moveTo>
                <a:cubicBezTo>
                  <a:pt x="4839" y="21600"/>
                  <a:pt x="0" y="18179"/>
                  <a:pt x="0" y="13973"/>
                </a:cubicBezTo>
                <a:lnTo>
                  <a:pt x="0" y="1868"/>
                </a:lnTo>
                <a:cubicBezTo>
                  <a:pt x="0" y="836"/>
                  <a:pt x="1183" y="0"/>
                  <a:pt x="2643" y="0"/>
                </a:cubicBezTo>
                <a:lnTo>
                  <a:pt x="18957" y="0"/>
                </a:lnTo>
                <a:cubicBezTo>
                  <a:pt x="20417" y="0"/>
                  <a:pt x="21600" y="836"/>
                  <a:pt x="21600" y="1868"/>
                </a:cubicBezTo>
                <a:lnTo>
                  <a:pt x="21600" y="13973"/>
                </a:lnTo>
                <a:cubicBezTo>
                  <a:pt x="21588" y="18179"/>
                  <a:pt x="16749" y="21600"/>
                  <a:pt x="10788" y="21600"/>
                </a:cubicBezTo>
                <a:close/>
                <a:moveTo>
                  <a:pt x="2643" y="264"/>
                </a:moveTo>
                <a:cubicBezTo>
                  <a:pt x="1388" y="264"/>
                  <a:pt x="362" y="990"/>
                  <a:pt x="362" y="1877"/>
                </a:cubicBezTo>
                <a:lnTo>
                  <a:pt x="362" y="13982"/>
                </a:lnTo>
                <a:cubicBezTo>
                  <a:pt x="362" y="18051"/>
                  <a:pt x="5044" y="21353"/>
                  <a:pt x="10788" y="21353"/>
                </a:cubicBezTo>
                <a:cubicBezTo>
                  <a:pt x="16532" y="21353"/>
                  <a:pt x="21214" y="18043"/>
                  <a:pt x="21214" y="13982"/>
                </a:cubicBezTo>
                <a:lnTo>
                  <a:pt x="21214" y="1877"/>
                </a:lnTo>
                <a:cubicBezTo>
                  <a:pt x="21214" y="990"/>
                  <a:pt x="20188" y="264"/>
                  <a:pt x="18933" y="264"/>
                </a:cubicBezTo>
                <a:lnTo>
                  <a:pt x="2643" y="2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8B84DAB4-9108-4D0F-97C0-B0658C4DC57B}"/>
              </a:ext>
            </a:extLst>
          </p:cNvPr>
          <p:cNvSpPr/>
          <p:nvPr/>
        </p:nvSpPr>
        <p:spPr>
          <a:xfrm>
            <a:off x="8229507" y="1192740"/>
            <a:ext cx="3227692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34" y="19999"/>
                </a:moveTo>
                <a:cubicBezTo>
                  <a:pt x="21128" y="8816"/>
                  <a:pt x="16461" y="0"/>
                  <a:pt x="10768" y="0"/>
                </a:cubicBezTo>
                <a:cubicBezTo>
                  <a:pt x="5075" y="0"/>
                  <a:pt x="408" y="8816"/>
                  <a:pt x="2" y="19999"/>
                </a:cubicBezTo>
                <a:cubicBezTo>
                  <a:pt x="-32" y="20856"/>
                  <a:pt x="317" y="21600"/>
                  <a:pt x="746" y="21600"/>
                </a:cubicBezTo>
                <a:lnTo>
                  <a:pt x="20779" y="21600"/>
                </a:lnTo>
                <a:cubicBezTo>
                  <a:pt x="21219" y="21600"/>
                  <a:pt x="21568" y="20856"/>
                  <a:pt x="21534" y="19999"/>
                </a:cubicBezTo>
                <a:close/>
              </a:path>
            </a:pathLst>
          </a:custGeom>
          <a:solidFill>
            <a:srgbClr val="E4593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7187F972-A1B7-4079-9189-0968C4B13184}"/>
              </a:ext>
            </a:extLst>
          </p:cNvPr>
          <p:cNvSpPr/>
          <p:nvPr/>
        </p:nvSpPr>
        <p:spPr>
          <a:xfrm>
            <a:off x="8329357" y="1292772"/>
            <a:ext cx="3020936" cy="427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18957" y="21600"/>
                </a:moveTo>
                <a:lnTo>
                  <a:pt x="2643" y="21600"/>
                </a:lnTo>
                <a:cubicBezTo>
                  <a:pt x="1183" y="21600"/>
                  <a:pt x="0" y="20764"/>
                  <a:pt x="0" y="19732"/>
                </a:cubicBezTo>
                <a:lnTo>
                  <a:pt x="0" y="7627"/>
                </a:lnTo>
                <a:cubicBezTo>
                  <a:pt x="0" y="3421"/>
                  <a:pt x="4839" y="0"/>
                  <a:pt x="10788" y="0"/>
                </a:cubicBezTo>
                <a:cubicBezTo>
                  <a:pt x="16737" y="0"/>
                  <a:pt x="21576" y="3421"/>
                  <a:pt x="21576" y="7627"/>
                </a:cubicBezTo>
                <a:lnTo>
                  <a:pt x="21576" y="19732"/>
                </a:lnTo>
                <a:cubicBezTo>
                  <a:pt x="21600" y="20755"/>
                  <a:pt x="20417" y="21600"/>
                  <a:pt x="18957" y="21600"/>
                </a:cubicBezTo>
                <a:close/>
                <a:moveTo>
                  <a:pt x="10800" y="256"/>
                </a:moveTo>
                <a:cubicBezTo>
                  <a:pt x="5044" y="256"/>
                  <a:pt x="374" y="3566"/>
                  <a:pt x="374" y="7627"/>
                </a:cubicBezTo>
                <a:lnTo>
                  <a:pt x="374" y="19732"/>
                </a:lnTo>
                <a:cubicBezTo>
                  <a:pt x="374" y="20619"/>
                  <a:pt x="1400" y="21344"/>
                  <a:pt x="2655" y="21344"/>
                </a:cubicBezTo>
                <a:lnTo>
                  <a:pt x="18957" y="21344"/>
                </a:lnTo>
                <a:cubicBezTo>
                  <a:pt x="20212" y="21344"/>
                  <a:pt x="21238" y="20619"/>
                  <a:pt x="21238" y="19732"/>
                </a:cubicBezTo>
                <a:lnTo>
                  <a:pt x="21238" y="7627"/>
                </a:lnTo>
                <a:cubicBezTo>
                  <a:pt x="21238" y="3566"/>
                  <a:pt x="16556" y="256"/>
                  <a:pt x="10800" y="25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DFB12-8A10-405A-B61C-D82C53EA56AB}"/>
              </a:ext>
            </a:extLst>
          </p:cNvPr>
          <p:cNvSpPr txBox="1"/>
          <p:nvPr/>
        </p:nvSpPr>
        <p:spPr>
          <a:xfrm>
            <a:off x="656950" y="3271473"/>
            <a:ext cx="2839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2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Гражданская оборона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7158A-F710-4AFA-B999-34674094B8E5}"/>
              </a:ext>
            </a:extLst>
          </p:cNvPr>
          <p:cNvSpPr txBox="1"/>
          <p:nvPr/>
        </p:nvSpPr>
        <p:spPr>
          <a:xfrm>
            <a:off x="903403" y="4348691"/>
            <a:ext cx="235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(АСО, ЕДДС, ОППС, ЧС)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8FB46-D26F-49AB-9235-B00052133583}"/>
              </a:ext>
            </a:extLst>
          </p:cNvPr>
          <p:cNvSpPr txBox="1"/>
          <p:nvPr/>
        </p:nvSpPr>
        <p:spPr>
          <a:xfrm>
            <a:off x="8553472" y="3442757"/>
            <a:ext cx="271319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Другие вопросы в области национальной безопасности</a:t>
            </a: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ru-RU" sz="20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6E0DF-953E-489E-88E1-6C1210D7A905}"/>
              </a:ext>
            </a:extLst>
          </p:cNvPr>
          <p:cNvSpPr txBox="1"/>
          <p:nvPr/>
        </p:nvSpPr>
        <p:spPr>
          <a:xfrm>
            <a:off x="4322254" y="2111362"/>
            <a:ext cx="294534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3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60C39-21E7-4863-AD68-CE0AFF46BE4A}"/>
              </a:ext>
            </a:extLst>
          </p:cNvPr>
          <p:cNvSpPr txBox="1"/>
          <p:nvPr/>
        </p:nvSpPr>
        <p:spPr>
          <a:xfrm>
            <a:off x="1414693" y="1526347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67,0</a:t>
            </a:r>
            <a:r>
              <a:rPr lang="ru-RU" sz="1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7FF7C-D407-48A6-A38C-88E59B4B5EF4}"/>
              </a:ext>
            </a:extLst>
          </p:cNvPr>
          <p:cNvSpPr txBox="1"/>
          <p:nvPr/>
        </p:nvSpPr>
        <p:spPr>
          <a:xfrm>
            <a:off x="5132724" y="4898122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3,0</a:t>
            </a:r>
            <a:r>
              <a:rPr lang="ru-RU" sz="1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DD23A-5F78-4FD1-A6BD-257260E3BAF0}"/>
              </a:ext>
            </a:extLst>
          </p:cNvPr>
          <p:cNvSpPr txBox="1"/>
          <p:nvPr/>
        </p:nvSpPr>
        <p:spPr>
          <a:xfrm>
            <a:off x="9177624" y="1526346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45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1,0</a:t>
            </a:r>
            <a:r>
              <a:rPr lang="ru-RU" sz="4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997250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A4639A6A-8AB5-4436-BBB9-21B9982D6550}"/>
              </a:ext>
            </a:extLst>
          </p:cNvPr>
          <p:cNvSpPr txBox="1">
            <a:spLocks/>
          </p:cNvSpPr>
          <p:nvPr/>
        </p:nvSpPr>
        <p:spPr>
          <a:xfrm>
            <a:off x="1394559" y="151023"/>
            <a:ext cx="977118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экономика– 2 137 млн руб. (20,0 %)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B6EFD-661A-4DDE-B4AB-2CE90026CFB0}"/>
              </a:ext>
            </a:extLst>
          </p:cNvPr>
          <p:cNvSpPr txBox="1"/>
          <p:nvPr/>
        </p:nvSpPr>
        <p:spPr>
          <a:xfrm>
            <a:off x="9462487" y="1798644"/>
            <a:ext cx="19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cs typeface="Arial"/>
                <a:sym typeface="Arial"/>
              </a:rPr>
              <a:t>6,0</a:t>
            </a:r>
            <a:r>
              <a:rPr lang="ru-RU" sz="20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млн руб.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0B1540-B4CF-4263-A24B-3427D46405B8}"/>
              </a:ext>
            </a:extLst>
          </p:cNvPr>
          <p:cNvGrpSpPr/>
          <p:nvPr/>
        </p:nvGrpSpPr>
        <p:grpSpPr>
          <a:xfrm>
            <a:off x="8955949" y="1696277"/>
            <a:ext cx="2540294" cy="4260494"/>
            <a:chOff x="9090173" y="1696277"/>
            <a:chExt cx="2540294" cy="4260494"/>
          </a:xfrm>
        </p:grpSpPr>
        <p:sp>
          <p:nvSpPr>
            <p:cNvPr id="5" name="Прямоугольник: скругленные верхние углы 4">
              <a:extLst>
                <a:ext uri="{FF2B5EF4-FFF2-40B4-BE49-F238E27FC236}">
                  <a16:creationId xmlns:a16="http://schemas.microsoft.com/office/drawing/2014/main" id="{92553E28-9323-4422-8625-46EF2CB5CEC9}"/>
                </a:ext>
              </a:extLst>
            </p:cNvPr>
            <p:cNvSpPr/>
            <p:nvPr/>
          </p:nvSpPr>
          <p:spPr>
            <a:xfrm rot="10800000">
              <a:off x="9090173" y="2468559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848CC2D-0C06-4DBF-BF1F-D9FE171FA22A}"/>
                </a:ext>
              </a:extLst>
            </p:cNvPr>
            <p:cNvSpPr/>
            <p:nvPr/>
          </p:nvSpPr>
          <p:spPr>
            <a:xfrm>
              <a:off x="9090175" y="1696277"/>
              <a:ext cx="2540292" cy="426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1C14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5A98DEE-0888-4BD3-86D7-AE5CB93E6F97}"/>
              </a:ext>
            </a:extLst>
          </p:cNvPr>
          <p:cNvGrpSpPr/>
          <p:nvPr/>
        </p:nvGrpSpPr>
        <p:grpSpPr>
          <a:xfrm>
            <a:off x="3228836" y="1696278"/>
            <a:ext cx="2540291" cy="4260495"/>
            <a:chOff x="3228836" y="1696278"/>
            <a:chExt cx="2540291" cy="4260495"/>
          </a:xfrm>
        </p:grpSpPr>
        <p:sp>
          <p:nvSpPr>
            <p:cNvPr id="8" name="Прямоугольник: скругленные верхние углы 7">
              <a:extLst>
                <a:ext uri="{FF2B5EF4-FFF2-40B4-BE49-F238E27FC236}">
                  <a16:creationId xmlns:a16="http://schemas.microsoft.com/office/drawing/2014/main" id="{3B6B859D-48A6-4C91-B2C9-914FAF35B924}"/>
                </a:ext>
              </a:extLst>
            </p:cNvPr>
            <p:cNvSpPr/>
            <p:nvPr/>
          </p:nvSpPr>
          <p:spPr>
            <a:xfrm rot="10800000">
              <a:off x="3228836" y="2468556"/>
              <a:ext cx="2526716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71FC0A9C-A9A9-4383-9273-767D096B9927}"/>
                </a:ext>
              </a:extLst>
            </p:cNvPr>
            <p:cNvSpPr/>
            <p:nvPr/>
          </p:nvSpPr>
          <p:spPr>
            <a:xfrm>
              <a:off x="3228842" y="1696278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5C7E9D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9567946-EE4A-44C7-A887-1D78F2BC2F20}"/>
              </a:ext>
            </a:extLst>
          </p:cNvPr>
          <p:cNvGrpSpPr/>
          <p:nvPr/>
        </p:nvGrpSpPr>
        <p:grpSpPr>
          <a:xfrm>
            <a:off x="6037690" y="1696277"/>
            <a:ext cx="2540601" cy="4260495"/>
            <a:chOff x="6037690" y="1696277"/>
            <a:chExt cx="2540601" cy="4260495"/>
          </a:xfrm>
        </p:grpSpPr>
        <p:sp>
          <p:nvSpPr>
            <p:cNvPr id="11" name="Прямоугольник: скругленные верхние углы 10">
              <a:extLst>
                <a:ext uri="{FF2B5EF4-FFF2-40B4-BE49-F238E27FC236}">
                  <a16:creationId xmlns:a16="http://schemas.microsoft.com/office/drawing/2014/main" id="{1E00E8AD-F88C-4A36-B465-1AFB787AEADF}"/>
                </a:ext>
              </a:extLst>
            </p:cNvPr>
            <p:cNvSpPr/>
            <p:nvPr/>
          </p:nvSpPr>
          <p:spPr>
            <a:xfrm rot="10800000">
              <a:off x="6037690" y="2465308"/>
              <a:ext cx="2531405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793584D6-12BB-4877-BBEB-A8FACB0D24E2}"/>
                </a:ext>
              </a:extLst>
            </p:cNvPr>
            <p:cNvSpPr/>
            <p:nvPr/>
          </p:nvSpPr>
          <p:spPr>
            <a:xfrm>
              <a:off x="6038006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5785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283B5D9-2AFC-4E59-83C5-4F087F02FFBD}"/>
              </a:ext>
            </a:extLst>
          </p:cNvPr>
          <p:cNvGrpSpPr/>
          <p:nvPr/>
        </p:nvGrpSpPr>
        <p:grpSpPr>
          <a:xfrm>
            <a:off x="318046" y="1696277"/>
            <a:ext cx="2540291" cy="4260495"/>
            <a:chOff x="318046" y="1696277"/>
            <a:chExt cx="2540291" cy="4260495"/>
          </a:xfrm>
        </p:grpSpPr>
        <p:sp>
          <p:nvSpPr>
            <p:cNvPr id="14" name="Прямоугольник: скругленные верхние углы 13">
              <a:extLst>
                <a:ext uri="{FF2B5EF4-FFF2-40B4-BE49-F238E27FC236}">
                  <a16:creationId xmlns:a16="http://schemas.microsoft.com/office/drawing/2014/main" id="{CD750F16-2A30-42B0-ADB5-E723D848E7FD}"/>
                </a:ext>
              </a:extLst>
            </p:cNvPr>
            <p:cNvSpPr/>
            <p:nvPr/>
          </p:nvSpPr>
          <p:spPr>
            <a:xfrm rot="10800000">
              <a:off x="318046" y="2468560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7DC6F391-880B-4638-BD86-F0365AA309A3}"/>
                </a:ext>
              </a:extLst>
            </p:cNvPr>
            <p:cNvSpPr/>
            <p:nvPr/>
          </p:nvSpPr>
          <p:spPr>
            <a:xfrm>
              <a:off x="318047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31A89A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459A77-9173-4FCF-9706-54A08C03E0AE}"/>
              </a:ext>
            </a:extLst>
          </p:cNvPr>
          <p:cNvSpPr txBox="1"/>
          <p:nvPr/>
        </p:nvSpPr>
        <p:spPr>
          <a:xfrm>
            <a:off x="339496" y="1755835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1 784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sz="20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9494C-632F-4BD8-AECD-A4699BEA5FA4}"/>
              </a:ext>
            </a:extLst>
          </p:cNvPr>
          <p:cNvSpPr txBox="1"/>
          <p:nvPr/>
        </p:nvSpPr>
        <p:spPr>
          <a:xfrm>
            <a:off x="496509" y="3017387"/>
            <a:ext cx="2183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Дорожное хозяйство 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(дорожные фонды)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DABAC-3C25-45CC-8AFB-F7F44DD07E4C}"/>
              </a:ext>
            </a:extLst>
          </p:cNvPr>
          <p:cNvSpPr txBox="1"/>
          <p:nvPr/>
        </p:nvSpPr>
        <p:spPr>
          <a:xfrm>
            <a:off x="3257159" y="1745114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182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0801A-C617-4274-A254-B0C7252A977A}"/>
              </a:ext>
            </a:extLst>
          </p:cNvPr>
          <p:cNvSpPr txBox="1"/>
          <p:nvPr/>
        </p:nvSpPr>
        <p:spPr>
          <a:xfrm>
            <a:off x="3433487" y="3454728"/>
            <a:ext cx="21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Транспорт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7E895-A378-4E8A-B6BB-446B6CFA6DF5}"/>
              </a:ext>
            </a:extLst>
          </p:cNvPr>
          <p:cNvSpPr txBox="1"/>
          <p:nvPr/>
        </p:nvSpPr>
        <p:spPr>
          <a:xfrm>
            <a:off x="6069572" y="1758371"/>
            <a:ext cx="249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166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120DE7-CF6C-4FCE-A9B6-C8C9757EB684}"/>
              </a:ext>
            </a:extLst>
          </p:cNvPr>
          <p:cNvSpPr txBox="1"/>
          <p:nvPr/>
        </p:nvSpPr>
        <p:spPr>
          <a:xfrm>
            <a:off x="6080810" y="3034847"/>
            <a:ext cx="24325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Другие вопросы в области национальной экономики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59744-5374-4021-A3AE-8684743BC256}"/>
              </a:ext>
            </a:extLst>
          </p:cNvPr>
          <p:cNvSpPr txBox="1"/>
          <p:nvPr/>
        </p:nvSpPr>
        <p:spPr>
          <a:xfrm>
            <a:off x="9364633" y="1755835"/>
            <a:ext cx="1935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5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B381A5-7E24-4D85-8C90-1CEA9345F658}"/>
              </a:ext>
            </a:extLst>
          </p:cNvPr>
          <p:cNvSpPr txBox="1"/>
          <p:nvPr/>
        </p:nvSpPr>
        <p:spPr>
          <a:xfrm>
            <a:off x="8976946" y="3017387"/>
            <a:ext cx="25494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Сельское хозяйство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и рыболовство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(отлов животных)</a:t>
            </a:r>
          </a:p>
        </p:txBody>
      </p:sp>
    </p:spTree>
    <p:extLst>
      <p:ext uri="{BB962C8B-B14F-4D97-AF65-F5344CB8AC3E}">
        <p14:creationId xmlns:p14="http://schemas.microsoft.com/office/powerpoint/2010/main" val="1858727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C7E961EA-6CB2-483F-98F0-D50407B7B4D8}"/>
              </a:ext>
            </a:extLst>
          </p:cNvPr>
          <p:cNvSpPr txBox="1">
            <a:spLocks/>
          </p:cNvSpPr>
          <p:nvPr/>
        </p:nvSpPr>
        <p:spPr>
          <a:xfrm>
            <a:off x="565351" y="132327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Жилищно-коммунальное хозяйство– 837 млн руб. (7,8%)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947EA8E4-9AE4-4A5F-A353-71373A59B460}"/>
              </a:ext>
            </a:extLst>
          </p:cNvPr>
          <p:cNvGrpSpPr/>
          <p:nvPr/>
        </p:nvGrpSpPr>
        <p:grpSpPr>
          <a:xfrm>
            <a:off x="500905" y="1291016"/>
            <a:ext cx="2644968" cy="4460356"/>
            <a:chOff x="1402967" y="1245497"/>
            <a:chExt cx="2093421" cy="4367007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6D665722-6B61-4801-A32C-A5EB14E6708C}"/>
                </a:ext>
              </a:extLst>
            </p:cNvPr>
            <p:cNvSpPr/>
            <p:nvPr/>
          </p:nvSpPr>
          <p:spPr>
            <a:xfrm>
              <a:off x="1402967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 flip="none" rotWithShape="1">
              <a:gsLst>
                <a:gs pos="77000">
                  <a:srgbClr val="B4C4D4"/>
                </a:gs>
                <a:gs pos="60000">
                  <a:srgbClr val="829CB8"/>
                </a:gs>
                <a:gs pos="30000">
                  <a:srgbClr val="597B9D"/>
                </a:gs>
              </a:gsLst>
              <a:lin ang="16200000" scaled="1"/>
              <a:tileRect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F484F490-BFDB-45E6-B3B2-4828158746F4}"/>
                </a:ext>
              </a:extLst>
            </p:cNvPr>
            <p:cNvSpPr/>
            <p:nvPr/>
          </p:nvSpPr>
          <p:spPr>
            <a:xfrm>
              <a:off x="1643195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BCAED634-9DA3-48FD-936B-85E1CAD0A94C}"/>
                </a:ext>
              </a:extLst>
            </p:cNvPr>
            <p:cNvSpPr/>
            <p:nvPr/>
          </p:nvSpPr>
          <p:spPr>
            <a:xfrm>
              <a:off x="1643197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7" name="Group 35">
            <a:extLst>
              <a:ext uri="{FF2B5EF4-FFF2-40B4-BE49-F238E27FC236}">
                <a16:creationId xmlns:a16="http://schemas.microsoft.com/office/drawing/2014/main" id="{797C75A7-B808-4E65-86A7-D8FDCEDBB795}"/>
              </a:ext>
            </a:extLst>
          </p:cNvPr>
          <p:cNvGrpSpPr/>
          <p:nvPr/>
        </p:nvGrpSpPr>
        <p:grpSpPr>
          <a:xfrm>
            <a:off x="4316746" y="1291016"/>
            <a:ext cx="2644968" cy="4460356"/>
            <a:chOff x="3805250" y="1245497"/>
            <a:chExt cx="2093421" cy="4367007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A5C867C3-055D-4571-9EA5-B24AD33FE710}"/>
                </a:ext>
              </a:extLst>
            </p:cNvPr>
            <p:cNvSpPr/>
            <p:nvPr/>
          </p:nvSpPr>
          <p:spPr>
            <a:xfrm>
              <a:off x="3805250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CAD9C5"/>
                </a:gs>
                <a:gs pos="53000">
                  <a:srgbClr val="B0C7A9"/>
                </a:gs>
                <a:gs pos="30000">
                  <a:srgbClr val="9AB791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DD24ECB8-4803-4726-8736-901978979ADB}"/>
                </a:ext>
              </a:extLst>
            </p:cNvPr>
            <p:cNvSpPr/>
            <p:nvPr/>
          </p:nvSpPr>
          <p:spPr>
            <a:xfrm>
              <a:off x="4045478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248E2D74-BCE8-4657-A798-10AD29B5041E}"/>
                </a:ext>
              </a:extLst>
            </p:cNvPr>
            <p:cNvSpPr/>
            <p:nvPr/>
          </p:nvSpPr>
          <p:spPr>
            <a:xfrm>
              <a:off x="4045480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11" name="Group 36">
            <a:extLst>
              <a:ext uri="{FF2B5EF4-FFF2-40B4-BE49-F238E27FC236}">
                <a16:creationId xmlns:a16="http://schemas.microsoft.com/office/drawing/2014/main" id="{F0908630-C0C4-474F-8820-7234B5728E59}"/>
              </a:ext>
            </a:extLst>
          </p:cNvPr>
          <p:cNvGrpSpPr/>
          <p:nvPr/>
        </p:nvGrpSpPr>
        <p:grpSpPr>
          <a:xfrm>
            <a:off x="8359090" y="1291016"/>
            <a:ext cx="2644968" cy="4460356"/>
            <a:chOff x="6250431" y="1245497"/>
            <a:chExt cx="2093421" cy="4367007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9375938C-8CF2-4E2F-A931-F5A45F00FEEE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EEDCB0"/>
                </a:gs>
                <a:gs pos="61000">
                  <a:srgbClr val="E1C275"/>
                </a:gs>
                <a:gs pos="26000">
                  <a:srgbClr val="D5AA3D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D18B1B2A-6D2C-4991-8F97-495156E711D2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C7B8B5D5-8976-4869-A4A7-D13D67A6503F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853494-5F2D-498E-A502-E88078737B24}"/>
              </a:ext>
            </a:extLst>
          </p:cNvPr>
          <p:cNvSpPr txBox="1"/>
          <p:nvPr/>
        </p:nvSpPr>
        <p:spPr>
          <a:xfrm>
            <a:off x="969374" y="1563746"/>
            <a:ext cx="1708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754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83AE8-45E9-4BA1-8A08-48BC935164E9}"/>
              </a:ext>
            </a:extLst>
          </p:cNvPr>
          <p:cNvSpPr txBox="1"/>
          <p:nvPr/>
        </p:nvSpPr>
        <p:spPr>
          <a:xfrm>
            <a:off x="8802679" y="1559517"/>
            <a:ext cx="175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35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C236A-FD79-4449-B622-5E3021DEDA88}"/>
              </a:ext>
            </a:extLst>
          </p:cNvPr>
          <p:cNvSpPr txBox="1"/>
          <p:nvPr/>
        </p:nvSpPr>
        <p:spPr>
          <a:xfrm>
            <a:off x="4710929" y="1559519"/>
            <a:ext cx="182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48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7433CA-BA4F-418B-9665-2E00F181AEDD}"/>
              </a:ext>
            </a:extLst>
          </p:cNvPr>
          <p:cNvSpPr/>
          <p:nvPr/>
        </p:nvSpPr>
        <p:spPr>
          <a:xfrm>
            <a:off x="462543" y="3707573"/>
            <a:ext cx="2644968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5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Благоустройство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C0AB70-7C68-494C-A7B4-E74DB739166E}"/>
              </a:ext>
            </a:extLst>
          </p:cNvPr>
          <p:cNvSpPr txBox="1"/>
          <p:nvPr/>
        </p:nvSpPr>
        <p:spPr>
          <a:xfrm>
            <a:off x="8354371" y="3572345"/>
            <a:ext cx="264987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Жилищное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хозяйство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83D9B-652F-431F-BBBE-C982C785A772}"/>
              </a:ext>
            </a:extLst>
          </p:cNvPr>
          <p:cNvSpPr txBox="1"/>
          <p:nvPr/>
        </p:nvSpPr>
        <p:spPr>
          <a:xfrm>
            <a:off x="4067346" y="3572346"/>
            <a:ext cx="311625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Другие вопросы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в области ЖКХ</a:t>
            </a:r>
          </a:p>
        </p:txBody>
      </p:sp>
    </p:spTree>
    <p:extLst>
      <p:ext uri="{BB962C8B-B14F-4D97-AF65-F5344CB8AC3E}">
        <p14:creationId xmlns:p14="http://schemas.microsoft.com/office/powerpoint/2010/main" val="381977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632EADF4-72D2-44F6-AD5B-4F5718DD072A}"/>
              </a:ext>
            </a:extLst>
          </p:cNvPr>
          <p:cNvSpPr txBox="1">
            <a:spLocks/>
          </p:cNvSpPr>
          <p:nvPr/>
        </p:nvSpPr>
        <p:spPr>
          <a:xfrm>
            <a:off x="565351" y="132327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Национальные проекты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FF3FA-7728-4677-8FB5-A05BC81E883D}"/>
              </a:ext>
            </a:extLst>
          </p:cNvPr>
          <p:cNvSpPr txBox="1"/>
          <p:nvPr/>
        </p:nvSpPr>
        <p:spPr>
          <a:xfrm>
            <a:off x="1694576" y="906011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FF1BB-0068-48E5-B1AF-74A10ED2EF73}"/>
              </a:ext>
            </a:extLst>
          </p:cNvPr>
          <p:cNvSpPr txBox="1"/>
          <p:nvPr/>
        </p:nvSpPr>
        <p:spPr>
          <a:xfrm>
            <a:off x="7877269" y="906011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8FE10-F9D3-4A8F-9AAD-DAFCEEA1DFCE}"/>
              </a:ext>
            </a:extLst>
          </p:cNvPr>
          <p:cNvSpPr txBox="1"/>
          <p:nvPr/>
        </p:nvSpPr>
        <p:spPr>
          <a:xfrm>
            <a:off x="75523" y="1697757"/>
            <a:ext cx="6232998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городской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66,0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руб.;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номерного фонда, инфраструктуры и новых точек притяжения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50,5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руб.;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лучшее детям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316,0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руб.;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наставники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D8D3B-02BF-4C37-A8D0-2CB5C65B7358}"/>
              </a:ext>
            </a:extLst>
          </p:cNvPr>
          <p:cNvSpPr txBox="1"/>
          <p:nvPr/>
        </p:nvSpPr>
        <p:spPr>
          <a:xfrm>
            <a:off x="6493079" y="1697757"/>
            <a:ext cx="513357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городской среды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руб.;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наставники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руб.;</a:t>
            </a:r>
          </a:p>
        </p:txBody>
      </p:sp>
    </p:spTree>
    <p:extLst>
      <p:ext uri="{BB962C8B-B14F-4D97-AF65-F5344CB8AC3E}">
        <p14:creationId xmlns:p14="http://schemas.microsoft.com/office/powerpoint/2010/main" val="1945843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1043" y="333450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городского округа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83083"/>
              </p:ext>
            </p:extLst>
          </p:nvPr>
        </p:nvGraphicFramePr>
        <p:xfrm>
          <a:off x="134419" y="1053530"/>
          <a:ext cx="11926335" cy="5630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10 694,3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9 705,4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9 116,2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строительного комплекса и архитектуры в городском округе город Стерлитамак Республики Башкортостан на 2025-2027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жильем молодых семей городского округа город Стерлитамак на 2025 - 2027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системы образования городского округа город Стерлитамак Республики Башкортостан до 2030 года»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5 999,8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6 166,3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6 435,7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«Сохранение и развитие культуры в городском округе город Стерлитамак Республики Башкортостан на период 2023-2029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физической культуры и спорта в городском округе город Стерлитамак Республики Башкортостан на 2023-2027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молодежной политики в городском округе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транспортной инфраструктуры и обеспечение безопасности дорожного движения на территории городского округа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5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«Противодействие злоупотреблению наркотикам и их незаконному обороту, профилактика заболеваемости наркологическими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городском округе город»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5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«Формирование современной городской среды городского округа город Стерлитамак Республики Башкортостан на 2018-2030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общественной безопасности на территории городского округа город Стерлитамак РБ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терроризма и экстремизма,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городского округа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Башкортостан на 2025-2029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архивного дела в городском округе город Стерлитамак Республики Башкортостан на 2025-2030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«Благоустройство городского округа город Стерлитамак Республики Башкортостан на 2017-2027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968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муниципальной службы в городском округе город Стерлитамак Республики Башкортостан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027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39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социально-ориентированных некоммерческих организациях в городском округе город Стерлитамак Республики Башкортостан»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и борьба с употреблением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алкогольной продукции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государственной национальной политики в ГО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РБ на 2025-2030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58533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и развитие садоводческих некоммерческих товариществ, расположенных на территории городского округа город Стерлитамак Республики Башкортостан на 2026-20288 годы»»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8690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2" y="274704"/>
            <a:ext cx="10441159" cy="12828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городского округа город Стерлитамак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2026 год и плановый период 2027 и 2028 годы, млн. рублей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335285372"/>
              </p:ext>
            </p:extLst>
          </p:nvPr>
        </p:nvGraphicFramePr>
        <p:xfrm>
          <a:off x="2065140" y="1125538"/>
          <a:ext cx="8130118" cy="542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18856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к проекту бюджета о расходах бюджета городского округа город Стерлитамак Республики Башкортостан, тыс.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C182878-D70B-4A30-B0CC-C065BB873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14792"/>
              </p:ext>
            </p:extLst>
          </p:nvPr>
        </p:nvGraphicFramePr>
        <p:xfrm>
          <a:off x="624980" y="1125538"/>
          <a:ext cx="11233247" cy="54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926">
                  <a:extLst>
                    <a:ext uri="{9D8B030D-6E8A-4147-A177-3AD203B41FA5}">
                      <a16:colId xmlns:a16="http://schemas.microsoft.com/office/drawing/2014/main" val="2123557917"/>
                    </a:ext>
                  </a:extLst>
                </a:gridCol>
                <a:gridCol w="942894">
                  <a:extLst>
                    <a:ext uri="{9D8B030D-6E8A-4147-A177-3AD203B41FA5}">
                      <a16:colId xmlns:a16="http://schemas.microsoft.com/office/drawing/2014/main" val="1994355685"/>
                    </a:ext>
                  </a:extLst>
                </a:gridCol>
                <a:gridCol w="1038929">
                  <a:extLst>
                    <a:ext uri="{9D8B030D-6E8A-4147-A177-3AD203B41FA5}">
                      <a16:colId xmlns:a16="http://schemas.microsoft.com/office/drawing/2014/main" val="797588500"/>
                    </a:ext>
                  </a:extLst>
                </a:gridCol>
                <a:gridCol w="934165">
                  <a:extLst>
                    <a:ext uri="{9D8B030D-6E8A-4147-A177-3AD203B41FA5}">
                      <a16:colId xmlns:a16="http://schemas.microsoft.com/office/drawing/2014/main" val="2745617727"/>
                    </a:ext>
                  </a:extLst>
                </a:gridCol>
                <a:gridCol w="1036020">
                  <a:extLst>
                    <a:ext uri="{9D8B030D-6E8A-4147-A177-3AD203B41FA5}">
                      <a16:colId xmlns:a16="http://schemas.microsoft.com/office/drawing/2014/main" val="1107480552"/>
                    </a:ext>
                  </a:extLst>
                </a:gridCol>
                <a:gridCol w="954535">
                  <a:extLst>
                    <a:ext uri="{9D8B030D-6E8A-4147-A177-3AD203B41FA5}">
                      <a16:colId xmlns:a16="http://schemas.microsoft.com/office/drawing/2014/main" val="3179696810"/>
                    </a:ext>
                  </a:extLst>
                </a:gridCol>
                <a:gridCol w="759554">
                  <a:extLst>
                    <a:ext uri="{9D8B030D-6E8A-4147-A177-3AD203B41FA5}">
                      <a16:colId xmlns:a16="http://schemas.microsoft.com/office/drawing/2014/main" val="3208491517"/>
                    </a:ext>
                  </a:extLst>
                </a:gridCol>
                <a:gridCol w="919612">
                  <a:extLst>
                    <a:ext uri="{9D8B030D-6E8A-4147-A177-3AD203B41FA5}">
                      <a16:colId xmlns:a16="http://schemas.microsoft.com/office/drawing/2014/main" val="1547112316"/>
                    </a:ext>
                  </a:extLst>
                </a:gridCol>
                <a:gridCol w="919612">
                  <a:extLst>
                    <a:ext uri="{9D8B030D-6E8A-4147-A177-3AD203B41FA5}">
                      <a16:colId xmlns:a16="http://schemas.microsoft.com/office/drawing/2014/main" val="3952979599"/>
                    </a:ext>
                  </a:extLst>
                </a:gridCol>
              </a:tblGrid>
              <a:tr h="48607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Сведения к проекту бюджета о расходах бюджета городского округа город Стерлитамак Республики Башкортостан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73471"/>
                  </a:ext>
                </a:extLst>
              </a:tr>
              <a:tr h="21718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на 2026 год и плановый период 2027 и 2028 годов в сравнении с ожидаемым исполнением за текщий 2025 год (оценкой 2025 года) и отчетом за отчетным 2024 годом.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151300"/>
                  </a:ext>
                </a:extLst>
              </a:tr>
              <a:tr h="191672">
                <a:tc gridSpan="9"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Ед.изм.:тыс.руб.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9658"/>
                  </a:ext>
                </a:extLst>
              </a:tr>
              <a:tr h="704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Муниципальные программы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2026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2027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2028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Утвержденный план 2025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Оценка ожидаемого исполнения за 2025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% исполнения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Исполнено за 2024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Темп роста к 2024 году, 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463461187"/>
                  </a:ext>
                </a:extLst>
              </a:tr>
              <a:tr h="25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ОБЩЕГОСУДАРСТВЕННЫЕ ВОПРОСЫ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541,30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325,00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478,50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454,00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565,00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124,4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514,10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91,0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803369529"/>
                  </a:ext>
                </a:extLst>
              </a:tr>
              <a:tr h="357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71,50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69,50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74,70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53,60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55,10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62,70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113,8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02205933"/>
                  </a:ext>
                </a:extLst>
              </a:tr>
              <a:tr h="299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НАЦИОНАЛЬНАЯ ЭКОНОМИКА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2 137,00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1 420,50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308,80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678,00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1 487,40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219,4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790,90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53,2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527643020"/>
                  </a:ext>
                </a:extLst>
              </a:tr>
              <a:tr h="248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ЖИЛИЩНО-КОММУНАЛЬНОЕ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837,30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720,90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692,20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822,30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931,60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113,3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907,90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741143676"/>
                  </a:ext>
                </a:extLst>
              </a:tr>
              <a:tr h="2895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ОХРАНА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25,80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25,80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25,80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33,40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43,30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129,6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18,40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932732069"/>
                  </a:ext>
                </a:extLst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6 085,80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6 251,00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6 523,30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6 136,60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6 178,10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5 731,10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823415561"/>
                  </a:ext>
                </a:extLst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163,00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164,40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166,40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149,90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152,40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132,90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87,2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248624065"/>
                  </a:ext>
                </a:extLst>
              </a:tr>
              <a:tr h="279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СОЦИАЛЬНАЯ ПОЛИТИКА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405,40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407,20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409,20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427,90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412,60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96,4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439,80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143660131"/>
                  </a:ext>
                </a:extLst>
              </a:tr>
              <a:tr h="299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422,10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213,90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214,30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404,70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395,20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97,7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182,90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46,3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46754916"/>
                  </a:ext>
                </a:extLst>
              </a:tr>
              <a:tr h="25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57705866"/>
                  </a:ext>
                </a:extLst>
              </a:tr>
              <a:tr h="403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0,10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0,50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0,60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120,0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067465625"/>
                  </a:ext>
                </a:extLst>
              </a:tr>
              <a:tr h="279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Условно утвержденные расходы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102,00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218,00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5744741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10 694,30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9 705,40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9 116,20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9 165,50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10 255,90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111,9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8 785,90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</a:rPr>
                        <a:t>85,7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8158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897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 к проекту бюджета о расходах бюджета городского округа город Стерлитамак Республики Башкортостан по муниципальным программам,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2A367E0-C7AD-4DCA-AB95-DDC8A5A9C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445166"/>
              </p:ext>
            </p:extLst>
          </p:nvPr>
        </p:nvGraphicFramePr>
        <p:xfrm>
          <a:off x="169839" y="693490"/>
          <a:ext cx="12025336" cy="6145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8630">
                  <a:extLst>
                    <a:ext uri="{9D8B030D-6E8A-4147-A177-3AD203B41FA5}">
                      <a16:colId xmlns:a16="http://schemas.microsoft.com/office/drawing/2014/main" val="2692705908"/>
                    </a:ext>
                  </a:extLst>
                </a:gridCol>
                <a:gridCol w="516425">
                  <a:extLst>
                    <a:ext uri="{9D8B030D-6E8A-4147-A177-3AD203B41FA5}">
                      <a16:colId xmlns:a16="http://schemas.microsoft.com/office/drawing/2014/main" val="2427637401"/>
                    </a:ext>
                  </a:extLst>
                </a:gridCol>
                <a:gridCol w="634941">
                  <a:extLst>
                    <a:ext uri="{9D8B030D-6E8A-4147-A177-3AD203B41FA5}">
                      <a16:colId xmlns:a16="http://schemas.microsoft.com/office/drawing/2014/main" val="296593435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396132498"/>
                    </a:ext>
                  </a:extLst>
                </a:gridCol>
                <a:gridCol w="642188">
                  <a:extLst>
                    <a:ext uri="{9D8B030D-6E8A-4147-A177-3AD203B41FA5}">
                      <a16:colId xmlns:a16="http://schemas.microsoft.com/office/drawing/2014/main" val="900768869"/>
                    </a:ext>
                  </a:extLst>
                </a:gridCol>
                <a:gridCol w="680680">
                  <a:extLst>
                    <a:ext uri="{9D8B030D-6E8A-4147-A177-3AD203B41FA5}">
                      <a16:colId xmlns:a16="http://schemas.microsoft.com/office/drawing/2014/main" val="2872028793"/>
                    </a:ext>
                  </a:extLst>
                </a:gridCol>
                <a:gridCol w="756311">
                  <a:extLst>
                    <a:ext uri="{9D8B030D-6E8A-4147-A177-3AD203B41FA5}">
                      <a16:colId xmlns:a16="http://schemas.microsoft.com/office/drawing/2014/main" val="3172814929"/>
                    </a:ext>
                  </a:extLst>
                </a:gridCol>
                <a:gridCol w="605048">
                  <a:extLst>
                    <a:ext uri="{9D8B030D-6E8A-4147-A177-3AD203B41FA5}">
                      <a16:colId xmlns:a16="http://schemas.microsoft.com/office/drawing/2014/main" val="1395372249"/>
                    </a:ext>
                  </a:extLst>
                </a:gridCol>
                <a:gridCol w="605049">
                  <a:extLst>
                    <a:ext uri="{9D8B030D-6E8A-4147-A177-3AD203B41FA5}">
                      <a16:colId xmlns:a16="http://schemas.microsoft.com/office/drawing/2014/main" val="2895811534"/>
                    </a:ext>
                  </a:extLst>
                </a:gridCol>
              </a:tblGrid>
              <a:tr h="16741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Сведения  к проекту бюджета о расходах бюджета городского округа город Стерлитамак Республики Башкортостан по муниципалоьным программам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636433"/>
                  </a:ext>
                </a:extLst>
              </a:tr>
              <a:tr h="7480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на 2026 год и плановый период 2028 и 2029 годов в сравнении с ожидаемым исполнением за текущий 2024 год (оценкой 2025 года) и отчетом за отчетным 2024 годом.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41570"/>
                  </a:ext>
                </a:extLst>
              </a:tr>
              <a:tr h="66018">
                <a:tc gridSpan="9"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Ед.изм.:млн.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27500"/>
                  </a:ext>
                </a:extLst>
              </a:tr>
              <a:tr h="254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Муниципальные программы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План 2026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План 2027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План 2028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Утвержденный план 2025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Оценка ожидаемого исполнения за 2025 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% исполнения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Исполнено за 2024 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Темп роста к 2024 году, 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742277328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строительного комплекса и архитектуры в ГО г. Стерлитамак РБ на 2025-2027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1 875,9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1 107,0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369,7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1 008,0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846602276"/>
                  </a:ext>
                </a:extLst>
              </a:tr>
              <a:tr h="1567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«Обеспечение жильем молодых семей городского округа город Стерлитамак на 2025–2027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601699989"/>
                  </a:ext>
                </a:extLst>
              </a:tr>
              <a:tr h="181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системы образования городского округа город Стерлитамак Республики Башкортостан до 2030 года»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5 999,8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6 166,3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6 435,7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6 128,6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6 127,2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5 745,6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658066925"/>
                  </a:ext>
                </a:extLst>
              </a:tr>
              <a:tr h="138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«Сохранение и развитие культуры в ГО г. Стерлитамак РБ на период 2023-2029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361,7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365,5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314,2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86,3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424206271"/>
                  </a:ext>
                </a:extLst>
              </a:tr>
              <a:tr h="192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физической культуры и спорта в ГО г. Стерлитамак РБ на 2023-2027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205,5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207,3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176,1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349502625"/>
                  </a:ext>
                </a:extLst>
              </a:tr>
              <a:tr h="15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молодежной политики в городском округе город Стерлитамак»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17,6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146,1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768662998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52,7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790725492"/>
                  </a:ext>
                </a:extLst>
              </a:tr>
              <a:tr h="199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транспортной инфраструктуры и обеспечение безопасности дорожного движения на территории ГО город Стерлитамак РБ 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202,9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198,7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228,0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114,7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909911211"/>
                  </a:ext>
                </a:extLst>
              </a:tr>
              <a:tr h="192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«Управление муниципальными финансами и муниципальным долгом ГО г. Стерлитамак на 2023-2028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133,4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133,4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114,7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280,8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531127433"/>
                  </a:ext>
                </a:extLst>
              </a:tr>
              <a:tr h="178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и поддержка малого и среднего предпринимательства ГО г. Стерлитамак РБ»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851710843"/>
                  </a:ext>
                </a:extLst>
              </a:tr>
              <a:tr h="3348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«Противодействие злоупотреблению наркотикам и их незаконному обороту, профилактики заболеваемости наркологическими расстройствами и бытовыми отравлениями в городском округе город Стерлитамак Республики Башкортостан на 2024-2030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728885884"/>
                  </a:ext>
                </a:extLst>
              </a:tr>
              <a:tr h="181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«Формирование современной городской среды городского округа город Стерлитамак РБ на 2018-2030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68,5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123,8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407146457"/>
                  </a:ext>
                </a:extLst>
              </a:tr>
              <a:tr h="199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«Реализация проектов по комплексному благоустройству дворовых территорий ГО г. Стерлитамак РБ «Башкирские дворики»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85,2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773393308"/>
                  </a:ext>
                </a:extLst>
              </a:tr>
              <a:tr h="227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"Обеспечение общественной безопасности на территории городского округа город Стерлитамак Республики Башкортостан на 2023-2028 годы"."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045949800"/>
                  </a:ext>
                </a:extLst>
              </a:tr>
              <a:tr h="263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"Профилактика терроризма и экстремизма, минимизация и (или) ликвидация последствий проявления терроризма и экстремизма на территории ГО г. Стерлитамак на 2025-2029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215,3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226,1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177,4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712252351"/>
                  </a:ext>
                </a:extLst>
              </a:tr>
              <a:tr h="192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"Развитие архивного дела в городском округе город Стерлитамак Республики Башкортостан на 2025-2030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99663940"/>
                  </a:ext>
                </a:extLst>
              </a:tr>
              <a:tr h="17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«Благоустройство городского округа город Стерлитамак Республики Башкортостан на 2017-2027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883,0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814,6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775,4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955,3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834,6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98614871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«Развитие муниципальной службы в ГО г. Стерлитамак Республики Башкортостан на 2023-2028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117,6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251432474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413725098"/>
                  </a:ext>
                </a:extLst>
              </a:tr>
              <a:tr h="220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 Поддержка социально ориентированных некоммерческих организация в городском округе город Стерлитамак Республики Башкортостан"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360159216"/>
                  </a:ext>
                </a:extLst>
              </a:tr>
              <a:tr h="220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"Профилактика и борьба с употреблением алкогольной продукции в городском округе город Стерлитамак Республики Башкортостан"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184754915"/>
                  </a:ext>
                </a:extLst>
              </a:tr>
              <a:tr h="2529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"Профилактика правонарушений, преступлений несовершеннолетних и обеспечение правопорядка в ГО г. Стерлитамак РБ на 2023-2025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1285805147"/>
                  </a:ext>
                </a:extLst>
              </a:tr>
              <a:tr h="220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"Реализация государственной национальной политики в городском округе город Стерлитамак Республики Башкортостан на 2025-2030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2511346047"/>
                  </a:ext>
                </a:extLst>
              </a:tr>
              <a:tr h="240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МП "Поддержка и развитие садоводческих некоммерческих товариществ, расположенных на территории ГО город Стерлитамак РБ на 2026-2025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824054795"/>
                  </a:ext>
                </a:extLst>
              </a:tr>
              <a:tr h="712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99 - Непрограммные расходы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579,8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422,3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669,7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568,7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662,9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104,9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4157227861"/>
                  </a:ext>
                </a:extLst>
              </a:tr>
              <a:tr h="7124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Итого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10 694,3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9 705,4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9 116,2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9 165,5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10 225,9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9 010,3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88,1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46" marR="2746" marT="2746" marB="0" anchor="ctr"/>
                </a:tc>
                <a:extLst>
                  <a:ext uri="{0D108BD9-81ED-4DB2-BD59-A6C34878D82A}">
                    <a16:rowId xmlns:a16="http://schemas.microsoft.com/office/drawing/2014/main" val="3930719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501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7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в городском округе город Стерлитамак в 2026 году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779B1C-4C50-4529-9350-9B4BFC7BD087}"/>
              </a:ext>
            </a:extLst>
          </p:cNvPr>
          <p:cNvSpPr txBox="1"/>
          <p:nvPr/>
        </p:nvSpPr>
        <p:spPr>
          <a:xfrm>
            <a:off x="1921123" y="1269554"/>
            <a:ext cx="242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2025 год: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220076-1819-4675-82EC-40C569B604E8}"/>
              </a:ext>
            </a:extLst>
          </p:cNvPr>
          <p:cNvSpPr txBox="1"/>
          <p:nvPr/>
        </p:nvSpPr>
        <p:spPr>
          <a:xfrm>
            <a:off x="8103816" y="1269554"/>
            <a:ext cx="242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2026 год: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9ECD18-0016-4467-9FA0-98FD4B6667C1}"/>
              </a:ext>
            </a:extLst>
          </p:cNvPr>
          <p:cNvSpPr txBox="1"/>
          <p:nvPr/>
        </p:nvSpPr>
        <p:spPr>
          <a:xfrm>
            <a:off x="302070" y="2061300"/>
            <a:ext cx="545186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</a:t>
            </a:r>
          </a:p>
          <a:p>
            <a:r>
              <a:rPr lang="ru-RU" sz="2000" dirty="0"/>
              <a:t>среды </a:t>
            </a:r>
            <a:r>
              <a:rPr lang="ru-RU" sz="2000" i="1" dirty="0"/>
              <a:t>– </a:t>
            </a:r>
            <a:r>
              <a:rPr lang="ru-RU" sz="2400" dirty="0"/>
              <a:t>66,0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Создание номерного фонда, инфраструктуры и новых точек притяжения – </a:t>
            </a:r>
            <a:r>
              <a:rPr lang="ru-RU" sz="2400" dirty="0"/>
              <a:t>50,5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Все лучшее детям – </a:t>
            </a:r>
            <a:r>
              <a:rPr lang="ru-RU" sz="2400" dirty="0"/>
              <a:t>316,0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143,0 </a:t>
            </a:r>
            <a:r>
              <a:rPr lang="ru-RU" sz="2000" dirty="0"/>
              <a:t>млн руб.;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653250-8ED0-4516-ABD0-650A15EFB639}"/>
              </a:ext>
            </a:extLst>
          </p:cNvPr>
          <p:cNvSpPr txBox="1"/>
          <p:nvPr/>
        </p:nvSpPr>
        <p:spPr>
          <a:xfrm>
            <a:off x="6719625" y="2061300"/>
            <a:ext cx="509233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среды </a:t>
            </a:r>
            <a:r>
              <a:rPr lang="ru-RU" sz="2000" i="1" dirty="0"/>
              <a:t>– </a:t>
            </a:r>
            <a:r>
              <a:rPr lang="ru-RU" sz="2400" dirty="0"/>
              <a:t>70,0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147,0 </a:t>
            </a:r>
            <a:r>
              <a:rPr lang="ru-RU" sz="2000" dirty="0"/>
              <a:t>млн руб.;</a:t>
            </a:r>
          </a:p>
        </p:txBody>
      </p:sp>
    </p:spTree>
    <p:extLst>
      <p:ext uri="{BB962C8B-B14F-4D97-AF65-F5344CB8AC3E}">
        <p14:creationId xmlns:p14="http://schemas.microsoft.com/office/powerpoint/2010/main" val="3573870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3C69811F-6C91-44E4-8011-F526F1C01CCA}"/>
              </a:ext>
            </a:extLst>
          </p:cNvPr>
          <p:cNvSpPr txBox="1">
            <a:spLocks/>
          </p:cNvSpPr>
          <p:nvPr/>
        </p:nvSpPr>
        <p:spPr>
          <a:xfrm>
            <a:off x="634296" y="0"/>
            <a:ext cx="11303911" cy="931884"/>
          </a:xfrm>
          <a:prstGeom prst="rect">
            <a:avLst/>
          </a:prstGeom>
        </p:spPr>
        <p:txBody>
          <a:bodyPr spcFirstLastPara="1" wrap="square" lIns="121928" tIns="121928" rIns="121928" bIns="12192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414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Мероприятия на условиях софинансирования на 3 года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859;p25">
            <a:extLst>
              <a:ext uri="{FF2B5EF4-FFF2-40B4-BE49-F238E27FC236}">
                <a16:creationId xmlns:a16="http://schemas.microsoft.com/office/drawing/2014/main" id="{FB60ACC4-B789-4819-BA9A-675C16F89B25}"/>
              </a:ext>
            </a:extLst>
          </p:cNvPr>
          <p:cNvSpPr/>
          <p:nvPr/>
        </p:nvSpPr>
        <p:spPr>
          <a:xfrm>
            <a:off x="4069611" y="3004911"/>
            <a:ext cx="3964918" cy="1095915"/>
          </a:xfrm>
          <a:prstGeom prst="roundRect">
            <a:avLst>
              <a:gd name="adj" fmla="val 50000"/>
            </a:avLst>
          </a:prstGeom>
          <a:solidFill>
            <a:srgbClr val="96ADC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B90ACA-C58B-4887-97BC-C15B31B3EF29}"/>
              </a:ext>
            </a:extLst>
          </p:cNvPr>
          <p:cNvSpPr txBox="1"/>
          <p:nvPr/>
        </p:nvSpPr>
        <p:spPr>
          <a:xfrm>
            <a:off x="4336164" y="3062738"/>
            <a:ext cx="3503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3,6</a:t>
            </a:r>
            <a:r>
              <a:rPr lang="ru-RU" sz="4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млрд руб.</a:t>
            </a:r>
            <a:endParaRPr lang="ru-RU" sz="36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01C1181-E263-4AC8-A3BB-BA57113C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22" y="688269"/>
            <a:ext cx="2388686" cy="17703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2" name="Shape">
            <a:extLst>
              <a:ext uri="{FF2B5EF4-FFF2-40B4-BE49-F238E27FC236}">
                <a16:creationId xmlns:a16="http://schemas.microsoft.com/office/drawing/2014/main" id="{5721BFAC-96E5-4322-8202-22F13E4A38F7}"/>
              </a:ext>
            </a:extLst>
          </p:cNvPr>
          <p:cNvSpPr/>
          <p:nvPr/>
        </p:nvSpPr>
        <p:spPr>
          <a:xfrm>
            <a:off x="2833271" y="1280194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id="{DED83092-26DB-438A-BCD0-DCB4957C4B1B}"/>
              </a:ext>
            </a:extLst>
          </p:cNvPr>
          <p:cNvSpPr/>
          <p:nvPr/>
        </p:nvSpPr>
        <p:spPr>
          <a:xfrm>
            <a:off x="2592081" y="3195967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8AC41F-D3E4-40D4-B557-6C508461D2AA}"/>
              </a:ext>
            </a:extLst>
          </p:cNvPr>
          <p:cNvSpPr txBox="1"/>
          <p:nvPr/>
        </p:nvSpPr>
        <p:spPr>
          <a:xfrm>
            <a:off x="2549279" y="3175841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24B71154-800E-4BC5-96DE-8FE4FEB2EC12}"/>
              </a:ext>
            </a:extLst>
          </p:cNvPr>
          <p:cNvSpPr/>
          <p:nvPr/>
        </p:nvSpPr>
        <p:spPr>
          <a:xfrm>
            <a:off x="6676165" y="1372378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F61C5A-C588-474A-9451-830D931B7EDA}"/>
              </a:ext>
            </a:extLst>
          </p:cNvPr>
          <p:cNvSpPr txBox="1"/>
          <p:nvPr/>
        </p:nvSpPr>
        <p:spPr>
          <a:xfrm>
            <a:off x="2794797" y="1234389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2 500,0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7" name="Shape">
            <a:extLst>
              <a:ext uri="{FF2B5EF4-FFF2-40B4-BE49-F238E27FC236}">
                <a16:creationId xmlns:a16="http://schemas.microsoft.com/office/drawing/2014/main" id="{1B545E1B-661D-42B1-A2F6-51FAE21EE746}"/>
              </a:ext>
            </a:extLst>
          </p:cNvPr>
          <p:cNvSpPr/>
          <p:nvPr/>
        </p:nvSpPr>
        <p:spPr>
          <a:xfrm>
            <a:off x="8255278" y="3387884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99C8E0-F1BB-4C4A-BC4B-919EF6B467CA}"/>
              </a:ext>
            </a:extLst>
          </p:cNvPr>
          <p:cNvSpPr txBox="1"/>
          <p:nvPr/>
        </p:nvSpPr>
        <p:spPr>
          <a:xfrm>
            <a:off x="8224669" y="3319940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6,0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48472D7C-35FA-4907-A99E-713E5BEE2CB8}"/>
              </a:ext>
            </a:extLst>
          </p:cNvPr>
          <p:cNvSpPr/>
          <p:nvPr/>
        </p:nvSpPr>
        <p:spPr>
          <a:xfrm>
            <a:off x="10651122" y="1387166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212A7C-8AB3-4E2F-9FAF-C70AC6EFD50B}"/>
              </a:ext>
            </a:extLst>
          </p:cNvPr>
          <p:cNvSpPr txBox="1"/>
          <p:nvPr/>
        </p:nvSpPr>
        <p:spPr>
          <a:xfrm>
            <a:off x="10603139" y="1376476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109,0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9F4D54-DC4A-4D0F-B8E4-370C30075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95" y="583922"/>
            <a:ext cx="2507768" cy="16721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4516BD2-B35E-4C9E-AEF0-B1688207A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67" y="579124"/>
            <a:ext cx="2091844" cy="2307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AE35B4-8138-4423-942E-BB85E0F47A29}"/>
              </a:ext>
            </a:extLst>
          </p:cNvPr>
          <p:cNvSpPr txBox="1"/>
          <p:nvPr/>
        </p:nvSpPr>
        <p:spPr>
          <a:xfrm>
            <a:off x="6628182" y="1355879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129,0</a:t>
            </a:r>
            <a:endParaRPr lang="ru-RU" sz="11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035E1C2-F2BE-401C-8C07-9184DB558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819" y="4218220"/>
            <a:ext cx="3053660" cy="1927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5" name="Shape">
            <a:extLst>
              <a:ext uri="{FF2B5EF4-FFF2-40B4-BE49-F238E27FC236}">
                <a16:creationId xmlns:a16="http://schemas.microsoft.com/office/drawing/2014/main" id="{0C93F7AF-0C62-4FF9-B981-0189F936346C}"/>
              </a:ext>
            </a:extLst>
          </p:cNvPr>
          <p:cNvSpPr/>
          <p:nvPr/>
        </p:nvSpPr>
        <p:spPr>
          <a:xfrm>
            <a:off x="5638697" y="6213601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580,0</a:t>
            </a:r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134A773-9AC2-467C-B374-BEA9D96E1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6" y="4702765"/>
            <a:ext cx="2700085" cy="16867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7" name="Shape">
            <a:extLst>
              <a:ext uri="{FF2B5EF4-FFF2-40B4-BE49-F238E27FC236}">
                <a16:creationId xmlns:a16="http://schemas.microsoft.com/office/drawing/2014/main" id="{798BF298-D016-4692-B80A-31CD3FEAF434}"/>
              </a:ext>
            </a:extLst>
          </p:cNvPr>
          <p:cNvSpPr/>
          <p:nvPr/>
        </p:nvSpPr>
        <p:spPr>
          <a:xfrm>
            <a:off x="2904926" y="5320279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82B7290C-136A-4A92-9835-A5B10E789817}"/>
              </a:ext>
            </a:extLst>
          </p:cNvPr>
          <p:cNvSpPr/>
          <p:nvPr/>
        </p:nvSpPr>
        <p:spPr>
          <a:xfrm>
            <a:off x="10643423" y="5494323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477435-912B-45E5-B35F-0EA82602B262}"/>
              </a:ext>
            </a:extLst>
          </p:cNvPr>
          <p:cNvSpPr txBox="1"/>
          <p:nvPr/>
        </p:nvSpPr>
        <p:spPr>
          <a:xfrm>
            <a:off x="2892294" y="5288225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210,0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8418077-1DCC-4C2A-B5CF-566327DB4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601" y="4789919"/>
            <a:ext cx="2508031" cy="1910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CFD9C60-3156-4FCD-BBF8-DBB0BC51CBE3}"/>
              </a:ext>
            </a:extLst>
          </p:cNvPr>
          <p:cNvSpPr txBox="1"/>
          <p:nvPr/>
        </p:nvSpPr>
        <p:spPr>
          <a:xfrm>
            <a:off x="10595440" y="5470834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4,0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F1B4557-04D2-40CE-B844-01C9EEE06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065" y="2710819"/>
            <a:ext cx="1978568" cy="19263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2076FB3-4B88-410C-B729-883038425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40" y="2477968"/>
            <a:ext cx="2215313" cy="1825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2208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DF439746-35BA-4357-AE94-E22EDBB1C22D}"/>
              </a:ext>
            </a:extLst>
          </p:cNvPr>
          <p:cNvSpPr txBox="1">
            <a:spLocks/>
          </p:cNvSpPr>
          <p:nvPr/>
        </p:nvSpPr>
        <p:spPr>
          <a:xfrm>
            <a:off x="1080107" y="362341"/>
            <a:ext cx="10031785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Составление проекта бюджета городского округа на 2026 год и плановый период 2027 и 2028 годов основывается на: </a:t>
            </a:r>
            <a:endParaRPr lang="ru-RU" sz="2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6D40C-E9F6-4BE6-9D43-FD434DA79B50}"/>
              </a:ext>
            </a:extLst>
          </p:cNvPr>
          <p:cNvSpPr txBox="1"/>
          <p:nvPr/>
        </p:nvSpPr>
        <p:spPr>
          <a:xfrm>
            <a:off x="412941" y="1546861"/>
            <a:ext cx="1145500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DCAF0-B68A-4C98-9A39-00FEF66F8B6D}"/>
              </a:ext>
            </a:extLst>
          </p:cNvPr>
          <p:cNvSpPr txBox="1"/>
          <p:nvPr/>
        </p:nvSpPr>
        <p:spPr>
          <a:xfrm>
            <a:off x="420300" y="4604054"/>
            <a:ext cx="1140320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бюджетном прогнозе на долгосрочный период;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64962-6012-4429-89D7-4FD6E7FBE12B}"/>
              </a:ext>
            </a:extLst>
          </p:cNvPr>
          <p:cNvSpPr txBox="1"/>
          <p:nvPr/>
        </p:nvSpPr>
        <p:spPr>
          <a:xfrm>
            <a:off x="412941" y="5591302"/>
            <a:ext cx="1141056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программах.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44523-DAF3-4BE6-AA8F-A4FE51AA79A7}"/>
              </a:ext>
            </a:extLst>
          </p:cNvPr>
          <p:cNvSpPr txBox="1"/>
          <p:nvPr/>
        </p:nvSpPr>
        <p:spPr>
          <a:xfrm>
            <a:off x="368496" y="3188752"/>
            <a:ext cx="1145500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13055604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7147" y="139871"/>
            <a:ext cx="9016222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3" y="641693"/>
            <a:ext cx="1440160" cy="125631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282384" y="4324584"/>
            <a:ext cx="8639737" cy="6847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93518" y="3631636"/>
            <a:ext cx="8628604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Софинансирование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: участвуют все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04653" y="2938688"/>
            <a:ext cx="8639737" cy="6929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93518" y="2245659"/>
            <a:ext cx="8639738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2384" y="820894"/>
            <a:ext cx="8639737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ППМИ – решение насущных проблем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82384" y="1503844"/>
            <a:ext cx="8639738" cy="7276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78708" y="5699684"/>
            <a:ext cx="8635098" cy="65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2383" y="5009271"/>
            <a:ext cx="8628602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Участие жителей: чем активнее, тем лучше</a:t>
            </a:r>
          </a:p>
        </p:txBody>
      </p:sp>
    </p:spTree>
    <p:extLst>
      <p:ext uri="{BB962C8B-B14F-4D97-AF65-F5344CB8AC3E}">
        <p14:creationId xmlns:p14="http://schemas.microsoft.com/office/powerpoint/2010/main" val="2583102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6818" y="309792"/>
            <a:ext cx="10312366" cy="49079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2026 году</a:t>
            </a:r>
          </a:p>
        </p:txBody>
      </p:sp>
      <p:sp>
        <p:nvSpPr>
          <p:cNvPr id="2" name="AutoShape 2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307975" y="793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vatars.mds.yandex.net/i?id=881339c0b1155bee4f03c32af70d1ee8740284e0-830937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7" y="1625871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acf0244fbea644a59ee768b29eba7badcd56c940-1086876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4" y="1620874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6e14f52f5b1a4c9b0c73cb13d2d8be0dda135e5e-7761683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10" y="1604850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05fa263f373ef22105079c16065a03d3e9888b8c-9095672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7" y="1616650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taLife Engine Версия для печати Баскетбольное поле рисунок детский (39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3" y="1616458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avatars.mds.yandex.net/i?id=d74133d63959aa521bac7ec1cfeb9be92a55145a-4902257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48" y="1610653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81163" y="994994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14157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38860" y="293805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5979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1161" y="3422889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81161" y="3913827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Порядок действий</a:t>
            </a:r>
          </a:p>
        </p:txBody>
      </p:sp>
      <p:pic>
        <p:nvPicPr>
          <p:cNvPr id="1050" name="Picture 26" descr="Собрание картинка для презентац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8" y="4547983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avatars.mds.yandex.net/i?id=93d0ef18dd1117564a65cb9332b0559c332828c0-4815406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43" y="4571629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avatars.mds.yandex.net/i?id=45f999bbb8b034c30c3210413c92778076017ea7-10933751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75" y="4592558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avatars.mds.yandex.net/i?id=7a9b434e8b6da874719946cb403b1f60f584bf0a-10767526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75" y="4684845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avatars.mds.yandex.net/i?id=97b3b084517604551575469ac33119417f113f90-10700023-images-thumbs&amp;n=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07" y="4690690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047355" y="292241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07611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51279" y="596080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2524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123485" y="596291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76953" y="595945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30422" y="5959456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79028" y="594790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0938388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5000"/>
                <a:lumOff val="9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E62C2-A451-4A83-935C-B1D86062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7603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городском округе город Стерлитамак Республики Башкортостан</a:t>
            </a:r>
          </a:p>
        </p:txBody>
      </p:sp>
      <p:sp>
        <p:nvSpPr>
          <p:cNvPr id="4" name="AutoShape 2" descr="✅">
            <a:extLst>
              <a:ext uri="{FF2B5EF4-FFF2-40B4-BE49-F238E27FC236}">
                <a16:creationId xmlns:a16="http://schemas.microsoft.com/office/drawing/2014/main" id="{A00DC070-688D-4833-A300-502AEC845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51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9A9598-16E7-4CAE-BDBA-EC20D9F5B23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80962" y="1149216"/>
            <a:ext cx="11377263" cy="5416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До 15 декабря 2025 года жители Стерлитамака могут подать заявку на участие в программе поддержки местных инициатив.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Одним из главных условий конкурса ППМИ является непосредственное участие горожан в выборе общественной территории для благоустройства при голосовании.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Инициативы жителей могут быть связаны с дорогами, благоустройством, детскими, спортивными площадками и другими вопросами. На эти цели из республиканского бюджета выделены субсидии (до 1,2 млн. рублей на проект). Получить их смогут проекты-победители конкурсного отбора по ППМИ. В качестве инициаторов проектов могут выступать жители, товарищества собственников жилья, уличные комитеты, советы многоквартирных домов.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Сформулируйте идею, которая позволит решить вопросы благоустройства, и направьте её специалистам администрации по e-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mail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: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2A5885"/>
                </a:solidFill>
                <a:effectLst/>
                <a:cs typeface="Arial" panose="020B0604020202020204" pitchFamily="34" charset="0"/>
                <a:hlinkClick r:id="rId2"/>
              </a:rPr>
              <a:t>ppmi_sterlit@mail.ru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В заявке необходимо указать краткое описание существующей проблемы, описание проекта, предварительную стоимость (смету), контактные данные заявителя.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Ежегодно в Стерлитамаке благодаря поддержке местных инициатив реализуются самые разные проекты. В 2023 году было реализовано 11 проектов, в 2024 – 17, в 2025 - 32.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По всем возникающим вопросам можно обратиться в администрацию города по адресу: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пр.Октября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32, кабинет 423, телефон: 24-18-41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31" name="Picture 7" descr="📩">
            <a:extLst>
              <a:ext uri="{FF2B5EF4-FFF2-40B4-BE49-F238E27FC236}">
                <a16:creationId xmlns:a16="http://schemas.microsoft.com/office/drawing/2014/main" id="{54F5AC94-1173-41A7-9E2A-373536FF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984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109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C97C1D-FB0C-4B9E-ADA3-AE64FA73B092}"/>
              </a:ext>
            </a:extLst>
          </p:cNvPr>
          <p:cNvSpPr/>
          <p:nvPr/>
        </p:nvSpPr>
        <p:spPr>
          <a:xfrm>
            <a:off x="305246" y="239697"/>
            <a:ext cx="1133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6E715-76BD-41C7-9011-20BB69A7FB61}"/>
              </a:ext>
            </a:extLst>
          </p:cNvPr>
          <p:cNvSpPr txBox="1"/>
          <p:nvPr/>
        </p:nvSpPr>
        <p:spPr>
          <a:xfrm>
            <a:off x="2041864" y="936626"/>
            <a:ext cx="86267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PR-проект в муниципальной сфере (за проект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Купца«)-3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национальная премия за вклад в развитие городского хозяйства Бронзовый диплом (Цифровой водоканал) – бронзовый диплом;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"Укрепление межнационального мира и согласия, реализация иных мероприятий в сфере национальной политики на муниципальном уровне« – 1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Минцифры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РБ по итогам 2024 года – 1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"Повышение эффективности управления территорией"  за 2024 год – 2 место;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"Повышение узнаваемости муниципальных образований (бренд территории) за 2024 год – 1 место.</a:t>
            </a:r>
          </a:p>
        </p:txBody>
      </p:sp>
    </p:spTree>
    <p:extLst>
      <p:ext uri="{BB962C8B-B14F-4D97-AF65-F5344CB8AC3E}">
        <p14:creationId xmlns:p14="http://schemas.microsoft.com/office/powerpoint/2010/main" val="41184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ACD1E-F616-4023-98C0-6652EA0D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96373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7" name="AutoShape 2">
            <a:hlinkClick r:id="rId2"/>
            <a:extLst>
              <a:ext uri="{FF2B5EF4-FFF2-40B4-BE49-F238E27FC236}">
                <a16:creationId xmlns:a16="http://schemas.microsoft.com/office/drawing/2014/main" id="{18A5AC3B-36CF-4474-979C-0AC6F92003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3963F7-349D-4E5F-8696-26B71827C478}"/>
              </a:ext>
            </a:extLst>
          </p:cNvPr>
          <p:cNvSpPr/>
          <p:nvPr/>
        </p:nvSpPr>
        <p:spPr>
          <a:xfrm>
            <a:off x="1604272" y="1299445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городского округа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https://t.me/sterlitamakadm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26A545-F1FA-4860-A024-1C0DE34E56DB}"/>
              </a:ext>
            </a:extLst>
          </p:cNvPr>
          <p:cNvSpPr/>
          <p:nvPr/>
        </p:nvSpPr>
        <p:spPr>
          <a:xfrm>
            <a:off x="6956921" y="1299445"/>
            <a:ext cx="4361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бюджет» городского округа город Стерлитамак Республики Башкортостан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https://butget.sterlitamakadm.ru/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E4CB7-3B4F-4076-B256-E5586E753713}"/>
              </a:ext>
            </a:extLst>
          </p:cNvPr>
          <p:cNvSpPr/>
          <p:nvPr/>
        </p:nvSpPr>
        <p:spPr>
          <a:xfrm>
            <a:off x="6956922" y="3952396"/>
            <a:ext cx="28173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«Финансовое управление города Стерлитамак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https://vk.com/budgetsterlitamak?from=groups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08D549-B758-4EA2-AC31-F7CC3AAC3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83" y="3113088"/>
            <a:ext cx="1704827" cy="17339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7A268E-AB98-4610-8139-AE3ED8259A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26" y="4811910"/>
            <a:ext cx="1704827" cy="17339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DC59FB-9318-4776-ACC1-96B8944583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91" y="1943160"/>
            <a:ext cx="1712562" cy="17418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CCEC2A-B8C1-4EDA-AF02-2F5979810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2022720"/>
            <a:ext cx="1712562" cy="17411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253343-D075-41B1-965A-EF49D6FF6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4798781"/>
            <a:ext cx="1712563" cy="17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24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059" y="405458"/>
            <a:ext cx="100811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2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DFFAE0-B178-4900-8830-A5C22C11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95" y="2637706"/>
            <a:ext cx="10371737" cy="282424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«О бюджете городского округа город Стерлитамак Республики Башкортостан на 2026 год и на плановый период 2027 и 2028 годов» разработан в целях реализации положений Бюджетного кодекса Российской Федерации и решения Совета городского округа город Стерлитамак Республики Башкортостан «Об утверждении Положения о бюджетном процессе в городском округе город Стерлитамак Республики Башкортостан» от 23 декабря 2022 года № 5-4/33з. </a:t>
            </a:r>
          </a:p>
          <a:p>
            <a:pPr marL="0" indent="0" algn="just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Принятие решения позволит осуществить мобилизацию финансовых ресурсов и их направление на финансовое обеспечение исполнения расходных обязательств городского округа город Стерлитамак Республики Башкортостан. 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7E82FC-D6E5-495F-8CB8-3DB3B7D94906}"/>
              </a:ext>
            </a:extLst>
          </p:cNvPr>
          <p:cNvSpPr/>
          <p:nvPr/>
        </p:nvSpPr>
        <p:spPr>
          <a:xfrm>
            <a:off x="2906863" y="405458"/>
            <a:ext cx="6096000" cy="21116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необходимости принятия решения Совета городского округа город Стерлитамак Республики Башкортостан «О бюджете городского округа город Стерлитамак Республики Башкортостан на 2026 год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плановый период 2027 и 2028 годов»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76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19099</TotalTime>
  <Words>16090</Words>
  <Application>Microsoft Office PowerPoint</Application>
  <PresentationFormat>Произвольный</PresentationFormat>
  <Paragraphs>6331</Paragraphs>
  <Slides>85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6" baseType="lpstr">
      <vt:lpstr>Arial</vt:lpstr>
      <vt:lpstr>Calibri</vt:lpstr>
      <vt:lpstr>Calibri Light</vt:lpstr>
      <vt:lpstr>Fira Sans Condensed ExtraBold</vt:lpstr>
      <vt:lpstr>Fira Sans Extra Condensed</vt:lpstr>
      <vt:lpstr>Fira Sans Extra Condensed SemiBold</vt:lpstr>
      <vt:lpstr>Roboto</vt:lpstr>
      <vt:lpstr>Tahoma</vt:lpstr>
      <vt:lpstr>Times New Roman</vt:lpstr>
      <vt:lpstr>Wingdings</vt:lpstr>
      <vt:lpstr>Тема Office</vt:lpstr>
      <vt:lpstr>Презентация PowerPoint</vt:lpstr>
      <vt:lpstr>Уважаемые жители города Стерлитамак!</vt:lpstr>
      <vt:lpstr>Открытость бюджетных данных и уровень качества управления муниципальными финансами в городском округе город Стерлитамак Республики Башкортостан </vt:lpstr>
      <vt:lpstr>Презентация PowerPoint</vt:lpstr>
      <vt:lpstr>Презентация PowerPoint</vt:lpstr>
      <vt:lpstr>Про Стерлитамак</vt:lpstr>
      <vt:lpstr>Основные этапы бюджетного процесса</vt:lpstr>
      <vt:lpstr>Презентация PowerPoint</vt:lpstr>
      <vt:lpstr>Презентация PowerPoint</vt:lpstr>
      <vt:lpstr>Азбука бюджета</vt:lpstr>
      <vt:lpstr>Презентация PowerPoint</vt:lpstr>
      <vt:lpstr>Презентация PowerPoint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Участие граждан городского округа в бюджетном процессе </vt:lpstr>
      <vt:lpstr>Муниципальный долг</vt:lpstr>
      <vt:lpstr>Источники финансирования дефицита бюджета городского округа город Стерлитамак Республики Башкортостан на 2026 год и на плановый период 2027 и 2028 годов</vt:lpstr>
      <vt:lpstr>Основные направления бюджетной политики городского округа город Стерлитамак Республики Башкортостан на 2026 год и на плановый период 2027 и 2028 годов</vt:lpstr>
      <vt:lpstr>Основные направления бюджетной политики городского округа город Стерлитамак Республики Башкортостан на 2026 год и на плановый период 2027 и 2028 годов</vt:lpstr>
      <vt:lpstr>Основные задачи бюджетной и налоговой политики городского округа город Стерлитамак Республики Башкортостан</vt:lpstr>
      <vt:lpstr>Основные направления долговой политики городского округа город Стерлитамак Республики Башкортостан на 2026 год и плановый период 2027 и 2028 годов</vt:lpstr>
      <vt:lpstr>Презентация PowerPoint</vt:lpstr>
      <vt:lpstr>Презентация PowerPoint</vt:lpstr>
      <vt:lpstr>Основные параметры бюджета городского округа город Стерлитамак  Республики Башкортостан на 2026 год и плановый период 2027-2028 годы, тыс. рублей</vt:lpstr>
      <vt:lpstr>Доходы бюджета</vt:lpstr>
      <vt:lpstr>Межбюджетные трансферты</vt:lpstr>
      <vt:lpstr>Основные факторы формирования доходов бюджета на 2026 год и плановый период 2027 и 2028 годов</vt:lpstr>
      <vt:lpstr>Доходы местного бюджета на 2026 год  и плановый период 2027 и 2028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и структура налоговых доходов бюджета городского округа  город Стерлитамак Республики Башкортостан, млн. рублей</vt:lpstr>
      <vt:lpstr>Презентация PowerPoint</vt:lpstr>
      <vt:lpstr>Презентация PowerPoint</vt:lpstr>
      <vt:lpstr>Объем и структура неналоговых доходов бюджета городского округа  город Стерлитамак Республики Башкортостан, млн. рублей</vt:lpstr>
      <vt:lpstr>Презентация PowerPoint</vt:lpstr>
      <vt:lpstr>Оценка налоговых льгот (налоговых расходов) городского округа города Стерлитамак Республики Башкортостан</vt:lpstr>
      <vt:lpstr>Безвозмездные поступления в бюджет городского округа  город Стерлитамак Республики Башкортостан, (план)</vt:lpstr>
      <vt:lpstr>Дотации на 2026 год, млн. рублей </vt:lpstr>
      <vt:lpstr>Субсидии на 2026 год, млн. рублей</vt:lpstr>
      <vt:lpstr>Субвенции на 2026 год, млн. рублей</vt:lpstr>
      <vt:lpstr>Иные межбюджетные трансферты на 2026 год, млн. рублей</vt:lpstr>
      <vt:lpstr>Расходы бюджета</vt:lpstr>
      <vt:lpstr>Особенности формирования расходной части бюджета городского округа город Стерлитамак Республики Башкортостан в 2026 году и на период до 2028 года обусловлены необходимостью реализации следующих подходов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по отраслям  на 2026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 городского округа  город Стерлитамак Республики Башкортостан, млн. рублей</vt:lpstr>
      <vt:lpstr>Динамика расходов бюджета городского округа город Стерлитамак  Республики Башкортостан на 2026 год и плановый период 2027 и 2028 годы, млн. рублей</vt:lpstr>
      <vt:lpstr>Сведения к проекту бюджета о расходах бюджета городского округа город Стерлитамак Республики Башкортостан, тыс. руб</vt:lpstr>
      <vt:lpstr>Сведения  к проекту бюджета о расходах бюджета городского округа город Стерлитамак Республики Башкортостан по муниципальным программам, руб</vt:lpstr>
      <vt:lpstr>Реализация национальных проектов в городском округе город Стерлитамак в 2026 году </vt:lpstr>
      <vt:lpstr>Презентация PowerPoint</vt:lpstr>
      <vt:lpstr>Программа поддержки местных инициатив</vt:lpstr>
      <vt:lpstr>Программа поддержки местных инициатив в 2026 году</vt:lpstr>
      <vt:lpstr>ППМИ в городском округе город Стерлитамак Республики Башкортостан</vt:lpstr>
      <vt:lpstr>Презентация PowerPoint</vt:lpstr>
      <vt:lpstr>Открытые муниципальные информационные ресурсы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Администратор</cp:lastModifiedBy>
  <cp:revision>1301</cp:revision>
  <cp:lastPrinted>2025-12-10T09:32:18Z</cp:lastPrinted>
  <dcterms:created xsi:type="dcterms:W3CDTF">2020-09-18T12:06:36Z</dcterms:created>
  <dcterms:modified xsi:type="dcterms:W3CDTF">2026-01-12T10:29:57Z</dcterms:modified>
</cp:coreProperties>
</file>