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2.xml" ContentType="application/vnd.openxmlformats-officedocument.drawingml.chartshapes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3.xml" ContentType="application/vnd.openxmlformats-officedocument.drawingml.chartshapes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4.xml" ContentType="application/vnd.openxmlformats-officedocument.drawingml.chartshapes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5.xml" ContentType="application/vnd.openxmlformats-officedocument.drawingml.chartshapes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5" r:id="rId4"/>
    <p:sldId id="267" r:id="rId5"/>
    <p:sldId id="268" r:id="rId6"/>
    <p:sldId id="288" r:id="rId7"/>
    <p:sldId id="287" r:id="rId8"/>
    <p:sldId id="289" r:id="rId9"/>
    <p:sldId id="295" r:id="rId10"/>
    <p:sldId id="294" r:id="rId11"/>
    <p:sldId id="375" r:id="rId12"/>
    <p:sldId id="293" r:id="rId13"/>
    <p:sldId id="292" r:id="rId14"/>
    <p:sldId id="298" r:id="rId15"/>
    <p:sldId id="297" r:id="rId16"/>
    <p:sldId id="291" r:id="rId17"/>
    <p:sldId id="290" r:id="rId18"/>
    <p:sldId id="302" r:id="rId19"/>
    <p:sldId id="301" r:id="rId20"/>
    <p:sldId id="300" r:id="rId21"/>
    <p:sldId id="299" r:id="rId22"/>
    <p:sldId id="306" r:id="rId23"/>
    <p:sldId id="305" r:id="rId24"/>
    <p:sldId id="304" r:id="rId25"/>
    <p:sldId id="303" r:id="rId26"/>
    <p:sldId id="307" r:id="rId27"/>
    <p:sldId id="311" r:id="rId28"/>
    <p:sldId id="310" r:id="rId29"/>
    <p:sldId id="309" r:id="rId30"/>
    <p:sldId id="308" r:id="rId31"/>
    <p:sldId id="312" r:id="rId32"/>
    <p:sldId id="317" r:id="rId33"/>
    <p:sldId id="316" r:id="rId34"/>
    <p:sldId id="319" r:id="rId35"/>
    <p:sldId id="318" r:id="rId36"/>
    <p:sldId id="315" r:id="rId37"/>
    <p:sldId id="314" r:id="rId38"/>
    <p:sldId id="313" r:id="rId39"/>
    <p:sldId id="322" r:id="rId40"/>
    <p:sldId id="321" r:id="rId41"/>
    <p:sldId id="323" r:id="rId42"/>
    <p:sldId id="320" r:id="rId43"/>
    <p:sldId id="325" r:id="rId44"/>
    <p:sldId id="334" r:id="rId45"/>
    <p:sldId id="333" r:id="rId46"/>
    <p:sldId id="332" r:id="rId47"/>
    <p:sldId id="331" r:id="rId48"/>
    <p:sldId id="330" r:id="rId49"/>
    <p:sldId id="329" r:id="rId50"/>
    <p:sldId id="328" r:id="rId51"/>
    <p:sldId id="327" r:id="rId52"/>
    <p:sldId id="326" r:id="rId53"/>
    <p:sldId id="337" r:id="rId54"/>
    <p:sldId id="336" r:id="rId55"/>
    <p:sldId id="335" r:id="rId56"/>
    <p:sldId id="341" r:id="rId57"/>
    <p:sldId id="340" r:id="rId58"/>
    <p:sldId id="339" r:id="rId59"/>
    <p:sldId id="338" r:id="rId60"/>
    <p:sldId id="345" r:id="rId61"/>
    <p:sldId id="343" r:id="rId62"/>
    <p:sldId id="348" r:id="rId63"/>
    <p:sldId id="347" r:id="rId64"/>
    <p:sldId id="346" r:id="rId65"/>
    <p:sldId id="342" r:id="rId66"/>
    <p:sldId id="349" r:id="rId67"/>
    <p:sldId id="353" r:id="rId68"/>
    <p:sldId id="383" r:id="rId69"/>
    <p:sldId id="354" r:id="rId70"/>
    <p:sldId id="350" r:id="rId71"/>
    <p:sldId id="351" r:id="rId72"/>
    <p:sldId id="352" r:id="rId73"/>
    <p:sldId id="359" r:id="rId74"/>
    <p:sldId id="358" r:id="rId75"/>
    <p:sldId id="357" r:id="rId76"/>
    <p:sldId id="356" r:id="rId77"/>
    <p:sldId id="355" r:id="rId78"/>
    <p:sldId id="360" r:id="rId79"/>
    <p:sldId id="362" r:id="rId80"/>
    <p:sldId id="364" r:id="rId81"/>
    <p:sldId id="363" r:id="rId82"/>
    <p:sldId id="361" r:id="rId83"/>
    <p:sldId id="367" r:id="rId84"/>
    <p:sldId id="366" r:id="rId85"/>
    <p:sldId id="365" r:id="rId86"/>
    <p:sldId id="369" r:id="rId87"/>
    <p:sldId id="368" r:id="rId88"/>
    <p:sldId id="372" r:id="rId89"/>
    <p:sldId id="371" r:id="rId90"/>
    <p:sldId id="374" r:id="rId91"/>
    <p:sldId id="373" r:id="rId92"/>
    <p:sldId id="370" r:id="rId93"/>
    <p:sldId id="377" r:id="rId94"/>
    <p:sldId id="376" r:id="rId95"/>
    <p:sldId id="378" r:id="rId96"/>
    <p:sldId id="379" r:id="rId97"/>
    <p:sldId id="381" r:id="rId98"/>
    <p:sldId id="380" r:id="rId99"/>
    <p:sldId id="382" r:id="rId100"/>
    <p:sldId id="285" r:id="rId101"/>
    <p:sldId id="284" r:id="rId102"/>
    <p:sldId id="283" r:id="rId103"/>
    <p:sldId id="282" r:id="rId104"/>
    <p:sldId id="281" r:id="rId105"/>
    <p:sldId id="280" r:id="rId106"/>
    <p:sldId id="286" r:id="rId107"/>
    <p:sldId id="275" r:id="rId108"/>
  </p:sldIdLst>
  <p:sldSz cx="12192000" cy="6858000"/>
  <p:notesSz cx="6797675" cy="9926638"/>
  <p:custDataLst>
    <p:tags r:id="rId109"/>
  </p:custDataLst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446" userDrawn="1">
          <p15:clr>
            <a:srgbClr val="A4A3A4"/>
          </p15:clr>
        </p15:guide>
        <p15:guide id="2" pos="937" userDrawn="1">
          <p15:clr>
            <a:srgbClr val="A4A3A4"/>
          </p15:clr>
        </p15:guide>
        <p15:guide id="3" orient="horz" pos="213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07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08" d="100"/>
          <a:sy n="108" d="100"/>
        </p:scale>
        <p:origin x="678" y="114"/>
      </p:cViewPr>
      <p:guideLst>
        <p:guide pos="7446"/>
        <p:guide pos="937"/>
        <p:guide orient="horz" pos="213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gs" Target="tags/tag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1 квартал</c:v>
                </c:pt>
                <c:pt idx="1">
                  <c:v>2 квартал</c:v>
                </c:pt>
                <c:pt idx="2">
                  <c:v>3 квартал</c:v>
                </c:pt>
                <c:pt idx="3">
                  <c:v>4 квартал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17</c:v>
                </c:pt>
                <c:pt idx="1">
                  <c:v>17</c:v>
                </c:pt>
                <c:pt idx="2">
                  <c:v>1</c:v>
                </c:pt>
                <c:pt idx="3">
                  <c:v>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30A-4FA7-A50A-7696390734F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год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1 квартал</c:v>
                </c:pt>
                <c:pt idx="1">
                  <c:v>2 квартал</c:v>
                </c:pt>
                <c:pt idx="2">
                  <c:v>3 квартал</c:v>
                </c:pt>
                <c:pt idx="3">
                  <c:v>4 квартал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18</c:v>
                </c:pt>
                <c:pt idx="1">
                  <c:v>1</c:v>
                </c:pt>
                <c:pt idx="2">
                  <c:v>23</c:v>
                </c:pt>
                <c:pt idx="3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30A-4FA7-A50A-7696390734F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1 квартал</c:v>
                </c:pt>
                <c:pt idx="1">
                  <c:v>2 квартал</c:v>
                </c:pt>
                <c:pt idx="2">
                  <c:v>3 квартал</c:v>
                </c:pt>
                <c:pt idx="3">
                  <c:v>4 квартал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</c:v>
                </c:pt>
                <c:pt idx="1">
                  <c:v>53</c:v>
                </c:pt>
                <c:pt idx="2">
                  <c:v>30</c:v>
                </c:pt>
                <c:pt idx="3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30A-4FA7-A50A-7696390734FA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 год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1 квартал</c:v>
                </c:pt>
                <c:pt idx="1">
                  <c:v>2 квартал</c:v>
                </c:pt>
                <c:pt idx="2">
                  <c:v>3 квартал</c:v>
                </c:pt>
                <c:pt idx="3">
                  <c:v>4 квартал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35</c:v>
                </c:pt>
                <c:pt idx="1">
                  <c:v>62</c:v>
                </c:pt>
                <c:pt idx="2">
                  <c:v>30</c:v>
                </c:pt>
                <c:pt idx="3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30A-4FA7-A50A-7696390734FA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2025 год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1 квартал</c:v>
                </c:pt>
                <c:pt idx="1">
                  <c:v>2 квартал</c:v>
                </c:pt>
                <c:pt idx="2">
                  <c:v>3 квартал</c:v>
                </c:pt>
                <c:pt idx="3">
                  <c:v>4 квартал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1</c:v>
                </c:pt>
                <c:pt idx="1">
                  <c:v>46</c:v>
                </c:pt>
                <c:pt idx="2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30A-4FA7-A50A-7696390734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5091128"/>
        <c:axId val="425090344"/>
      </c:lineChart>
      <c:catAx>
        <c:axId val="425091128"/>
        <c:scaling>
          <c:orientation val="minMax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5090344"/>
        <c:crosses val="autoZero"/>
        <c:auto val="1"/>
        <c:lblAlgn val="ctr"/>
        <c:lblOffset val="100"/>
        <c:noMultiLvlLbl val="0"/>
      </c:catAx>
      <c:valAx>
        <c:axId val="425090344"/>
        <c:scaling>
          <c:orientation val="maxMin"/>
          <c:max val="50"/>
          <c:min val="0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5091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337841879018858"/>
          <c:y val="0.32394977657550278"/>
          <c:w val="0.73662149499648832"/>
          <c:h val="0.33571912139343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1"/>
              <c:layout>
                <c:manualLayout>
                  <c:x val="-3.7886777322290541E-3"/>
                  <c:y val="1.851437724831287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521788290496218"/>
                      <c:h val="0.147373282477023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E4F9-474D-BE4A-C2015FF673CA}"/>
                </c:ext>
              </c:extLst>
            </c:dLbl>
            <c:dLbl>
              <c:idx val="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90726771582365"/>
                      <c:h val="0.147373282477023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4F9-474D-BE4A-C2015FF673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Дотация</c:v>
                </c:pt>
                <c:pt idx="1">
                  <c:v>Субсидия</c:v>
                </c:pt>
                <c:pt idx="2">
                  <c:v>Субвенция</c:v>
                </c:pt>
                <c:pt idx="3">
                  <c:v>Иные МБТ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18.399999999999999</c:v>
                </c:pt>
                <c:pt idx="1">
                  <c:v>1500.4</c:v>
                </c:pt>
                <c:pt idx="2">
                  <c:v>4289.7</c:v>
                </c:pt>
                <c:pt idx="3">
                  <c:v>161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4F9-474D-BE4A-C2015FF673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84930767"/>
        <c:axId val="1314992511"/>
      </c:barChart>
      <c:catAx>
        <c:axId val="14849307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14992511"/>
        <c:crosses val="autoZero"/>
        <c:auto val="1"/>
        <c:lblAlgn val="ctr"/>
        <c:lblOffset val="100"/>
        <c:noMultiLvlLbl val="0"/>
      </c:catAx>
      <c:valAx>
        <c:axId val="1314992511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4849307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337841879018858"/>
          <c:y val="0.32394977657550278"/>
          <c:w val="0.73662149499648832"/>
          <c:h val="0.33571912139343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1"/>
              <c:layout>
                <c:manualLayout>
                  <c:x val="-3.7886777322290541E-3"/>
                  <c:y val="1.851437724831287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521788290496218"/>
                      <c:h val="0.147373282477023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E7E7-449D-B25F-9EE2C0C58118}"/>
                </c:ext>
              </c:extLst>
            </c:dLbl>
            <c:dLbl>
              <c:idx val="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90726771582365"/>
                      <c:h val="0.147373282477023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7E7-449D-B25F-9EE2C0C581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Дотация</c:v>
                </c:pt>
                <c:pt idx="1">
                  <c:v>Субсидия</c:v>
                </c:pt>
                <c:pt idx="2">
                  <c:v>Субвенция</c:v>
                </c:pt>
                <c:pt idx="3">
                  <c:v>Иные МБТ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17.600000000000001</c:v>
                </c:pt>
                <c:pt idx="1">
                  <c:v>449.9</c:v>
                </c:pt>
                <c:pt idx="2">
                  <c:v>4512.3</c:v>
                </c:pt>
                <c:pt idx="3">
                  <c:v>162.19999999999999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E7-449D-B25F-9EE2C0C581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84930767"/>
        <c:axId val="1314992511"/>
      </c:barChart>
      <c:catAx>
        <c:axId val="14849307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14992511"/>
        <c:crosses val="autoZero"/>
        <c:auto val="1"/>
        <c:lblAlgn val="ctr"/>
        <c:lblOffset val="100"/>
        <c:noMultiLvlLbl val="0"/>
      </c:catAx>
      <c:valAx>
        <c:axId val="1314992511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4849307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90842739812967"/>
          <c:y val="0.2549969955312173"/>
          <c:w val="0.70198936222033459"/>
          <c:h val="0.7158926082150149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Дотация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4">
                      <a:shade val="76000"/>
                      <a:lumMod val="60000"/>
                      <a:lumOff val="40000"/>
                    </a:schemeClr>
                  </a:gs>
                  <a:gs pos="0">
                    <a:schemeClr val="accent4">
                      <a:shade val="76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F37-473D-9723-27444D5B3795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4">
                      <a:tint val="77000"/>
                      <a:lumMod val="60000"/>
                      <a:lumOff val="40000"/>
                    </a:schemeClr>
                  </a:gs>
                  <a:gs pos="0">
                    <a:schemeClr val="accent4">
                      <a:tint val="77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F37-473D-9723-27444D5B3795}"/>
              </c:ext>
            </c:extLst>
          </c:dPt>
          <c:dLbls>
            <c:delete val="1"/>
          </c:dLbls>
          <c:cat>
            <c:strRef>
              <c:f>Лист1!$A$2</c:f>
              <c:strCache>
                <c:ptCount val="1"/>
                <c:pt idx="0">
                  <c:v>Дотация на выравнивание бюджетной обеспеченности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F37-473D-9723-27444D5B379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815701101459044E-2"/>
          <c:y val="0.17150463097332111"/>
          <c:w val="0.37643956038142401"/>
          <c:h val="0.7477920996766125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Субсидии 2025</c:v>
                </c:pt>
              </c:strCache>
            </c:strRef>
          </c:tx>
          <c:spPr>
            <a:ln w="9525">
              <a:solidFill>
                <a:schemeClr val="tx2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9525"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273-4CED-9248-EAE56977E8DD}"/>
              </c:ext>
            </c:extLst>
          </c:dPt>
          <c:dPt>
            <c:idx val="1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9525"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273-4CED-9248-EAE56977E8D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9525"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273-4CED-9248-EAE56977E8D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9525"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273-4CED-9248-EAE56977E8D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9525"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7273-4CED-9248-EAE56977E8D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9525"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7273-4CED-9248-EAE56977E8DD}"/>
              </c:ext>
            </c:extLst>
          </c:dPt>
          <c:dPt>
            <c:idx val="6"/>
            <c:bubble3D val="0"/>
            <c:spPr>
              <a:solidFill>
                <a:srgbClr val="203864"/>
              </a:solidFill>
              <a:ln w="9525"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7273-4CED-9248-EAE56977E8DD}"/>
              </c:ext>
            </c:extLst>
          </c:dPt>
          <c:dPt>
            <c:idx val="7"/>
            <c:bubble3D val="0"/>
            <c:spPr>
              <a:solidFill>
                <a:srgbClr val="ED7D31"/>
              </a:solidFill>
              <a:ln w="9525"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7273-4CED-9248-EAE56977E8DD}"/>
              </c:ext>
            </c:extLst>
          </c:dPt>
          <c:dPt>
            <c:idx val="8"/>
            <c:bubble3D val="0"/>
            <c:spPr>
              <a:solidFill>
                <a:schemeClr val="bg2">
                  <a:lumMod val="75000"/>
                </a:schemeClr>
              </a:solidFill>
              <a:ln w="9525"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7273-4CED-9248-EAE56977E8DD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7273-4CED-9248-EAE56977E8DD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7273-4CED-9248-EAE56977E8DD}"/>
              </c:ext>
            </c:extLst>
          </c:dPt>
          <c:dLbls>
            <c:dLbl>
              <c:idx val="1"/>
              <c:layout>
                <c:manualLayout>
                  <c:x val="3.3112956752542619E-3"/>
                  <c:y val="-6.31097515703191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273-4CED-9248-EAE56977E8DD}"/>
                </c:ext>
              </c:extLst>
            </c:dLbl>
            <c:dLbl>
              <c:idx val="2"/>
              <c:layout>
                <c:manualLayout>
                  <c:x val="-7.3281187739614256E-2"/>
                  <c:y val="2.04853578626650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273-4CED-9248-EAE56977E8DD}"/>
                </c:ext>
              </c:extLst>
            </c:dLbl>
            <c:dLbl>
              <c:idx val="3"/>
              <c:layout>
                <c:manualLayout>
                  <c:x val="-7.5476476130871342E-2"/>
                  <c:y val="-5.85385131477524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273-4CED-9248-EAE56977E8DD}"/>
                </c:ext>
              </c:extLst>
            </c:dLbl>
            <c:dLbl>
              <c:idx val="4"/>
              <c:layout>
                <c:manualLayout>
                  <c:x val="-7.547120563170405E-2"/>
                  <c:y val="-0.1528553618989892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028027259690963E-2"/>
                      <c:h val="4.436075558909409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7273-4CED-9248-EAE56977E8DD}"/>
                </c:ext>
              </c:extLst>
            </c:dLbl>
            <c:dLbl>
              <c:idx val="5"/>
              <c:layout>
                <c:manualLayout>
                  <c:x val="1.0360881117031267E-2"/>
                  <c:y val="-2.9428718379314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273-4CED-9248-EAE56977E8DD}"/>
                </c:ext>
              </c:extLst>
            </c:dLbl>
            <c:dLbl>
              <c:idx val="6"/>
              <c:layout>
                <c:manualLayout>
                  <c:x val="-5.4597686485109959E-2"/>
                  <c:y val="-0.13379587943945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273-4CED-9248-EAE56977E8DD}"/>
                </c:ext>
              </c:extLst>
            </c:dLbl>
            <c:dLbl>
              <c:idx val="8"/>
              <c:layout>
                <c:manualLayout>
                  <c:x val="1.062465705154724E-3"/>
                  <c:y val="-4.2860633419414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273-4CED-9248-EAE56977E8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19050" cap="flat" cmpd="sng" algn="ctr">
                  <a:solidFill>
                    <a:schemeClr val="bg2">
                      <a:lumMod val="2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69,6% Субсидии на осуществление дорожной деятельности</c:v>
                </c:pt>
                <c:pt idx="1">
                  <c:v>8,4% Субсидии 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c:v>
                </c:pt>
                <c:pt idx="2">
                  <c:v>0,2% Субсидии  на оснащение предметных кабинетов общеобразовательных организаций средствами обучения и воспитания</c:v>
                </c:pt>
                <c:pt idx="3">
                  <c:v>0,7% Субсидии на реализацию мероприятий по обеспечению жильем молодых семей</c:v>
                </c:pt>
                <c:pt idx="4">
                  <c:v>0,1% Субсидии на поддержку отрасли культуры</c:v>
                </c:pt>
                <c:pt idx="5">
                  <c:v>8,9% Субсидии на софинансирование создания (реконструкции) объектов спортивной инфраструктуры объектов массового спорта</c:v>
                </c:pt>
                <c:pt idx="6">
                  <c:v>0,3% Субсидии на софинансирование отдельных полномочий ОМС</c:v>
                </c:pt>
                <c:pt idx="7">
                  <c:v>9,0% Прочие субсидии</c:v>
                </c:pt>
                <c:pt idx="8">
                  <c:v>2,8 %Субсидии на реализацию программ формирования современной городской среды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1586.8</c:v>
                </c:pt>
                <c:pt idx="1">
                  <c:v>191.3</c:v>
                </c:pt>
                <c:pt idx="2">
                  <c:v>4.7</c:v>
                </c:pt>
                <c:pt idx="3">
                  <c:v>15.6</c:v>
                </c:pt>
                <c:pt idx="4">
                  <c:v>1.3</c:v>
                </c:pt>
                <c:pt idx="5">
                  <c:v>203.3</c:v>
                </c:pt>
                <c:pt idx="6">
                  <c:v>6.9</c:v>
                </c:pt>
                <c:pt idx="7">
                  <c:v>205.5</c:v>
                </c:pt>
                <c:pt idx="8">
                  <c:v>63.7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7273-4CED-9248-EAE56977E8D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4397101666693795"/>
          <c:y val="0"/>
          <c:w val="0.55602898333306205"/>
          <c:h val="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baseline="0">
              <a:ln>
                <a:noFill/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006174012793755E-2"/>
          <c:y val="0.11045926540283524"/>
          <c:w val="0.42479288830921375"/>
          <c:h val="0.8269301559086027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Субвенции 2025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81D-442F-81EC-093EE924FD3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81D-442F-81EC-093EE924FD3B}"/>
              </c:ext>
            </c:extLst>
          </c:dPt>
          <c:dPt>
            <c:idx val="2"/>
            <c:bubble3D val="0"/>
            <c:spPr>
              <a:solidFill>
                <a:srgbClr val="B8D9A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81D-442F-81EC-093EE924FD3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81D-442F-81EC-093EE924FD3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81D-442F-81EC-093EE924FD3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B81D-442F-81EC-093EE924FD3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B81D-442F-81EC-093EE924FD3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B81D-442F-81EC-093EE924FD3B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B81D-442F-81EC-093EE924FD3B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B81D-442F-81EC-093EE924FD3B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B81D-442F-81EC-093EE924FD3B}"/>
              </c:ext>
            </c:extLst>
          </c:dPt>
          <c:dLbls>
            <c:dLbl>
              <c:idx val="0"/>
              <c:layout>
                <c:manualLayout>
                  <c:x val="7.1130043594422543E-2"/>
                  <c:y val="-7.2210697130116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81D-442F-81EC-093EE924FD3B}"/>
                </c:ext>
              </c:extLst>
            </c:dLbl>
            <c:dLbl>
              <c:idx val="1"/>
              <c:layout>
                <c:manualLayout>
                  <c:x val="-5.4675920155213109E-2"/>
                  <c:y val="-0.166112956810631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81D-442F-81EC-093EE924FD3B}"/>
                </c:ext>
              </c:extLst>
            </c:dLbl>
            <c:dLbl>
              <c:idx val="2"/>
              <c:layout>
                <c:manualLayout>
                  <c:x val="3.1989839882289504E-2"/>
                  <c:y val="-0.171219295262510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81D-442F-81EC-093EE924FD3B}"/>
                </c:ext>
              </c:extLst>
            </c:dLbl>
            <c:dLbl>
              <c:idx val="3"/>
              <c:layout>
                <c:manualLayout>
                  <c:x val="9.3899120463901586E-2"/>
                  <c:y val="-0.106938900079350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81D-442F-81EC-093EE924FD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19050" cap="flat" cmpd="sng" algn="ctr">
                  <a:solidFill>
                    <a:schemeClr val="bg2">
                      <a:lumMod val="2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97,8% Субвенции бюджетам городских округов на выполнение передаваемых полномочий субъектов Российской Федерации</c:v>
                </c:pt>
                <c:pt idx="1">
                  <c:v>1,7% Субвенции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c:v>
                </c:pt>
                <c:pt idx="2">
                  <c:v>0,5% Субвенции на 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c:v>
                </c:pt>
                <c:pt idx="3">
                  <c:v>0,02%Субвенции на 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4009.3</c:v>
                </c:pt>
                <c:pt idx="1">
                  <c:v>70.3</c:v>
                </c:pt>
                <c:pt idx="2">
                  <c:v>21.9</c:v>
                </c:pt>
                <c:pt idx="3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B81D-442F-81EC-093EE924FD3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9046893260708263"/>
          <c:y val="0"/>
          <c:w val="0.50742744717862398"/>
          <c:h val="0.997756992971793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ln>
                <a:noFill/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415460801903736E-2"/>
          <c:y val="9.1550029913348513E-2"/>
          <c:w val="0.38817491859967551"/>
          <c:h val="0.8575008068549433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Субвенции 2024</c:v>
                </c:pt>
              </c:strCache>
            </c:strRef>
          </c:tx>
          <c:spPr>
            <a:ln w="3175">
              <a:solidFill>
                <a:schemeClr val="tx2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3175"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20A-4D39-A78B-4459E69B826B}"/>
              </c:ext>
            </c:extLst>
          </c:dPt>
          <c:dPt>
            <c:idx val="1"/>
            <c:bubble3D val="0"/>
            <c:spPr>
              <a:solidFill>
                <a:srgbClr val="ED7D31"/>
              </a:solidFill>
              <a:ln w="3175"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20A-4D39-A78B-4459E69B826B}"/>
              </c:ext>
            </c:extLst>
          </c:dPt>
          <c:dPt>
            <c:idx val="2"/>
            <c:bubble3D val="0"/>
            <c:spPr>
              <a:solidFill>
                <a:srgbClr val="B8D9A3"/>
              </a:solidFill>
              <a:ln w="3175"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20A-4D39-A78B-4459E69B826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3175"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20A-4D39-A78B-4459E69B826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920A-4D39-A78B-4459E69B826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920A-4D39-A78B-4459E69B826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920A-4D39-A78B-4459E69B826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920A-4D39-A78B-4459E69B826B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920A-4D39-A78B-4459E69B826B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920A-4D39-A78B-4459E69B826B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920A-4D39-A78B-4459E69B826B}"/>
              </c:ext>
            </c:extLst>
          </c:dPt>
          <c:dLbls>
            <c:dLbl>
              <c:idx val="0"/>
              <c:layout>
                <c:manualLayout>
                  <c:x val="-1.7342575397718524E-2"/>
                  <c:y val="2.3515909994428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20A-4D39-A78B-4459E69B826B}"/>
                </c:ext>
              </c:extLst>
            </c:dLbl>
            <c:dLbl>
              <c:idx val="1"/>
              <c:layout>
                <c:manualLayout>
                  <c:x val="-6.6126107323114479E-4"/>
                  <c:y val="-1.1757954997214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20A-4D39-A78B-4459E69B826B}"/>
                </c:ext>
              </c:extLst>
            </c:dLbl>
            <c:dLbl>
              <c:idx val="2"/>
              <c:layout>
                <c:manualLayout>
                  <c:x val="-5.8391641069937016E-2"/>
                  <c:y val="-0.171666142959327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20A-4D39-A78B-4459E69B826B}"/>
                </c:ext>
              </c:extLst>
            </c:dLbl>
            <c:dLbl>
              <c:idx val="3"/>
              <c:layout>
                <c:manualLayout>
                  <c:x val="-6.0400442568786118E-3"/>
                  <c:y val="-4.7031811280228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20A-4D39-A78B-4459E69B82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19050" cap="flat" cmpd="sng" algn="ctr">
                  <a:solidFill>
                    <a:schemeClr val="bg2">
                      <a:lumMod val="2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79,3% Межбюджетные трансферты, передаваемые бюджетам городских округов 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</c:v>
                </c:pt>
                <c:pt idx="1">
                  <c:v>11,4% Иные межбюджетные трансферты</c:v>
                </c:pt>
                <c:pt idx="2">
                  <c:v>1,9% Межбюджетные трансферты на обеспечение выплат ежемесячного вознаграждения советникам директоров по воспитанию и взаимодействию с детскими общественными объединениями в государственных общеобразовательных организациий и профессиональных образовательных</c:v>
                </c:pt>
                <c:pt idx="3">
                  <c:v>7,4% Межбюджетные трансферты на проведение мерпоприятий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127.4</c:v>
                </c:pt>
                <c:pt idx="1">
                  <c:v>18.3</c:v>
                </c:pt>
                <c:pt idx="2">
                  <c:v>3.1</c:v>
                </c:pt>
                <c:pt idx="3">
                  <c:v>11.8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920A-4D39-A78B-4459E69B826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8127962274003833"/>
          <c:y val="0"/>
          <c:w val="0.50071318796318764"/>
          <c:h val="0.986198323809743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ln>
                <a:noFill/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6856560612842332E-2"/>
          <c:y val="2.7244810868035478E-2"/>
          <c:w val="0.90533297368291255"/>
          <c:h val="0.8962400541099223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1549073648017557E-2"/>
                  <c:y val="-3.98333750916499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10 675,8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FEC-48B0-BF7F-4F2870455D57}"/>
                </c:ext>
              </c:extLst>
            </c:dLbl>
            <c:dLbl>
              <c:idx val="1"/>
              <c:layout>
                <c:manualLayout>
                  <c:x val="5.7797446211413687E-2"/>
                  <c:y val="-4.686279422547055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</a:t>
                    </a:r>
                    <a:r>
                      <a:rPr lang="en-US" baseline="0" dirty="0"/>
                      <a:t> 786,8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FEC-48B0-BF7F-4F2870455D57}"/>
                </c:ext>
              </c:extLst>
            </c:dLbl>
            <c:dLbl>
              <c:idx val="2"/>
              <c:layout>
                <c:manualLayout>
                  <c:x val="6.5607911915658665E-2"/>
                  <c:y val="-5.154907364801765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9 101,5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FEC-48B0-BF7F-4F2870455D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10694.3</c:v>
                </c:pt>
                <c:pt idx="1">
                  <c:v>9705.4</c:v>
                </c:pt>
                <c:pt idx="2">
                  <c:v>9116.2000000000007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FEC-48B0-BF7F-4F2870455D5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16295568"/>
        <c:axId val="416303408"/>
        <c:axId val="402080640"/>
      </c:bar3DChart>
      <c:catAx>
        <c:axId val="416295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16303408"/>
        <c:crosses val="autoZero"/>
        <c:auto val="1"/>
        <c:lblAlgn val="ctr"/>
        <c:lblOffset val="100"/>
        <c:noMultiLvlLbl val="0"/>
      </c:catAx>
      <c:valAx>
        <c:axId val="416303408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416295568"/>
        <c:crosses val="autoZero"/>
        <c:crossBetween val="between"/>
      </c:valAx>
      <c:serAx>
        <c:axId val="402080640"/>
        <c:scaling>
          <c:orientation val="minMax"/>
        </c:scaling>
        <c:delete val="1"/>
        <c:axPos val="b"/>
        <c:majorTickMark val="out"/>
        <c:minorTickMark val="none"/>
        <c:tickLblPos val="nextTo"/>
        <c:crossAx val="416303408"/>
        <c:crosses val="autoZero"/>
      </c:ser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2.6555580128111302E-2"/>
          <c:y val="0.12094715242105372"/>
          <c:w val="0.12287103336015541"/>
          <c:h val="5.51637817758342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531920545634459"/>
          <c:y val="0.11669670064692234"/>
          <c:w val="0.61032084083226523"/>
          <c:h val="0.6883299086247651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24887C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08E-457F-B455-A7F4927AD00C}"/>
              </c:ext>
            </c:extLst>
          </c:dPt>
          <c:dPt>
            <c:idx val="1"/>
            <c:bubble3D val="0"/>
            <c:spPr>
              <a:solidFill>
                <a:srgbClr val="7FAB71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08E-457F-B455-A7F4927AD00C}"/>
              </c:ext>
            </c:extLst>
          </c:dPt>
          <c:dPt>
            <c:idx val="2"/>
            <c:bubble3D val="0"/>
            <c:spPr>
              <a:solidFill>
                <a:srgbClr val="E76F51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08E-457F-B455-A7F4927AD00C}"/>
              </c:ext>
            </c:extLst>
          </c:dPt>
          <c:dPt>
            <c:idx val="3"/>
            <c:bubble3D val="0"/>
            <c:spPr>
              <a:solidFill>
                <a:srgbClr val="E0AD2C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08E-457F-B455-A7F4927AD00C}"/>
              </c:ext>
            </c:extLst>
          </c:dPt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85</c:v>
                </c:pt>
                <c:pt idx="1">
                  <c:v>9</c:v>
                </c:pt>
                <c:pt idx="2">
                  <c:v>5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08E-457F-B455-A7F4927AD0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06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930742453467704E-2"/>
          <c:y val="0.11600967948005778"/>
          <c:w val="0.9080692423064104"/>
          <c:h val="0.435362911065437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explosion val="46"/>
          <c:dPt>
            <c:idx val="0"/>
            <c:bubble3D val="0"/>
            <c:explosion val="3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0E6-48DE-90FA-EBECF630653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0E6-48DE-90FA-EBECF630653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0E6-48DE-90FA-EBECF630653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0E6-48DE-90FA-EBECF630653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B0E6-48DE-90FA-EBECF630653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B0E6-48DE-90FA-EBECF6306531}"/>
              </c:ext>
            </c:extLst>
          </c:dPt>
          <c:dLbls>
            <c:dLbl>
              <c:idx val="0"/>
              <c:layout>
                <c:manualLayout>
                  <c:x val="-0.18371801281339117"/>
                  <c:y val="-5.49126485946005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536803781061362"/>
                      <c:h val="5.125732557493611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0E6-48DE-90FA-EBECF6306531}"/>
                </c:ext>
              </c:extLst>
            </c:dLbl>
            <c:dLbl>
              <c:idx val="1"/>
              <c:layout>
                <c:manualLayout>
                  <c:x val="8.7273659466152575E-3"/>
                  <c:y val="3.335705754916112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0E6-48DE-90FA-EBECF6306531}"/>
                </c:ext>
              </c:extLst>
            </c:dLbl>
            <c:dLbl>
              <c:idx val="2"/>
              <c:layout>
                <c:manualLayout>
                  <c:x val="0.11570047022422521"/>
                  <c:y val="-4.308878874569492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0E6-48DE-90FA-EBECF6306531}"/>
                </c:ext>
              </c:extLst>
            </c:dLbl>
            <c:dLbl>
              <c:idx val="3"/>
              <c:layout>
                <c:manualLayout>
                  <c:x val="0.13048134097597552"/>
                  <c:y val="2.906291662037547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0E6-48DE-90FA-EBECF6306531}"/>
                </c:ext>
              </c:extLst>
            </c:dLbl>
            <c:dLbl>
              <c:idx val="4"/>
              <c:layout>
                <c:manualLayout>
                  <c:x val="-2.9482979900381439E-2"/>
                  <c:y val="-8.503258409884282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0E6-48DE-90FA-EBECF6306531}"/>
                </c:ext>
              </c:extLst>
            </c:dLbl>
            <c:dLbl>
              <c:idx val="5"/>
              <c:layout>
                <c:manualLayout>
                  <c:x val="0.18787756221530935"/>
                  <c:y val="-8.373201588712376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0E6-48DE-90FA-EBECF63065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19050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66,5% НДФЛ</c:v>
                </c:pt>
                <c:pt idx="1">
                  <c:v>0,6% Акцизы</c:v>
                </c:pt>
                <c:pt idx="2">
                  <c:v>14,7% Налоги на совокупный доход</c:v>
                </c:pt>
                <c:pt idx="3">
                  <c:v>13,2% Налоги на имущество</c:v>
                </c:pt>
                <c:pt idx="4">
                  <c:v>0,05% Платежи за пользование природными ресурсами</c:v>
                </c:pt>
                <c:pt idx="5">
                  <c:v>4,8% Государственная пошлина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2161.9</c:v>
                </c:pt>
                <c:pt idx="1">
                  <c:v>20.399999999999999</c:v>
                </c:pt>
                <c:pt idx="2">
                  <c:v>478.7</c:v>
                </c:pt>
                <c:pt idx="3">
                  <c:v>430.2</c:v>
                </c:pt>
                <c:pt idx="4">
                  <c:v>1.6</c:v>
                </c:pt>
                <c:pt idx="5">
                  <c:v>157.6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0E6-48DE-90FA-EBECF63065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7776941895710223E-2"/>
          <c:y val="0.51758016470392176"/>
          <c:w val="0.94256011928535866"/>
          <c:h val="0.481936382068659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>
      <a:glow>
        <a:schemeClr val="accent1">
          <a:alpha val="40000"/>
        </a:schemeClr>
      </a:glow>
    </a:effectLst>
  </c:spPr>
  <c:txPr>
    <a:bodyPr/>
    <a:lstStyle/>
    <a:p>
      <a:pPr>
        <a:defRPr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09027093665994"/>
          <c:y val="0.1345138734585046"/>
          <c:w val="0.86421690725017108"/>
          <c:h val="0.3848171383735141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explosion val="3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09F-473C-BA2C-96F4BA42B9F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09F-473C-BA2C-96F4BA42B9F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09F-473C-BA2C-96F4BA42B9F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09F-473C-BA2C-96F4BA42B9F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09F-473C-BA2C-96F4BA42B9F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809F-473C-BA2C-96F4BA42B9F0}"/>
              </c:ext>
            </c:extLst>
          </c:dPt>
          <c:dLbls>
            <c:dLbl>
              <c:idx val="0"/>
              <c:layout>
                <c:manualLayout>
                  <c:x val="-0.11757952820057044"/>
                  <c:y val="-4.0400565809454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996098813094842"/>
                      <c:h val="4.922066844337633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09F-473C-BA2C-96F4BA42B9F0}"/>
                </c:ext>
              </c:extLst>
            </c:dLbl>
            <c:dLbl>
              <c:idx val="1"/>
              <c:layout>
                <c:manualLayout>
                  <c:x val="-2.7921946402172187E-2"/>
                  <c:y val="1.319193700699922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9F-473C-BA2C-96F4BA42B9F0}"/>
                </c:ext>
              </c:extLst>
            </c:dLbl>
            <c:dLbl>
              <c:idx val="3"/>
              <c:layout>
                <c:manualLayout>
                  <c:x val="0.14346264766877753"/>
                  <c:y val="2.808377176905716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9F-473C-BA2C-96F4BA42B9F0}"/>
                </c:ext>
              </c:extLst>
            </c:dLbl>
            <c:dLbl>
              <c:idx val="4"/>
              <c:layout>
                <c:manualLayout>
                  <c:x val="-2.9482979900381439E-2"/>
                  <c:y val="-8.503258409884282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09F-473C-BA2C-96F4BA42B9F0}"/>
                </c:ext>
              </c:extLst>
            </c:dLbl>
            <c:dLbl>
              <c:idx val="5"/>
              <c:layout>
                <c:manualLayout>
                  <c:x val="0.21374513942895226"/>
                  <c:y val="-1.264599072325297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09F-473C-BA2C-96F4BA42B9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19050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64,3% НДФЛ</c:v>
                </c:pt>
                <c:pt idx="1">
                  <c:v>0,9% Акцизы</c:v>
                </c:pt>
                <c:pt idx="2">
                  <c:v>16,3% Налоги на совокупный доход</c:v>
                </c:pt>
                <c:pt idx="3">
                  <c:v>13,4% Налоги на имущество</c:v>
                </c:pt>
                <c:pt idx="4">
                  <c:v>0,05% Платежи за пользование природными ресурсами</c:v>
                </c:pt>
                <c:pt idx="5">
                  <c:v>5,1% Государственная пошлина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2039.9</c:v>
                </c:pt>
                <c:pt idx="1">
                  <c:v>27.3</c:v>
                </c:pt>
                <c:pt idx="2">
                  <c:v>517.20000000000005</c:v>
                </c:pt>
                <c:pt idx="3">
                  <c:v>425</c:v>
                </c:pt>
                <c:pt idx="4">
                  <c:v>1.7</c:v>
                </c:pt>
                <c:pt idx="5">
                  <c:v>162.30000000000001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09F-473C-BA2C-96F4BA42B9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6845114267812833E-2"/>
          <c:y val="0.51629298133540713"/>
          <c:w val="0.89568074617167059"/>
          <c:h val="0.483707018664592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704611856986291"/>
          <c:y val="0.1365928238935297"/>
          <c:w val="0.85295383846239292"/>
          <c:h val="0.3804589726134994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explosion val="3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68D-4E4D-AE86-18601D860CA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68D-4E4D-AE86-18601D860CA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68D-4E4D-AE86-18601D860CA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68D-4E4D-AE86-18601D860CA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68D-4E4D-AE86-18601D860CA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868D-4E4D-AE86-18601D860CA8}"/>
              </c:ext>
            </c:extLst>
          </c:dPt>
          <c:dLbls>
            <c:dLbl>
              <c:idx val="0"/>
              <c:layout>
                <c:manualLayout>
                  <c:x val="-0.18061766285227568"/>
                  <c:y val="-4.4961939461419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68D-4E4D-AE86-18601D860CA8}"/>
                </c:ext>
              </c:extLst>
            </c:dLbl>
            <c:dLbl>
              <c:idx val="1"/>
              <c:layout>
                <c:manualLayout>
                  <c:x val="-2.0655176967706537E-2"/>
                  <c:y val="2.101873261989345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676512470720835"/>
                      <c:h val="4.90019099169613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68D-4E4D-AE86-18601D860CA8}"/>
                </c:ext>
              </c:extLst>
            </c:dLbl>
            <c:dLbl>
              <c:idx val="3"/>
              <c:layout>
                <c:manualLayout>
                  <c:x val="0.13752146752212718"/>
                  <c:y val="3.592979608260322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68D-4E4D-AE86-18601D860CA8}"/>
                </c:ext>
              </c:extLst>
            </c:dLbl>
            <c:dLbl>
              <c:idx val="4"/>
              <c:layout>
                <c:manualLayout>
                  <c:x val="-7.3575158315742697E-2"/>
                  <c:y val="3.528385555185024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5533366662963373E-2"/>
                      <c:h val="5.77522509735615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868D-4E4D-AE86-18601D860CA8}"/>
                </c:ext>
              </c:extLst>
            </c:dLbl>
            <c:dLbl>
              <c:idx val="5"/>
              <c:layout>
                <c:manualLayout>
                  <c:x val="0.18588396715865935"/>
                  <c:y val="-1.491881474907880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68D-4E4D-AE86-18601D860C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19050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65,0% НДФЛ</c:v>
                </c:pt>
                <c:pt idx="1">
                  <c:v>0,8% Акцизы</c:v>
                </c:pt>
                <c:pt idx="2">
                  <c:v>16,6% Налоги на совокупный доход</c:v>
                </c:pt>
                <c:pt idx="3">
                  <c:v>12,7% Налоги на имущество</c:v>
                </c:pt>
                <c:pt idx="4">
                  <c:v>0,05% Платежи за пользование природными ресурсами</c:v>
                </c:pt>
                <c:pt idx="5">
                  <c:v>4,9% Государственная пошлина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2192.6999999999998</c:v>
                </c:pt>
                <c:pt idx="1">
                  <c:v>28.1</c:v>
                </c:pt>
                <c:pt idx="2">
                  <c:v>560.5</c:v>
                </c:pt>
                <c:pt idx="3">
                  <c:v>428.6</c:v>
                </c:pt>
                <c:pt idx="4">
                  <c:v>1.8</c:v>
                </c:pt>
                <c:pt idx="5">
                  <c:v>164.3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68D-4E4D-AE86-18601D860C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214806185577045"/>
          <c:y val="0.52098652171875992"/>
          <c:w val="0.88785193814422958"/>
          <c:h val="0.479013478281240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94882050142596E-2"/>
          <c:y val="0.12626982418620153"/>
          <c:w val="0.7941640743621079"/>
          <c:h val="0.4312977377513609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explosion val="2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BD2-4616-85D7-B57F8BAB038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BD2-4616-85D7-B57F8BAB038F}"/>
              </c:ext>
            </c:extLst>
          </c:dPt>
          <c:dPt>
            <c:idx val="2"/>
            <c:bubble3D val="0"/>
            <c:spPr>
              <a:solidFill>
                <a:srgbClr val="B8D9A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BD2-4616-85D7-B57F8BAB038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7BD2-4616-85D7-B57F8BAB038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7BD2-4616-85D7-B57F8BAB038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7BD2-4616-85D7-B57F8BAB038F}"/>
              </c:ext>
            </c:extLst>
          </c:dPt>
          <c:dLbls>
            <c:dLbl>
              <c:idx val="0"/>
              <c:layout>
                <c:manualLayout>
                  <c:x val="-0.21872859034181388"/>
                  <c:y val="-3.553198370814200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BD2-4616-85D7-B57F8BAB038F}"/>
                </c:ext>
              </c:extLst>
            </c:dLbl>
            <c:dLbl>
              <c:idx val="1"/>
              <c:layout>
                <c:manualLayout>
                  <c:x val="-7.6743209087879127E-2"/>
                  <c:y val="-3.424401391053327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BD2-4616-85D7-B57F8BAB038F}"/>
                </c:ext>
              </c:extLst>
            </c:dLbl>
            <c:dLbl>
              <c:idx val="2"/>
              <c:layout>
                <c:manualLayout>
                  <c:x val="0.13328206588156871"/>
                  <c:y val="1.724606163318643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BD2-4616-85D7-B57F8BAB038F}"/>
                </c:ext>
              </c:extLst>
            </c:dLbl>
            <c:dLbl>
              <c:idx val="3"/>
              <c:layout>
                <c:manualLayout>
                  <c:x val="0.13288309400807319"/>
                  <c:y val="-4.8012114037754962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BD2-4616-85D7-B57F8BAB038F}"/>
                </c:ext>
              </c:extLst>
            </c:dLbl>
            <c:dLbl>
              <c:idx val="4"/>
              <c:layout>
                <c:manualLayout>
                  <c:x val="7.3399251934970183E-2"/>
                  <c:y val="-1.766524498720921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BD2-4616-85D7-B57F8BAB038F}"/>
                </c:ext>
              </c:extLst>
            </c:dLbl>
            <c:dLbl>
              <c:idx val="5"/>
              <c:layout>
                <c:manualLayout>
                  <c:x val="0.12541343785875644"/>
                  <c:y val="-6.168539752892953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BD2-4616-85D7-B57F8BAB03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19050" cap="flat" cmpd="sng" algn="ctr">
                  <a:solidFill>
                    <a:schemeClr val="bg2">
                      <a:lumMod val="2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59,0% Доходы от использования имущества, находящегося в государственной и муниципальной собственности                                                 </c:v>
                </c:pt>
                <c:pt idx="1">
                  <c:v>0,5% Доходы от оказания платных услуг (работ) получателями средств бюджетов</c:v>
                </c:pt>
                <c:pt idx="2">
                  <c:v>38,6% Доходы от продажи материальных и нематериальных активов</c:v>
                </c:pt>
                <c:pt idx="3">
                  <c:v>1,9% Штрафы, санкции, возмещение ущерба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459.4</c:v>
                </c:pt>
                <c:pt idx="1">
                  <c:v>4</c:v>
                </c:pt>
                <c:pt idx="2">
                  <c:v>301</c:v>
                </c:pt>
                <c:pt idx="3">
                  <c:v>14.7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BD2-4616-85D7-B57F8BAB03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48671553855127209"/>
          <c:w val="1"/>
          <c:h val="0.513284434567474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7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94882050142596E-2"/>
          <c:y val="0.12626982418620153"/>
          <c:w val="0.7941640743621079"/>
          <c:h val="0.4312977377513609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explosion val="2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0B7-4660-8983-476857479F9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0B7-4660-8983-476857479F98}"/>
              </c:ext>
            </c:extLst>
          </c:dPt>
          <c:dPt>
            <c:idx val="2"/>
            <c:bubble3D val="0"/>
            <c:spPr>
              <a:solidFill>
                <a:srgbClr val="B8D9A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0B7-4660-8983-476857479F9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0B7-4660-8983-476857479F9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20B7-4660-8983-476857479F9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20B7-4660-8983-476857479F98}"/>
              </c:ext>
            </c:extLst>
          </c:dPt>
          <c:dLbls>
            <c:dLbl>
              <c:idx val="0"/>
              <c:layout>
                <c:manualLayout>
                  <c:x val="-0.17463626726660009"/>
                  <c:y val="-8.57070226173446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0B7-4660-8983-476857479F98}"/>
                </c:ext>
              </c:extLst>
            </c:dLbl>
            <c:dLbl>
              <c:idx val="1"/>
              <c:layout>
                <c:manualLayout>
                  <c:x val="-0.10981245139428952"/>
                  <c:y val="6.558674750919152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0" rIns="38100" bIns="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20B7-4660-8983-476857479F98}"/>
                </c:ext>
              </c:extLst>
            </c:dLbl>
            <c:dLbl>
              <c:idx val="2"/>
              <c:layout>
                <c:manualLayout>
                  <c:x val="0.15900258767544348"/>
                  <c:y val="2.93737552505163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0B7-4660-8983-476857479F98}"/>
                </c:ext>
              </c:extLst>
            </c:dLbl>
            <c:dLbl>
              <c:idx val="3"/>
              <c:layout>
                <c:manualLayout>
                  <c:x val="0.12186001323926965"/>
                  <c:y val="-2.465215763670332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0B7-4660-8983-476857479F98}"/>
                </c:ext>
              </c:extLst>
            </c:dLbl>
            <c:dLbl>
              <c:idx val="4"/>
              <c:layout>
                <c:manualLayout>
                  <c:x val="6.9724891678702369E-2"/>
                  <c:y val="-1.766524498720923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0B7-4660-8983-476857479F98}"/>
                </c:ext>
              </c:extLst>
            </c:dLbl>
            <c:dLbl>
              <c:idx val="5"/>
              <c:layout>
                <c:manualLayout>
                  <c:x val="0.12541343785875644"/>
                  <c:y val="-6.168539752892953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0B7-4660-8983-476857479F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19050" cap="flat" cmpd="sng" algn="ctr">
                  <a:solidFill>
                    <a:schemeClr val="bg2">
                      <a:lumMod val="2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76,3% Доходы от использования имущества, находящегося в государственной и муниципальной собственности                                                 </c:v>
                </c:pt>
                <c:pt idx="1">
                  <c:v>0,3% Доходы от оказания платных услуг (работ) получателями бюджета</c:v>
                </c:pt>
                <c:pt idx="2">
                  <c:v>21,4% Доходы от продажи материальных и нематериальных активов</c:v>
                </c:pt>
                <c:pt idx="3">
                  <c:v>2,0% Штрафы, санкции, возмещение ущерба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491.1</c:v>
                </c:pt>
                <c:pt idx="1">
                  <c:v>2.1</c:v>
                </c:pt>
                <c:pt idx="2">
                  <c:v>138</c:v>
                </c:pt>
                <c:pt idx="3">
                  <c:v>12.7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0B7-4660-8983-476857479F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48243760477093334"/>
          <c:w val="1"/>
          <c:h val="0.517503467333730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7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94882050142596E-2"/>
          <c:y val="0.12626982418620153"/>
          <c:w val="0.7941640743621079"/>
          <c:h val="0.4312977377513609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explosion val="2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CBF-4165-89C6-4C56322FE87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CBF-4165-89C6-4C56322FE872}"/>
              </c:ext>
            </c:extLst>
          </c:dPt>
          <c:dPt>
            <c:idx val="2"/>
            <c:bubble3D val="0"/>
            <c:spPr>
              <a:solidFill>
                <a:srgbClr val="B8D9A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CBF-4165-89C6-4C56322FE87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CBF-4165-89C6-4C56322FE87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BCBF-4165-89C6-4C56322FE87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BCBF-4165-89C6-4C56322FE872}"/>
              </c:ext>
            </c:extLst>
          </c:dPt>
          <c:dLbls>
            <c:dLbl>
              <c:idx val="0"/>
              <c:layout>
                <c:manualLayout>
                  <c:x val="-3.1336217272155013E-2"/>
                  <c:y val="-0.1334802218949281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CBF-4165-89C6-4C56322FE872}"/>
                </c:ext>
              </c:extLst>
            </c:dLbl>
            <c:dLbl>
              <c:idx val="1"/>
              <c:layout>
                <c:manualLayout>
                  <c:x val="-0.13948826287819871"/>
                  <c:y val="6.47410678890315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0" rIns="38100" bIns="14400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492824871310595"/>
                      <c:h val="4.667879580258387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CBF-4165-89C6-4C56322FE872}"/>
                </c:ext>
              </c:extLst>
            </c:dLbl>
            <c:dLbl>
              <c:idx val="2"/>
              <c:layout>
                <c:manualLayout>
                  <c:x val="5.244614024367663E-2"/>
                  <c:y val="2.531497685750346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CBF-4165-89C6-4C56322FE872}"/>
                </c:ext>
              </c:extLst>
            </c:dLbl>
            <c:dLbl>
              <c:idx val="3"/>
              <c:layout>
                <c:manualLayout>
                  <c:x val="0.11818565298300182"/>
                  <c:y val="-2.00874046011955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7200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BCBF-4165-89C6-4C56322FE872}"/>
                </c:ext>
              </c:extLst>
            </c:dLbl>
            <c:dLbl>
              <c:idx val="4"/>
              <c:layout>
                <c:manualLayout>
                  <c:x val="7.3399251934970183E-2"/>
                  <c:y val="-2.57387282555633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CBF-4165-89C6-4C56322FE872}"/>
                </c:ext>
              </c:extLst>
            </c:dLbl>
            <c:dLbl>
              <c:idx val="5"/>
              <c:layout>
                <c:manualLayout>
                  <c:x val="0.12541343785875644"/>
                  <c:y val="-6.168539752892953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CBF-4165-89C6-4C56322FE8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19050" cap="flat" cmpd="sng" algn="ctr">
                  <a:solidFill>
                    <a:schemeClr val="bg2">
                      <a:lumMod val="2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89,2% Доходы от использования имущества, находящегося в государственной и муниципальной собственности                                                 </c:v>
                </c:pt>
                <c:pt idx="1">
                  <c:v>0,4% Доходы от оказания платных услуг (работ) получателями бюджета</c:v>
                </c:pt>
                <c:pt idx="2">
                  <c:v>8,2% Доходы от продажи материальных и нематериальных активов</c:v>
                </c:pt>
                <c:pt idx="3">
                  <c:v>2,2% Штрафы, санкции, возмещение ущерба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520.5</c:v>
                </c:pt>
                <c:pt idx="1">
                  <c:v>2.2000000000000002</c:v>
                </c:pt>
                <c:pt idx="2">
                  <c:v>48</c:v>
                </c:pt>
                <c:pt idx="3">
                  <c:v>12.8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CBF-4165-89C6-4C56322FE8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48537759811604597"/>
          <c:w val="1"/>
          <c:h val="0.513621485635375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7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337841879018858"/>
          <c:y val="0.32394977657550278"/>
          <c:w val="0.73662149499648832"/>
          <c:h val="0.33571912139343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1"/>
              <c:layout>
                <c:manualLayout>
                  <c:x val="-3.7886777322290541E-3"/>
                  <c:y val="1.851437724831287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521788290496218"/>
                      <c:h val="0.147373282477023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01A5-4D3C-BF74-BB4C189364F1}"/>
                </c:ext>
              </c:extLst>
            </c:dLbl>
            <c:dLbl>
              <c:idx val="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90726771582365"/>
                      <c:h val="0.147373282477023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1A5-4D3C-BF74-BB4C189364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Дотация</c:v>
                </c:pt>
                <c:pt idx="1">
                  <c:v>Субсидия</c:v>
                </c:pt>
                <c:pt idx="2">
                  <c:v>Субвенция</c:v>
                </c:pt>
                <c:pt idx="3">
                  <c:v>Иные МБТ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54.2</c:v>
                </c:pt>
                <c:pt idx="1">
                  <c:v>2279.1</c:v>
                </c:pt>
                <c:pt idx="2">
                  <c:v>4102.3</c:v>
                </c:pt>
                <c:pt idx="3">
                  <c:v>160.69999999999999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1A5-4D3C-BF74-BB4C189364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84930767"/>
        <c:axId val="1314992511"/>
      </c:barChart>
      <c:catAx>
        <c:axId val="14849307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14992511"/>
        <c:crosses val="autoZero"/>
        <c:auto val="1"/>
        <c:lblAlgn val="ctr"/>
        <c:lblOffset val="100"/>
        <c:noMultiLvlLbl val="0"/>
      </c:catAx>
      <c:valAx>
        <c:axId val="1314992511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4849307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8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9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0257C4-814C-4F30-804A-E2D2B9EFBE55}" type="doc">
      <dgm:prSet loTypeId="urn:microsoft.com/office/officeart/2005/8/layout/hierarchy2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DB5E406-F6F3-4B37-98D1-9AFE43C2A21A}">
      <dgm:prSet phldrT="[Текст]"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Приоритетными направлениями бюджетной политики в среднесрочной перспективе являются: </a:t>
          </a:r>
          <a:endParaRPr lang="ru-RU" sz="14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88A024-AF5B-426D-A40D-F290DD7E8A65}" type="parTrans" cxnId="{76EE8332-9568-4924-90F8-C7E35F1717F7}">
      <dgm:prSet/>
      <dgm:spPr/>
      <dgm:t>
        <a:bodyPr/>
        <a:lstStyle/>
        <a:p>
          <a:endParaRPr lang="ru-RU"/>
        </a:p>
      </dgm:t>
    </dgm:pt>
    <dgm:pt modelId="{5553F709-A9B1-4243-BCAE-0F61DF3D3F37}" type="sibTrans" cxnId="{76EE8332-9568-4924-90F8-C7E35F1717F7}">
      <dgm:prSet/>
      <dgm:spPr/>
      <dgm:t>
        <a:bodyPr/>
        <a:lstStyle/>
        <a:p>
          <a:endParaRPr lang="ru-RU"/>
        </a:p>
      </dgm:t>
    </dgm:pt>
    <dgm:pt modelId="{8F4DF4BA-2A43-473F-8140-7CACE00DD1D6}">
      <dgm:prSet phldrT="[Текст]" custT="1"/>
      <dgm:spPr>
        <a:noFill/>
        <a:ln>
          <a:solidFill>
            <a:schemeClr val="tx1"/>
          </a:solidFill>
        </a:ln>
      </dgm:spPr>
      <dgm:t>
        <a:bodyPr/>
        <a:lstStyle/>
        <a:p>
          <a:pPr algn="l"/>
          <a:r>
            <a:rPr lang="ru-RU" sz="1200" b="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2) </a:t>
          </a: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заработной платы работников учреждений бюджетной сферы с учетом установленного с 1 января 2026 года минимального размера оплаты труда 27 093 рубля (с районным коэффициентом – 31 1156,95 рубля); </a:t>
          </a:r>
          <a:endParaRPr lang="ru-RU" sz="1200" b="0" u="none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3664ED-3A26-4416-82DD-64A2F2B4B58D}" type="parTrans" cxnId="{D9CF903B-3083-4CF4-BC22-2B0C10C5F2C8}">
      <dgm:prSet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019DD809-4BBF-4DF6-985C-7053D3DFD618}" type="sibTrans" cxnId="{D9CF903B-3083-4CF4-BC22-2B0C10C5F2C8}">
      <dgm:prSet/>
      <dgm:spPr/>
      <dgm:t>
        <a:bodyPr/>
        <a:lstStyle/>
        <a:p>
          <a:endParaRPr lang="ru-RU"/>
        </a:p>
      </dgm:t>
    </dgm:pt>
    <dgm:pt modelId="{09CFF3F4-3D77-4080-A7D2-2DE005F15C98}">
      <dgm:prSet custT="1"/>
      <dgm:spPr>
        <a:noFill/>
        <a:ln>
          <a:solidFill>
            <a:schemeClr val="tx1"/>
          </a:solidFill>
        </a:ln>
      </dgm:spPr>
      <dgm:t>
        <a:bodyPr/>
        <a:lstStyle/>
        <a:p>
          <a:pPr algn="l"/>
          <a:r>
            <a:rPr lang="ru-RU" sz="1200" b="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1) </a:t>
          </a:r>
          <a:r>
            <a:rPr lang="ru-RU" sz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приоритизация</a:t>
          </a: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 расходов, гарантированное исполнение социальных обязательств бюджета городского округа город Стерлитамак Республики Башкортостан;</a:t>
          </a:r>
          <a:endParaRPr lang="ru-RU" sz="1200" b="0" u="none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AE5C59-A4E0-46A8-8CD9-C3822F697C42}" type="parTrans" cxnId="{7EDF9B19-F029-41AD-84E6-E9067228AF6B}">
      <dgm:prSet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79B1AF87-D0E9-4C8D-9B44-C1E9256596FE}" type="sibTrans" cxnId="{7EDF9B19-F029-41AD-84E6-E9067228AF6B}">
      <dgm:prSet/>
      <dgm:spPr/>
      <dgm:t>
        <a:bodyPr/>
        <a:lstStyle/>
        <a:p>
          <a:endParaRPr lang="ru-RU"/>
        </a:p>
      </dgm:t>
    </dgm:pt>
    <dgm:pt modelId="{B2D8FD07-5530-4F9A-A6AB-F4EE9DA82DC3}">
      <dgm:prSet custT="1"/>
      <dgm:spPr>
        <a:noFill/>
        <a:ln>
          <a:solidFill>
            <a:schemeClr val="tx1"/>
          </a:solidFill>
        </a:ln>
      </dgm:spPr>
      <dgm:t>
        <a:bodyPr/>
        <a:lstStyle/>
        <a:p>
          <a:pPr algn="l"/>
          <a:r>
            <a:rPr lang="ru-RU" sz="1200" b="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3) </a:t>
          </a: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соответствия муниципальных услуг и работ муниципальных учреждений предусмотренным законодательством Российской Федерации полномочиям органов местного самоуправления.</a:t>
          </a:r>
          <a:endParaRPr lang="ru-RU" sz="1200" b="0" u="none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A16347-47D6-4D41-9293-B177927CB4E6}" type="parTrans" cxnId="{B43BA832-3B23-4E4F-881F-C22850C8E157}">
      <dgm:prSet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DBBD47AF-CB4F-48F8-960C-61CAB7FB781A}" type="sibTrans" cxnId="{B43BA832-3B23-4E4F-881F-C22850C8E157}">
      <dgm:prSet/>
      <dgm:spPr/>
      <dgm:t>
        <a:bodyPr/>
        <a:lstStyle/>
        <a:p>
          <a:endParaRPr lang="ru-RU"/>
        </a:p>
      </dgm:t>
    </dgm:pt>
    <dgm:pt modelId="{92415023-F048-4FBF-8BD5-19F9F5FB8186}" type="pres">
      <dgm:prSet presAssocID="{790257C4-814C-4F30-804A-E2D2B9EFBE5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037BD56-6042-4CBB-B8A3-AA96CC46D4E0}" type="pres">
      <dgm:prSet presAssocID="{DDB5E406-F6F3-4B37-98D1-9AFE43C2A21A}" presName="root1" presStyleCnt="0"/>
      <dgm:spPr/>
    </dgm:pt>
    <dgm:pt modelId="{C8663015-BFCA-497A-8595-283157D08DC8}" type="pres">
      <dgm:prSet presAssocID="{DDB5E406-F6F3-4B37-98D1-9AFE43C2A21A}" presName="LevelOneTextNode" presStyleLbl="node0" presStyleIdx="0" presStyleCnt="1" custScaleY="296603" custLinFactNeighborX="-186" custLinFactNeighborY="-3248">
        <dgm:presLayoutVars>
          <dgm:chPref val="3"/>
        </dgm:presLayoutVars>
      </dgm:prSet>
      <dgm:spPr/>
    </dgm:pt>
    <dgm:pt modelId="{11BF04D3-44F2-4B60-A402-E0CEFE14BEF3}" type="pres">
      <dgm:prSet presAssocID="{DDB5E406-F6F3-4B37-98D1-9AFE43C2A21A}" presName="level2hierChild" presStyleCnt="0"/>
      <dgm:spPr/>
    </dgm:pt>
    <dgm:pt modelId="{BF16615C-2E56-4884-B8D0-8959C880AA13}" type="pres">
      <dgm:prSet presAssocID="{CCAE5C59-A4E0-46A8-8CD9-C3822F697C42}" presName="conn2-1" presStyleLbl="parChTrans1D2" presStyleIdx="0" presStyleCnt="3"/>
      <dgm:spPr/>
    </dgm:pt>
    <dgm:pt modelId="{E55783E4-859D-453F-9238-CB6B7B861940}" type="pres">
      <dgm:prSet presAssocID="{CCAE5C59-A4E0-46A8-8CD9-C3822F697C42}" presName="connTx" presStyleLbl="parChTrans1D2" presStyleIdx="0" presStyleCnt="3"/>
      <dgm:spPr/>
    </dgm:pt>
    <dgm:pt modelId="{924A46B2-5604-40C9-B62C-C2109D06D84B}" type="pres">
      <dgm:prSet presAssocID="{09CFF3F4-3D77-4080-A7D2-2DE005F15C98}" presName="root2" presStyleCnt="0"/>
      <dgm:spPr/>
    </dgm:pt>
    <dgm:pt modelId="{C9EE702A-968F-41CF-A14F-48863F6BB927}" type="pres">
      <dgm:prSet presAssocID="{09CFF3F4-3D77-4080-A7D2-2DE005F15C98}" presName="LevelTwoTextNode" presStyleLbl="node2" presStyleIdx="0" presStyleCnt="3" custScaleX="278677" custScaleY="55412" custLinFactNeighborX="114" custLinFactNeighborY="-7094">
        <dgm:presLayoutVars>
          <dgm:chPref val="3"/>
        </dgm:presLayoutVars>
      </dgm:prSet>
      <dgm:spPr/>
    </dgm:pt>
    <dgm:pt modelId="{3C01F248-9C53-4BA7-BC24-C5F1748BC015}" type="pres">
      <dgm:prSet presAssocID="{09CFF3F4-3D77-4080-A7D2-2DE005F15C98}" presName="level3hierChild" presStyleCnt="0"/>
      <dgm:spPr/>
    </dgm:pt>
    <dgm:pt modelId="{F670D05D-E054-4DCF-9B86-BB01C587A8A1}" type="pres">
      <dgm:prSet presAssocID="{E83664ED-3A26-4416-82DD-64A2F2B4B58D}" presName="conn2-1" presStyleLbl="parChTrans1D2" presStyleIdx="1" presStyleCnt="3"/>
      <dgm:spPr/>
    </dgm:pt>
    <dgm:pt modelId="{CA9EF4B9-7AB2-4599-B29D-9AF65398B3EA}" type="pres">
      <dgm:prSet presAssocID="{E83664ED-3A26-4416-82DD-64A2F2B4B58D}" presName="connTx" presStyleLbl="parChTrans1D2" presStyleIdx="1" presStyleCnt="3"/>
      <dgm:spPr/>
    </dgm:pt>
    <dgm:pt modelId="{A8CA4263-3D83-4872-8418-AE1A2714E6D8}" type="pres">
      <dgm:prSet presAssocID="{8F4DF4BA-2A43-473F-8140-7CACE00DD1D6}" presName="root2" presStyleCnt="0"/>
      <dgm:spPr/>
    </dgm:pt>
    <dgm:pt modelId="{ED72CE43-EB34-4709-ACC5-C23C8DA0DC14}" type="pres">
      <dgm:prSet presAssocID="{8F4DF4BA-2A43-473F-8140-7CACE00DD1D6}" presName="LevelTwoTextNode" presStyleLbl="node2" presStyleIdx="1" presStyleCnt="3" custScaleX="280676" custLinFactNeighborX="-366" custLinFactNeighborY="-17635">
        <dgm:presLayoutVars>
          <dgm:chPref val="3"/>
        </dgm:presLayoutVars>
      </dgm:prSet>
      <dgm:spPr/>
    </dgm:pt>
    <dgm:pt modelId="{E0481A69-7CED-4929-BBD9-A2C52A41DD2C}" type="pres">
      <dgm:prSet presAssocID="{8F4DF4BA-2A43-473F-8140-7CACE00DD1D6}" presName="level3hierChild" presStyleCnt="0"/>
      <dgm:spPr/>
    </dgm:pt>
    <dgm:pt modelId="{ABA03E27-AF33-4F9C-9048-60D1E9043E58}" type="pres">
      <dgm:prSet presAssocID="{FCA16347-47D6-4D41-9293-B177927CB4E6}" presName="conn2-1" presStyleLbl="parChTrans1D2" presStyleIdx="2" presStyleCnt="3"/>
      <dgm:spPr/>
    </dgm:pt>
    <dgm:pt modelId="{0F6F4885-41BF-41C4-87EB-3E86D44EAC90}" type="pres">
      <dgm:prSet presAssocID="{FCA16347-47D6-4D41-9293-B177927CB4E6}" presName="connTx" presStyleLbl="parChTrans1D2" presStyleIdx="2" presStyleCnt="3"/>
      <dgm:spPr/>
    </dgm:pt>
    <dgm:pt modelId="{5E00630A-A42F-48F6-B075-1EE706714229}" type="pres">
      <dgm:prSet presAssocID="{B2D8FD07-5530-4F9A-A6AB-F4EE9DA82DC3}" presName="root2" presStyleCnt="0"/>
      <dgm:spPr/>
    </dgm:pt>
    <dgm:pt modelId="{1513C569-7C11-46C8-A9C7-D56830E947E1}" type="pres">
      <dgm:prSet presAssocID="{B2D8FD07-5530-4F9A-A6AB-F4EE9DA82DC3}" presName="LevelTwoTextNode" presStyleLbl="node2" presStyleIdx="2" presStyleCnt="3" custScaleX="280625" custScaleY="48918" custLinFactNeighborX="114" custLinFactNeighborY="-24866">
        <dgm:presLayoutVars>
          <dgm:chPref val="3"/>
        </dgm:presLayoutVars>
      </dgm:prSet>
      <dgm:spPr/>
    </dgm:pt>
    <dgm:pt modelId="{772E0B93-579C-4C08-B221-3B63927A0882}" type="pres">
      <dgm:prSet presAssocID="{B2D8FD07-5530-4F9A-A6AB-F4EE9DA82DC3}" presName="level3hierChild" presStyleCnt="0"/>
      <dgm:spPr/>
    </dgm:pt>
  </dgm:ptLst>
  <dgm:cxnLst>
    <dgm:cxn modelId="{10F36011-2B4A-4012-ADF0-D6AC1BAE7884}" type="presOf" srcId="{DDB5E406-F6F3-4B37-98D1-9AFE43C2A21A}" destId="{C8663015-BFCA-497A-8595-283157D08DC8}" srcOrd="0" destOrd="0" presId="urn:microsoft.com/office/officeart/2005/8/layout/hierarchy2"/>
    <dgm:cxn modelId="{7EDF9B19-F029-41AD-84E6-E9067228AF6B}" srcId="{DDB5E406-F6F3-4B37-98D1-9AFE43C2A21A}" destId="{09CFF3F4-3D77-4080-A7D2-2DE005F15C98}" srcOrd="0" destOrd="0" parTransId="{CCAE5C59-A4E0-46A8-8CD9-C3822F697C42}" sibTransId="{79B1AF87-D0E9-4C8D-9B44-C1E9256596FE}"/>
    <dgm:cxn modelId="{76EE8332-9568-4924-90F8-C7E35F1717F7}" srcId="{790257C4-814C-4F30-804A-E2D2B9EFBE55}" destId="{DDB5E406-F6F3-4B37-98D1-9AFE43C2A21A}" srcOrd="0" destOrd="0" parTransId="{7988A024-AF5B-426D-A40D-F290DD7E8A65}" sibTransId="{5553F709-A9B1-4243-BCAE-0F61DF3D3F37}"/>
    <dgm:cxn modelId="{B43BA832-3B23-4E4F-881F-C22850C8E157}" srcId="{DDB5E406-F6F3-4B37-98D1-9AFE43C2A21A}" destId="{B2D8FD07-5530-4F9A-A6AB-F4EE9DA82DC3}" srcOrd="2" destOrd="0" parTransId="{FCA16347-47D6-4D41-9293-B177927CB4E6}" sibTransId="{DBBD47AF-CB4F-48F8-960C-61CAB7FB781A}"/>
    <dgm:cxn modelId="{D9CF903B-3083-4CF4-BC22-2B0C10C5F2C8}" srcId="{DDB5E406-F6F3-4B37-98D1-9AFE43C2A21A}" destId="{8F4DF4BA-2A43-473F-8140-7CACE00DD1D6}" srcOrd="1" destOrd="0" parTransId="{E83664ED-3A26-4416-82DD-64A2F2B4B58D}" sibTransId="{019DD809-4BBF-4DF6-985C-7053D3DFD618}"/>
    <dgm:cxn modelId="{6D351A69-EDAC-408D-A7D6-2EF2E3E1406A}" type="presOf" srcId="{E83664ED-3A26-4416-82DD-64A2F2B4B58D}" destId="{CA9EF4B9-7AB2-4599-B29D-9AF65398B3EA}" srcOrd="1" destOrd="0" presId="urn:microsoft.com/office/officeart/2005/8/layout/hierarchy2"/>
    <dgm:cxn modelId="{17EFB14E-3E74-488D-98FB-8FCC7F0F9FAA}" type="presOf" srcId="{8F4DF4BA-2A43-473F-8140-7CACE00DD1D6}" destId="{ED72CE43-EB34-4709-ACC5-C23C8DA0DC14}" srcOrd="0" destOrd="0" presId="urn:microsoft.com/office/officeart/2005/8/layout/hierarchy2"/>
    <dgm:cxn modelId="{258E8557-5D50-4974-9A38-DB4E3A285703}" type="presOf" srcId="{B2D8FD07-5530-4F9A-A6AB-F4EE9DA82DC3}" destId="{1513C569-7C11-46C8-A9C7-D56830E947E1}" srcOrd="0" destOrd="0" presId="urn:microsoft.com/office/officeart/2005/8/layout/hierarchy2"/>
    <dgm:cxn modelId="{AE5BE580-5E0B-45EB-BD3F-B99C31C214BC}" type="presOf" srcId="{09CFF3F4-3D77-4080-A7D2-2DE005F15C98}" destId="{C9EE702A-968F-41CF-A14F-48863F6BB927}" srcOrd="0" destOrd="0" presId="urn:microsoft.com/office/officeart/2005/8/layout/hierarchy2"/>
    <dgm:cxn modelId="{FE1EFD96-64E5-4843-9955-9C4EE9698781}" type="presOf" srcId="{FCA16347-47D6-4D41-9293-B177927CB4E6}" destId="{ABA03E27-AF33-4F9C-9048-60D1E9043E58}" srcOrd="0" destOrd="0" presId="urn:microsoft.com/office/officeart/2005/8/layout/hierarchy2"/>
    <dgm:cxn modelId="{4ADF4AA3-BF7E-4CD6-AB54-BF296A799996}" type="presOf" srcId="{FCA16347-47D6-4D41-9293-B177927CB4E6}" destId="{0F6F4885-41BF-41C4-87EB-3E86D44EAC90}" srcOrd="1" destOrd="0" presId="urn:microsoft.com/office/officeart/2005/8/layout/hierarchy2"/>
    <dgm:cxn modelId="{585D5BAA-8EBF-4108-BA53-3DBBEA117041}" type="presOf" srcId="{E83664ED-3A26-4416-82DD-64A2F2B4B58D}" destId="{F670D05D-E054-4DCF-9B86-BB01C587A8A1}" srcOrd="0" destOrd="0" presId="urn:microsoft.com/office/officeart/2005/8/layout/hierarchy2"/>
    <dgm:cxn modelId="{CE5689AB-7B62-4805-B6D4-CD645A3AFE28}" type="presOf" srcId="{CCAE5C59-A4E0-46A8-8CD9-C3822F697C42}" destId="{E55783E4-859D-453F-9238-CB6B7B861940}" srcOrd="1" destOrd="0" presId="urn:microsoft.com/office/officeart/2005/8/layout/hierarchy2"/>
    <dgm:cxn modelId="{A88311ED-BEDF-45C7-B40B-696C995D3D47}" type="presOf" srcId="{790257C4-814C-4F30-804A-E2D2B9EFBE55}" destId="{92415023-F048-4FBF-8BD5-19F9F5FB8186}" srcOrd="0" destOrd="0" presId="urn:microsoft.com/office/officeart/2005/8/layout/hierarchy2"/>
    <dgm:cxn modelId="{1AB9E7F6-5F1D-4BBA-B785-03E5A96D968C}" type="presOf" srcId="{CCAE5C59-A4E0-46A8-8CD9-C3822F697C42}" destId="{BF16615C-2E56-4884-B8D0-8959C880AA13}" srcOrd="0" destOrd="0" presId="urn:microsoft.com/office/officeart/2005/8/layout/hierarchy2"/>
    <dgm:cxn modelId="{5C33F506-EE02-4D3B-85D4-BC65AB14AB86}" type="presParOf" srcId="{92415023-F048-4FBF-8BD5-19F9F5FB8186}" destId="{6037BD56-6042-4CBB-B8A3-AA96CC46D4E0}" srcOrd="0" destOrd="0" presId="urn:microsoft.com/office/officeart/2005/8/layout/hierarchy2"/>
    <dgm:cxn modelId="{9A777B97-1535-4FEB-8D28-975BB88BA482}" type="presParOf" srcId="{6037BD56-6042-4CBB-B8A3-AA96CC46D4E0}" destId="{C8663015-BFCA-497A-8595-283157D08DC8}" srcOrd="0" destOrd="0" presId="urn:microsoft.com/office/officeart/2005/8/layout/hierarchy2"/>
    <dgm:cxn modelId="{AC64AE13-5429-4AEF-B56C-26E69DB3A256}" type="presParOf" srcId="{6037BD56-6042-4CBB-B8A3-AA96CC46D4E0}" destId="{11BF04D3-44F2-4B60-A402-E0CEFE14BEF3}" srcOrd="1" destOrd="0" presId="urn:microsoft.com/office/officeart/2005/8/layout/hierarchy2"/>
    <dgm:cxn modelId="{3832489F-4D8E-4D1E-9C1D-CC6726D8AA0B}" type="presParOf" srcId="{11BF04D3-44F2-4B60-A402-E0CEFE14BEF3}" destId="{BF16615C-2E56-4884-B8D0-8959C880AA13}" srcOrd="0" destOrd="0" presId="urn:microsoft.com/office/officeart/2005/8/layout/hierarchy2"/>
    <dgm:cxn modelId="{495DC560-E0B0-4ED9-B60E-2E421C1BA3D5}" type="presParOf" srcId="{BF16615C-2E56-4884-B8D0-8959C880AA13}" destId="{E55783E4-859D-453F-9238-CB6B7B861940}" srcOrd="0" destOrd="0" presId="urn:microsoft.com/office/officeart/2005/8/layout/hierarchy2"/>
    <dgm:cxn modelId="{CEDC730E-C04C-4FCE-968D-4609C55C84B2}" type="presParOf" srcId="{11BF04D3-44F2-4B60-A402-E0CEFE14BEF3}" destId="{924A46B2-5604-40C9-B62C-C2109D06D84B}" srcOrd="1" destOrd="0" presId="urn:microsoft.com/office/officeart/2005/8/layout/hierarchy2"/>
    <dgm:cxn modelId="{4FD195E7-F35E-47A2-A189-6C75235C7EC7}" type="presParOf" srcId="{924A46B2-5604-40C9-B62C-C2109D06D84B}" destId="{C9EE702A-968F-41CF-A14F-48863F6BB927}" srcOrd="0" destOrd="0" presId="urn:microsoft.com/office/officeart/2005/8/layout/hierarchy2"/>
    <dgm:cxn modelId="{DB45E9BA-A8BE-4C8D-9709-0C40F35BE6C3}" type="presParOf" srcId="{924A46B2-5604-40C9-B62C-C2109D06D84B}" destId="{3C01F248-9C53-4BA7-BC24-C5F1748BC015}" srcOrd="1" destOrd="0" presId="urn:microsoft.com/office/officeart/2005/8/layout/hierarchy2"/>
    <dgm:cxn modelId="{E0DAF3D6-BAA8-43F8-9B2F-DE91C4D6F0DB}" type="presParOf" srcId="{11BF04D3-44F2-4B60-A402-E0CEFE14BEF3}" destId="{F670D05D-E054-4DCF-9B86-BB01C587A8A1}" srcOrd="2" destOrd="0" presId="urn:microsoft.com/office/officeart/2005/8/layout/hierarchy2"/>
    <dgm:cxn modelId="{4D8BADD7-83F4-473A-9F56-9F3384952586}" type="presParOf" srcId="{F670D05D-E054-4DCF-9B86-BB01C587A8A1}" destId="{CA9EF4B9-7AB2-4599-B29D-9AF65398B3EA}" srcOrd="0" destOrd="0" presId="urn:microsoft.com/office/officeart/2005/8/layout/hierarchy2"/>
    <dgm:cxn modelId="{69257620-89E5-40A0-BF43-34C8D66AFA9D}" type="presParOf" srcId="{11BF04D3-44F2-4B60-A402-E0CEFE14BEF3}" destId="{A8CA4263-3D83-4872-8418-AE1A2714E6D8}" srcOrd="3" destOrd="0" presId="urn:microsoft.com/office/officeart/2005/8/layout/hierarchy2"/>
    <dgm:cxn modelId="{69CDC5AD-98FC-4FCE-AF6B-E73D95CFD551}" type="presParOf" srcId="{A8CA4263-3D83-4872-8418-AE1A2714E6D8}" destId="{ED72CE43-EB34-4709-ACC5-C23C8DA0DC14}" srcOrd="0" destOrd="0" presId="urn:microsoft.com/office/officeart/2005/8/layout/hierarchy2"/>
    <dgm:cxn modelId="{63C48AAD-24FB-41C5-B1C1-865DC8C94B23}" type="presParOf" srcId="{A8CA4263-3D83-4872-8418-AE1A2714E6D8}" destId="{E0481A69-7CED-4929-BBD9-A2C52A41DD2C}" srcOrd="1" destOrd="0" presId="urn:microsoft.com/office/officeart/2005/8/layout/hierarchy2"/>
    <dgm:cxn modelId="{EDF6B365-09EB-4238-9025-1317BA604FC2}" type="presParOf" srcId="{11BF04D3-44F2-4B60-A402-E0CEFE14BEF3}" destId="{ABA03E27-AF33-4F9C-9048-60D1E9043E58}" srcOrd="4" destOrd="0" presId="urn:microsoft.com/office/officeart/2005/8/layout/hierarchy2"/>
    <dgm:cxn modelId="{38C923CB-AA3A-4812-B577-B6918F971BDF}" type="presParOf" srcId="{ABA03E27-AF33-4F9C-9048-60D1E9043E58}" destId="{0F6F4885-41BF-41C4-87EB-3E86D44EAC90}" srcOrd="0" destOrd="0" presId="urn:microsoft.com/office/officeart/2005/8/layout/hierarchy2"/>
    <dgm:cxn modelId="{ED8059B0-A188-4634-9B4A-225F31CCBB58}" type="presParOf" srcId="{11BF04D3-44F2-4B60-A402-E0CEFE14BEF3}" destId="{5E00630A-A42F-48F6-B075-1EE706714229}" srcOrd="5" destOrd="0" presId="urn:microsoft.com/office/officeart/2005/8/layout/hierarchy2"/>
    <dgm:cxn modelId="{E35D3209-6A20-4F5C-A098-7F86E164B461}" type="presParOf" srcId="{5E00630A-A42F-48F6-B075-1EE706714229}" destId="{1513C569-7C11-46C8-A9C7-D56830E947E1}" srcOrd="0" destOrd="0" presId="urn:microsoft.com/office/officeart/2005/8/layout/hierarchy2"/>
    <dgm:cxn modelId="{FA5A11EE-6A3A-4702-ADF3-6F0325406EAB}" type="presParOf" srcId="{5E00630A-A42F-48F6-B075-1EE706714229}" destId="{772E0B93-579C-4C08-B221-3B63927A0882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43D25A-5559-4489-ADE9-B3D050D84F47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F14464-5B6F-47FA-9C6E-CE31F80C3D8F}">
      <dgm:prSet phldrT="[Текст]" custT="1"/>
      <dgm:spPr>
        <a:noFill/>
        <a:ln>
          <a:solidFill>
            <a:schemeClr val="tx1"/>
          </a:solidFill>
        </a:ln>
      </dgm:spPr>
      <dgm:t>
        <a:bodyPr/>
        <a:lstStyle/>
        <a:p>
          <a:pPr algn="l"/>
          <a:r>
            <a:rPr lang="ru-RU" sz="1400" b="1" i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предстоящий трехлетний период необходимо обеспечить безусловную реализацию мероприятий, направленных на качественное управление финансами: </a:t>
          </a:r>
        </a:p>
      </dgm:t>
    </dgm:pt>
    <dgm:pt modelId="{E7432F55-50C5-414B-9B10-CD5F0BCC88D8}" type="parTrans" cxnId="{4E20F4F0-BED7-4E0C-8B05-0BFE1FB67C25}">
      <dgm:prSet/>
      <dgm:spPr/>
      <dgm:t>
        <a:bodyPr/>
        <a:lstStyle/>
        <a:p>
          <a:endParaRPr lang="ru-RU" sz="1400" b="1" i="1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73A8F6-7364-4787-A6FE-2D72E68A01B3}" type="sibTrans" cxnId="{4E20F4F0-BED7-4E0C-8B05-0BFE1FB67C25}">
      <dgm:prSet/>
      <dgm:spPr/>
      <dgm:t>
        <a:bodyPr/>
        <a:lstStyle/>
        <a:p>
          <a:endParaRPr lang="ru-RU" sz="1400" b="1" i="1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45D79A-6E47-48F8-9560-EEA8BD645A41}">
      <dgm:prSet phldrT="[Текст]" custT="1"/>
      <dgm:spPr>
        <a:noFill/>
        <a:ln>
          <a:solidFill>
            <a:schemeClr val="tx1"/>
          </a:solidFill>
        </a:ln>
      </dgm:spPr>
      <dgm:t>
        <a:bodyPr/>
        <a:lstStyle/>
        <a:p>
          <a:pPr algn="l"/>
          <a:r>
            <a:rPr lang="ru-RU" sz="1400" i="1" dirty="0">
              <a:latin typeface="Times New Roman" panose="02020603050405020304" pitchFamily="18" charset="0"/>
              <a:cs typeface="Times New Roman" panose="02020603050405020304" pitchFamily="18" charset="0"/>
            </a:rPr>
            <a:t>продолжить выработку и оперативное внедрение инструментов и мер, обеспечивающих баланс экономической и бюджетной эффективности, позволяющих сохранить бюджетную устойчивость;</a:t>
          </a:r>
          <a:endParaRPr lang="ru-RU" sz="1400" b="1" i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3A0BBB-34BE-4172-8813-1AA2275E824B}" type="parTrans" cxnId="{1C2730B9-933C-4A56-931E-301BCB6DB5C6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 sz="1400" b="1" i="1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4015FB-5F13-4C2B-97C0-0F21483E7578}" type="sibTrans" cxnId="{1C2730B9-933C-4A56-931E-301BCB6DB5C6}">
      <dgm:prSet/>
      <dgm:spPr/>
      <dgm:t>
        <a:bodyPr/>
        <a:lstStyle/>
        <a:p>
          <a:endParaRPr lang="ru-RU" sz="1400" b="1" i="1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C00BF3-C324-45F3-B803-E9EAF43DED02}">
      <dgm:prSet phldrT="[Текст]" custT="1"/>
      <dgm:spPr>
        <a:noFill/>
        <a:ln>
          <a:solidFill>
            <a:schemeClr val="tx1"/>
          </a:solidFill>
        </a:ln>
      </dgm:spPr>
      <dgm:t>
        <a:bodyPr/>
        <a:lstStyle/>
        <a:p>
          <a:pPr algn="l"/>
          <a:r>
            <a:rPr lang="ru-RU" sz="1400" i="1" dirty="0">
              <a:latin typeface="Times New Roman" panose="02020603050405020304" pitchFamily="18" charset="0"/>
              <a:cs typeface="Times New Roman" panose="02020603050405020304" pitchFamily="18" charset="0"/>
            </a:rPr>
            <a:t>обеспечить высокую результативность расходов бюджета в рамках федеральных, региональных и национальных проектов;</a:t>
          </a:r>
          <a:endParaRPr lang="ru-RU" sz="1400" b="1" i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F55AF0-2FF0-408A-B151-961F1A9CC16F}" type="parTrans" cxnId="{C55A3E4B-15A9-4469-BDDF-55E4F4001BCD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 sz="1400" b="1" i="1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217E56-E329-40C9-8B3A-46CCC4EAA94F}" type="sibTrans" cxnId="{C55A3E4B-15A9-4469-BDDF-55E4F4001BCD}">
      <dgm:prSet/>
      <dgm:spPr/>
      <dgm:t>
        <a:bodyPr/>
        <a:lstStyle/>
        <a:p>
          <a:endParaRPr lang="ru-RU" sz="1400" b="1" i="1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609DED-3871-4D71-834A-95CCE4D8A1C5}">
      <dgm:prSet custT="1"/>
      <dgm:spPr>
        <a:noFill/>
        <a:ln>
          <a:solidFill>
            <a:schemeClr val="tx1"/>
          </a:solidFill>
        </a:ln>
      </dgm:spPr>
      <dgm:t>
        <a:bodyPr/>
        <a:lstStyle/>
        <a:p>
          <a:pPr algn="l"/>
          <a:r>
            <a:rPr lang="ru-RU" sz="1400" i="1" dirty="0">
              <a:latin typeface="Times New Roman" panose="02020603050405020304" pitchFamily="18" charset="0"/>
              <a:cs typeface="Times New Roman" panose="02020603050405020304" pitchFamily="18" charset="0"/>
            </a:rPr>
            <a:t>обеспечить открытость и прозрачность бюджетного процесса;    </a:t>
          </a:r>
        </a:p>
      </dgm:t>
    </dgm:pt>
    <dgm:pt modelId="{899A8C5F-48AE-4EA8-8817-48D53DDB692B}" type="parTrans" cxnId="{700CD1C5-BF0A-4ADC-B99F-8A39583799AE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 sz="1400" i="1"/>
        </a:p>
      </dgm:t>
    </dgm:pt>
    <dgm:pt modelId="{9BCEA742-EA9D-4CB5-8D81-B1BD72CFC644}" type="sibTrans" cxnId="{700CD1C5-BF0A-4ADC-B99F-8A39583799AE}">
      <dgm:prSet/>
      <dgm:spPr/>
      <dgm:t>
        <a:bodyPr/>
        <a:lstStyle/>
        <a:p>
          <a:endParaRPr lang="ru-RU" sz="1400" i="1"/>
        </a:p>
      </dgm:t>
    </dgm:pt>
    <dgm:pt modelId="{8DB544D4-4097-4DD0-BB4A-356895D92753}">
      <dgm:prSet custT="1"/>
      <dgm:spPr>
        <a:noFill/>
        <a:ln>
          <a:solidFill>
            <a:schemeClr val="tx1"/>
          </a:solidFill>
        </a:ln>
      </dgm:spPr>
      <dgm:t>
        <a:bodyPr/>
        <a:lstStyle/>
        <a:p>
          <a:pPr algn="l"/>
          <a:r>
            <a:rPr lang="ru-RU" sz="1400" i="1" dirty="0">
              <a:latin typeface="Times New Roman" panose="02020603050405020304" pitchFamily="18" charset="0"/>
              <a:cs typeface="Times New Roman" panose="02020603050405020304" pitchFamily="18" charset="0"/>
            </a:rPr>
            <a:t>продолжить развитие на муниципальном уровне государственной информационной системы «Единая информационная система управления государственными финансами Республики Башкортостан»; </a:t>
          </a:r>
        </a:p>
      </dgm:t>
    </dgm:pt>
    <dgm:pt modelId="{7BE1F8F8-6BCE-472C-9B95-37AB4F5A9BC7}" type="parTrans" cxnId="{1D8A849C-55BC-4AC2-B3AF-B14C313E7A57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 sz="1400" i="1"/>
        </a:p>
      </dgm:t>
    </dgm:pt>
    <dgm:pt modelId="{5695BBF5-B0C8-4806-B098-AD2990CE317E}" type="sibTrans" cxnId="{1D8A849C-55BC-4AC2-B3AF-B14C313E7A57}">
      <dgm:prSet/>
      <dgm:spPr/>
      <dgm:t>
        <a:bodyPr/>
        <a:lstStyle/>
        <a:p>
          <a:endParaRPr lang="ru-RU" sz="1400" i="1"/>
        </a:p>
      </dgm:t>
    </dgm:pt>
    <dgm:pt modelId="{A41AFF1C-FEF2-4D3D-9CAE-A37C8A200901}">
      <dgm:prSet custT="1"/>
      <dgm:spPr>
        <a:noFill/>
        <a:ln>
          <a:solidFill>
            <a:schemeClr val="tx1"/>
          </a:solidFill>
        </a:ln>
      </dgm:spPr>
      <dgm:t>
        <a:bodyPr/>
        <a:lstStyle/>
        <a:p>
          <a:pPr algn="l"/>
          <a:r>
            <a:rPr lang="ru-RU" sz="1400" i="1" dirty="0">
              <a:latin typeface="Times New Roman" panose="02020603050405020304" pitchFamily="18" charset="0"/>
              <a:cs typeface="Times New Roman" panose="02020603050405020304" pitchFamily="18" charset="0"/>
            </a:rPr>
            <a:t>обеспечить осуществление внутреннего муниципального финансового контроля и контроля в сфере закупок в соответствии с федеральными стандартами по внутреннему муниципальному финансовому контролю и правилами осуществления контроля в сфере закупок, утвержденными Правительством Российской Федерации, методическими рекомендациями Министерства финансов Российской Федерации; </a:t>
          </a:r>
        </a:p>
      </dgm:t>
    </dgm:pt>
    <dgm:pt modelId="{7DBC729C-768C-4FF8-8534-464E05488AF9}" type="parTrans" cxnId="{2DF93DB9-AE92-43F8-9458-CE80886525FB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 sz="1400" i="1"/>
        </a:p>
      </dgm:t>
    </dgm:pt>
    <dgm:pt modelId="{7957414F-35CB-4CE6-8A63-13AFBBAC8774}" type="sibTrans" cxnId="{2DF93DB9-AE92-43F8-9458-CE80886525FB}">
      <dgm:prSet/>
      <dgm:spPr/>
      <dgm:t>
        <a:bodyPr/>
        <a:lstStyle/>
        <a:p>
          <a:endParaRPr lang="ru-RU" sz="1400" i="1"/>
        </a:p>
      </dgm:t>
    </dgm:pt>
    <dgm:pt modelId="{955748F1-D634-42AB-98CC-2DA5793819B8}">
      <dgm:prSet custT="1"/>
      <dgm:spPr>
        <a:noFill/>
        <a:ln>
          <a:solidFill>
            <a:schemeClr val="tx1"/>
          </a:solidFill>
        </a:ln>
      </dgm:spPr>
      <dgm:t>
        <a:bodyPr/>
        <a:lstStyle/>
        <a:p>
          <a:pPr algn="l"/>
          <a:r>
            <a:rPr lang="ru-RU" sz="1400" i="1" dirty="0">
              <a:latin typeface="Times New Roman" panose="02020603050405020304" pitchFamily="18" charset="0"/>
              <a:cs typeface="Times New Roman" panose="02020603050405020304" pitchFamily="18" charset="0"/>
            </a:rPr>
            <a:t>усилить контроль за эффективностью использования бюджетных средств, муниципального имущества, достоверностью отчетности о результатах реализации муниципальных программ, выполнения муниципальных заданий.</a:t>
          </a:r>
        </a:p>
      </dgm:t>
    </dgm:pt>
    <dgm:pt modelId="{950C9604-D6C2-4151-A99B-D8AC2A6DB80C}" type="parTrans" cxnId="{A32A2C13-4C08-4545-BBE9-275733631074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 sz="1400" i="1"/>
        </a:p>
      </dgm:t>
    </dgm:pt>
    <dgm:pt modelId="{EB45DF71-B3EE-459F-AA3D-FB311317482F}" type="sibTrans" cxnId="{A32A2C13-4C08-4545-BBE9-275733631074}">
      <dgm:prSet/>
      <dgm:spPr/>
      <dgm:t>
        <a:bodyPr/>
        <a:lstStyle/>
        <a:p>
          <a:endParaRPr lang="ru-RU" sz="1400" i="1"/>
        </a:p>
      </dgm:t>
    </dgm:pt>
    <dgm:pt modelId="{513575E4-B0F0-4F52-96A2-554EDDE93C3A}" type="pres">
      <dgm:prSet presAssocID="{E143D25A-5559-4489-ADE9-B3D050D84F4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331A37D-7D8E-45BE-851D-0F21444ACAEA}" type="pres">
      <dgm:prSet presAssocID="{18F14464-5B6F-47FA-9C6E-CE31F80C3D8F}" presName="root" presStyleCnt="0"/>
      <dgm:spPr/>
    </dgm:pt>
    <dgm:pt modelId="{97926813-4583-4E15-A33C-747584E84C89}" type="pres">
      <dgm:prSet presAssocID="{18F14464-5B6F-47FA-9C6E-CE31F80C3D8F}" presName="rootComposite" presStyleCnt="0"/>
      <dgm:spPr/>
    </dgm:pt>
    <dgm:pt modelId="{BD73001A-C8D3-40C6-95A8-8775D16EEB30}" type="pres">
      <dgm:prSet presAssocID="{18F14464-5B6F-47FA-9C6E-CE31F80C3D8F}" presName="rootText" presStyleLbl="node1" presStyleIdx="0" presStyleCnt="1" custScaleX="672300" custScaleY="94909"/>
      <dgm:spPr/>
    </dgm:pt>
    <dgm:pt modelId="{EAAC531E-DD72-4824-9306-ED9FCFEFADF3}" type="pres">
      <dgm:prSet presAssocID="{18F14464-5B6F-47FA-9C6E-CE31F80C3D8F}" presName="rootConnector" presStyleLbl="node1" presStyleIdx="0" presStyleCnt="1"/>
      <dgm:spPr/>
    </dgm:pt>
    <dgm:pt modelId="{B0D51C6F-FF89-4CE9-8F77-1A2290F09B33}" type="pres">
      <dgm:prSet presAssocID="{18F14464-5B6F-47FA-9C6E-CE31F80C3D8F}" presName="childShape" presStyleCnt="0"/>
      <dgm:spPr/>
    </dgm:pt>
    <dgm:pt modelId="{852DDBA1-943D-4EDC-86C6-C34897B12219}" type="pres">
      <dgm:prSet presAssocID="{B43A0BBB-34BE-4172-8813-1AA2275E824B}" presName="Name13" presStyleLbl="parChTrans1D2" presStyleIdx="0" presStyleCnt="6"/>
      <dgm:spPr/>
    </dgm:pt>
    <dgm:pt modelId="{65F60779-6652-440C-AA15-0815EAD8436B}" type="pres">
      <dgm:prSet presAssocID="{C745D79A-6E47-48F8-9560-EEA8BD645A41}" presName="childText" presStyleLbl="bgAcc1" presStyleIdx="0" presStyleCnt="6" custScaleX="844702" custScaleY="118919">
        <dgm:presLayoutVars>
          <dgm:bulletEnabled val="1"/>
        </dgm:presLayoutVars>
      </dgm:prSet>
      <dgm:spPr/>
    </dgm:pt>
    <dgm:pt modelId="{C0F04C05-E14B-4BE0-BD00-98784B7AA80E}" type="pres">
      <dgm:prSet presAssocID="{65F55AF0-2FF0-408A-B151-961F1A9CC16F}" presName="Name13" presStyleLbl="parChTrans1D2" presStyleIdx="1" presStyleCnt="6"/>
      <dgm:spPr/>
    </dgm:pt>
    <dgm:pt modelId="{2E637B6D-E5B7-4431-8286-33642EFD4989}" type="pres">
      <dgm:prSet presAssocID="{4FC00BF3-C324-45F3-B803-E9EAF43DED02}" presName="childText" presStyleLbl="bgAcc1" presStyleIdx="1" presStyleCnt="6" custScaleX="843925">
        <dgm:presLayoutVars>
          <dgm:bulletEnabled val="1"/>
        </dgm:presLayoutVars>
      </dgm:prSet>
      <dgm:spPr/>
    </dgm:pt>
    <dgm:pt modelId="{4E9AE7F8-56E0-4694-AAA4-DF98492B186E}" type="pres">
      <dgm:prSet presAssocID="{899A8C5F-48AE-4EA8-8817-48D53DDB692B}" presName="Name13" presStyleLbl="parChTrans1D2" presStyleIdx="2" presStyleCnt="6"/>
      <dgm:spPr/>
    </dgm:pt>
    <dgm:pt modelId="{4EDBAE43-9163-4A4D-918F-DC91C33D9A1F}" type="pres">
      <dgm:prSet presAssocID="{44609DED-3871-4D71-834A-95CCE4D8A1C5}" presName="childText" presStyleLbl="bgAcc1" presStyleIdx="2" presStyleCnt="6" custScaleX="838554">
        <dgm:presLayoutVars>
          <dgm:bulletEnabled val="1"/>
        </dgm:presLayoutVars>
      </dgm:prSet>
      <dgm:spPr/>
    </dgm:pt>
    <dgm:pt modelId="{3EEDF68B-C512-42EB-AD6C-28FFC6F7378E}" type="pres">
      <dgm:prSet presAssocID="{7BE1F8F8-6BCE-472C-9B95-37AB4F5A9BC7}" presName="Name13" presStyleLbl="parChTrans1D2" presStyleIdx="3" presStyleCnt="6"/>
      <dgm:spPr/>
    </dgm:pt>
    <dgm:pt modelId="{7A3F0AC1-FFAD-488C-BF26-9C01CD85F0DC}" type="pres">
      <dgm:prSet presAssocID="{8DB544D4-4097-4DD0-BB4A-356895D92753}" presName="childText" presStyleLbl="bgAcc1" presStyleIdx="3" presStyleCnt="6" custScaleX="841987" custScaleY="114041">
        <dgm:presLayoutVars>
          <dgm:bulletEnabled val="1"/>
        </dgm:presLayoutVars>
      </dgm:prSet>
      <dgm:spPr/>
    </dgm:pt>
    <dgm:pt modelId="{30345316-BA56-46C3-80A1-9BA3F22E9BF0}" type="pres">
      <dgm:prSet presAssocID="{7DBC729C-768C-4FF8-8534-464E05488AF9}" presName="Name13" presStyleLbl="parChTrans1D2" presStyleIdx="4" presStyleCnt="6"/>
      <dgm:spPr/>
    </dgm:pt>
    <dgm:pt modelId="{DA07492D-4033-40FF-AF9D-4B8492C47C25}" type="pres">
      <dgm:prSet presAssocID="{A41AFF1C-FEF2-4D3D-9CAE-A37C8A200901}" presName="childText" presStyleLbl="bgAcc1" presStyleIdx="4" presStyleCnt="6" custScaleX="846764" custScaleY="196414">
        <dgm:presLayoutVars>
          <dgm:bulletEnabled val="1"/>
        </dgm:presLayoutVars>
      </dgm:prSet>
      <dgm:spPr/>
    </dgm:pt>
    <dgm:pt modelId="{290D9EF3-2DB3-46E1-8CCA-168543D6AF84}" type="pres">
      <dgm:prSet presAssocID="{950C9604-D6C2-4151-A99B-D8AC2A6DB80C}" presName="Name13" presStyleLbl="parChTrans1D2" presStyleIdx="5" presStyleCnt="6"/>
      <dgm:spPr/>
    </dgm:pt>
    <dgm:pt modelId="{0C748268-1D9E-4056-83F5-49C64DDCFAD6}" type="pres">
      <dgm:prSet presAssocID="{955748F1-D634-42AB-98CC-2DA5793819B8}" presName="childText" presStyleLbl="bgAcc1" presStyleIdx="5" presStyleCnt="6" custScaleX="849563" custScaleY="135926">
        <dgm:presLayoutVars>
          <dgm:bulletEnabled val="1"/>
        </dgm:presLayoutVars>
      </dgm:prSet>
      <dgm:spPr/>
    </dgm:pt>
  </dgm:ptLst>
  <dgm:cxnLst>
    <dgm:cxn modelId="{12C31401-1C82-476D-ABAC-E31E28216EA7}" type="presOf" srcId="{950C9604-D6C2-4151-A99B-D8AC2A6DB80C}" destId="{290D9EF3-2DB3-46E1-8CCA-168543D6AF84}" srcOrd="0" destOrd="0" presId="urn:microsoft.com/office/officeart/2005/8/layout/hierarchy3"/>
    <dgm:cxn modelId="{A32A2C13-4C08-4545-BBE9-275733631074}" srcId="{18F14464-5B6F-47FA-9C6E-CE31F80C3D8F}" destId="{955748F1-D634-42AB-98CC-2DA5793819B8}" srcOrd="5" destOrd="0" parTransId="{950C9604-D6C2-4151-A99B-D8AC2A6DB80C}" sibTransId="{EB45DF71-B3EE-459F-AA3D-FB311317482F}"/>
    <dgm:cxn modelId="{13429516-AE26-49BE-B37A-11E90AFC4DC0}" type="presOf" srcId="{18F14464-5B6F-47FA-9C6E-CE31F80C3D8F}" destId="{BD73001A-C8D3-40C6-95A8-8775D16EEB30}" srcOrd="0" destOrd="0" presId="urn:microsoft.com/office/officeart/2005/8/layout/hierarchy3"/>
    <dgm:cxn modelId="{94250127-83CF-4C8F-A4F6-08AAD2FD31FE}" type="presOf" srcId="{4FC00BF3-C324-45F3-B803-E9EAF43DED02}" destId="{2E637B6D-E5B7-4431-8286-33642EFD4989}" srcOrd="0" destOrd="0" presId="urn:microsoft.com/office/officeart/2005/8/layout/hierarchy3"/>
    <dgm:cxn modelId="{E5B92933-4B1E-462F-9361-802E15E449CA}" type="presOf" srcId="{899A8C5F-48AE-4EA8-8817-48D53DDB692B}" destId="{4E9AE7F8-56E0-4694-AAA4-DF98492B186E}" srcOrd="0" destOrd="0" presId="urn:microsoft.com/office/officeart/2005/8/layout/hierarchy3"/>
    <dgm:cxn modelId="{BC64933D-022B-4C3B-858D-B4E60138BAF8}" type="presOf" srcId="{44609DED-3871-4D71-834A-95CCE4D8A1C5}" destId="{4EDBAE43-9163-4A4D-918F-DC91C33D9A1F}" srcOrd="0" destOrd="0" presId="urn:microsoft.com/office/officeart/2005/8/layout/hierarchy3"/>
    <dgm:cxn modelId="{45A7845E-6685-4D45-B626-785871535389}" type="presOf" srcId="{7BE1F8F8-6BCE-472C-9B95-37AB4F5A9BC7}" destId="{3EEDF68B-C512-42EB-AD6C-28FFC6F7378E}" srcOrd="0" destOrd="0" presId="urn:microsoft.com/office/officeart/2005/8/layout/hierarchy3"/>
    <dgm:cxn modelId="{C55A3E4B-15A9-4469-BDDF-55E4F4001BCD}" srcId="{18F14464-5B6F-47FA-9C6E-CE31F80C3D8F}" destId="{4FC00BF3-C324-45F3-B803-E9EAF43DED02}" srcOrd="1" destOrd="0" parTransId="{65F55AF0-2FF0-408A-B151-961F1A9CC16F}" sibTransId="{FB217E56-E329-40C9-8B3A-46CCC4EAA94F}"/>
    <dgm:cxn modelId="{1D05914B-49D6-488F-81EA-7B50171D68FB}" type="presOf" srcId="{18F14464-5B6F-47FA-9C6E-CE31F80C3D8F}" destId="{EAAC531E-DD72-4824-9306-ED9FCFEFADF3}" srcOrd="1" destOrd="0" presId="urn:microsoft.com/office/officeart/2005/8/layout/hierarchy3"/>
    <dgm:cxn modelId="{8696A67A-56E5-4A49-A086-995DA21D3BA2}" type="presOf" srcId="{B43A0BBB-34BE-4172-8813-1AA2275E824B}" destId="{852DDBA1-943D-4EDC-86C6-C34897B12219}" srcOrd="0" destOrd="0" presId="urn:microsoft.com/office/officeart/2005/8/layout/hierarchy3"/>
    <dgm:cxn modelId="{A7D95893-C3AF-469D-AB22-C8448914B85F}" type="presOf" srcId="{65F55AF0-2FF0-408A-B151-961F1A9CC16F}" destId="{C0F04C05-E14B-4BE0-BD00-98784B7AA80E}" srcOrd="0" destOrd="0" presId="urn:microsoft.com/office/officeart/2005/8/layout/hierarchy3"/>
    <dgm:cxn modelId="{1D8A849C-55BC-4AC2-B3AF-B14C313E7A57}" srcId="{18F14464-5B6F-47FA-9C6E-CE31F80C3D8F}" destId="{8DB544D4-4097-4DD0-BB4A-356895D92753}" srcOrd="3" destOrd="0" parTransId="{7BE1F8F8-6BCE-472C-9B95-37AB4F5A9BC7}" sibTransId="{5695BBF5-B0C8-4806-B098-AD2990CE317E}"/>
    <dgm:cxn modelId="{7FFAAC9D-D447-4BD4-B65E-2C8B9943C7CF}" type="presOf" srcId="{8DB544D4-4097-4DD0-BB4A-356895D92753}" destId="{7A3F0AC1-FFAD-488C-BF26-9C01CD85F0DC}" srcOrd="0" destOrd="0" presId="urn:microsoft.com/office/officeart/2005/8/layout/hierarchy3"/>
    <dgm:cxn modelId="{C3AE5DA2-CE49-48C1-8664-902A237F9CE8}" type="presOf" srcId="{E143D25A-5559-4489-ADE9-B3D050D84F47}" destId="{513575E4-B0F0-4F52-96A2-554EDDE93C3A}" srcOrd="0" destOrd="0" presId="urn:microsoft.com/office/officeart/2005/8/layout/hierarchy3"/>
    <dgm:cxn modelId="{C69793AD-6EE1-407A-9EDE-89A8B34E262F}" type="presOf" srcId="{7DBC729C-768C-4FF8-8534-464E05488AF9}" destId="{30345316-BA56-46C3-80A1-9BA3F22E9BF0}" srcOrd="0" destOrd="0" presId="urn:microsoft.com/office/officeart/2005/8/layout/hierarchy3"/>
    <dgm:cxn modelId="{DDDAA1AE-450B-47A3-813A-AF5023B2083A}" type="presOf" srcId="{A41AFF1C-FEF2-4D3D-9CAE-A37C8A200901}" destId="{DA07492D-4033-40FF-AF9D-4B8492C47C25}" srcOrd="0" destOrd="0" presId="urn:microsoft.com/office/officeart/2005/8/layout/hierarchy3"/>
    <dgm:cxn modelId="{1C2730B9-933C-4A56-931E-301BCB6DB5C6}" srcId="{18F14464-5B6F-47FA-9C6E-CE31F80C3D8F}" destId="{C745D79A-6E47-48F8-9560-EEA8BD645A41}" srcOrd="0" destOrd="0" parTransId="{B43A0BBB-34BE-4172-8813-1AA2275E824B}" sibTransId="{884015FB-5F13-4C2B-97C0-0F21483E7578}"/>
    <dgm:cxn modelId="{2DF93DB9-AE92-43F8-9458-CE80886525FB}" srcId="{18F14464-5B6F-47FA-9C6E-CE31F80C3D8F}" destId="{A41AFF1C-FEF2-4D3D-9CAE-A37C8A200901}" srcOrd="4" destOrd="0" parTransId="{7DBC729C-768C-4FF8-8534-464E05488AF9}" sibTransId="{7957414F-35CB-4CE6-8A63-13AFBBAC8774}"/>
    <dgm:cxn modelId="{510303C4-A263-4FED-82E2-D382BC42BE73}" type="presOf" srcId="{C745D79A-6E47-48F8-9560-EEA8BD645A41}" destId="{65F60779-6652-440C-AA15-0815EAD8436B}" srcOrd="0" destOrd="0" presId="urn:microsoft.com/office/officeart/2005/8/layout/hierarchy3"/>
    <dgm:cxn modelId="{700CD1C5-BF0A-4ADC-B99F-8A39583799AE}" srcId="{18F14464-5B6F-47FA-9C6E-CE31F80C3D8F}" destId="{44609DED-3871-4D71-834A-95CCE4D8A1C5}" srcOrd="2" destOrd="0" parTransId="{899A8C5F-48AE-4EA8-8817-48D53DDB692B}" sibTransId="{9BCEA742-EA9D-4CB5-8D81-B1BD72CFC644}"/>
    <dgm:cxn modelId="{ED4BF8EF-8152-40E1-B507-DCB877C99FD6}" type="presOf" srcId="{955748F1-D634-42AB-98CC-2DA5793819B8}" destId="{0C748268-1D9E-4056-83F5-49C64DDCFAD6}" srcOrd="0" destOrd="0" presId="urn:microsoft.com/office/officeart/2005/8/layout/hierarchy3"/>
    <dgm:cxn modelId="{4E20F4F0-BED7-4E0C-8B05-0BFE1FB67C25}" srcId="{E143D25A-5559-4489-ADE9-B3D050D84F47}" destId="{18F14464-5B6F-47FA-9C6E-CE31F80C3D8F}" srcOrd="0" destOrd="0" parTransId="{E7432F55-50C5-414B-9B10-CD5F0BCC88D8}" sibTransId="{7673A8F6-7364-4787-A6FE-2D72E68A01B3}"/>
    <dgm:cxn modelId="{0229DD5C-A599-4F82-9CB2-AB740CD102B4}" type="presParOf" srcId="{513575E4-B0F0-4F52-96A2-554EDDE93C3A}" destId="{5331A37D-7D8E-45BE-851D-0F21444ACAEA}" srcOrd="0" destOrd="0" presId="urn:microsoft.com/office/officeart/2005/8/layout/hierarchy3"/>
    <dgm:cxn modelId="{E653CA57-2C03-4D01-ADAD-7C4B1C18BE79}" type="presParOf" srcId="{5331A37D-7D8E-45BE-851D-0F21444ACAEA}" destId="{97926813-4583-4E15-A33C-747584E84C89}" srcOrd="0" destOrd="0" presId="urn:microsoft.com/office/officeart/2005/8/layout/hierarchy3"/>
    <dgm:cxn modelId="{77FB024B-B66E-4D5B-B893-2325B5CCF31F}" type="presParOf" srcId="{97926813-4583-4E15-A33C-747584E84C89}" destId="{BD73001A-C8D3-40C6-95A8-8775D16EEB30}" srcOrd="0" destOrd="0" presId="urn:microsoft.com/office/officeart/2005/8/layout/hierarchy3"/>
    <dgm:cxn modelId="{8FB01BCC-B9C6-409F-A3E2-E2BC359FF616}" type="presParOf" srcId="{97926813-4583-4E15-A33C-747584E84C89}" destId="{EAAC531E-DD72-4824-9306-ED9FCFEFADF3}" srcOrd="1" destOrd="0" presId="urn:microsoft.com/office/officeart/2005/8/layout/hierarchy3"/>
    <dgm:cxn modelId="{394691B9-719A-4545-8592-25572973FDB6}" type="presParOf" srcId="{5331A37D-7D8E-45BE-851D-0F21444ACAEA}" destId="{B0D51C6F-FF89-4CE9-8F77-1A2290F09B33}" srcOrd="1" destOrd="0" presId="urn:microsoft.com/office/officeart/2005/8/layout/hierarchy3"/>
    <dgm:cxn modelId="{A459C4CF-EE23-4A36-B3B7-4213B9FD3D9E}" type="presParOf" srcId="{B0D51C6F-FF89-4CE9-8F77-1A2290F09B33}" destId="{852DDBA1-943D-4EDC-86C6-C34897B12219}" srcOrd="0" destOrd="0" presId="urn:microsoft.com/office/officeart/2005/8/layout/hierarchy3"/>
    <dgm:cxn modelId="{EC997263-CCDA-4536-9141-FE07AC842649}" type="presParOf" srcId="{B0D51C6F-FF89-4CE9-8F77-1A2290F09B33}" destId="{65F60779-6652-440C-AA15-0815EAD8436B}" srcOrd="1" destOrd="0" presId="urn:microsoft.com/office/officeart/2005/8/layout/hierarchy3"/>
    <dgm:cxn modelId="{0A0CBC35-D7EE-413C-9FF9-E319AEC12BAE}" type="presParOf" srcId="{B0D51C6F-FF89-4CE9-8F77-1A2290F09B33}" destId="{C0F04C05-E14B-4BE0-BD00-98784B7AA80E}" srcOrd="2" destOrd="0" presId="urn:microsoft.com/office/officeart/2005/8/layout/hierarchy3"/>
    <dgm:cxn modelId="{CE1C0629-8662-47E5-8394-D7CDE5896F07}" type="presParOf" srcId="{B0D51C6F-FF89-4CE9-8F77-1A2290F09B33}" destId="{2E637B6D-E5B7-4431-8286-33642EFD4989}" srcOrd="3" destOrd="0" presId="urn:microsoft.com/office/officeart/2005/8/layout/hierarchy3"/>
    <dgm:cxn modelId="{A09EE96C-A67C-475D-BE9B-FC5B2F73BEBB}" type="presParOf" srcId="{B0D51C6F-FF89-4CE9-8F77-1A2290F09B33}" destId="{4E9AE7F8-56E0-4694-AAA4-DF98492B186E}" srcOrd="4" destOrd="0" presId="urn:microsoft.com/office/officeart/2005/8/layout/hierarchy3"/>
    <dgm:cxn modelId="{9A7CC21B-C189-4F11-B81A-B12FCF35DA15}" type="presParOf" srcId="{B0D51C6F-FF89-4CE9-8F77-1A2290F09B33}" destId="{4EDBAE43-9163-4A4D-918F-DC91C33D9A1F}" srcOrd="5" destOrd="0" presId="urn:microsoft.com/office/officeart/2005/8/layout/hierarchy3"/>
    <dgm:cxn modelId="{2E602EB2-4EAF-4D63-AA92-F98F86780BE0}" type="presParOf" srcId="{B0D51C6F-FF89-4CE9-8F77-1A2290F09B33}" destId="{3EEDF68B-C512-42EB-AD6C-28FFC6F7378E}" srcOrd="6" destOrd="0" presId="urn:microsoft.com/office/officeart/2005/8/layout/hierarchy3"/>
    <dgm:cxn modelId="{16FB9301-3814-4B38-8443-E7AE32251206}" type="presParOf" srcId="{B0D51C6F-FF89-4CE9-8F77-1A2290F09B33}" destId="{7A3F0AC1-FFAD-488C-BF26-9C01CD85F0DC}" srcOrd="7" destOrd="0" presId="urn:microsoft.com/office/officeart/2005/8/layout/hierarchy3"/>
    <dgm:cxn modelId="{5B5F7AFA-0A56-44CF-A53E-05C408EF5143}" type="presParOf" srcId="{B0D51C6F-FF89-4CE9-8F77-1A2290F09B33}" destId="{30345316-BA56-46C3-80A1-9BA3F22E9BF0}" srcOrd="8" destOrd="0" presId="urn:microsoft.com/office/officeart/2005/8/layout/hierarchy3"/>
    <dgm:cxn modelId="{13262DD0-B25D-46FD-9A78-2FBEBDA6F5ED}" type="presParOf" srcId="{B0D51C6F-FF89-4CE9-8F77-1A2290F09B33}" destId="{DA07492D-4033-40FF-AF9D-4B8492C47C25}" srcOrd="9" destOrd="0" presId="urn:microsoft.com/office/officeart/2005/8/layout/hierarchy3"/>
    <dgm:cxn modelId="{F2ED6185-346A-454F-B30C-E4B91FA41749}" type="presParOf" srcId="{B0D51C6F-FF89-4CE9-8F77-1A2290F09B33}" destId="{290D9EF3-2DB3-46E1-8CCA-168543D6AF84}" srcOrd="10" destOrd="0" presId="urn:microsoft.com/office/officeart/2005/8/layout/hierarchy3"/>
    <dgm:cxn modelId="{7A2BB09C-284C-43E9-80B2-C3BA62F74429}" type="presParOf" srcId="{B0D51C6F-FF89-4CE9-8F77-1A2290F09B33}" destId="{0C748268-1D9E-4056-83F5-49C64DDCFAD6}" srcOrd="11" destOrd="0" presId="urn:microsoft.com/office/officeart/2005/8/layout/hierarchy3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E6B493B-2D7E-4729-97F1-AC98A9AC3D5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D80C263-6775-4D92-913B-B3209A077B64}">
      <dgm:prSet phldrT="[Текст]" custT="1"/>
      <dgm:spPr/>
      <dgm:t>
        <a:bodyPr/>
        <a:lstStyle/>
        <a:p>
          <a:r>
            <a:rPr lang="ru-RU" sz="17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Инструментами реализации муниципальной долговой политики городского округа город Стерлитамак Республики Башкортостан являются: </a:t>
          </a:r>
        </a:p>
      </dgm:t>
    </dgm:pt>
    <dgm:pt modelId="{2DC9C3BD-70E3-4D68-A645-CA7FF695815E}" type="parTrans" cxnId="{3DE63879-C208-4121-A637-EDBD24E6E394}">
      <dgm:prSet/>
      <dgm:spPr/>
      <dgm:t>
        <a:bodyPr/>
        <a:lstStyle/>
        <a:p>
          <a:endParaRPr lang="ru-RU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AFA60F57-C52F-446F-9403-1536ECB95638}" type="sibTrans" cxnId="{3DE63879-C208-4121-A637-EDBD24E6E394}">
      <dgm:prSet/>
      <dgm:spPr/>
      <dgm:t>
        <a:bodyPr/>
        <a:lstStyle/>
        <a:p>
          <a:endParaRPr lang="ru-RU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93677EE7-EF64-4FBB-A771-159EF3F778C3}">
      <dgm:prSet phldrT="[Текст]" custT="1"/>
      <dgm:spPr/>
      <dgm:t>
        <a:bodyPr/>
        <a:lstStyle/>
        <a:p>
          <a:r>
            <a:rPr lang="ru-RU" sz="15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долговой нагрузки на безопасном уровне путем контроля при среднесрочном планировании объемов заимствований, осуществляемых в текущих и прогнозируемых экономических условиях;</a:t>
          </a:r>
        </a:p>
      </dgm:t>
    </dgm:pt>
    <dgm:pt modelId="{DE051CE4-6D63-4FC3-BD9A-FC50C738D7DF}" type="parTrans" cxnId="{3E8FD521-F7FC-48C8-89B9-346CEF27626F}">
      <dgm:prSet/>
      <dgm:spPr/>
      <dgm:t>
        <a:bodyPr/>
        <a:lstStyle/>
        <a:p>
          <a:endParaRPr lang="ru-RU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F390381D-FDD3-430D-B4F0-02FDC49934FC}" type="sibTrans" cxnId="{3E8FD521-F7FC-48C8-89B9-346CEF27626F}">
      <dgm:prSet/>
      <dgm:spPr/>
      <dgm:t>
        <a:bodyPr/>
        <a:lstStyle/>
        <a:p>
          <a:endParaRPr lang="ru-RU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7128EC7-CA6D-4565-9432-17B9D566B880}">
      <dgm:prSet phldrT="[Текст]" custT="1"/>
      <dgm:spPr/>
      <dgm:t>
        <a:bodyPr/>
        <a:lstStyle/>
        <a:p>
          <a:r>
            <a:rPr lang="ru-RU" sz="15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привлечение новых заимствований в целях финансирования дефицита бюджета и погашения долговых обязательств;</a:t>
          </a:r>
        </a:p>
      </dgm:t>
    </dgm:pt>
    <dgm:pt modelId="{89E456F9-85C2-4B51-94ED-C43993DDCC3F}" type="parTrans" cxnId="{F3E0D464-F811-45A7-AD56-261667EC4395}">
      <dgm:prSet/>
      <dgm:spPr/>
      <dgm:t>
        <a:bodyPr/>
        <a:lstStyle/>
        <a:p>
          <a:endParaRPr lang="ru-RU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D22BD1E8-2652-4761-A4D4-5DBBC71EDF12}" type="sibTrans" cxnId="{F3E0D464-F811-45A7-AD56-261667EC4395}">
      <dgm:prSet/>
      <dgm:spPr/>
      <dgm:t>
        <a:bodyPr/>
        <a:lstStyle/>
        <a:p>
          <a:endParaRPr lang="ru-RU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FBC21CB-5A31-4503-9B75-4264E5E01D3F}">
      <dgm:prSet phldrT="[Текст]" custT="1"/>
      <dgm:spPr/>
      <dgm:t>
        <a:bodyPr/>
        <a:lstStyle/>
        <a:p>
          <a:r>
            <a:rPr lang="ru-RU" sz="15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осуществление оперативного управления в рамках реализации Программы муниципальных внутренних заимствований городского округа город Стерлитамак Республики Башкортостан на 2026 год и на плановый период 2027 и 2028 годов в части корректировки видов заимствований, а также сроков и объемов привлечения заемных средств; </a:t>
          </a:r>
        </a:p>
      </dgm:t>
    </dgm:pt>
    <dgm:pt modelId="{91CFBDBD-24B2-485B-BDA1-699773893429}" type="parTrans" cxnId="{BC8DCB83-48F7-44A3-BB67-87278DA0948B}">
      <dgm:prSet/>
      <dgm:spPr/>
      <dgm:t>
        <a:bodyPr/>
        <a:lstStyle/>
        <a:p>
          <a:endParaRPr lang="ru-RU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876AF802-D99D-4B45-89DF-89DC9034B36B}" type="sibTrans" cxnId="{BC8DCB83-48F7-44A3-BB67-87278DA0948B}">
      <dgm:prSet/>
      <dgm:spPr/>
      <dgm:t>
        <a:bodyPr/>
        <a:lstStyle/>
        <a:p>
          <a:endParaRPr lang="ru-RU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59B9959-51B7-49A2-B6DB-EAC74D1CAC68}" type="pres">
      <dgm:prSet presAssocID="{1E6B493B-2D7E-4729-97F1-AC98A9AC3D53}" presName="vert0" presStyleCnt="0">
        <dgm:presLayoutVars>
          <dgm:dir/>
          <dgm:animOne val="branch"/>
          <dgm:animLvl val="lvl"/>
        </dgm:presLayoutVars>
      </dgm:prSet>
      <dgm:spPr/>
    </dgm:pt>
    <dgm:pt modelId="{16C7B1F0-C275-4C21-AD11-9394EA699ED3}" type="pres">
      <dgm:prSet presAssocID="{2D80C263-6775-4D92-913B-B3209A077B64}" presName="thickLine" presStyleLbl="alignNode1" presStyleIdx="0" presStyleCnt="1" custLinFactNeighborX="10305" custLinFactNeighborY="470"/>
      <dgm:spPr/>
    </dgm:pt>
    <dgm:pt modelId="{7D5E0F6B-56A7-4F6A-8977-34EBD8AC8789}" type="pres">
      <dgm:prSet presAssocID="{2D80C263-6775-4D92-913B-B3209A077B64}" presName="horz1" presStyleCnt="0"/>
      <dgm:spPr/>
    </dgm:pt>
    <dgm:pt modelId="{3B83EB2C-2F79-4024-9124-A9D126D02B88}" type="pres">
      <dgm:prSet presAssocID="{2D80C263-6775-4D92-913B-B3209A077B64}" presName="tx1" presStyleLbl="revTx" presStyleIdx="0" presStyleCnt="4" custScaleX="142233" custScaleY="100098"/>
      <dgm:spPr/>
    </dgm:pt>
    <dgm:pt modelId="{2BD91C8E-7997-4FCC-B665-DE0E466DFB76}" type="pres">
      <dgm:prSet presAssocID="{2D80C263-6775-4D92-913B-B3209A077B64}" presName="vert1" presStyleCnt="0"/>
      <dgm:spPr/>
    </dgm:pt>
    <dgm:pt modelId="{CA0F7EDA-60E9-4AC8-BEED-15D8D3C9A9DB}" type="pres">
      <dgm:prSet presAssocID="{93677EE7-EF64-4FBB-A771-159EF3F778C3}" presName="vertSpace2a" presStyleCnt="0"/>
      <dgm:spPr/>
    </dgm:pt>
    <dgm:pt modelId="{167F9B77-1A31-4408-8087-41B2037E247F}" type="pres">
      <dgm:prSet presAssocID="{93677EE7-EF64-4FBB-A771-159EF3F778C3}" presName="horz2" presStyleCnt="0"/>
      <dgm:spPr/>
    </dgm:pt>
    <dgm:pt modelId="{530BD1F4-E4FC-460A-B716-75736C851CB8}" type="pres">
      <dgm:prSet presAssocID="{93677EE7-EF64-4FBB-A771-159EF3F778C3}" presName="horzSpace2" presStyleCnt="0"/>
      <dgm:spPr/>
    </dgm:pt>
    <dgm:pt modelId="{C3BA3F6B-F06A-403C-B9A2-7569B82CE294}" type="pres">
      <dgm:prSet presAssocID="{93677EE7-EF64-4FBB-A771-159EF3F778C3}" presName="tx2" presStyleLbl="revTx" presStyleIdx="1" presStyleCnt="4" custScaleY="112398"/>
      <dgm:spPr/>
    </dgm:pt>
    <dgm:pt modelId="{8EF3D4BD-96BD-4681-97CA-C7B0C4BE0385}" type="pres">
      <dgm:prSet presAssocID="{93677EE7-EF64-4FBB-A771-159EF3F778C3}" presName="vert2" presStyleCnt="0"/>
      <dgm:spPr/>
    </dgm:pt>
    <dgm:pt modelId="{78372C03-99A6-4D3A-9EBF-F3E03666A8EC}" type="pres">
      <dgm:prSet presAssocID="{93677EE7-EF64-4FBB-A771-159EF3F778C3}" presName="thinLine2b" presStyleLbl="callout" presStyleIdx="0" presStyleCnt="3"/>
      <dgm:spPr/>
    </dgm:pt>
    <dgm:pt modelId="{3B0872DD-FE89-420C-B62E-53711E586B50}" type="pres">
      <dgm:prSet presAssocID="{93677EE7-EF64-4FBB-A771-159EF3F778C3}" presName="vertSpace2b" presStyleCnt="0"/>
      <dgm:spPr/>
    </dgm:pt>
    <dgm:pt modelId="{AC35034B-D8C7-467B-BD1E-26740ABEB9D5}" type="pres">
      <dgm:prSet presAssocID="{E7128EC7-CA6D-4565-9432-17B9D566B880}" presName="horz2" presStyleCnt="0"/>
      <dgm:spPr/>
    </dgm:pt>
    <dgm:pt modelId="{529783CD-2737-403C-8E45-8430B1534439}" type="pres">
      <dgm:prSet presAssocID="{E7128EC7-CA6D-4565-9432-17B9D566B880}" presName="horzSpace2" presStyleCnt="0"/>
      <dgm:spPr/>
    </dgm:pt>
    <dgm:pt modelId="{3901B794-BD21-4225-9CA0-91912161B5D2}" type="pres">
      <dgm:prSet presAssocID="{E7128EC7-CA6D-4565-9432-17B9D566B880}" presName="tx2" presStyleLbl="revTx" presStyleIdx="2" presStyleCnt="4" custScaleY="74785"/>
      <dgm:spPr/>
    </dgm:pt>
    <dgm:pt modelId="{E3C03A63-4513-4915-AD9C-CC7BD253B19D}" type="pres">
      <dgm:prSet presAssocID="{E7128EC7-CA6D-4565-9432-17B9D566B880}" presName="vert2" presStyleCnt="0"/>
      <dgm:spPr/>
    </dgm:pt>
    <dgm:pt modelId="{E3172C97-4AC9-470D-8328-09D44FE0449C}" type="pres">
      <dgm:prSet presAssocID="{E7128EC7-CA6D-4565-9432-17B9D566B880}" presName="thinLine2b" presStyleLbl="callout" presStyleIdx="1" presStyleCnt="3"/>
      <dgm:spPr/>
    </dgm:pt>
    <dgm:pt modelId="{1A5ABDE7-837B-40D4-9BDA-4948CB8F507D}" type="pres">
      <dgm:prSet presAssocID="{E7128EC7-CA6D-4565-9432-17B9D566B880}" presName="vertSpace2b" presStyleCnt="0"/>
      <dgm:spPr/>
    </dgm:pt>
    <dgm:pt modelId="{C3A160F9-D4B2-44FC-9E1E-19F11B92E72C}" type="pres">
      <dgm:prSet presAssocID="{3FBC21CB-5A31-4503-9B75-4264E5E01D3F}" presName="horz2" presStyleCnt="0"/>
      <dgm:spPr/>
    </dgm:pt>
    <dgm:pt modelId="{A7ED4508-E4E6-47AC-A404-FEF08DB090A9}" type="pres">
      <dgm:prSet presAssocID="{3FBC21CB-5A31-4503-9B75-4264E5E01D3F}" presName="horzSpace2" presStyleCnt="0"/>
      <dgm:spPr/>
    </dgm:pt>
    <dgm:pt modelId="{F5B35FB9-3271-49C6-B5AB-CAA9952AA1CF}" type="pres">
      <dgm:prSet presAssocID="{3FBC21CB-5A31-4503-9B75-4264E5E01D3F}" presName="tx2" presStyleLbl="revTx" presStyleIdx="3" presStyleCnt="4" custScaleY="168925"/>
      <dgm:spPr/>
    </dgm:pt>
    <dgm:pt modelId="{7F89889D-8781-4047-8DF2-5F2C12D7E178}" type="pres">
      <dgm:prSet presAssocID="{3FBC21CB-5A31-4503-9B75-4264E5E01D3F}" presName="vert2" presStyleCnt="0"/>
      <dgm:spPr/>
    </dgm:pt>
    <dgm:pt modelId="{9C7EA615-84B1-40B3-9E2A-A29C99F5F17A}" type="pres">
      <dgm:prSet presAssocID="{3FBC21CB-5A31-4503-9B75-4264E5E01D3F}" presName="thinLine2b" presStyleLbl="callout" presStyleIdx="2" presStyleCnt="3"/>
      <dgm:spPr/>
    </dgm:pt>
    <dgm:pt modelId="{BCE6F18E-1CDE-4F31-9B9B-8633181F1476}" type="pres">
      <dgm:prSet presAssocID="{3FBC21CB-5A31-4503-9B75-4264E5E01D3F}" presName="vertSpace2b" presStyleCnt="0"/>
      <dgm:spPr/>
    </dgm:pt>
  </dgm:ptLst>
  <dgm:cxnLst>
    <dgm:cxn modelId="{BBCAF10D-0B22-4600-8741-A9AD8CF3C7FF}" type="presOf" srcId="{E7128EC7-CA6D-4565-9432-17B9D566B880}" destId="{3901B794-BD21-4225-9CA0-91912161B5D2}" srcOrd="0" destOrd="0" presId="urn:microsoft.com/office/officeart/2008/layout/LinedList"/>
    <dgm:cxn modelId="{3E8FD521-F7FC-48C8-89B9-346CEF27626F}" srcId="{2D80C263-6775-4D92-913B-B3209A077B64}" destId="{93677EE7-EF64-4FBB-A771-159EF3F778C3}" srcOrd="0" destOrd="0" parTransId="{DE051CE4-6D63-4FC3-BD9A-FC50C738D7DF}" sibTransId="{F390381D-FDD3-430D-B4F0-02FDC49934FC}"/>
    <dgm:cxn modelId="{FC255344-5F28-42D1-9E17-9D5ABDF2BCCF}" type="presOf" srcId="{2D80C263-6775-4D92-913B-B3209A077B64}" destId="{3B83EB2C-2F79-4024-9124-A9D126D02B88}" srcOrd="0" destOrd="0" presId="urn:microsoft.com/office/officeart/2008/layout/LinedList"/>
    <dgm:cxn modelId="{F3E0D464-F811-45A7-AD56-261667EC4395}" srcId="{2D80C263-6775-4D92-913B-B3209A077B64}" destId="{E7128EC7-CA6D-4565-9432-17B9D566B880}" srcOrd="1" destOrd="0" parTransId="{89E456F9-85C2-4B51-94ED-C43993DDCC3F}" sibTransId="{D22BD1E8-2652-4761-A4D4-5DBBC71EDF12}"/>
    <dgm:cxn modelId="{3DE63879-C208-4121-A637-EDBD24E6E394}" srcId="{1E6B493B-2D7E-4729-97F1-AC98A9AC3D53}" destId="{2D80C263-6775-4D92-913B-B3209A077B64}" srcOrd="0" destOrd="0" parTransId="{2DC9C3BD-70E3-4D68-A645-CA7FF695815E}" sibTransId="{AFA60F57-C52F-446F-9403-1536ECB95638}"/>
    <dgm:cxn modelId="{BC8DCB83-48F7-44A3-BB67-87278DA0948B}" srcId="{2D80C263-6775-4D92-913B-B3209A077B64}" destId="{3FBC21CB-5A31-4503-9B75-4264E5E01D3F}" srcOrd="2" destOrd="0" parTransId="{91CFBDBD-24B2-485B-BDA1-699773893429}" sibTransId="{876AF802-D99D-4B45-89DF-89DC9034B36B}"/>
    <dgm:cxn modelId="{BCD99EC6-5331-4CAC-83B5-760214BAFE4E}" type="presOf" srcId="{1E6B493B-2D7E-4729-97F1-AC98A9AC3D53}" destId="{359B9959-51B7-49A2-B6DB-EAC74D1CAC68}" srcOrd="0" destOrd="0" presId="urn:microsoft.com/office/officeart/2008/layout/LinedList"/>
    <dgm:cxn modelId="{268F46CB-00D7-464E-B91D-434F5174CD9C}" type="presOf" srcId="{3FBC21CB-5A31-4503-9B75-4264E5E01D3F}" destId="{F5B35FB9-3271-49C6-B5AB-CAA9952AA1CF}" srcOrd="0" destOrd="0" presId="urn:microsoft.com/office/officeart/2008/layout/LinedList"/>
    <dgm:cxn modelId="{93A0D9D8-81BC-412D-B28F-1A24DE6C117D}" type="presOf" srcId="{93677EE7-EF64-4FBB-A771-159EF3F778C3}" destId="{C3BA3F6B-F06A-403C-B9A2-7569B82CE294}" srcOrd="0" destOrd="0" presId="urn:microsoft.com/office/officeart/2008/layout/LinedList"/>
    <dgm:cxn modelId="{B6D2DF49-0DB9-43A0-90E4-4757D6A17BA0}" type="presParOf" srcId="{359B9959-51B7-49A2-B6DB-EAC74D1CAC68}" destId="{16C7B1F0-C275-4C21-AD11-9394EA699ED3}" srcOrd="0" destOrd="0" presId="urn:microsoft.com/office/officeart/2008/layout/LinedList"/>
    <dgm:cxn modelId="{A78E3B6E-13C0-45AF-B6D5-F015F063D13A}" type="presParOf" srcId="{359B9959-51B7-49A2-B6DB-EAC74D1CAC68}" destId="{7D5E0F6B-56A7-4F6A-8977-34EBD8AC8789}" srcOrd="1" destOrd="0" presId="urn:microsoft.com/office/officeart/2008/layout/LinedList"/>
    <dgm:cxn modelId="{FE657437-7C5B-4C64-8473-3B5EBCA8B3C3}" type="presParOf" srcId="{7D5E0F6B-56A7-4F6A-8977-34EBD8AC8789}" destId="{3B83EB2C-2F79-4024-9124-A9D126D02B88}" srcOrd="0" destOrd="0" presId="urn:microsoft.com/office/officeart/2008/layout/LinedList"/>
    <dgm:cxn modelId="{B3E2E659-1BDE-4740-9778-6A3470B733D5}" type="presParOf" srcId="{7D5E0F6B-56A7-4F6A-8977-34EBD8AC8789}" destId="{2BD91C8E-7997-4FCC-B665-DE0E466DFB76}" srcOrd="1" destOrd="0" presId="urn:microsoft.com/office/officeart/2008/layout/LinedList"/>
    <dgm:cxn modelId="{5E0FCB43-9678-45A3-8614-EE79C820FCC9}" type="presParOf" srcId="{2BD91C8E-7997-4FCC-B665-DE0E466DFB76}" destId="{CA0F7EDA-60E9-4AC8-BEED-15D8D3C9A9DB}" srcOrd="0" destOrd="0" presId="urn:microsoft.com/office/officeart/2008/layout/LinedList"/>
    <dgm:cxn modelId="{2B9D7745-243C-4542-BF59-417F961D6A2B}" type="presParOf" srcId="{2BD91C8E-7997-4FCC-B665-DE0E466DFB76}" destId="{167F9B77-1A31-4408-8087-41B2037E247F}" srcOrd="1" destOrd="0" presId="urn:microsoft.com/office/officeart/2008/layout/LinedList"/>
    <dgm:cxn modelId="{25D1C2FF-3956-487D-AD70-4CF9548F19C8}" type="presParOf" srcId="{167F9B77-1A31-4408-8087-41B2037E247F}" destId="{530BD1F4-E4FC-460A-B716-75736C851CB8}" srcOrd="0" destOrd="0" presId="urn:microsoft.com/office/officeart/2008/layout/LinedList"/>
    <dgm:cxn modelId="{5453EBC0-6222-485D-AF71-773C017B2D86}" type="presParOf" srcId="{167F9B77-1A31-4408-8087-41B2037E247F}" destId="{C3BA3F6B-F06A-403C-B9A2-7569B82CE294}" srcOrd="1" destOrd="0" presId="urn:microsoft.com/office/officeart/2008/layout/LinedList"/>
    <dgm:cxn modelId="{E5C1C17F-5DF5-4860-B391-7110EC8B7FD0}" type="presParOf" srcId="{167F9B77-1A31-4408-8087-41B2037E247F}" destId="{8EF3D4BD-96BD-4681-97CA-C7B0C4BE0385}" srcOrd="2" destOrd="0" presId="urn:microsoft.com/office/officeart/2008/layout/LinedList"/>
    <dgm:cxn modelId="{3492265C-E629-4D66-9E7E-8F92B21BF237}" type="presParOf" srcId="{2BD91C8E-7997-4FCC-B665-DE0E466DFB76}" destId="{78372C03-99A6-4D3A-9EBF-F3E03666A8EC}" srcOrd="2" destOrd="0" presId="urn:microsoft.com/office/officeart/2008/layout/LinedList"/>
    <dgm:cxn modelId="{F97644B3-2D2F-47BF-AF48-28863764B9B6}" type="presParOf" srcId="{2BD91C8E-7997-4FCC-B665-DE0E466DFB76}" destId="{3B0872DD-FE89-420C-B62E-53711E586B50}" srcOrd="3" destOrd="0" presId="urn:microsoft.com/office/officeart/2008/layout/LinedList"/>
    <dgm:cxn modelId="{393424B0-58B2-45F3-85E5-BB0ED9399CF5}" type="presParOf" srcId="{2BD91C8E-7997-4FCC-B665-DE0E466DFB76}" destId="{AC35034B-D8C7-467B-BD1E-26740ABEB9D5}" srcOrd="4" destOrd="0" presId="urn:microsoft.com/office/officeart/2008/layout/LinedList"/>
    <dgm:cxn modelId="{7BDE6F81-FFCE-4311-8D4C-544C3C68734A}" type="presParOf" srcId="{AC35034B-D8C7-467B-BD1E-26740ABEB9D5}" destId="{529783CD-2737-403C-8E45-8430B1534439}" srcOrd="0" destOrd="0" presId="urn:microsoft.com/office/officeart/2008/layout/LinedList"/>
    <dgm:cxn modelId="{3FBA9E42-6309-4789-BE69-80398D729560}" type="presParOf" srcId="{AC35034B-D8C7-467B-BD1E-26740ABEB9D5}" destId="{3901B794-BD21-4225-9CA0-91912161B5D2}" srcOrd="1" destOrd="0" presId="urn:microsoft.com/office/officeart/2008/layout/LinedList"/>
    <dgm:cxn modelId="{D5B92C87-F9A0-4FE6-98ED-8D2D72683A07}" type="presParOf" srcId="{AC35034B-D8C7-467B-BD1E-26740ABEB9D5}" destId="{E3C03A63-4513-4915-AD9C-CC7BD253B19D}" srcOrd="2" destOrd="0" presId="urn:microsoft.com/office/officeart/2008/layout/LinedList"/>
    <dgm:cxn modelId="{C9193B20-B321-459E-9D9B-3F4A8DFD62E0}" type="presParOf" srcId="{2BD91C8E-7997-4FCC-B665-DE0E466DFB76}" destId="{E3172C97-4AC9-470D-8328-09D44FE0449C}" srcOrd="5" destOrd="0" presId="urn:microsoft.com/office/officeart/2008/layout/LinedList"/>
    <dgm:cxn modelId="{EB9D1A8A-AA6B-4D92-9E97-E1742A42B19B}" type="presParOf" srcId="{2BD91C8E-7997-4FCC-B665-DE0E466DFB76}" destId="{1A5ABDE7-837B-40D4-9BDA-4948CB8F507D}" srcOrd="6" destOrd="0" presId="urn:microsoft.com/office/officeart/2008/layout/LinedList"/>
    <dgm:cxn modelId="{FDD6FEA0-FF05-468D-A07D-37C34CD7C70A}" type="presParOf" srcId="{2BD91C8E-7997-4FCC-B665-DE0E466DFB76}" destId="{C3A160F9-D4B2-44FC-9E1E-19F11B92E72C}" srcOrd="7" destOrd="0" presId="urn:microsoft.com/office/officeart/2008/layout/LinedList"/>
    <dgm:cxn modelId="{55122DF3-6820-4F30-BBFA-3C5A786E4B1B}" type="presParOf" srcId="{C3A160F9-D4B2-44FC-9E1E-19F11B92E72C}" destId="{A7ED4508-E4E6-47AC-A404-FEF08DB090A9}" srcOrd="0" destOrd="0" presId="urn:microsoft.com/office/officeart/2008/layout/LinedList"/>
    <dgm:cxn modelId="{7436AE97-6ABF-4603-94C0-0749CF5CD296}" type="presParOf" srcId="{C3A160F9-D4B2-44FC-9E1E-19F11B92E72C}" destId="{F5B35FB9-3271-49C6-B5AB-CAA9952AA1CF}" srcOrd="1" destOrd="0" presId="urn:microsoft.com/office/officeart/2008/layout/LinedList"/>
    <dgm:cxn modelId="{536B7610-D815-42DC-9D56-7229E07866DB}" type="presParOf" srcId="{C3A160F9-D4B2-44FC-9E1E-19F11B92E72C}" destId="{7F89889D-8781-4047-8DF2-5F2C12D7E178}" srcOrd="2" destOrd="0" presId="urn:microsoft.com/office/officeart/2008/layout/LinedList"/>
    <dgm:cxn modelId="{BBF570C3-FC3C-410D-B6AC-B10ABC5E6C2E}" type="presParOf" srcId="{2BD91C8E-7997-4FCC-B665-DE0E466DFB76}" destId="{9C7EA615-84B1-40B3-9E2A-A29C99F5F17A}" srcOrd="8" destOrd="0" presId="urn:microsoft.com/office/officeart/2008/layout/LinedList"/>
    <dgm:cxn modelId="{7DBBDD9F-44BE-4B8F-AFC8-D9F06CD0C068}" type="presParOf" srcId="{2BD91C8E-7997-4FCC-B665-DE0E466DFB76}" destId="{BCE6F18E-1CDE-4F31-9B9B-8633181F1476}" srcOrd="9" destOrd="0" presId="urn:microsoft.com/office/officeart/2008/layout/LinedList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663015-BFCA-497A-8595-283157D08DC8}">
      <dsp:nvSpPr>
        <dsp:cNvPr id="0" name=""/>
        <dsp:cNvSpPr/>
      </dsp:nvSpPr>
      <dsp:spPr>
        <a:xfrm>
          <a:off x="2558" y="452494"/>
          <a:ext cx="2443771" cy="3624149"/>
        </a:xfrm>
        <a:prstGeom prst="roundRect">
          <a:avLst>
            <a:gd name="adj" fmla="val 10000"/>
          </a:avLst>
        </a:prstGeom>
        <a:noFill/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Приоритетными направлениями бюджетной политики в среднесрочной перспективе являются: </a:t>
          </a:r>
          <a:endParaRPr lang="ru-RU" sz="14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134" y="524070"/>
        <a:ext cx="2300619" cy="3480997"/>
      </dsp:txXfrm>
    </dsp:sp>
    <dsp:sp modelId="{BF16615C-2E56-4884-B8D0-8959C880AA13}">
      <dsp:nvSpPr>
        <dsp:cNvPr id="0" name=""/>
        <dsp:cNvSpPr/>
      </dsp:nvSpPr>
      <dsp:spPr>
        <a:xfrm rot="18649293">
          <a:off x="2185474" y="1670666"/>
          <a:ext cx="1506550" cy="47724"/>
        </a:xfrm>
        <a:custGeom>
          <a:avLst/>
          <a:gdLst/>
          <a:ahLst/>
          <a:cxnLst/>
          <a:rect l="0" t="0" r="0" b="0"/>
          <a:pathLst>
            <a:path>
              <a:moveTo>
                <a:pt x="0" y="23862"/>
              </a:moveTo>
              <a:lnTo>
                <a:pt x="1506550" y="23862"/>
              </a:lnTo>
            </a:path>
          </a:pathLst>
        </a:custGeom>
        <a:noFill/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901086" y="1656865"/>
        <a:ext cx="75327" cy="75327"/>
      </dsp:txXfrm>
    </dsp:sp>
    <dsp:sp modelId="{C9EE702A-968F-41CF-A14F-48863F6BB927}">
      <dsp:nvSpPr>
        <dsp:cNvPr id="0" name=""/>
        <dsp:cNvSpPr/>
      </dsp:nvSpPr>
      <dsp:spPr>
        <a:xfrm>
          <a:off x="3431169" y="785952"/>
          <a:ext cx="6810229" cy="677071"/>
        </a:xfrm>
        <a:prstGeom prst="roundRect">
          <a:avLst>
            <a:gd name="adj" fmla="val 10000"/>
          </a:avLst>
        </a:prstGeom>
        <a:noFill/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1) </a:t>
          </a:r>
          <a:r>
            <a:rPr lang="ru-RU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приоритизация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расходов, гарантированное исполнение социальных обязательств бюджета городского округа город Стерлитамак Республики Башкортостан;</a:t>
          </a:r>
          <a:endParaRPr lang="ru-RU" sz="1200" b="0" u="none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51000" y="805783"/>
        <a:ext cx="6770567" cy="637409"/>
      </dsp:txXfrm>
    </dsp:sp>
    <dsp:sp modelId="{F670D05D-E054-4DCF-9B86-BB01C587A8A1}">
      <dsp:nvSpPr>
        <dsp:cNvPr id="0" name=""/>
        <dsp:cNvSpPr/>
      </dsp:nvSpPr>
      <dsp:spPr>
        <a:xfrm rot="21122230">
          <a:off x="2441593" y="2172647"/>
          <a:ext cx="982583" cy="47724"/>
        </a:xfrm>
        <a:custGeom>
          <a:avLst/>
          <a:gdLst/>
          <a:ahLst/>
          <a:cxnLst/>
          <a:rect l="0" t="0" r="0" b="0"/>
          <a:pathLst>
            <a:path>
              <a:moveTo>
                <a:pt x="0" y="23862"/>
              </a:moveTo>
              <a:lnTo>
                <a:pt x="982583" y="23862"/>
              </a:lnTo>
            </a:path>
          </a:pathLst>
        </a:custGeom>
        <a:noFill/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908320" y="2171945"/>
        <a:ext cx="49129" cy="49129"/>
      </dsp:txXfrm>
    </dsp:sp>
    <dsp:sp modelId="{ED72CE43-EB34-4709-ACC5-C23C8DA0DC14}">
      <dsp:nvSpPr>
        <dsp:cNvPr id="0" name=""/>
        <dsp:cNvSpPr/>
      </dsp:nvSpPr>
      <dsp:spPr>
        <a:xfrm>
          <a:off x="3419439" y="1517508"/>
          <a:ext cx="6859080" cy="1221885"/>
        </a:xfrm>
        <a:prstGeom prst="roundRect">
          <a:avLst>
            <a:gd name="adj" fmla="val 10000"/>
          </a:avLst>
        </a:prstGeom>
        <a:noFill/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2) 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заработной платы работников учреждений бюджетной сферы с учетом установленного с 1 января 2026 года минимального размера оплаты труда 27 093 рубля (с районным коэффициентом – 31 1156,95 рубля); </a:t>
          </a:r>
          <a:endParaRPr lang="ru-RU" sz="1200" b="0" u="none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55227" y="1553296"/>
        <a:ext cx="6787504" cy="1150309"/>
      </dsp:txXfrm>
    </dsp:sp>
    <dsp:sp modelId="{ABA03E27-AF33-4F9C-9048-60D1E9043E58}">
      <dsp:nvSpPr>
        <dsp:cNvPr id="0" name=""/>
        <dsp:cNvSpPr/>
      </dsp:nvSpPr>
      <dsp:spPr>
        <a:xfrm rot="2484709">
          <a:off x="2282167" y="2675013"/>
          <a:ext cx="1313164" cy="47724"/>
        </a:xfrm>
        <a:custGeom>
          <a:avLst/>
          <a:gdLst/>
          <a:ahLst/>
          <a:cxnLst/>
          <a:rect l="0" t="0" r="0" b="0"/>
          <a:pathLst>
            <a:path>
              <a:moveTo>
                <a:pt x="0" y="23862"/>
              </a:moveTo>
              <a:lnTo>
                <a:pt x="1313164" y="23862"/>
              </a:lnTo>
            </a:path>
          </a:pathLst>
        </a:custGeom>
        <a:noFill/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905920" y="2666047"/>
        <a:ext cx="65658" cy="65658"/>
      </dsp:txXfrm>
    </dsp:sp>
    <dsp:sp modelId="{1513C569-7C11-46C8-A9C7-D56830E947E1}">
      <dsp:nvSpPr>
        <dsp:cNvPr id="0" name=""/>
        <dsp:cNvSpPr/>
      </dsp:nvSpPr>
      <dsp:spPr>
        <a:xfrm>
          <a:off x="3431169" y="2834322"/>
          <a:ext cx="6857833" cy="597722"/>
        </a:xfrm>
        <a:prstGeom prst="roundRect">
          <a:avLst>
            <a:gd name="adj" fmla="val 10000"/>
          </a:avLst>
        </a:prstGeom>
        <a:noFill/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3) 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соответствия муниципальных услуг и работ муниципальных учреждений предусмотренным законодательством Российской Федерации полномочиям органов местного самоуправления.</a:t>
          </a:r>
          <a:endParaRPr lang="ru-RU" sz="1200" b="0" u="none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48676" y="2851829"/>
        <a:ext cx="6822819" cy="5627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73001A-C8D3-40C6-95A8-8775D16EEB30}">
      <dsp:nvSpPr>
        <dsp:cNvPr id="0" name=""/>
        <dsp:cNvSpPr/>
      </dsp:nvSpPr>
      <dsp:spPr>
        <a:xfrm>
          <a:off x="851469" y="229"/>
          <a:ext cx="7156966" cy="505176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1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предстоящий трехлетний период необходимо обеспечить безусловную реализацию мероприятий, направленных на качественное управление финансами: </a:t>
          </a:r>
        </a:p>
      </dsp:txBody>
      <dsp:txXfrm>
        <a:off x="866265" y="15025"/>
        <a:ext cx="7127374" cy="475584"/>
      </dsp:txXfrm>
    </dsp:sp>
    <dsp:sp modelId="{852DDBA1-943D-4EDC-86C6-C34897B12219}">
      <dsp:nvSpPr>
        <dsp:cNvPr id="0" name=""/>
        <dsp:cNvSpPr/>
      </dsp:nvSpPr>
      <dsp:spPr>
        <a:xfrm>
          <a:off x="1567166" y="505405"/>
          <a:ext cx="715696" cy="4495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9556"/>
              </a:lnTo>
              <a:lnTo>
                <a:pt x="715696" y="44955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F60779-6652-440C-AA15-0815EAD8436B}">
      <dsp:nvSpPr>
        <dsp:cNvPr id="0" name=""/>
        <dsp:cNvSpPr/>
      </dsp:nvSpPr>
      <dsp:spPr>
        <a:xfrm>
          <a:off x="2282863" y="638474"/>
          <a:ext cx="7193817" cy="632975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продолжить выработку и оперативное внедрение инструментов и мер, обеспечивающих баланс экономической и бюджетной эффективности, позволяющих сохранить бюджетную устойчивость;</a:t>
          </a:r>
          <a:endParaRPr lang="ru-RU" sz="1400" b="1" i="1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01402" y="657013"/>
        <a:ext cx="7156739" cy="595897"/>
      </dsp:txXfrm>
    </dsp:sp>
    <dsp:sp modelId="{C0F04C05-E14B-4BE0-BD00-98784B7AA80E}">
      <dsp:nvSpPr>
        <dsp:cNvPr id="0" name=""/>
        <dsp:cNvSpPr/>
      </dsp:nvSpPr>
      <dsp:spPr>
        <a:xfrm>
          <a:off x="1567166" y="505405"/>
          <a:ext cx="715696" cy="11652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5250"/>
              </a:lnTo>
              <a:lnTo>
                <a:pt x="715696" y="1165250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637B6D-E5B7-4431-8286-33642EFD4989}">
      <dsp:nvSpPr>
        <dsp:cNvPr id="0" name=""/>
        <dsp:cNvSpPr/>
      </dsp:nvSpPr>
      <dsp:spPr>
        <a:xfrm>
          <a:off x="2282863" y="1404519"/>
          <a:ext cx="7187199" cy="53227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обеспечить высокую результативность расходов бюджета в рамках федеральных, региональных и национальных проектов;</a:t>
          </a:r>
          <a:endParaRPr lang="ru-RU" sz="1400" b="1" i="1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8453" y="1420109"/>
        <a:ext cx="7156019" cy="501094"/>
      </dsp:txXfrm>
    </dsp:sp>
    <dsp:sp modelId="{4E9AE7F8-56E0-4694-AAA4-DF98492B186E}">
      <dsp:nvSpPr>
        <dsp:cNvPr id="0" name=""/>
        <dsp:cNvSpPr/>
      </dsp:nvSpPr>
      <dsp:spPr>
        <a:xfrm>
          <a:off x="1567166" y="505405"/>
          <a:ext cx="715696" cy="18305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30594"/>
              </a:lnTo>
              <a:lnTo>
                <a:pt x="715696" y="1830594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DBAE43-9163-4A4D-918F-DC91C33D9A1F}">
      <dsp:nvSpPr>
        <dsp:cNvPr id="0" name=""/>
        <dsp:cNvSpPr/>
      </dsp:nvSpPr>
      <dsp:spPr>
        <a:xfrm>
          <a:off x="2282863" y="2069862"/>
          <a:ext cx="7141458" cy="53227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обеспечить открытость и прозрачность бюджетного процесса;    </a:t>
          </a:r>
        </a:p>
      </dsp:txBody>
      <dsp:txXfrm>
        <a:off x="2298453" y="2085452"/>
        <a:ext cx="7110278" cy="501094"/>
      </dsp:txXfrm>
    </dsp:sp>
    <dsp:sp modelId="{3EEDF68B-C512-42EB-AD6C-28FFC6F7378E}">
      <dsp:nvSpPr>
        <dsp:cNvPr id="0" name=""/>
        <dsp:cNvSpPr/>
      </dsp:nvSpPr>
      <dsp:spPr>
        <a:xfrm>
          <a:off x="1567166" y="505405"/>
          <a:ext cx="715696" cy="25333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33305"/>
              </a:lnTo>
              <a:lnTo>
                <a:pt x="715696" y="2533305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3F0AC1-FFAD-488C-BF26-9C01CD85F0DC}">
      <dsp:nvSpPr>
        <dsp:cNvPr id="0" name=""/>
        <dsp:cNvSpPr/>
      </dsp:nvSpPr>
      <dsp:spPr>
        <a:xfrm>
          <a:off x="2282863" y="2735205"/>
          <a:ext cx="7170695" cy="607011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продолжить развитие на муниципальном уровне государственной информационной системы «Единая информационная система управления государственными финансами Республики Башкортостан»; </a:t>
          </a:r>
        </a:p>
      </dsp:txBody>
      <dsp:txXfrm>
        <a:off x="2300642" y="2752984"/>
        <a:ext cx="7135137" cy="571453"/>
      </dsp:txXfrm>
    </dsp:sp>
    <dsp:sp modelId="{30345316-BA56-46C3-80A1-9BA3F22E9BF0}">
      <dsp:nvSpPr>
        <dsp:cNvPr id="0" name=""/>
        <dsp:cNvSpPr/>
      </dsp:nvSpPr>
      <dsp:spPr>
        <a:xfrm>
          <a:off x="1567166" y="505405"/>
          <a:ext cx="715696" cy="34926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92611"/>
              </a:lnTo>
              <a:lnTo>
                <a:pt x="715696" y="3492611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07492D-4033-40FF-AF9D-4B8492C47C25}">
      <dsp:nvSpPr>
        <dsp:cNvPr id="0" name=""/>
        <dsp:cNvSpPr/>
      </dsp:nvSpPr>
      <dsp:spPr>
        <a:xfrm>
          <a:off x="2282863" y="3475286"/>
          <a:ext cx="7211377" cy="104546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обеспечить осуществление внутреннего муниципального финансового контроля и контроля в сфере закупок в соответствии с федеральными стандартами по внутреннему муниципальному финансовому контролю и правилами осуществления контроля в сфере закупок, утвержденными Правительством Российской Федерации, методическими рекомендациями Министерства финансов Российской Федерации; </a:t>
          </a:r>
        </a:p>
      </dsp:txBody>
      <dsp:txXfrm>
        <a:off x="2313484" y="3505907"/>
        <a:ext cx="7150135" cy="984220"/>
      </dsp:txXfrm>
    </dsp:sp>
    <dsp:sp modelId="{290D9EF3-2DB3-46E1-8CCA-168543D6AF84}">
      <dsp:nvSpPr>
        <dsp:cNvPr id="0" name=""/>
        <dsp:cNvSpPr/>
      </dsp:nvSpPr>
      <dsp:spPr>
        <a:xfrm>
          <a:off x="1567166" y="505405"/>
          <a:ext cx="715696" cy="45101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10161"/>
              </a:lnTo>
              <a:lnTo>
                <a:pt x="715696" y="4510161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748268-1D9E-4056-83F5-49C64DDCFAD6}">
      <dsp:nvSpPr>
        <dsp:cNvPr id="0" name=""/>
        <dsp:cNvSpPr/>
      </dsp:nvSpPr>
      <dsp:spPr>
        <a:xfrm>
          <a:off x="2282863" y="4653817"/>
          <a:ext cx="7235215" cy="723499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усилить контроль за эффективностью использования бюджетных средств, муниципального имущества, достоверностью отчетности о результатах реализации муниципальных программ, выполнения муниципальных заданий.</a:t>
          </a:r>
        </a:p>
      </dsp:txBody>
      <dsp:txXfrm>
        <a:off x="2304054" y="4675008"/>
        <a:ext cx="7192833" cy="6811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C7B1F0-C275-4C21-AD11-9394EA699ED3}">
      <dsp:nvSpPr>
        <dsp:cNvPr id="0" name=""/>
        <dsp:cNvSpPr/>
      </dsp:nvSpPr>
      <dsp:spPr>
        <a:xfrm>
          <a:off x="0" y="11942"/>
          <a:ext cx="103272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83EB2C-2F79-4024-9124-A9D126D02B88}">
      <dsp:nvSpPr>
        <dsp:cNvPr id="0" name=""/>
        <dsp:cNvSpPr/>
      </dsp:nvSpPr>
      <dsp:spPr>
        <a:xfrm>
          <a:off x="0" y="1123"/>
          <a:ext cx="2708236" cy="2302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Инструментами реализации муниципальной долговой политики городского округа город Стерлитамак Республики Башкортостан являются: </a:t>
          </a:r>
        </a:p>
      </dsp:txBody>
      <dsp:txXfrm>
        <a:off x="0" y="1123"/>
        <a:ext cx="2708236" cy="2302009"/>
      </dsp:txXfrm>
    </dsp:sp>
    <dsp:sp modelId="{C3BA3F6B-F06A-403C-B9A2-7569B82CE294}">
      <dsp:nvSpPr>
        <dsp:cNvPr id="0" name=""/>
        <dsp:cNvSpPr/>
      </dsp:nvSpPr>
      <dsp:spPr>
        <a:xfrm>
          <a:off x="2851042" y="31666"/>
          <a:ext cx="7473530" cy="686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i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долговой нагрузки на безопасном уровне путем контроля при среднесрочном планировании объемов заимствований, осуществляемых в текущих и прогнозируемых экономических условиях;</a:t>
          </a:r>
        </a:p>
      </dsp:txBody>
      <dsp:txXfrm>
        <a:off x="2851042" y="31666"/>
        <a:ext cx="7473530" cy="686608"/>
      </dsp:txXfrm>
    </dsp:sp>
    <dsp:sp modelId="{78372C03-99A6-4D3A-9EBF-F3E03666A8EC}">
      <dsp:nvSpPr>
        <dsp:cNvPr id="0" name=""/>
        <dsp:cNvSpPr/>
      </dsp:nvSpPr>
      <dsp:spPr>
        <a:xfrm>
          <a:off x="2708236" y="718275"/>
          <a:ext cx="76163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01B794-BD21-4225-9CA0-91912161B5D2}">
      <dsp:nvSpPr>
        <dsp:cNvPr id="0" name=""/>
        <dsp:cNvSpPr/>
      </dsp:nvSpPr>
      <dsp:spPr>
        <a:xfrm>
          <a:off x="2851042" y="748819"/>
          <a:ext cx="7473530" cy="4568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i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привлечение новых заимствований в целях финансирования дефицита бюджета и погашения долговых обязательств;</a:t>
          </a:r>
        </a:p>
      </dsp:txBody>
      <dsp:txXfrm>
        <a:off x="2851042" y="748819"/>
        <a:ext cx="7473530" cy="456841"/>
      </dsp:txXfrm>
    </dsp:sp>
    <dsp:sp modelId="{E3172C97-4AC9-470D-8328-09D44FE0449C}">
      <dsp:nvSpPr>
        <dsp:cNvPr id="0" name=""/>
        <dsp:cNvSpPr/>
      </dsp:nvSpPr>
      <dsp:spPr>
        <a:xfrm>
          <a:off x="2708236" y="1205660"/>
          <a:ext cx="76163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B35FB9-3271-49C6-B5AB-CAA9952AA1CF}">
      <dsp:nvSpPr>
        <dsp:cNvPr id="0" name=""/>
        <dsp:cNvSpPr/>
      </dsp:nvSpPr>
      <dsp:spPr>
        <a:xfrm>
          <a:off x="2851042" y="1236203"/>
          <a:ext cx="7473530" cy="1031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i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осуществление оперативного управления в рамках реализации Программы муниципальных внутренних заимствований городского округа город Стерлитамак Республики Башкортостан на 2026 год и на плановый период 2027 и 2028 годов в части корректировки видов заимствований, а также сроков и объемов привлечения заемных средств; </a:t>
          </a:r>
        </a:p>
      </dsp:txBody>
      <dsp:txXfrm>
        <a:off x="2851042" y="1236203"/>
        <a:ext cx="7473530" cy="1031916"/>
      </dsp:txXfrm>
    </dsp:sp>
    <dsp:sp modelId="{9C7EA615-84B1-40B3-9E2A-A29C99F5F17A}">
      <dsp:nvSpPr>
        <dsp:cNvPr id="0" name=""/>
        <dsp:cNvSpPr/>
      </dsp:nvSpPr>
      <dsp:spPr>
        <a:xfrm>
          <a:off x="2708236" y="2268120"/>
          <a:ext cx="76163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0.22927</cdr:x>
      <cdr:y>0.008</cdr:y>
    </cdr:from>
    <cdr:to>
      <cdr:x>0.925</cdr:x>
      <cdr:y>0.08752</cdr:y>
    </cdr:to>
    <cdr:sp macro="" textlink="">
      <cdr:nvSpPr>
        <cdr:cNvPr id="5" name="Прямоугольник 4">
          <a:extLst xmlns:a="http://schemas.openxmlformats.org/drawingml/2006/main">
            <a:ext uri="{FF2B5EF4-FFF2-40B4-BE49-F238E27FC236}">
              <a16:creationId xmlns:a16="http://schemas.microsoft.com/office/drawing/2014/main" id="{FC4C3F10-801E-450D-8E8E-1F6F1F32C4AB}"/>
            </a:ext>
          </a:extLst>
        </cdr:cNvPr>
        <cdr:cNvSpPr/>
      </cdr:nvSpPr>
      <cdr:spPr>
        <a:xfrm xmlns:a="http://schemas.openxmlformats.org/drawingml/2006/main">
          <a:off x="857074" y="46436"/>
          <a:ext cx="2600828" cy="461665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rgbClr val="00B050"/>
          </a:solidFill>
        </a:ln>
        <a:effectLst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UA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2028 год - 3 376,0 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0.21111</cdr:x>
      <cdr:y>0.49063</cdr:y>
    </cdr:from>
    <cdr:to>
      <cdr:x>0.73886</cdr:x>
      <cdr:y>0.69249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84611" y="2018407"/>
          <a:ext cx="2461374" cy="8304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800" b="1" dirty="0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54,2</a:t>
          </a:r>
          <a:r>
            <a:rPr lang="ru-RU" sz="2400" b="1" dirty="0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 xmlns:a="http://schemas.openxmlformats.org/drawingml/2006/main">
          <a:pPr algn="ctr"/>
          <a:r>
            <a:rPr lang="ru-RU" sz="2000" b="1" dirty="0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  <cdr:relSizeAnchor xmlns:cdr="http://schemas.openxmlformats.org/drawingml/2006/chartDrawing">
    <cdr:from>
      <cdr:x>0</cdr:x>
      <cdr:y>0.04993</cdr:y>
    </cdr:from>
    <cdr:to>
      <cdr:x>1</cdr:x>
      <cdr:y>0.208</cdr:y>
    </cdr:to>
    <cdr:sp macro="" textlink="">
      <cdr:nvSpPr>
        <cdr:cNvPr id="4" name="Google Shape;56;p15">
          <a:extLst xmlns:a="http://schemas.openxmlformats.org/drawingml/2006/main">
            <a:ext uri="{FF2B5EF4-FFF2-40B4-BE49-F238E27FC236}">
              <a16:creationId xmlns:a16="http://schemas.microsoft.com/office/drawing/2014/main" id="{2E5BB519-44BE-476F-BBFC-D28B8E826528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0" y="205393"/>
          <a:ext cx="4663895" cy="650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spcFirstLastPara="1" wrap="square" lIns="91425" tIns="91425" rIns="91425" bIns="91425" anchor="t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lvl="0" algn="ctr">
            <a:defRPr/>
          </a:pPr>
          <a:r>
            <a:rPr lang="ru-RU" sz="2000" b="1" kern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  <a:sym typeface="Fira Sans Extra Condensed"/>
            </a:rPr>
            <a:t>Дотация на выравнивание бюджетной обеспеченности 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0.15663</cdr:x>
      <cdr:y>0.491</cdr:y>
    </cdr:from>
    <cdr:to>
      <cdr:x>0.3335</cdr:x>
      <cdr:y>0.67049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40434" y="2783372"/>
          <a:ext cx="1852415" cy="101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2 279,1</a:t>
          </a:r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0.1276</cdr:x>
      <cdr:y>0.46869</cdr:y>
    </cdr:from>
    <cdr:to>
      <cdr:x>0.34144</cdr:x>
      <cdr:y>0.60971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80005" y="2653732"/>
          <a:ext cx="2312613" cy="7984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4 102,3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0.14896</cdr:x>
      <cdr:y>0.42949</cdr:y>
    </cdr:from>
    <cdr:to>
      <cdr:x>0.3421</cdr:x>
      <cdr:y>0.57051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77107" y="2319503"/>
          <a:ext cx="2304256" cy="7615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160,7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6E2F2A-E9DA-9FC0-4112-B3B2963FCB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27E323-BEBE-2569-8B98-4FF85AE4F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4969" y="2795369"/>
            <a:ext cx="6777183" cy="2414396"/>
          </a:xfrm>
        </p:spPr>
        <p:txBody>
          <a:bodyPr anchor="ctr" anchorCtr="0">
            <a:normAutofit/>
          </a:bodyPr>
          <a:lstStyle>
            <a:lvl1pPr algn="l">
              <a:defRPr sz="7200" b="1">
                <a:ln w="25400"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B65A01B-3F42-DD7C-E375-BBE9A5794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4969" y="5292291"/>
            <a:ext cx="5456382" cy="683634"/>
          </a:xfrm>
        </p:spPr>
        <p:txBody>
          <a:bodyPr anchor="ctr" anchorCtr="0"/>
          <a:lstStyle>
            <a:lvl1pPr marL="0" indent="0" algn="l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4BA16C-9E79-86DB-CA9F-3298C8696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F049A-7B16-4DB6-89D2-F6CE3120F524}" type="datetimeFigureOut">
              <a:rPr lang="ru-UA" smtClean="0"/>
              <a:t>12/23/2025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D033A1-0C79-1B2D-D472-84FF25B17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4D93CB-EBED-960E-3A63-BE79D48ED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1F25A-FC96-48F9-9065-A33DC018B40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1587125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C41471-B730-68AC-A4C9-97EDFECDE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086DA4-AAC8-1FDC-EFCF-C128AB7946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3DC565-E753-DBD2-7F0A-4709CF879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F049A-7B16-4DB6-89D2-F6CE3120F524}" type="datetimeFigureOut">
              <a:rPr lang="ru-UA" smtClean="0"/>
              <a:t>12/23/2025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0221D2-E145-6A49-E12C-3736C4090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2BCD93-D3E6-8A2E-203F-C32933A73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1F25A-FC96-48F9-9065-A33DC018B40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040579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35E4B14E-2D8C-E65D-2E5E-733E7BD51A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60C902-3EDC-16EC-5F9F-5A6F980B5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031" y="365125"/>
            <a:ext cx="9432636" cy="4938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A2E794-06C4-733E-B25B-1E3A69FCB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186F59-24A3-4518-0145-A8BC2BC360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F049A-7B16-4DB6-89D2-F6CE3120F524}" type="datetimeFigureOut">
              <a:rPr lang="ru-UA" smtClean="0"/>
              <a:t>12/23/2025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FACA47-87C6-8689-9511-CA08C7F01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DF1649-7E80-25C5-3AC1-E7D7FC2EF7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1F25A-FC96-48F9-9065-A33DC018B40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32407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g"/><Relationship Id="rId5" Type="http://schemas.openxmlformats.org/officeDocument/2006/relationships/image" Target="../media/image100.jpg"/><Relationship Id="rId4" Type="http://schemas.openxmlformats.org/officeDocument/2006/relationships/image" Target="../media/image99.jp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hyperlink" Target="https://web.max.ru/-68811760601779" TargetMode="External"/><Relationship Id="rId3" Type="http://schemas.openxmlformats.org/officeDocument/2006/relationships/hyperlink" Target="https://t.me/sterlitamakadm" TargetMode="External"/><Relationship Id="rId7" Type="http://schemas.openxmlformats.org/officeDocument/2006/relationships/image" Target="../media/image107.png"/><Relationship Id="rId2" Type="http://schemas.openxmlformats.org/officeDocument/2006/relationships/hyperlink" Target="https://sterlitamakadm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0.png"/><Relationship Id="rId5" Type="http://schemas.openxmlformats.org/officeDocument/2006/relationships/hyperlink" Target="https://vk.com/budgetsterlitamak?from=groups" TargetMode="External"/><Relationship Id="rId10" Type="http://schemas.openxmlformats.org/officeDocument/2006/relationships/image" Target="../media/image109.png"/><Relationship Id="rId4" Type="http://schemas.openxmlformats.org/officeDocument/2006/relationships/hyperlink" Target="https://butget.sterlitamakadm.ru/" TargetMode="External"/><Relationship Id="rId9" Type="http://schemas.openxmlformats.org/officeDocument/2006/relationships/image" Target="../media/image108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kochkurovo-rm.gosuslugi.ru/netcat_files/189/1665/Uchastie_grazhdan_v_byudzhetnom_protsesse.pdf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budgetsterlitamak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butget.sterlitamakadm.ru/byudzhet-goroda/otsenka-effektivnosti/efficiency-mark8.php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EE19EAF-1733-4206-8E67-C6E9F8BAF50A}"/>
              </a:ext>
            </a:extLst>
          </p:cNvPr>
          <p:cNvSpPr txBox="1"/>
          <p:nvPr/>
        </p:nvSpPr>
        <p:spPr>
          <a:xfrm>
            <a:off x="349425" y="2530299"/>
            <a:ext cx="734183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</a:t>
            </a:r>
          </a:p>
          <a:p>
            <a:pPr algn="ctr"/>
            <a: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Разработанный на основе решения Совета городского округа город Стерлитамак Республики Башкортостан </a:t>
            </a:r>
          </a:p>
          <a:p>
            <a:pPr algn="ctr"/>
            <a: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 бюджете городского округа город Стерлитамак на 2026 год и плановый период 2027 и 2028 годов»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8BEB88-588A-4449-92CC-088F78EDE1F8}"/>
              </a:ext>
            </a:extLst>
          </p:cNvPr>
          <p:cNvSpPr txBox="1"/>
          <p:nvPr/>
        </p:nvSpPr>
        <p:spPr>
          <a:xfrm>
            <a:off x="-99588" y="865215"/>
            <a:ext cx="8040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городского округа </a:t>
            </a:r>
          </a:p>
          <a:p>
            <a:pPr algn="ctr"/>
            <a:r>
              <a:rPr lang="ru-RU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Стерлитамак Республики Башкортостан</a:t>
            </a:r>
          </a:p>
        </p:txBody>
      </p:sp>
      <p:pic>
        <p:nvPicPr>
          <p:cNvPr id="2" name="Городской бюджет">
            <a:hlinkClick r:id="" action="ppaction://media"/>
            <a:extLst>
              <a:ext uri="{FF2B5EF4-FFF2-40B4-BE49-F238E27FC236}">
                <a16:creationId xmlns:a16="http://schemas.microsoft.com/office/drawing/2014/main" id="{8D09F7A9-4B23-4EE4-BDC0-BF549A42A3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5721" y="58318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278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6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6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3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6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5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47973F-87E9-4807-9487-FB48ADF62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947" y="189430"/>
            <a:ext cx="10312366" cy="49079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Азбука бюджета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EE8999-1DE4-4318-A03D-E3D01199E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8262" y="5965304"/>
            <a:ext cx="3898776" cy="892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(-) Дефицит (расходы больше доходов)</a:t>
            </a:r>
          </a:p>
          <a:p>
            <a:pPr marL="0" indent="0">
              <a:buNone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(+) Профицит (доходы больше расходов)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3BF188F-3073-41C4-A4D4-704FA13F0598}"/>
              </a:ext>
            </a:extLst>
          </p:cNvPr>
          <p:cNvSpPr/>
          <p:nvPr/>
        </p:nvSpPr>
        <p:spPr>
          <a:xfrm>
            <a:off x="1487488" y="687679"/>
            <a:ext cx="1036955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sz="15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план доходов и расходов на очередной год и плановый период (два предстоящих года), предназначенный для финансового обеспечения задач и функций местного самоуправления. Через бюджет муниципалитет направляет налоговые и другие доходы на выполнение своих функций и обязанностей (поддержание и развитие инфраструктуры, расходы на образование, социальное обеспечение).</a:t>
            </a:r>
          </a:p>
          <a:p>
            <a:pPr algn="just">
              <a:spcBef>
                <a:spcPts val="0"/>
              </a:spcBef>
            </a:pPr>
            <a:endParaRPr lang="ru-RU" sz="15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Финансовые ресурсы, которыми распоряжается городской округ, называются </a:t>
            </a:r>
            <a:r>
              <a:rPr lang="ru-RU" sz="15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доходами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бюджета. Доходы могут быть собственные (налоговые, неналоговые поступления), безвозмездные поступления из вышестоящих бюджетов, а также безвозмездные поступления от юридических и физических лиц. </a:t>
            </a:r>
          </a:p>
          <a:p>
            <a:pPr algn="just">
              <a:spcBef>
                <a:spcPts val="0"/>
              </a:spcBef>
            </a:pPr>
            <a:endParaRPr lang="ru-RU" sz="15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свою очередь, использование этих ресурсов являются </a:t>
            </a:r>
            <a:r>
              <a:rPr lang="ru-RU" sz="15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расходами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бюджета. </a:t>
            </a:r>
          </a:p>
          <a:p>
            <a:pPr algn="just">
              <a:spcBef>
                <a:spcPts val="0"/>
              </a:spcBef>
            </a:pPr>
            <a:endParaRPr lang="ru-RU" sz="15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превышения доходов над расходами бюджет является </a:t>
            </a:r>
            <a:r>
              <a:rPr lang="ru-RU" sz="15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профицитным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обратном случае </a:t>
            </a:r>
            <a:r>
              <a:rPr lang="ru-RU" sz="15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дефицитным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>
              <a:spcBef>
                <a:spcPts val="0"/>
              </a:spcBef>
            </a:pP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 бюджета по доходам и расходам - основополагающее требование, предъявляемое к органам, составляющим и утверждающим бюджет.</a:t>
            </a:r>
          </a:p>
        </p:txBody>
      </p:sp>
      <p:sp>
        <p:nvSpPr>
          <p:cNvPr id="5" name="Цилиндр 4">
            <a:extLst>
              <a:ext uri="{FF2B5EF4-FFF2-40B4-BE49-F238E27FC236}">
                <a16:creationId xmlns:a16="http://schemas.microsoft.com/office/drawing/2014/main" id="{E05911B2-F328-43A8-A0A3-93A0D758C134}"/>
              </a:ext>
            </a:extLst>
          </p:cNvPr>
          <p:cNvSpPr/>
          <p:nvPr/>
        </p:nvSpPr>
        <p:spPr>
          <a:xfrm>
            <a:off x="1849115" y="4132136"/>
            <a:ext cx="1440160" cy="1584176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0D8AC44-2CB7-46C9-8A18-6B76382017D1}"/>
              </a:ext>
            </a:extLst>
          </p:cNvPr>
          <p:cNvSpPr/>
          <p:nvPr/>
        </p:nvSpPr>
        <p:spPr>
          <a:xfrm>
            <a:off x="3721326" y="4780208"/>
            <a:ext cx="792087" cy="1440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Цилиндр 6">
            <a:extLst>
              <a:ext uri="{FF2B5EF4-FFF2-40B4-BE49-F238E27FC236}">
                <a16:creationId xmlns:a16="http://schemas.microsoft.com/office/drawing/2014/main" id="{659C83DD-B5CB-4466-AE3C-4AFB851C9B89}"/>
              </a:ext>
            </a:extLst>
          </p:cNvPr>
          <p:cNvSpPr/>
          <p:nvPr/>
        </p:nvSpPr>
        <p:spPr>
          <a:xfrm>
            <a:off x="4729435" y="4132136"/>
            <a:ext cx="1440160" cy="1584176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3C762E8-4BB5-4867-9649-4C105524BC5E}"/>
              </a:ext>
            </a:extLst>
          </p:cNvPr>
          <p:cNvSpPr/>
          <p:nvPr/>
        </p:nvSpPr>
        <p:spPr>
          <a:xfrm>
            <a:off x="6530449" y="4636193"/>
            <a:ext cx="792087" cy="1440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148D120-F13B-4079-99AE-1A4E94438C6B}"/>
              </a:ext>
            </a:extLst>
          </p:cNvPr>
          <p:cNvSpPr/>
          <p:nvPr/>
        </p:nvSpPr>
        <p:spPr>
          <a:xfrm>
            <a:off x="6530449" y="4957817"/>
            <a:ext cx="792087" cy="1440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Цилиндр 9">
            <a:extLst>
              <a:ext uri="{FF2B5EF4-FFF2-40B4-BE49-F238E27FC236}">
                <a16:creationId xmlns:a16="http://schemas.microsoft.com/office/drawing/2014/main" id="{049ACD7E-101F-497A-88DD-F77063A21674}"/>
              </a:ext>
            </a:extLst>
          </p:cNvPr>
          <p:cNvSpPr/>
          <p:nvPr/>
        </p:nvSpPr>
        <p:spPr>
          <a:xfrm>
            <a:off x="7609757" y="4060128"/>
            <a:ext cx="2227491" cy="1656184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(-) Дефицит</a:t>
            </a:r>
          </a:p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(+) Профицит</a:t>
            </a:r>
          </a:p>
        </p:txBody>
      </p:sp>
    </p:spTree>
    <p:extLst>
      <p:ext uri="{BB962C8B-B14F-4D97-AF65-F5344CB8AC3E}">
        <p14:creationId xmlns:p14="http://schemas.microsoft.com/office/powerpoint/2010/main" val="4172362161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76294E1-4E5A-4DF9-BE54-10B7C215CA1F}"/>
              </a:ext>
            </a:extLst>
          </p:cNvPr>
          <p:cNvSpPr/>
          <p:nvPr/>
        </p:nvSpPr>
        <p:spPr>
          <a:xfrm>
            <a:off x="7376849" y="1064685"/>
            <a:ext cx="4483223" cy="67470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C17F8E2-D1C6-4E44-ACB7-4AA441196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237294"/>
            <a:ext cx="10213281" cy="68306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(асфальтирование) улицы Арсланова от дома № 55 до дома № 63 городского округа город Стерлитамак Республики Башкортостан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F2B5D0-B2DC-4AD9-BAF2-21BDBE8B1C18}"/>
              </a:ext>
            </a:extLst>
          </p:cNvPr>
          <p:cNvSpPr txBox="1"/>
          <p:nvPr/>
        </p:nvSpPr>
        <p:spPr>
          <a:xfrm>
            <a:off x="7493849" y="1036646"/>
            <a:ext cx="33402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ОБРАЗОВАНИЕ….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559A3F-9430-430D-89A8-D7E04A78C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308" y="1056416"/>
            <a:ext cx="4480948" cy="7080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B85714-D210-4BA0-9A47-9D59D893E820}"/>
              </a:ext>
            </a:extLst>
          </p:cNvPr>
          <p:cNvSpPr txBox="1"/>
          <p:nvPr/>
        </p:nvSpPr>
        <p:spPr>
          <a:xfrm>
            <a:off x="2113243" y="1016760"/>
            <a:ext cx="34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ТИПОЛОГИЯ ПРОЕКТА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347EBF-4D49-4736-94BD-C15D9E63C372}"/>
              </a:ext>
            </a:extLst>
          </p:cNvPr>
          <p:cNvSpPr txBox="1"/>
          <p:nvPr/>
        </p:nvSpPr>
        <p:spPr>
          <a:xfrm>
            <a:off x="7609463" y="1252947"/>
            <a:ext cx="3340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город Стерлитамак</a:t>
            </a:r>
          </a:p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 Уличный комитет №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E60CEB-990A-431E-8192-C4556D2BB536}"/>
              </a:ext>
            </a:extLst>
          </p:cNvPr>
          <p:cNvSpPr txBox="1"/>
          <p:nvPr/>
        </p:nvSpPr>
        <p:spPr>
          <a:xfrm>
            <a:off x="2271560" y="1252947"/>
            <a:ext cx="3425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Автомобильные дороги и сооружения на них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03A91F6B-F40F-4C4E-A570-69FC5E71A8DC}"/>
              </a:ext>
            </a:extLst>
          </p:cNvPr>
          <p:cNvCxnSpPr/>
          <p:nvPr/>
        </p:nvCxnSpPr>
        <p:spPr>
          <a:xfrm>
            <a:off x="7493849" y="1069817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974B9BB5-F0E0-48AB-B3FB-49D26B7A9806}"/>
              </a:ext>
            </a:extLst>
          </p:cNvPr>
          <p:cNvCxnSpPr/>
          <p:nvPr/>
        </p:nvCxnSpPr>
        <p:spPr>
          <a:xfrm>
            <a:off x="2146271" y="1089722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FD31713-29E7-48F8-AA35-7FB5083970DC}"/>
              </a:ext>
            </a:extLst>
          </p:cNvPr>
          <p:cNvSpPr txBox="1"/>
          <p:nvPr/>
        </p:nvSpPr>
        <p:spPr>
          <a:xfrm>
            <a:off x="2537077" y="3077539"/>
            <a:ext cx="2325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до реализации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403FDC-BBDA-43DB-8CFC-D275388794F9}"/>
              </a:ext>
            </a:extLst>
          </p:cNvPr>
          <p:cNvSpPr txBox="1"/>
          <p:nvPr/>
        </p:nvSpPr>
        <p:spPr>
          <a:xfrm>
            <a:off x="7248296" y="3077539"/>
            <a:ext cx="3278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после реализации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9D9293-3F13-4E6F-A09E-E3F49EC3CE06}"/>
              </a:ext>
            </a:extLst>
          </p:cNvPr>
          <p:cNvSpPr txBox="1"/>
          <p:nvPr/>
        </p:nvSpPr>
        <p:spPr>
          <a:xfrm>
            <a:off x="7609463" y="1923061"/>
            <a:ext cx="5646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0A1803-FFCA-4A03-B61F-D5650EE44C23}"/>
              </a:ext>
            </a:extLst>
          </p:cNvPr>
          <p:cNvSpPr txBox="1"/>
          <p:nvPr/>
        </p:nvSpPr>
        <p:spPr>
          <a:xfrm>
            <a:off x="7609463" y="2287169"/>
            <a:ext cx="35929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программы будет произведено асфальтирование дорожного полотна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572326-8B1A-4294-8EA9-CB183A3A366A}"/>
              </a:ext>
            </a:extLst>
          </p:cNvPr>
          <p:cNvSpPr txBox="1"/>
          <p:nvPr/>
        </p:nvSpPr>
        <p:spPr>
          <a:xfrm>
            <a:off x="1512730" y="1883422"/>
            <a:ext cx="4687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проекта:   300 человек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C8EA52-7A70-4606-B639-0D57F7CC8B3D}"/>
              </a:ext>
            </a:extLst>
          </p:cNvPr>
          <p:cNvSpPr txBox="1"/>
          <p:nvPr/>
        </p:nvSpPr>
        <p:spPr>
          <a:xfrm>
            <a:off x="6579058" y="1998462"/>
            <a:ext cx="460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  <p:graphicFrame>
        <p:nvGraphicFramePr>
          <p:cNvPr id="17" name="Таблица 26">
            <a:extLst>
              <a:ext uri="{FF2B5EF4-FFF2-40B4-BE49-F238E27FC236}">
                <a16:creationId xmlns:a16="http://schemas.microsoft.com/office/drawing/2014/main" id="{6BF32A28-C939-4A9B-A3D5-5A91FB03D5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951016"/>
              </p:ext>
            </p:extLst>
          </p:nvPr>
        </p:nvGraphicFramePr>
        <p:xfrm>
          <a:off x="1880517" y="2317729"/>
          <a:ext cx="5490072" cy="77724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448117">
                  <a:extLst>
                    <a:ext uri="{9D8B030D-6E8A-4147-A177-3AD203B41FA5}">
                      <a16:colId xmlns:a16="http://schemas.microsoft.com/office/drawing/2014/main" val="618746572"/>
                    </a:ext>
                  </a:extLst>
                </a:gridCol>
                <a:gridCol w="1333817">
                  <a:extLst>
                    <a:ext uri="{9D8B030D-6E8A-4147-A177-3AD203B41FA5}">
                      <a16:colId xmlns:a16="http://schemas.microsoft.com/office/drawing/2014/main" val="2736438441"/>
                    </a:ext>
                  </a:extLst>
                </a:gridCol>
                <a:gridCol w="1182372">
                  <a:extLst>
                    <a:ext uri="{9D8B030D-6E8A-4147-A177-3AD203B41FA5}">
                      <a16:colId xmlns:a16="http://schemas.microsoft.com/office/drawing/2014/main" val="604594242"/>
                    </a:ext>
                  </a:extLst>
                </a:gridCol>
                <a:gridCol w="1525766">
                  <a:extLst>
                    <a:ext uri="{9D8B030D-6E8A-4147-A177-3AD203B41FA5}">
                      <a16:colId xmlns:a16="http://schemas.microsoft.com/office/drawing/2014/main" val="34421698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РБ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 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Спонсоры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221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993 900,00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993 900,00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149 114,78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149 114,78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79 520,00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79 520,00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79 520,00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79 520,00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676353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57736AEA-5130-4944-A93E-FC62A3C4AAC3}"/>
              </a:ext>
            </a:extLst>
          </p:cNvPr>
          <p:cNvSpPr txBox="1"/>
          <p:nvPr/>
        </p:nvSpPr>
        <p:spPr>
          <a:xfrm>
            <a:off x="1229468" y="2546715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6A0566-CF0E-4E8B-A474-5B9B87D12785}"/>
              </a:ext>
            </a:extLst>
          </p:cNvPr>
          <p:cNvSpPr txBox="1"/>
          <p:nvPr/>
        </p:nvSpPr>
        <p:spPr>
          <a:xfrm>
            <a:off x="1223893" y="2794066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FB02FB5-760C-49E9-972D-F0272F60A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964" y="3354538"/>
            <a:ext cx="4750292" cy="343335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4995C93-C8A6-4551-A808-DCC288C7FC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0"/>
          <a:stretch/>
        </p:blipFill>
        <p:spPr>
          <a:xfrm>
            <a:off x="6825327" y="3337998"/>
            <a:ext cx="4124360" cy="343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52850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D24F877-B38A-4E22-8915-D40BD3ABED34}"/>
              </a:ext>
            </a:extLst>
          </p:cNvPr>
          <p:cNvSpPr/>
          <p:nvPr/>
        </p:nvSpPr>
        <p:spPr>
          <a:xfrm>
            <a:off x="7351607" y="1069323"/>
            <a:ext cx="4483223" cy="67470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0524448-B78B-4B05-93A7-9401317FA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246" y="241932"/>
            <a:ext cx="10087603" cy="68306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двускатной крыши здания детско-подросткового клуба «Буревестник» городского округа город Стерлитамак Республики Башкортостан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27F2E9-63DD-46A2-B14D-D6DCE8C155A9}"/>
              </a:ext>
            </a:extLst>
          </p:cNvPr>
          <p:cNvSpPr txBox="1"/>
          <p:nvPr/>
        </p:nvSpPr>
        <p:spPr>
          <a:xfrm>
            <a:off x="7468607" y="1041284"/>
            <a:ext cx="33402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ОБРАЗОВАНИЕ….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768063-6723-4988-902F-88262329D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066" y="1061054"/>
            <a:ext cx="4480948" cy="7080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42C5A9-37A8-46D2-857E-3DDA6828E3BA}"/>
              </a:ext>
            </a:extLst>
          </p:cNvPr>
          <p:cNvSpPr txBox="1"/>
          <p:nvPr/>
        </p:nvSpPr>
        <p:spPr>
          <a:xfrm>
            <a:off x="2088001" y="1021398"/>
            <a:ext cx="34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ТИПОЛОГИЯ ПРОЕКТА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D533B2-18F9-4BF5-926A-705830002117}"/>
              </a:ext>
            </a:extLst>
          </p:cNvPr>
          <p:cNvSpPr txBox="1"/>
          <p:nvPr/>
        </p:nvSpPr>
        <p:spPr>
          <a:xfrm>
            <a:off x="7584221" y="1257585"/>
            <a:ext cx="3340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город Стерлитамак</a:t>
            </a:r>
          </a:p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 Уличный комитет № 53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3A7059-548B-4F6F-8891-875F27156249}"/>
              </a:ext>
            </a:extLst>
          </p:cNvPr>
          <p:cNvSpPr txBox="1"/>
          <p:nvPr/>
        </p:nvSpPr>
        <p:spPr>
          <a:xfrm>
            <a:off x="2246318" y="1257585"/>
            <a:ext cx="3425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образования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487366FE-66AB-4EAE-99DA-42F510E97D23}"/>
              </a:ext>
            </a:extLst>
          </p:cNvPr>
          <p:cNvCxnSpPr/>
          <p:nvPr/>
        </p:nvCxnSpPr>
        <p:spPr>
          <a:xfrm>
            <a:off x="7468607" y="1074455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0375C520-44DC-4BA0-A610-AAA82A134318}"/>
              </a:ext>
            </a:extLst>
          </p:cNvPr>
          <p:cNvCxnSpPr/>
          <p:nvPr/>
        </p:nvCxnSpPr>
        <p:spPr>
          <a:xfrm>
            <a:off x="2121029" y="1094360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70A3DB4-9864-4792-A593-231CA9988487}"/>
              </a:ext>
            </a:extLst>
          </p:cNvPr>
          <p:cNvSpPr txBox="1"/>
          <p:nvPr/>
        </p:nvSpPr>
        <p:spPr>
          <a:xfrm>
            <a:off x="2936529" y="3123688"/>
            <a:ext cx="2325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до реализации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77C08E-6319-4C59-A824-9B875CE3CCBC}"/>
              </a:ext>
            </a:extLst>
          </p:cNvPr>
          <p:cNvSpPr txBox="1"/>
          <p:nvPr/>
        </p:nvSpPr>
        <p:spPr>
          <a:xfrm>
            <a:off x="7669474" y="3115489"/>
            <a:ext cx="3278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после реализации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E4E803-78FF-42F5-A7DA-E8192E2877A8}"/>
              </a:ext>
            </a:extLst>
          </p:cNvPr>
          <p:cNvSpPr txBox="1"/>
          <p:nvPr/>
        </p:nvSpPr>
        <p:spPr>
          <a:xfrm>
            <a:off x="7584221" y="1855461"/>
            <a:ext cx="5646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A880F6-AA58-4278-99DB-431B3F41BBE0}"/>
              </a:ext>
            </a:extLst>
          </p:cNvPr>
          <p:cNvSpPr txBox="1"/>
          <p:nvPr/>
        </p:nvSpPr>
        <p:spPr>
          <a:xfrm>
            <a:off x="7612048" y="2141599"/>
            <a:ext cx="4208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программы  произведен текущий ремонт крыши 389 </a:t>
            </a:r>
            <a:r>
              <a:rPr lang="ru-RU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(демонтаж старого покрытия, монтаж деревянного покрытия, устройство покрытия кровли из профлиста)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F85592-1820-4845-BDDC-CC88C2CD2DFA}"/>
              </a:ext>
            </a:extLst>
          </p:cNvPr>
          <p:cNvSpPr txBox="1"/>
          <p:nvPr/>
        </p:nvSpPr>
        <p:spPr>
          <a:xfrm>
            <a:off x="1487488" y="1888060"/>
            <a:ext cx="5510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проекта:   300 человек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2BE4A0-8D02-439A-9F8D-39D02942BA80}"/>
              </a:ext>
            </a:extLst>
          </p:cNvPr>
          <p:cNvSpPr txBox="1"/>
          <p:nvPr/>
        </p:nvSpPr>
        <p:spPr>
          <a:xfrm>
            <a:off x="6553816" y="2003100"/>
            <a:ext cx="460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  <p:graphicFrame>
        <p:nvGraphicFramePr>
          <p:cNvPr id="17" name="Таблица 26">
            <a:extLst>
              <a:ext uri="{FF2B5EF4-FFF2-40B4-BE49-F238E27FC236}">
                <a16:creationId xmlns:a16="http://schemas.microsoft.com/office/drawing/2014/main" id="{895A7F43-A8BB-46BF-9C57-9194D22B9C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524042"/>
              </p:ext>
            </p:extLst>
          </p:nvPr>
        </p:nvGraphicFramePr>
        <p:xfrm>
          <a:off x="1855275" y="2322367"/>
          <a:ext cx="5490072" cy="77724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448117">
                  <a:extLst>
                    <a:ext uri="{9D8B030D-6E8A-4147-A177-3AD203B41FA5}">
                      <a16:colId xmlns:a16="http://schemas.microsoft.com/office/drawing/2014/main" val="618746572"/>
                    </a:ext>
                  </a:extLst>
                </a:gridCol>
                <a:gridCol w="1333817">
                  <a:extLst>
                    <a:ext uri="{9D8B030D-6E8A-4147-A177-3AD203B41FA5}">
                      <a16:colId xmlns:a16="http://schemas.microsoft.com/office/drawing/2014/main" val="2736438441"/>
                    </a:ext>
                  </a:extLst>
                </a:gridCol>
                <a:gridCol w="1182372">
                  <a:extLst>
                    <a:ext uri="{9D8B030D-6E8A-4147-A177-3AD203B41FA5}">
                      <a16:colId xmlns:a16="http://schemas.microsoft.com/office/drawing/2014/main" val="604594242"/>
                    </a:ext>
                  </a:extLst>
                </a:gridCol>
                <a:gridCol w="1525766">
                  <a:extLst>
                    <a:ext uri="{9D8B030D-6E8A-4147-A177-3AD203B41FA5}">
                      <a16:colId xmlns:a16="http://schemas.microsoft.com/office/drawing/2014/main" val="34421698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РБ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 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Спонсоры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221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1 200 000,00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1 200 000,00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180 244,92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180 244,92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96 000,00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96 000,00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227 000,00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227 000,00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676353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49D46BDE-A7ED-4C04-A13B-A9174BD0A31E}"/>
              </a:ext>
            </a:extLst>
          </p:cNvPr>
          <p:cNvSpPr txBox="1"/>
          <p:nvPr/>
        </p:nvSpPr>
        <p:spPr>
          <a:xfrm>
            <a:off x="1204226" y="2572423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1461C1-0DF4-4284-AAA6-03A4FEB3DDBC}"/>
              </a:ext>
            </a:extLst>
          </p:cNvPr>
          <p:cNvSpPr txBox="1"/>
          <p:nvPr/>
        </p:nvSpPr>
        <p:spPr>
          <a:xfrm>
            <a:off x="1198651" y="2819774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C2BCD9A-5CC1-4BEA-B468-A811DD633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9" y="3427602"/>
            <a:ext cx="5224030" cy="337908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75C3A22-1D33-4B83-8139-27A11DE7F9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541" y="3431785"/>
            <a:ext cx="5052289" cy="3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05813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96235ED7-DA42-4118-BBA4-4984864A9976}"/>
              </a:ext>
            </a:extLst>
          </p:cNvPr>
          <p:cNvSpPr/>
          <p:nvPr/>
        </p:nvSpPr>
        <p:spPr>
          <a:xfrm>
            <a:off x="7376849" y="1005542"/>
            <a:ext cx="4483223" cy="67470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7439547-FF42-416F-A5DE-7188B3BCD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178151"/>
            <a:ext cx="9884807" cy="68306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старых деревянных окон и дверей на пластиковые в МАОУ «Гимназия №4» городского округа город Стерлитамак Республики Башкортостан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D8056A-A5AF-4960-9D08-EE7C5E80DDE1}"/>
              </a:ext>
            </a:extLst>
          </p:cNvPr>
          <p:cNvSpPr txBox="1"/>
          <p:nvPr/>
        </p:nvSpPr>
        <p:spPr>
          <a:xfrm>
            <a:off x="7493849" y="977503"/>
            <a:ext cx="33402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ОБРАЗОВАНИЕ….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C2B179-EE6E-4DD4-A461-D5B7BCAD5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308" y="997273"/>
            <a:ext cx="4480948" cy="7080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DD6ED3-EAAC-4AE2-8FDF-4EF11A29ED6E}"/>
              </a:ext>
            </a:extLst>
          </p:cNvPr>
          <p:cNvSpPr txBox="1"/>
          <p:nvPr/>
        </p:nvSpPr>
        <p:spPr>
          <a:xfrm>
            <a:off x="2113243" y="957617"/>
            <a:ext cx="34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ТИПОЛОГИЯ ПРОЕКТА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A84ABB-74C0-4039-B357-0B4B6E7264B2}"/>
              </a:ext>
            </a:extLst>
          </p:cNvPr>
          <p:cNvSpPr txBox="1"/>
          <p:nvPr/>
        </p:nvSpPr>
        <p:spPr>
          <a:xfrm>
            <a:off x="7609463" y="1193804"/>
            <a:ext cx="3340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город Стерлитамак</a:t>
            </a:r>
          </a:p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МКД № 19 </a:t>
            </a:r>
            <a:r>
              <a:rPr lang="ru-RU" sz="1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ул.Шафиева</a:t>
            </a:r>
            <a:endParaRPr lang="ru-RU" sz="120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1B8C6E-B855-411A-868E-154A357F03DB}"/>
              </a:ext>
            </a:extLst>
          </p:cNvPr>
          <p:cNvSpPr txBox="1"/>
          <p:nvPr/>
        </p:nvSpPr>
        <p:spPr>
          <a:xfrm>
            <a:off x="2271560" y="1193804"/>
            <a:ext cx="3425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образования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9A9483D7-E7D6-4F2D-BF45-E26C5DC6AE87}"/>
              </a:ext>
            </a:extLst>
          </p:cNvPr>
          <p:cNvCxnSpPr/>
          <p:nvPr/>
        </p:nvCxnSpPr>
        <p:spPr>
          <a:xfrm>
            <a:off x="7493849" y="1010674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BEA68CA-EE68-4848-9C31-563D2E15A63E}"/>
              </a:ext>
            </a:extLst>
          </p:cNvPr>
          <p:cNvCxnSpPr/>
          <p:nvPr/>
        </p:nvCxnSpPr>
        <p:spPr>
          <a:xfrm>
            <a:off x="2146271" y="1030579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10025D4-FE5E-4C00-BE97-6727A2A91DC0}"/>
              </a:ext>
            </a:extLst>
          </p:cNvPr>
          <p:cNvSpPr txBox="1"/>
          <p:nvPr/>
        </p:nvSpPr>
        <p:spPr>
          <a:xfrm>
            <a:off x="2699169" y="3053122"/>
            <a:ext cx="2325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до реализации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784F83-197E-4932-A8D2-BFAC6506E430}"/>
              </a:ext>
            </a:extLst>
          </p:cNvPr>
          <p:cNvSpPr txBox="1"/>
          <p:nvPr/>
        </p:nvSpPr>
        <p:spPr>
          <a:xfrm>
            <a:off x="7290996" y="3055442"/>
            <a:ext cx="3278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после реализации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1F13EA-F5FF-4D74-B08A-D0ABEE049B1F}"/>
              </a:ext>
            </a:extLst>
          </p:cNvPr>
          <p:cNvSpPr txBox="1"/>
          <p:nvPr/>
        </p:nvSpPr>
        <p:spPr>
          <a:xfrm>
            <a:off x="7609463" y="1863918"/>
            <a:ext cx="5646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253E35-19B0-4314-973D-FAF9042F41C6}"/>
              </a:ext>
            </a:extLst>
          </p:cNvPr>
          <p:cNvSpPr txBox="1"/>
          <p:nvPr/>
        </p:nvSpPr>
        <p:spPr>
          <a:xfrm>
            <a:off x="7637290" y="2217332"/>
            <a:ext cx="3574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программы произведена замена старых деревянных 9 окон и 5 дверей на пластиковые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7927BE-4D42-4045-B167-A1CEEF549ACE}"/>
              </a:ext>
            </a:extLst>
          </p:cNvPr>
          <p:cNvSpPr txBox="1"/>
          <p:nvPr/>
        </p:nvSpPr>
        <p:spPr>
          <a:xfrm>
            <a:off x="1512730" y="1824279"/>
            <a:ext cx="5510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проекта:   1000 человек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4D9457-2F9A-4E10-BA40-6BF30966529B}"/>
              </a:ext>
            </a:extLst>
          </p:cNvPr>
          <p:cNvSpPr txBox="1"/>
          <p:nvPr/>
        </p:nvSpPr>
        <p:spPr>
          <a:xfrm>
            <a:off x="6579058" y="1939319"/>
            <a:ext cx="460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  <p:graphicFrame>
        <p:nvGraphicFramePr>
          <p:cNvPr id="17" name="Таблица 26">
            <a:extLst>
              <a:ext uri="{FF2B5EF4-FFF2-40B4-BE49-F238E27FC236}">
                <a16:creationId xmlns:a16="http://schemas.microsoft.com/office/drawing/2014/main" id="{37C32E1D-87B2-476E-8E86-BCC2866C41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294020"/>
              </p:ext>
            </p:extLst>
          </p:nvPr>
        </p:nvGraphicFramePr>
        <p:xfrm>
          <a:off x="1880517" y="2258586"/>
          <a:ext cx="5490072" cy="77724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448117">
                  <a:extLst>
                    <a:ext uri="{9D8B030D-6E8A-4147-A177-3AD203B41FA5}">
                      <a16:colId xmlns:a16="http://schemas.microsoft.com/office/drawing/2014/main" val="618746572"/>
                    </a:ext>
                  </a:extLst>
                </a:gridCol>
                <a:gridCol w="1333817">
                  <a:extLst>
                    <a:ext uri="{9D8B030D-6E8A-4147-A177-3AD203B41FA5}">
                      <a16:colId xmlns:a16="http://schemas.microsoft.com/office/drawing/2014/main" val="2736438441"/>
                    </a:ext>
                  </a:extLst>
                </a:gridCol>
                <a:gridCol w="1182372">
                  <a:extLst>
                    <a:ext uri="{9D8B030D-6E8A-4147-A177-3AD203B41FA5}">
                      <a16:colId xmlns:a16="http://schemas.microsoft.com/office/drawing/2014/main" val="604594242"/>
                    </a:ext>
                  </a:extLst>
                </a:gridCol>
                <a:gridCol w="1525766">
                  <a:extLst>
                    <a:ext uri="{9D8B030D-6E8A-4147-A177-3AD203B41FA5}">
                      <a16:colId xmlns:a16="http://schemas.microsoft.com/office/drawing/2014/main" val="34421698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РБ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 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Спонсоры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221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1 048 300,00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603 026,94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157 283,33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90 481,84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83 870,00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48 245,61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83 870,00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48 245,61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676353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88895B62-2FE3-4BD2-922E-8C9295F45C2A}"/>
              </a:ext>
            </a:extLst>
          </p:cNvPr>
          <p:cNvSpPr txBox="1"/>
          <p:nvPr/>
        </p:nvSpPr>
        <p:spPr>
          <a:xfrm>
            <a:off x="1262496" y="2512959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90E91C-A3B7-494B-B1F3-534724317887}"/>
              </a:ext>
            </a:extLst>
          </p:cNvPr>
          <p:cNvSpPr txBox="1"/>
          <p:nvPr/>
        </p:nvSpPr>
        <p:spPr>
          <a:xfrm>
            <a:off x="1256921" y="2760310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D786F0A-FCD8-4146-8BE3-B9933BBF2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147" y="3357024"/>
            <a:ext cx="2614969" cy="196776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5F7503C-30C5-49FC-A2A7-78D5C70F1C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289" y="4129096"/>
            <a:ext cx="1741478" cy="231473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AC50EB2-9E81-44FD-99D1-6E8BFFA7D6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30207" y="4072587"/>
            <a:ext cx="1903866" cy="237124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1586BC9-A123-4F32-88B1-277D877260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30121"/>
            <a:ext cx="2690975" cy="202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21951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B24ACB98-192E-43DB-8FD6-DD8CD37C36EC}"/>
              </a:ext>
            </a:extLst>
          </p:cNvPr>
          <p:cNvSpPr/>
          <p:nvPr/>
        </p:nvSpPr>
        <p:spPr>
          <a:xfrm>
            <a:off x="7444554" y="1100196"/>
            <a:ext cx="4483223" cy="67470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CED435E-0559-4EDB-A345-408A27808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633" y="130456"/>
            <a:ext cx="9994656" cy="68306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придомовой территории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пр.Октября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85 городского округа город Стерлитамак Республики Башкортостан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DA9D88-006D-4A03-9E54-D322D57F6A3C}"/>
              </a:ext>
            </a:extLst>
          </p:cNvPr>
          <p:cNvSpPr txBox="1"/>
          <p:nvPr/>
        </p:nvSpPr>
        <p:spPr>
          <a:xfrm>
            <a:off x="7561554" y="1072157"/>
            <a:ext cx="33402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ОБРАЗОВАНИЕ….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758A83-E7AB-457B-905E-DBD5C1774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013" y="1091927"/>
            <a:ext cx="4480948" cy="7080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7BC170-A100-4FCC-9993-E8D7347CC3B9}"/>
              </a:ext>
            </a:extLst>
          </p:cNvPr>
          <p:cNvSpPr txBox="1"/>
          <p:nvPr/>
        </p:nvSpPr>
        <p:spPr>
          <a:xfrm>
            <a:off x="2180948" y="1052271"/>
            <a:ext cx="34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ТИПОЛОГИЯ ПРОЕКТА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9F2A7D-97B7-4787-90ED-FC3C9B5FE294}"/>
              </a:ext>
            </a:extLst>
          </p:cNvPr>
          <p:cNvSpPr txBox="1"/>
          <p:nvPr/>
        </p:nvSpPr>
        <p:spPr>
          <a:xfrm>
            <a:off x="7677168" y="1288458"/>
            <a:ext cx="3340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 </a:t>
            </a:r>
            <a:r>
              <a:rPr lang="ru-RU" sz="1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г.Стерлитамак</a:t>
            </a:r>
            <a:endParaRPr lang="ru-RU" sz="120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МКД № 85 </a:t>
            </a:r>
            <a:r>
              <a:rPr lang="ru-RU" sz="1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пр.Октября</a:t>
            </a:r>
            <a:endParaRPr lang="ru-RU" sz="120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B8F60E-F2C2-497C-8C8B-85BD5C8035FD}"/>
              </a:ext>
            </a:extLst>
          </p:cNvPr>
          <p:cNvSpPr txBox="1"/>
          <p:nvPr/>
        </p:nvSpPr>
        <p:spPr>
          <a:xfrm>
            <a:off x="2339266" y="1288458"/>
            <a:ext cx="2965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дворовых территорий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63432808-7C5D-4736-B6A6-F09CB0638E8D}"/>
              </a:ext>
            </a:extLst>
          </p:cNvPr>
          <p:cNvCxnSpPr/>
          <p:nvPr/>
        </p:nvCxnSpPr>
        <p:spPr>
          <a:xfrm>
            <a:off x="7561554" y="1105328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7677314C-A949-4F85-9EF9-704B8CB9D2E4}"/>
              </a:ext>
            </a:extLst>
          </p:cNvPr>
          <p:cNvCxnSpPr/>
          <p:nvPr/>
        </p:nvCxnSpPr>
        <p:spPr>
          <a:xfrm>
            <a:off x="2213976" y="1125233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8C11747-1DE2-4AA8-81CA-B34168357AE5}"/>
              </a:ext>
            </a:extLst>
          </p:cNvPr>
          <p:cNvSpPr txBox="1"/>
          <p:nvPr/>
        </p:nvSpPr>
        <p:spPr>
          <a:xfrm>
            <a:off x="3100916" y="3137031"/>
            <a:ext cx="2325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до реализации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922CAF-236A-4E1B-B0B8-07E660402412}"/>
              </a:ext>
            </a:extLst>
          </p:cNvPr>
          <p:cNvSpPr txBox="1"/>
          <p:nvPr/>
        </p:nvSpPr>
        <p:spPr>
          <a:xfrm>
            <a:off x="7444554" y="3171992"/>
            <a:ext cx="3278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после реализации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AF12E4-A1B2-48CC-BFC9-D30384BF64FF}"/>
              </a:ext>
            </a:extLst>
          </p:cNvPr>
          <p:cNvSpPr txBox="1"/>
          <p:nvPr/>
        </p:nvSpPr>
        <p:spPr>
          <a:xfrm>
            <a:off x="7677168" y="1862314"/>
            <a:ext cx="5646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2E9911-9525-43BD-A06E-5E6E2AE382CA}"/>
              </a:ext>
            </a:extLst>
          </p:cNvPr>
          <p:cNvSpPr txBox="1"/>
          <p:nvPr/>
        </p:nvSpPr>
        <p:spPr>
          <a:xfrm>
            <a:off x="7704995" y="2172472"/>
            <a:ext cx="42227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программы произведено асфальтирование дорожного полотна с расширением, благоустроена дворовая территория (установка скамеек и посадка 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деревтев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8765A5-B192-4DC5-8383-D1704045960F}"/>
              </a:ext>
            </a:extLst>
          </p:cNvPr>
          <p:cNvSpPr txBox="1"/>
          <p:nvPr/>
        </p:nvSpPr>
        <p:spPr>
          <a:xfrm>
            <a:off x="1580435" y="1918933"/>
            <a:ext cx="5510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проекта:  300 человек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97A5D7-B7AE-487A-A995-5BEFD073837D}"/>
              </a:ext>
            </a:extLst>
          </p:cNvPr>
          <p:cNvSpPr txBox="1"/>
          <p:nvPr/>
        </p:nvSpPr>
        <p:spPr>
          <a:xfrm>
            <a:off x="6646763" y="2033973"/>
            <a:ext cx="460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  <p:graphicFrame>
        <p:nvGraphicFramePr>
          <p:cNvPr id="17" name="Таблица 26">
            <a:extLst>
              <a:ext uri="{FF2B5EF4-FFF2-40B4-BE49-F238E27FC236}">
                <a16:creationId xmlns:a16="http://schemas.microsoft.com/office/drawing/2014/main" id="{CD552216-FCA8-41D7-9677-41A252D336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1789194"/>
              </p:ext>
            </p:extLst>
          </p:nvPr>
        </p:nvGraphicFramePr>
        <p:xfrm>
          <a:off x="1771862" y="2337085"/>
          <a:ext cx="5405816" cy="77724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448117">
                  <a:extLst>
                    <a:ext uri="{9D8B030D-6E8A-4147-A177-3AD203B41FA5}">
                      <a16:colId xmlns:a16="http://schemas.microsoft.com/office/drawing/2014/main" val="618746572"/>
                    </a:ext>
                  </a:extLst>
                </a:gridCol>
                <a:gridCol w="1333817">
                  <a:extLst>
                    <a:ext uri="{9D8B030D-6E8A-4147-A177-3AD203B41FA5}">
                      <a16:colId xmlns:a16="http://schemas.microsoft.com/office/drawing/2014/main" val="2736438441"/>
                    </a:ext>
                  </a:extLst>
                </a:gridCol>
                <a:gridCol w="1281430">
                  <a:extLst>
                    <a:ext uri="{9D8B030D-6E8A-4147-A177-3AD203B41FA5}">
                      <a16:colId xmlns:a16="http://schemas.microsoft.com/office/drawing/2014/main" val="604594242"/>
                    </a:ext>
                  </a:extLst>
                </a:gridCol>
                <a:gridCol w="1342452">
                  <a:extLst>
                    <a:ext uri="{9D8B030D-6E8A-4147-A177-3AD203B41FA5}">
                      <a16:colId xmlns:a16="http://schemas.microsoft.com/office/drawing/2014/main" val="34421698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РБ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 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Спонсоры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221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1 008 800,00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1 008 800,00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151 417,34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151 417,34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80 704,00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80 704,00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80 704,00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80 704,00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676353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8B35B79F-8D9D-4632-BBF4-6F17DEFAAE91}"/>
              </a:ext>
            </a:extLst>
          </p:cNvPr>
          <p:cNvSpPr txBox="1"/>
          <p:nvPr/>
        </p:nvSpPr>
        <p:spPr>
          <a:xfrm>
            <a:off x="1136745" y="2627148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B1FD5E-65F9-4871-9870-480CEB79470F}"/>
              </a:ext>
            </a:extLst>
          </p:cNvPr>
          <p:cNvSpPr txBox="1"/>
          <p:nvPr/>
        </p:nvSpPr>
        <p:spPr>
          <a:xfrm>
            <a:off x="1131170" y="2874499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29967EE-77D9-421D-8D72-469F796B5A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862" y="3423867"/>
            <a:ext cx="4586721" cy="330367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01036E3-062B-42B9-9952-41F256416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983" y="3436737"/>
            <a:ext cx="4688076" cy="329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1128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E3D33D9D-CB6B-44AE-A56D-1A1D6EC9B288}"/>
              </a:ext>
            </a:extLst>
          </p:cNvPr>
          <p:cNvSpPr/>
          <p:nvPr/>
        </p:nvSpPr>
        <p:spPr>
          <a:xfrm>
            <a:off x="7462309" y="1071420"/>
            <a:ext cx="4483223" cy="67470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C254857-8ABA-42C5-95D6-798F9B4C5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949" y="244029"/>
            <a:ext cx="10162826" cy="68306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придомовой территории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ул.Дружбы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31 городского округа город Стерлитамак Республики Башкортостан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E18294-B059-4C77-90B6-47D493A2EA44}"/>
              </a:ext>
            </a:extLst>
          </p:cNvPr>
          <p:cNvSpPr txBox="1"/>
          <p:nvPr/>
        </p:nvSpPr>
        <p:spPr>
          <a:xfrm>
            <a:off x="7579309" y="1043381"/>
            <a:ext cx="33402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ОБРАЗОВАНИЕ….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661962-C3FA-4879-9CDB-CDC75D890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768" y="1063151"/>
            <a:ext cx="4480948" cy="7080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CB6192-C0DB-4AFC-81B3-A1463DAFF1B4}"/>
              </a:ext>
            </a:extLst>
          </p:cNvPr>
          <p:cNvSpPr txBox="1"/>
          <p:nvPr/>
        </p:nvSpPr>
        <p:spPr>
          <a:xfrm>
            <a:off x="2198703" y="1023495"/>
            <a:ext cx="34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ТИПОЛОГИЯ ПРОЕКТА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2FE092-8106-4316-B5DC-5A34F925B3CD}"/>
              </a:ext>
            </a:extLst>
          </p:cNvPr>
          <p:cNvSpPr txBox="1"/>
          <p:nvPr/>
        </p:nvSpPr>
        <p:spPr>
          <a:xfrm>
            <a:off x="7694923" y="1259682"/>
            <a:ext cx="3340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 </a:t>
            </a:r>
            <a:r>
              <a:rPr lang="ru-RU" sz="1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г.Стерлитамак</a:t>
            </a:r>
            <a:endParaRPr lang="ru-RU" sz="120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МКД № 31 </a:t>
            </a:r>
            <a:r>
              <a:rPr lang="ru-RU" sz="1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ул.Дружбы</a:t>
            </a:r>
            <a:endParaRPr lang="ru-RU" sz="120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DA0EEC-355C-4907-BA77-B3F57876E946}"/>
              </a:ext>
            </a:extLst>
          </p:cNvPr>
          <p:cNvSpPr txBox="1"/>
          <p:nvPr/>
        </p:nvSpPr>
        <p:spPr>
          <a:xfrm>
            <a:off x="2357021" y="1259682"/>
            <a:ext cx="2965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дворовых территорий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C562CB1C-47EC-4D17-B513-3FCBB5884825}"/>
              </a:ext>
            </a:extLst>
          </p:cNvPr>
          <p:cNvCxnSpPr/>
          <p:nvPr/>
        </p:nvCxnSpPr>
        <p:spPr>
          <a:xfrm>
            <a:off x="7579309" y="1076552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E001C44C-91D1-4170-A84B-188590577067}"/>
              </a:ext>
            </a:extLst>
          </p:cNvPr>
          <p:cNvCxnSpPr/>
          <p:nvPr/>
        </p:nvCxnSpPr>
        <p:spPr>
          <a:xfrm>
            <a:off x="2231731" y="1096457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F5C3C89-3633-4BC9-8B23-4DE547AB0601}"/>
              </a:ext>
            </a:extLst>
          </p:cNvPr>
          <p:cNvSpPr txBox="1"/>
          <p:nvPr/>
        </p:nvSpPr>
        <p:spPr>
          <a:xfrm>
            <a:off x="2569270" y="3154310"/>
            <a:ext cx="2325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до реализации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D3C61B-71BB-4F9E-BF08-DACC85555D0A}"/>
              </a:ext>
            </a:extLst>
          </p:cNvPr>
          <p:cNvSpPr txBox="1"/>
          <p:nvPr/>
        </p:nvSpPr>
        <p:spPr>
          <a:xfrm>
            <a:off x="7983519" y="3075837"/>
            <a:ext cx="3278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после реализации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430D23-0253-4554-AF2B-CD060565BEF1}"/>
              </a:ext>
            </a:extLst>
          </p:cNvPr>
          <p:cNvSpPr txBox="1"/>
          <p:nvPr/>
        </p:nvSpPr>
        <p:spPr>
          <a:xfrm>
            <a:off x="7694923" y="1929796"/>
            <a:ext cx="5646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520517-7843-4464-B439-6A6626675E8F}"/>
              </a:ext>
            </a:extLst>
          </p:cNvPr>
          <p:cNvSpPr txBox="1"/>
          <p:nvPr/>
        </p:nvSpPr>
        <p:spPr>
          <a:xfrm>
            <a:off x="7711851" y="2245558"/>
            <a:ext cx="35874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программы будет произведено асфальтирование дорожного полотна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1C54B2-52B4-449A-BFDF-E7B6D7A7415B}"/>
              </a:ext>
            </a:extLst>
          </p:cNvPr>
          <p:cNvSpPr txBox="1"/>
          <p:nvPr/>
        </p:nvSpPr>
        <p:spPr>
          <a:xfrm>
            <a:off x="1598190" y="1890157"/>
            <a:ext cx="5510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проекта:  400 человек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41BAA8-2941-45F1-92A2-3A35DBF9D514}"/>
              </a:ext>
            </a:extLst>
          </p:cNvPr>
          <p:cNvSpPr txBox="1"/>
          <p:nvPr/>
        </p:nvSpPr>
        <p:spPr>
          <a:xfrm>
            <a:off x="6664518" y="2005197"/>
            <a:ext cx="460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  <p:graphicFrame>
        <p:nvGraphicFramePr>
          <p:cNvPr id="17" name="Таблица 26">
            <a:extLst>
              <a:ext uri="{FF2B5EF4-FFF2-40B4-BE49-F238E27FC236}">
                <a16:creationId xmlns:a16="http://schemas.microsoft.com/office/drawing/2014/main" id="{DCBC0F64-2A9A-4229-84AB-61A81D044A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870152"/>
              </p:ext>
            </p:extLst>
          </p:nvPr>
        </p:nvGraphicFramePr>
        <p:xfrm>
          <a:off x="1705412" y="2351253"/>
          <a:ext cx="5405816" cy="77724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448117">
                  <a:extLst>
                    <a:ext uri="{9D8B030D-6E8A-4147-A177-3AD203B41FA5}">
                      <a16:colId xmlns:a16="http://schemas.microsoft.com/office/drawing/2014/main" val="618746572"/>
                    </a:ext>
                  </a:extLst>
                </a:gridCol>
                <a:gridCol w="1333817">
                  <a:extLst>
                    <a:ext uri="{9D8B030D-6E8A-4147-A177-3AD203B41FA5}">
                      <a16:colId xmlns:a16="http://schemas.microsoft.com/office/drawing/2014/main" val="2736438441"/>
                    </a:ext>
                  </a:extLst>
                </a:gridCol>
                <a:gridCol w="1281430">
                  <a:extLst>
                    <a:ext uri="{9D8B030D-6E8A-4147-A177-3AD203B41FA5}">
                      <a16:colId xmlns:a16="http://schemas.microsoft.com/office/drawing/2014/main" val="604594242"/>
                    </a:ext>
                  </a:extLst>
                </a:gridCol>
                <a:gridCol w="1342452">
                  <a:extLst>
                    <a:ext uri="{9D8B030D-6E8A-4147-A177-3AD203B41FA5}">
                      <a16:colId xmlns:a16="http://schemas.microsoft.com/office/drawing/2014/main" val="34421698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ontserrat" panose="00000500000000000000" pitchFamily="2" charset="-52"/>
                        </a:rPr>
                        <a:t>Субсидия РБ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ontserrat" panose="00000500000000000000" pitchFamily="2" charset="-52"/>
                        </a:rPr>
                        <a:t>Бюджет МО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ontserrat" panose="00000500000000000000" pitchFamily="2" charset="-52"/>
                        </a:rPr>
                        <a:t>Население 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ontserrat" panose="00000500000000000000" pitchFamily="2" charset="-52"/>
                        </a:rPr>
                        <a:t>Спонсоры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221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1 200 000,00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947 999,96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180 065,77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142 251,95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117 800,00 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93 062,00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117 800,00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93 062,00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676353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84E9B1AA-3B8C-4076-84F0-C8B152F15315}"/>
              </a:ext>
            </a:extLst>
          </p:cNvPr>
          <p:cNvSpPr txBox="1"/>
          <p:nvPr/>
        </p:nvSpPr>
        <p:spPr>
          <a:xfrm>
            <a:off x="1076627" y="2598372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B0E36E-2D78-4AEC-A3EF-4767011C023E}"/>
              </a:ext>
            </a:extLst>
          </p:cNvPr>
          <p:cNvSpPr txBox="1"/>
          <p:nvPr/>
        </p:nvSpPr>
        <p:spPr>
          <a:xfrm>
            <a:off x="1071052" y="2845723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E54B3BE-A383-47E1-B611-A7B862A9D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61" y="3498154"/>
            <a:ext cx="5071255" cy="305033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3A68E8C-5375-4173-A4E9-3B4E5C3A7C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10" y="3505164"/>
            <a:ext cx="4911964" cy="306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68142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4C91D3B-F569-4340-9D55-9C5410B8F7A3}"/>
              </a:ext>
            </a:extLst>
          </p:cNvPr>
          <p:cNvSpPr/>
          <p:nvPr/>
        </p:nvSpPr>
        <p:spPr>
          <a:xfrm>
            <a:off x="305246" y="239697"/>
            <a:ext cx="12191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«Участие в конкурсах»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8073BA-0854-49EC-A78A-D67849325460}"/>
              </a:ext>
            </a:extLst>
          </p:cNvPr>
          <p:cNvSpPr txBox="1"/>
          <p:nvPr/>
        </p:nvSpPr>
        <p:spPr>
          <a:xfrm>
            <a:off x="2041864" y="936626"/>
            <a:ext cx="927716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Лучший PR-проект в муниципальной сфере (за проект "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Купца«)-3 место;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национальная премия за вклад в развитие городского хозяйства Бронзовый диплом (Цифровой водоканал) – бронзовый диплом;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"Лучшее муниципальное образование Республики Башкортостан" по номинации "Укрепление межнационального мира и согласия, реализация иных мероприятий в сфере национальной политики на муниципальном уровне« – 1 место;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Минцифры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РБ по итогам 2024 года – 1 место;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"Лучшее муниципальное образование Республики Башкортостан" по номинации "Повышение эффективности управления территорией"  за 2024 год – 2 место;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"Лучшее муниципальное образование Республики Башкортостан" по номинации "Повышение узнаваемости муниципальных образований (бренд территории) за 2024 год – 1 место.</a:t>
            </a:r>
          </a:p>
        </p:txBody>
      </p:sp>
    </p:spTree>
    <p:extLst>
      <p:ext uri="{BB962C8B-B14F-4D97-AF65-F5344CB8AC3E}">
        <p14:creationId xmlns:p14="http://schemas.microsoft.com/office/powerpoint/2010/main" val="522109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D26900-B073-4006-83CC-3EC286353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831" y="136931"/>
            <a:ext cx="10518338" cy="132587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муниципальные информационные ресурсы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838E4E7-F605-4B95-A6A3-85058D2BA7FA}"/>
              </a:ext>
            </a:extLst>
          </p:cNvPr>
          <p:cNvSpPr/>
          <p:nvPr/>
        </p:nvSpPr>
        <p:spPr>
          <a:xfrm>
            <a:off x="1604272" y="1299445"/>
            <a:ext cx="6096000" cy="529375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 городского округа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Стерлитамак Республики Башкортостан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https://sterlitamakadm.ru/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https://t.me/sterlitamakadm</a:t>
            </a:r>
            <a:endParaRPr lang="ru-RU" sz="16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695BF83-C442-420A-9265-B9721BBE9822}"/>
              </a:ext>
            </a:extLst>
          </p:cNvPr>
          <p:cNvSpPr/>
          <p:nvPr/>
        </p:nvSpPr>
        <p:spPr>
          <a:xfrm>
            <a:off x="6956921" y="1299445"/>
            <a:ext cx="436115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«Открытый бюджет» городского округа город Стерлитамак Республики Башкортостан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https://butget.sterlitamakadm.ru/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A8798BF-8986-47BD-8F22-2D4933900E83}"/>
              </a:ext>
            </a:extLst>
          </p:cNvPr>
          <p:cNvSpPr/>
          <p:nvPr/>
        </p:nvSpPr>
        <p:spPr>
          <a:xfrm>
            <a:off x="6956922" y="3952396"/>
            <a:ext cx="281739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Официальная группа «Финансовое управление города Стерлитамак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https://vk.com/budgetsterlitamak?from=groups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D53346-2CC7-44A4-BA8C-73F2BEC82C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183" y="3113088"/>
            <a:ext cx="1704827" cy="173395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62A4EE-D526-4A06-881A-D59B43D4DF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726" y="4811910"/>
            <a:ext cx="1704827" cy="1733956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8D7ED1A-38CF-426B-9A6A-E9D52484173E}"/>
              </a:ext>
            </a:extLst>
          </p:cNvPr>
          <p:cNvSpPr/>
          <p:nvPr/>
        </p:nvSpPr>
        <p:spPr>
          <a:xfrm>
            <a:off x="2949534" y="3684984"/>
            <a:ext cx="3623668" cy="686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https://web.max.ru/-68811760601779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E3891FB-78DF-43F7-A116-D25108AB2D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991" y="1943160"/>
            <a:ext cx="1712562" cy="174182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CC81A2B-921C-4441-972C-A5F012B17B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607" y="2022720"/>
            <a:ext cx="1712562" cy="174113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0438FEC-810A-4E82-8F50-DF3948434A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607" y="4798781"/>
            <a:ext cx="1712563" cy="174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911322"/>
      </p:ext>
    </p:extLst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C1584C2-6F8C-4106-9E17-E786048A1D26}"/>
              </a:ext>
            </a:extLst>
          </p:cNvPr>
          <p:cNvSpPr/>
          <p:nvPr/>
        </p:nvSpPr>
        <p:spPr>
          <a:xfrm>
            <a:off x="1487488" y="868720"/>
            <a:ext cx="1008112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b="1" cap="all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 </a:t>
            </a:r>
          </a:p>
          <a:p>
            <a:pPr algn="ctr">
              <a:lnSpc>
                <a:spcPct val="120000"/>
              </a:lnSpc>
            </a:pPr>
            <a:r>
              <a:rPr lang="ru-RU" sz="2000" b="1" cap="all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подготовлен Финансовым управлением </a:t>
            </a:r>
          </a:p>
          <a:p>
            <a:pPr algn="ctr">
              <a:lnSpc>
                <a:spcPct val="120000"/>
              </a:lnSpc>
            </a:pPr>
            <a:r>
              <a:rPr lang="ru-RU" sz="2000" b="1" cap="all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администрации городского округа </a:t>
            </a:r>
          </a:p>
          <a:p>
            <a:pPr algn="ctr">
              <a:lnSpc>
                <a:spcPct val="120000"/>
              </a:lnSpc>
            </a:pPr>
            <a:r>
              <a:rPr lang="ru-RU" sz="2000" b="1" cap="all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 Стерлитамак Республики Башкортостан</a:t>
            </a:r>
          </a:p>
          <a:p>
            <a:endParaRPr lang="ru-RU" sz="15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  <a:p>
            <a:r>
              <a:rPr lang="ru-RU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городского округа город Стерлитамак Республики Башкортостан</a:t>
            </a:r>
          </a:p>
          <a:p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Заместитель главы администрации по финансовым вопросам-начальник финансового управления  - </a:t>
            </a:r>
          </a:p>
          <a:p>
            <a:r>
              <a:rPr lang="ru-RU" sz="1600" b="1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Зиганшина Гульшад Рустамовна</a:t>
            </a:r>
          </a:p>
          <a:p>
            <a:b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Адрес: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453100, Республика Башкортостан, г. Стерлитамак, пр. Октября, 32</a:t>
            </a:r>
          </a:p>
          <a:p>
            <a:r>
              <a:rPr lang="ru-RU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Телефон: 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+7 (3473) 24-07-65</a:t>
            </a:r>
          </a:p>
          <a:p>
            <a:r>
              <a:rPr lang="ru-RU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Факс: 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+7 (3473) 23-96-84</a:t>
            </a:r>
            <a:endParaRPr lang="ru-RU" sz="15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Sterlit_gfu@ufamts.ru</a:t>
            </a:r>
            <a:endParaRPr lang="ru-RU" sz="15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Режим работы:</a:t>
            </a:r>
          </a:p>
          <a:p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Понедельник – пятница с 9-00 до 18-00 часов</a:t>
            </a:r>
          </a:p>
          <a:p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Перерыв с 13-00 до 14-00 часов</a:t>
            </a:r>
          </a:p>
          <a:p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Выходные дни: суббота, воскресенье</a:t>
            </a:r>
          </a:p>
          <a:p>
            <a:endParaRPr lang="ru-RU" sz="15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57801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17200A9-EEA3-4F87-89E2-C87C076DCD05}"/>
              </a:ext>
            </a:extLst>
          </p:cNvPr>
          <p:cNvGrpSpPr/>
          <p:nvPr/>
        </p:nvGrpSpPr>
        <p:grpSpPr>
          <a:xfrm>
            <a:off x="1487487" y="1757484"/>
            <a:ext cx="9978017" cy="4671096"/>
            <a:chOff x="1743154" y="1819129"/>
            <a:chExt cx="10782582" cy="4671096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CBC8F3FA-13F5-4F66-BE61-EB81D76AA238}"/>
                </a:ext>
              </a:extLst>
            </p:cNvPr>
            <p:cNvSpPr/>
            <p:nvPr/>
          </p:nvSpPr>
          <p:spPr>
            <a:xfrm>
              <a:off x="3781149" y="5757246"/>
              <a:ext cx="3276000" cy="732979"/>
            </a:xfrm>
            <a:prstGeom prst="rect">
              <a:avLst/>
            </a:prstGeom>
            <a:gradFill flip="none" rotWithShape="1">
              <a:gsLst>
                <a:gs pos="0">
                  <a:srgbClr val="91BEE8">
                    <a:shade val="30000"/>
                    <a:satMod val="115000"/>
                  </a:srgbClr>
                </a:gs>
                <a:gs pos="50000">
                  <a:srgbClr val="91BEE8">
                    <a:shade val="67500"/>
                    <a:satMod val="115000"/>
                  </a:srgbClr>
                </a:gs>
                <a:gs pos="100000">
                  <a:srgbClr val="91BEE8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114300" dist="63500" dir="5400000" sx="102000" sy="102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57D0DA4D-D3FA-4604-997B-01A880B22743}"/>
                </a:ext>
              </a:extLst>
            </p:cNvPr>
            <p:cNvSpPr/>
            <p:nvPr/>
          </p:nvSpPr>
          <p:spPr>
            <a:xfrm>
              <a:off x="8702016" y="5749932"/>
              <a:ext cx="3276000" cy="732979"/>
            </a:xfrm>
            <a:prstGeom prst="rect">
              <a:avLst/>
            </a:prstGeom>
            <a:gradFill flip="none" rotWithShape="1">
              <a:gsLst>
                <a:gs pos="0">
                  <a:srgbClr val="91BEE8">
                    <a:shade val="30000"/>
                    <a:satMod val="115000"/>
                  </a:srgbClr>
                </a:gs>
                <a:gs pos="50000">
                  <a:srgbClr val="91BEE8">
                    <a:shade val="67500"/>
                    <a:satMod val="115000"/>
                  </a:srgbClr>
                </a:gs>
                <a:gs pos="100000">
                  <a:srgbClr val="91BEE8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114300" dist="63500" dir="5400000" sx="102000" sy="102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43ADF5CA-2298-426F-9773-6DD4BC6BCC7E}"/>
                </a:ext>
              </a:extLst>
            </p:cNvPr>
            <p:cNvGrpSpPr/>
            <p:nvPr/>
          </p:nvGrpSpPr>
          <p:grpSpPr>
            <a:xfrm>
              <a:off x="1743154" y="1819129"/>
              <a:ext cx="10782582" cy="4590062"/>
              <a:chOff x="-248966" y="1337130"/>
              <a:chExt cx="8885749" cy="3782604"/>
            </a:xfrm>
          </p:grpSpPr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2ADFA77D-9080-4AF2-AE43-792FDA49C969}"/>
                  </a:ext>
                </a:extLst>
              </p:cNvPr>
              <p:cNvSpPr/>
              <p:nvPr/>
            </p:nvSpPr>
            <p:spPr>
              <a:xfrm>
                <a:off x="5484447" y="3334392"/>
                <a:ext cx="2907371" cy="598591"/>
              </a:xfrm>
              <a:prstGeom prst="rect">
                <a:avLst/>
              </a:prstGeom>
              <a:gradFill flip="none" rotWithShape="1">
                <a:gsLst>
                  <a:gs pos="0">
                    <a:srgbClr val="31B5A5">
                      <a:shade val="30000"/>
                      <a:satMod val="115000"/>
                    </a:srgbClr>
                  </a:gs>
                  <a:gs pos="50000">
                    <a:srgbClr val="31B5A5">
                      <a:shade val="67500"/>
                      <a:satMod val="115000"/>
                    </a:srgbClr>
                  </a:gs>
                  <a:gs pos="100000">
                    <a:srgbClr val="31B5A5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114300" dist="63500" dir="5400000" sx="102000" sy="102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5ED71FF-97AC-430D-80D5-48309EF3FC9A}"/>
                  </a:ext>
                </a:extLst>
              </p:cNvPr>
              <p:cNvSpPr txBox="1"/>
              <p:nvPr/>
            </p:nvSpPr>
            <p:spPr>
              <a:xfrm>
                <a:off x="1951226" y="1341288"/>
                <a:ext cx="2127041" cy="39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5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 panose="02000000000000000000" charset="0"/>
                    <a:cs typeface="Times New Roman" panose="02020603050405020304" pitchFamily="18" charset="0"/>
                  </a:rPr>
                  <a:t> доходы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B7EF26A-8BC2-40AF-BE3E-FA6CC733C8B6}"/>
                  </a:ext>
                </a:extLst>
              </p:cNvPr>
              <p:cNvSpPr txBox="1"/>
              <p:nvPr/>
            </p:nvSpPr>
            <p:spPr>
              <a:xfrm>
                <a:off x="5938781" y="1341288"/>
                <a:ext cx="1416408" cy="39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5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 panose="02000000000000000000" charset="0"/>
                    <a:cs typeface="Times New Roman" panose="02020603050405020304" pitchFamily="18" charset="0"/>
                  </a:rPr>
                  <a:t>расходы</a:t>
                </a: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696C58BF-3BD7-40B7-8B0E-B2EEA5921D9A}"/>
                  </a:ext>
                </a:extLst>
              </p:cNvPr>
              <p:cNvSpPr/>
              <p:nvPr/>
            </p:nvSpPr>
            <p:spPr>
              <a:xfrm>
                <a:off x="979924" y="2062415"/>
                <a:ext cx="3144708" cy="604038"/>
              </a:xfrm>
              <a:prstGeom prst="rect">
                <a:avLst/>
              </a:prstGeom>
              <a:gradFill>
                <a:gsLst>
                  <a:gs pos="45000">
                    <a:srgbClr val="C55A11"/>
                  </a:gs>
                  <a:gs pos="100000">
                    <a:srgbClr val="F4AD7C"/>
                  </a:gs>
                </a:gsLst>
                <a:lin ang="5400000" scaled="1"/>
              </a:gradFill>
              <a:ln>
                <a:noFill/>
              </a:ln>
              <a:effectLst>
                <a:outerShdw blurRad="114300" dist="63500" dir="5400000" sx="102000" sy="102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628F9ECC-D902-4045-8B9E-93C0CF77A0A4}"/>
                  </a:ext>
                </a:extLst>
              </p:cNvPr>
              <p:cNvSpPr/>
              <p:nvPr/>
            </p:nvSpPr>
            <p:spPr>
              <a:xfrm>
                <a:off x="1217472" y="3324301"/>
                <a:ext cx="2907371" cy="598591"/>
              </a:xfrm>
              <a:prstGeom prst="rect">
                <a:avLst/>
              </a:prstGeom>
              <a:gradFill flip="none" rotWithShape="1">
                <a:gsLst>
                  <a:gs pos="0">
                    <a:srgbClr val="31B5A5">
                      <a:shade val="30000"/>
                      <a:satMod val="115000"/>
                    </a:srgbClr>
                  </a:gs>
                  <a:gs pos="50000">
                    <a:srgbClr val="31B5A5">
                      <a:shade val="67500"/>
                      <a:satMod val="115000"/>
                    </a:srgbClr>
                  </a:gs>
                  <a:gs pos="100000">
                    <a:srgbClr val="31B5A5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114300" dist="63500" dir="5400000" sx="102000" sy="102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9422869-73D5-45EF-B0AE-3EE2223C6E51}"/>
                  </a:ext>
                </a:extLst>
              </p:cNvPr>
              <p:cNvSpPr txBox="1"/>
              <p:nvPr/>
            </p:nvSpPr>
            <p:spPr>
              <a:xfrm>
                <a:off x="2408566" y="2086055"/>
                <a:ext cx="1431177" cy="557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10 626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2DAAA70-02BC-438E-8D84-A3A287CE580B}"/>
                  </a:ext>
                </a:extLst>
              </p:cNvPr>
              <p:cNvSpPr txBox="1"/>
              <p:nvPr/>
            </p:nvSpPr>
            <p:spPr>
              <a:xfrm>
                <a:off x="2591977" y="3366190"/>
                <a:ext cx="1253581" cy="557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9 787</a:t>
                </a:r>
              </a:p>
            </p:txBody>
          </p:sp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953F6DD6-8208-456B-AE74-4CFC781AAC84}"/>
                  </a:ext>
                </a:extLst>
              </p:cNvPr>
              <p:cNvSpPr/>
              <p:nvPr/>
            </p:nvSpPr>
            <p:spPr>
              <a:xfrm>
                <a:off x="5492075" y="2061488"/>
                <a:ext cx="3144708" cy="604038"/>
              </a:xfrm>
              <a:prstGeom prst="rect">
                <a:avLst/>
              </a:prstGeom>
              <a:gradFill>
                <a:gsLst>
                  <a:gs pos="29000">
                    <a:srgbClr val="C55A11"/>
                  </a:gs>
                  <a:gs pos="100000">
                    <a:srgbClr val="F4AD7C"/>
                  </a:gs>
                </a:gsLst>
                <a:lin ang="5400000" scaled="1"/>
              </a:gradFill>
              <a:ln>
                <a:noFill/>
              </a:ln>
              <a:effectLst>
                <a:outerShdw blurRad="114300" dist="63500" dir="5400000" sx="102000" sy="102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3C69BBA-92CC-45F0-AF41-37B17C27CB8D}"/>
                  </a:ext>
                </a:extLst>
              </p:cNvPr>
              <p:cNvSpPr txBox="1"/>
              <p:nvPr/>
            </p:nvSpPr>
            <p:spPr>
              <a:xfrm>
                <a:off x="5953155" y="2085171"/>
                <a:ext cx="1401978" cy="557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10 676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A1AB7F1-C358-4460-A433-E566C4AC819A}"/>
                  </a:ext>
                </a:extLst>
              </p:cNvPr>
              <p:cNvSpPr txBox="1"/>
              <p:nvPr/>
            </p:nvSpPr>
            <p:spPr>
              <a:xfrm>
                <a:off x="-248966" y="2115762"/>
                <a:ext cx="1075840" cy="431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2026 </a:t>
                </a:r>
                <a:r>
                  <a:rPr kumimoji="0" 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г.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6A39096-CA16-4965-A115-5D85F83AA099}"/>
                  </a:ext>
                </a:extLst>
              </p:cNvPr>
              <p:cNvSpPr txBox="1"/>
              <p:nvPr/>
            </p:nvSpPr>
            <p:spPr>
              <a:xfrm>
                <a:off x="-234709" y="3401892"/>
                <a:ext cx="998411" cy="431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2027</a:t>
                </a:r>
                <a:r>
                  <a:rPr kumimoji="0" 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г. 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80FC480-AB3A-4ECE-87A6-DF1E496AA5F8}"/>
                  </a:ext>
                </a:extLst>
              </p:cNvPr>
              <p:cNvSpPr txBox="1"/>
              <p:nvPr/>
            </p:nvSpPr>
            <p:spPr>
              <a:xfrm>
                <a:off x="4289412" y="2116569"/>
                <a:ext cx="1236525" cy="5199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ru-RU" sz="35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ru-RU" sz="3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</a:t>
                </a:r>
                <a:endParaRPr kumimoji="0" lang="ru-RU" sz="35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B723C01-A01D-469D-BC10-D18FDDE57FC9}"/>
                  </a:ext>
                </a:extLst>
              </p:cNvPr>
              <p:cNvSpPr txBox="1"/>
              <p:nvPr/>
            </p:nvSpPr>
            <p:spPr>
              <a:xfrm>
                <a:off x="5637839" y="3341954"/>
                <a:ext cx="1253581" cy="4565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2CC05CC-BF79-4ADA-B8FA-1B6C65392708}"/>
                  </a:ext>
                </a:extLst>
              </p:cNvPr>
              <p:cNvSpPr txBox="1"/>
              <p:nvPr/>
            </p:nvSpPr>
            <p:spPr>
              <a:xfrm>
                <a:off x="-231795" y="4688556"/>
                <a:ext cx="1097287" cy="431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2028 </a:t>
                </a:r>
                <a:r>
                  <a:rPr kumimoji="0" 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г.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41E4C42-441F-4927-9525-47CE0FE37558}"/>
                  </a:ext>
                </a:extLst>
              </p:cNvPr>
              <p:cNvSpPr txBox="1"/>
              <p:nvPr/>
            </p:nvSpPr>
            <p:spPr>
              <a:xfrm>
                <a:off x="4126324" y="1337130"/>
                <a:ext cx="1602640" cy="39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 panose="02000000000000000000" charset="0"/>
                    <a:cs typeface="Times New Roman" panose="02020603050405020304" pitchFamily="18" charset="0"/>
                  </a:rPr>
                  <a:t> </a:t>
                </a:r>
                <a:r>
                  <a:rPr kumimoji="0" lang="ru-RU" sz="25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 panose="02000000000000000000" charset="0"/>
                    <a:cs typeface="Times New Roman" panose="02020603050405020304" pitchFamily="18" charset="0"/>
                  </a:rPr>
                  <a:t>дефицит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BD3340E-06D8-4540-A4B9-94682E1F7251}"/>
                  </a:ext>
                </a:extLst>
              </p:cNvPr>
              <p:cNvSpPr txBox="1"/>
              <p:nvPr/>
            </p:nvSpPr>
            <p:spPr>
              <a:xfrm>
                <a:off x="5971826" y="3359349"/>
                <a:ext cx="1253581" cy="557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 </a:t>
                </a:r>
                <a:r>
                  <a:rPr lang="ru-RU" sz="3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787</a:t>
                </a:r>
                <a:endParaRPr kumimoji="0" lang="ru-RU" sz="3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7C9B860-1BEB-4220-A1E2-E950ED9294A0}"/>
                </a:ext>
              </a:extLst>
            </p:cNvPr>
            <p:cNvSpPr txBox="1"/>
            <p:nvPr/>
          </p:nvSpPr>
          <p:spPr>
            <a:xfrm>
              <a:off x="5178208" y="5781393"/>
              <a:ext cx="152117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9 101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A384CB-1CF1-438E-814B-C416292758B2}"/>
                </a:ext>
              </a:extLst>
            </p:cNvPr>
            <p:cNvSpPr txBox="1"/>
            <p:nvPr/>
          </p:nvSpPr>
          <p:spPr>
            <a:xfrm>
              <a:off x="9303427" y="5776086"/>
              <a:ext cx="152117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9 </a:t>
              </a:r>
              <a:r>
                <a:rPr lang="ru-RU" sz="3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101</a:t>
              </a:r>
              <a:endParaRPr kumimoji="0" lang="ru-RU" sz="3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Google Shape;56;p15">
            <a:extLst>
              <a:ext uri="{FF2B5EF4-FFF2-40B4-BE49-F238E27FC236}">
                <a16:creationId xmlns:a16="http://schemas.microsoft.com/office/drawing/2014/main" id="{D305129D-13B7-450B-8777-320EC9670C9B}"/>
              </a:ext>
            </a:extLst>
          </p:cNvPr>
          <p:cNvSpPr txBox="1">
            <a:spLocks/>
          </p:cNvSpPr>
          <p:nvPr/>
        </p:nvSpPr>
        <p:spPr>
          <a:xfrm>
            <a:off x="1318812" y="310292"/>
            <a:ext cx="10680516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Основные характеристики проекта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 местного бюджета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на 2026 год и плановый период 2027 и 2028 годов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BFDB67-A2BD-4013-9FD0-90D59A4E54D7}"/>
              </a:ext>
            </a:extLst>
          </p:cNvPr>
          <p:cNvSpPr txBox="1"/>
          <p:nvPr/>
        </p:nvSpPr>
        <p:spPr>
          <a:xfrm>
            <a:off x="10927769" y="1485157"/>
            <a:ext cx="1240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24211262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108B9E-261D-448E-9920-30BA43CB3163}"/>
              </a:ext>
            </a:extLst>
          </p:cNvPr>
          <p:cNvSpPr txBox="1">
            <a:spLocks/>
          </p:cNvSpPr>
          <p:nvPr/>
        </p:nvSpPr>
        <p:spPr>
          <a:xfrm>
            <a:off x="1345059" y="-29503"/>
            <a:ext cx="10585176" cy="7229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5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2026 год и плановый период до 2028 года, на долгосрочный период до 2042 года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E5F64C0-837B-4824-A86A-2659AA914A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260524"/>
              </p:ext>
            </p:extLst>
          </p:nvPr>
        </p:nvGraphicFramePr>
        <p:xfrm>
          <a:off x="344838" y="693490"/>
          <a:ext cx="11737304" cy="60953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83005">
                  <a:extLst>
                    <a:ext uri="{9D8B030D-6E8A-4147-A177-3AD203B41FA5}">
                      <a16:colId xmlns:a16="http://schemas.microsoft.com/office/drawing/2014/main" val="1495485869"/>
                    </a:ext>
                  </a:extLst>
                </a:gridCol>
                <a:gridCol w="1010208">
                  <a:extLst>
                    <a:ext uri="{9D8B030D-6E8A-4147-A177-3AD203B41FA5}">
                      <a16:colId xmlns:a16="http://schemas.microsoft.com/office/drawing/2014/main" val="2843899642"/>
                    </a:ext>
                  </a:extLst>
                </a:gridCol>
                <a:gridCol w="688007">
                  <a:extLst>
                    <a:ext uri="{9D8B030D-6E8A-4147-A177-3AD203B41FA5}">
                      <a16:colId xmlns:a16="http://schemas.microsoft.com/office/drawing/2014/main" val="3103813221"/>
                    </a:ext>
                  </a:extLst>
                </a:gridCol>
                <a:gridCol w="688007">
                  <a:extLst>
                    <a:ext uri="{9D8B030D-6E8A-4147-A177-3AD203B41FA5}">
                      <a16:colId xmlns:a16="http://schemas.microsoft.com/office/drawing/2014/main" val="412650605"/>
                    </a:ext>
                  </a:extLst>
                </a:gridCol>
                <a:gridCol w="688007">
                  <a:extLst>
                    <a:ext uri="{9D8B030D-6E8A-4147-A177-3AD203B41FA5}">
                      <a16:colId xmlns:a16="http://schemas.microsoft.com/office/drawing/2014/main" val="2659865598"/>
                    </a:ext>
                  </a:extLst>
                </a:gridCol>
                <a:gridCol w="688007">
                  <a:extLst>
                    <a:ext uri="{9D8B030D-6E8A-4147-A177-3AD203B41FA5}">
                      <a16:colId xmlns:a16="http://schemas.microsoft.com/office/drawing/2014/main" val="1129440986"/>
                    </a:ext>
                  </a:extLst>
                </a:gridCol>
                <a:gridCol w="688007">
                  <a:extLst>
                    <a:ext uri="{9D8B030D-6E8A-4147-A177-3AD203B41FA5}">
                      <a16:colId xmlns:a16="http://schemas.microsoft.com/office/drawing/2014/main" val="4249672591"/>
                    </a:ext>
                  </a:extLst>
                </a:gridCol>
                <a:gridCol w="688007">
                  <a:extLst>
                    <a:ext uri="{9D8B030D-6E8A-4147-A177-3AD203B41FA5}">
                      <a16:colId xmlns:a16="http://schemas.microsoft.com/office/drawing/2014/main" val="3504208293"/>
                    </a:ext>
                  </a:extLst>
                </a:gridCol>
                <a:gridCol w="688007">
                  <a:extLst>
                    <a:ext uri="{9D8B030D-6E8A-4147-A177-3AD203B41FA5}">
                      <a16:colId xmlns:a16="http://schemas.microsoft.com/office/drawing/2014/main" val="2283472933"/>
                    </a:ext>
                  </a:extLst>
                </a:gridCol>
                <a:gridCol w="688007">
                  <a:extLst>
                    <a:ext uri="{9D8B030D-6E8A-4147-A177-3AD203B41FA5}">
                      <a16:colId xmlns:a16="http://schemas.microsoft.com/office/drawing/2014/main" val="2409471138"/>
                    </a:ext>
                  </a:extLst>
                </a:gridCol>
                <a:gridCol w="688007">
                  <a:extLst>
                    <a:ext uri="{9D8B030D-6E8A-4147-A177-3AD203B41FA5}">
                      <a16:colId xmlns:a16="http://schemas.microsoft.com/office/drawing/2014/main" val="1186724174"/>
                    </a:ext>
                  </a:extLst>
                </a:gridCol>
                <a:gridCol w="688007">
                  <a:extLst>
                    <a:ext uri="{9D8B030D-6E8A-4147-A177-3AD203B41FA5}">
                      <a16:colId xmlns:a16="http://schemas.microsoft.com/office/drawing/2014/main" val="3701983351"/>
                    </a:ext>
                  </a:extLst>
                </a:gridCol>
                <a:gridCol w="688007">
                  <a:extLst>
                    <a:ext uri="{9D8B030D-6E8A-4147-A177-3AD203B41FA5}">
                      <a16:colId xmlns:a16="http://schemas.microsoft.com/office/drawing/2014/main" val="3005913066"/>
                    </a:ext>
                  </a:extLst>
                </a:gridCol>
                <a:gridCol w="688007">
                  <a:extLst>
                    <a:ext uri="{9D8B030D-6E8A-4147-A177-3AD203B41FA5}">
                      <a16:colId xmlns:a16="http://schemas.microsoft.com/office/drawing/2014/main" val="3716039350"/>
                    </a:ext>
                  </a:extLst>
                </a:gridCol>
                <a:gridCol w="688007">
                  <a:extLst>
                    <a:ext uri="{9D8B030D-6E8A-4147-A177-3AD203B41FA5}">
                      <a16:colId xmlns:a16="http://schemas.microsoft.com/office/drawing/2014/main" val="1928867117"/>
                    </a:ext>
                  </a:extLst>
                </a:gridCol>
              </a:tblGrid>
              <a:tr h="12528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Показатели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Единица измерения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Факт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Оценка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Прогноз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649548"/>
                  </a:ext>
                </a:extLst>
              </a:tr>
              <a:tr h="1252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2026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2027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2028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2029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06001"/>
                  </a:ext>
                </a:extLst>
              </a:tr>
              <a:tr h="3549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2023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2024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2025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6771610"/>
                  </a:ext>
                </a:extLst>
              </a:tr>
              <a:tr h="1531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ДЕМОГРАФИЧЕСКИЕ ПОКАЗАТЕЛИ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2820932"/>
                  </a:ext>
                </a:extLst>
              </a:tr>
              <a:tr h="2575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Численность постоянного населения (среднегодовая) - всего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человек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279835,00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280492,00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280502,00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280323,00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280546,00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279941,00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280634,00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279723,00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280782,00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279733,00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280992,00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279840,00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281268,00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7530245"/>
                  </a:ext>
                </a:extLst>
              </a:tr>
              <a:tr h="1531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в том числе: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0328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551720"/>
                  </a:ext>
                </a:extLst>
              </a:tr>
              <a:tr h="1531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городского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0547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человек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279835,00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280492,00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280502,00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280323,00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280546,00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279941,00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280634,00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279723,00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280782,00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279733,00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280992,00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279840,00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281268,00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611857"/>
                  </a:ext>
                </a:extLst>
              </a:tr>
              <a:tr h="1531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сельского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0547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человек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3376572"/>
                  </a:ext>
                </a:extLst>
              </a:tr>
              <a:tr h="3549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Коэффициент рождаемости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0547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число родившихся на 1000 чел населения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7,66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7,72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7,65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7,79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7,87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7,74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7,94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7,78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8,02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7,82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8,09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918800"/>
                  </a:ext>
                </a:extLst>
              </a:tr>
              <a:tr h="3080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Коэффициент смертности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0547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число умерших на 1000 чел населения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10,74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11,05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11,05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10,94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10,89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10,83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10,78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10,72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10,67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10,61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10,57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2505168"/>
                  </a:ext>
                </a:extLst>
              </a:tr>
              <a:tr h="2575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Коэффициент миграционного прироста (на 10 тыс. населения)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человек на 10 тыс. человек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66,30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31,80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34,40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21,40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35,10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22,50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36,80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33,80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38,60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38,80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40,60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40,70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42,50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478447"/>
                  </a:ext>
                </a:extLst>
              </a:tr>
              <a:tr h="1531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ФИНАНСОВЫЕ ПОКАЗАТЕЛИ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056772"/>
                  </a:ext>
                </a:extLst>
              </a:tr>
              <a:tr h="2575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Прибыль по всем видам деятельности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23291,10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16305,91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16736,84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17150,37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18128,12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18053,76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19014,61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18576,26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19598,61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18947,79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20186,57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19374,66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21195,79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4357569"/>
                  </a:ext>
                </a:extLst>
              </a:tr>
              <a:tr h="2575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Прибыль прибыльных организаций для целей бухгалтерского учета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25546,90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16712,75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17594,03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18028,74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19056,57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18978,39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19988,46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19527,66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20602,37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19918,21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21220,44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21725,07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23767,13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613318"/>
                  </a:ext>
                </a:extLst>
              </a:tr>
              <a:tr h="1531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ПРОМЫШЛЕННОЕ ПРОИЗВОДСТВО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9366855"/>
                  </a:ext>
                </a:extLst>
              </a:tr>
              <a:tr h="7586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b="1" u="none" strike="noStrike" dirty="0">
                          <a:effectLst/>
                        </a:rPr>
                        <a:t>Объем отгруженных товаров собственного производства, выполненных работ и услуг собственными по виду экономической деятельности "Промышленное производство" (по полному кругу организаций</a:t>
                      </a:r>
                      <a:endParaRPr lang="ru-RU" sz="75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млн.рублей в сопоставимых ценах</a:t>
                      </a:r>
                      <a:br>
                        <a:rPr lang="ru-RU" sz="800" b="1" u="none" strike="noStrike">
                          <a:effectLst/>
                        </a:rPr>
                      </a:b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153887,86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171747,98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183803,3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185557,71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188450,61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189422,92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192750,48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192241,76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197340,49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200892,64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208786,24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211941,74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222148,56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495626"/>
                  </a:ext>
                </a:extLst>
              </a:tr>
              <a:tr h="7586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b="1" u="none" strike="noStrike" dirty="0">
                          <a:effectLst/>
                        </a:rPr>
                        <a:t>Отгрузка товаров собственного производства, выполненных работ и услуг собственными силами по чистому виду экономической деятельности "Промышленное производство" (по полному кругу организаций)</a:t>
                      </a:r>
                      <a:endParaRPr lang="ru-RU" sz="75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в % к предыдущему году в сопоставимых ценах</a:t>
                      </a:r>
                      <a:br>
                        <a:rPr lang="ru-RU" sz="800" b="1" u="none" strike="noStrike">
                          <a:effectLst/>
                        </a:rPr>
                      </a:b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118.24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111.61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107,02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100,95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102,53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102,08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102,28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101,49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102,38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105,80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105,50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106,40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037190"/>
                  </a:ext>
                </a:extLst>
              </a:tr>
              <a:tr h="7586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b="1" u="none" strike="noStrike" dirty="0">
                          <a:effectLst/>
                        </a:rPr>
                        <a:t>Объем отгруженных товаров собственного производства, выполненных работ и услуг собственными по виду экономической деятельности "Промышленное производство" (по полному кругу организаций)</a:t>
                      </a:r>
                      <a:endParaRPr lang="ru-RU" sz="75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млн.рублей в ценах соответствующих лет</a:t>
                      </a:r>
                      <a:br>
                        <a:rPr lang="ru-RU" sz="800" b="1" u="none" strike="noStrike">
                          <a:effectLst/>
                        </a:rPr>
                      </a:b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153887,86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171747,98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192247,48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204171,45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209224,01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215506,19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223989,03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227612,52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239118,28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245942,15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262600,65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267512,51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288348,12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9985080"/>
                  </a:ext>
                </a:extLst>
              </a:tr>
              <a:tr h="1531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ТРАНСПОРТ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229441"/>
                  </a:ext>
                </a:extLst>
              </a:tr>
              <a:tr h="3549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Протяженность автомобильных дорог общего пользования с твердым покрытием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км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327,90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329,50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329,50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327,90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329,10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329,10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331,10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331,10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331,60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331,60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332,10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332,10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332,60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56301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5885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3A933E-A75B-41E4-A08C-6CBD36427542}"/>
              </a:ext>
            </a:extLst>
          </p:cNvPr>
          <p:cNvSpPr txBox="1">
            <a:spLocks/>
          </p:cNvSpPr>
          <p:nvPr/>
        </p:nvSpPr>
        <p:spPr>
          <a:xfrm>
            <a:off x="1266145" y="189433"/>
            <a:ext cx="11089232" cy="578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5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2026 год и плановый период до 2028 года, на долгосрочный период до 2042 года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C66F594-42B2-48E7-B1E9-DD25F77478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4721315"/>
              </p:ext>
            </p:extLst>
          </p:nvPr>
        </p:nvGraphicFramePr>
        <p:xfrm>
          <a:off x="318205" y="928202"/>
          <a:ext cx="11737302" cy="57364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94027">
                  <a:extLst>
                    <a:ext uri="{9D8B030D-6E8A-4147-A177-3AD203B41FA5}">
                      <a16:colId xmlns:a16="http://schemas.microsoft.com/office/drawing/2014/main" val="3958833520"/>
                    </a:ext>
                  </a:extLst>
                </a:gridCol>
                <a:gridCol w="1073111">
                  <a:extLst>
                    <a:ext uri="{9D8B030D-6E8A-4147-A177-3AD203B41FA5}">
                      <a16:colId xmlns:a16="http://schemas.microsoft.com/office/drawing/2014/main" val="15994838"/>
                    </a:ext>
                  </a:extLst>
                </a:gridCol>
                <a:gridCol w="730847">
                  <a:extLst>
                    <a:ext uri="{9D8B030D-6E8A-4147-A177-3AD203B41FA5}">
                      <a16:colId xmlns:a16="http://schemas.microsoft.com/office/drawing/2014/main" val="1982576966"/>
                    </a:ext>
                  </a:extLst>
                </a:gridCol>
                <a:gridCol w="730847">
                  <a:extLst>
                    <a:ext uri="{9D8B030D-6E8A-4147-A177-3AD203B41FA5}">
                      <a16:colId xmlns:a16="http://schemas.microsoft.com/office/drawing/2014/main" val="3285577816"/>
                    </a:ext>
                  </a:extLst>
                </a:gridCol>
                <a:gridCol w="730847">
                  <a:extLst>
                    <a:ext uri="{9D8B030D-6E8A-4147-A177-3AD203B41FA5}">
                      <a16:colId xmlns:a16="http://schemas.microsoft.com/office/drawing/2014/main" val="2773397390"/>
                    </a:ext>
                  </a:extLst>
                </a:gridCol>
                <a:gridCol w="730847">
                  <a:extLst>
                    <a:ext uri="{9D8B030D-6E8A-4147-A177-3AD203B41FA5}">
                      <a16:colId xmlns:a16="http://schemas.microsoft.com/office/drawing/2014/main" val="1288198044"/>
                    </a:ext>
                  </a:extLst>
                </a:gridCol>
                <a:gridCol w="730847">
                  <a:extLst>
                    <a:ext uri="{9D8B030D-6E8A-4147-A177-3AD203B41FA5}">
                      <a16:colId xmlns:a16="http://schemas.microsoft.com/office/drawing/2014/main" val="2984227713"/>
                    </a:ext>
                  </a:extLst>
                </a:gridCol>
                <a:gridCol w="730847">
                  <a:extLst>
                    <a:ext uri="{9D8B030D-6E8A-4147-A177-3AD203B41FA5}">
                      <a16:colId xmlns:a16="http://schemas.microsoft.com/office/drawing/2014/main" val="873240637"/>
                    </a:ext>
                  </a:extLst>
                </a:gridCol>
                <a:gridCol w="730847">
                  <a:extLst>
                    <a:ext uri="{9D8B030D-6E8A-4147-A177-3AD203B41FA5}">
                      <a16:colId xmlns:a16="http://schemas.microsoft.com/office/drawing/2014/main" val="1215765943"/>
                    </a:ext>
                  </a:extLst>
                </a:gridCol>
                <a:gridCol w="730847">
                  <a:extLst>
                    <a:ext uri="{9D8B030D-6E8A-4147-A177-3AD203B41FA5}">
                      <a16:colId xmlns:a16="http://schemas.microsoft.com/office/drawing/2014/main" val="2356198444"/>
                    </a:ext>
                  </a:extLst>
                </a:gridCol>
                <a:gridCol w="730847">
                  <a:extLst>
                    <a:ext uri="{9D8B030D-6E8A-4147-A177-3AD203B41FA5}">
                      <a16:colId xmlns:a16="http://schemas.microsoft.com/office/drawing/2014/main" val="791861837"/>
                    </a:ext>
                  </a:extLst>
                </a:gridCol>
                <a:gridCol w="730847">
                  <a:extLst>
                    <a:ext uri="{9D8B030D-6E8A-4147-A177-3AD203B41FA5}">
                      <a16:colId xmlns:a16="http://schemas.microsoft.com/office/drawing/2014/main" val="3083159170"/>
                    </a:ext>
                  </a:extLst>
                </a:gridCol>
                <a:gridCol w="730847">
                  <a:extLst>
                    <a:ext uri="{9D8B030D-6E8A-4147-A177-3AD203B41FA5}">
                      <a16:colId xmlns:a16="http://schemas.microsoft.com/office/drawing/2014/main" val="822147468"/>
                    </a:ext>
                  </a:extLst>
                </a:gridCol>
                <a:gridCol w="730847">
                  <a:extLst>
                    <a:ext uri="{9D8B030D-6E8A-4147-A177-3AD203B41FA5}">
                      <a16:colId xmlns:a16="http://schemas.microsoft.com/office/drawing/2014/main" val="656364147"/>
                    </a:ext>
                  </a:extLst>
                </a:gridCol>
              </a:tblGrid>
              <a:tr h="12224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Показатели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Единица измерения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прогноз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808340"/>
                  </a:ext>
                </a:extLst>
              </a:tr>
              <a:tr h="1222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2031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2032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2033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2034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2035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954674"/>
                  </a:ext>
                </a:extLst>
              </a:tr>
              <a:tr h="3463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322761"/>
                  </a:ext>
                </a:extLst>
              </a:tr>
              <a:tr h="1494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ДЕМОГРАФИЧЕСКИЕ ПОКАЗАТЕЛИ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297336"/>
                  </a:ext>
                </a:extLst>
              </a:tr>
              <a:tr h="2512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Численность постоянного населения (среднегодовая) - всего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человек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279999,00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281613,00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280216,00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282028,00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280492,00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282519,00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280830,00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283088,00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281234,00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283738,00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281708,00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284474,00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473489"/>
                  </a:ext>
                </a:extLst>
              </a:tr>
              <a:tr h="1494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в том числе: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0328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852427"/>
                  </a:ext>
                </a:extLst>
              </a:tr>
              <a:tr h="1494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городского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0547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человек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279999,00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281613,00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280216,00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282028,00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280492,00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282519,00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280830,00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283088,00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281234,00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283738,00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281708,00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284474,00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109358"/>
                  </a:ext>
                </a:extLst>
              </a:tr>
              <a:tr h="1494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сельского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0547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человек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94155"/>
                  </a:ext>
                </a:extLst>
              </a:tr>
              <a:tr h="3463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Коэффициент рождаемости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0547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число родившихся на 1000 человек населения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7,85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8,16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7,88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8,23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7,91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7,94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8,36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7,97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8,43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8,49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04714"/>
                  </a:ext>
                </a:extLst>
              </a:tr>
              <a:tr h="3463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Коэффициент смертности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0547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число умерших на 1000 человек населения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10,51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10,46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10,36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10,25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10,15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10,09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10,05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9,99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9,95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390092"/>
                  </a:ext>
                </a:extLst>
              </a:tr>
              <a:tr h="2512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Коэффициент миграционного прироста (на 10 тыс. населения)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человек на 10 тыс. человек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42,70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44,60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44,80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46,80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47,00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49,30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51,40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51,70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53,80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54,20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56,40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052921"/>
                  </a:ext>
                </a:extLst>
              </a:tr>
              <a:tr h="1494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ФИНАНСОВЫЕ ПОКАЗАТЕЛИ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124838"/>
                  </a:ext>
                </a:extLst>
              </a:tr>
              <a:tr h="2512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Прибыль по всем видам деятельности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19811,89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22255,47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20259,77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23368,14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20718,58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24536,44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21188,62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25763,15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21670,19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27052,28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22163,62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28407,09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611415"/>
                  </a:ext>
                </a:extLst>
              </a:tr>
              <a:tr h="2512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Прибыль прибыльных организаций для целей бухгалтерского учета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22215,34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24955,36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22717,55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26203,01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23232,02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27513,04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23759,08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28888,57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24299,08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30334,09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24852,37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31853,26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362058"/>
                  </a:ext>
                </a:extLst>
              </a:tr>
              <a:tr h="1494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ПРОМЫШЛЕННОЕ ПРОИЗВОДСТВО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91120"/>
                  </a:ext>
                </a:extLst>
              </a:tr>
              <a:tr h="6283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>
                          <a:effectLst/>
                        </a:rPr>
                        <a:t>Объем отгруженных товаров собственного производства, выполненных работ и услуг собственными по виду экономической деятельности "Промышленное производство" (по полному кругу организаций</a:t>
                      </a:r>
                      <a:endParaRPr lang="ru-RU" sz="7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млн.рублей в сопоставимых ценах</a:t>
                      </a:r>
                      <a:br>
                        <a:rPr lang="ru-RU" sz="800" b="1" u="none" strike="noStrike">
                          <a:effectLst/>
                        </a:rPr>
                      </a:b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215968,63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227702,27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217696,38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234077,93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219655,65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238759,49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223609,45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244967,24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225621,93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248886,72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226524,42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254860,00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790822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>
                          <a:effectLst/>
                        </a:rPr>
                        <a:t>Отгрузка товаров собственного производства, выполненных работ и услуг собственными силами по чистому виду экономической деятельности "Промышленное производство" (по полному кругу организаций)</a:t>
                      </a:r>
                      <a:endParaRPr lang="ru-RU" sz="7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br>
                        <a:rPr lang="ru-RU" sz="800" b="1" u="none" strike="noStrike" dirty="0">
                          <a:effectLst/>
                        </a:rPr>
                      </a:b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101,90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101,80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101,60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989619"/>
                  </a:ext>
                </a:extLst>
              </a:tr>
              <a:tr h="7402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 dirty="0">
                          <a:effectLst/>
                        </a:rPr>
                        <a:t>Объем отгруженных товаров собственного производства, выполненных работ и услуг собственными по виду экономической деятельности "Промышленное производство" (по полному кругу организаций)</a:t>
                      </a:r>
                      <a:endParaRPr lang="ru-RU" sz="7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млн.рублей в ценах соответствующих лет</a:t>
                      </a:r>
                      <a:br>
                        <a:rPr lang="ru-RU" sz="800" b="1" u="none" strike="noStrike">
                          <a:effectLst/>
                        </a:rPr>
                      </a:b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280227,91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304127,97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289813,95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321397,58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300025,26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336676,82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313366,78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354757,04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324091,76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369804,41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333522,83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388525,39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589850"/>
                  </a:ext>
                </a:extLst>
              </a:tr>
              <a:tr h="1494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ТРАНСПОРТ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065936"/>
                  </a:ext>
                </a:extLst>
              </a:tr>
              <a:tr h="3463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Протяженность автомобильных дорог общего пользования с твердым покрытием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км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332,60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333,10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333,10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333,60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333,60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334,10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334,10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334,60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334,60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335,10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335,10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335,60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514084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502ECD-21DA-4471-A453-463368081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051" y="50334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2026 год и плановый период до 2028 года, на долгосрочный период до 2042 года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57B848E-0782-4DFD-B44C-CD2C661C1F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467788"/>
              </p:ext>
            </p:extLst>
          </p:nvPr>
        </p:nvGraphicFramePr>
        <p:xfrm>
          <a:off x="219564" y="558730"/>
          <a:ext cx="11881321" cy="62489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17265">
                  <a:extLst>
                    <a:ext uri="{9D8B030D-6E8A-4147-A177-3AD203B41FA5}">
                      <a16:colId xmlns:a16="http://schemas.microsoft.com/office/drawing/2014/main" val="1985507326"/>
                    </a:ext>
                  </a:extLst>
                </a:gridCol>
                <a:gridCol w="1086276">
                  <a:extLst>
                    <a:ext uri="{9D8B030D-6E8A-4147-A177-3AD203B41FA5}">
                      <a16:colId xmlns:a16="http://schemas.microsoft.com/office/drawing/2014/main" val="2894090324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1165351902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3556614010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109509881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3655787743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1853844357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2945792765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1454934137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1226750515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4038707912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1214475243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1182830841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2429840958"/>
                    </a:ext>
                  </a:extLst>
                </a:gridCol>
              </a:tblGrid>
              <a:tr h="12528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Показатели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Единица измерения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7762"/>
                  </a:ext>
                </a:extLst>
              </a:tr>
              <a:tr h="1252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2037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2038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2039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2041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2042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777608"/>
                  </a:ext>
                </a:extLst>
              </a:tr>
              <a:tr h="3549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924303"/>
                  </a:ext>
                </a:extLst>
              </a:tr>
              <a:tr h="1531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ДЕМОГРАФИЧЕСКИЕ ПОКАЗАТЕЛИ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531020"/>
                  </a:ext>
                </a:extLst>
              </a:tr>
              <a:tr h="2575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Численность постоянного населения (среднегодовая) - всего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человек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282254,00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285299,00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282876,00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286218,00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283579,00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287235,00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284367,00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288353,00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285243,00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289579,00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288007,00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290917,00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4113632"/>
                  </a:ext>
                </a:extLst>
              </a:tr>
              <a:tr h="1531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в том числе: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0328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957543"/>
                  </a:ext>
                </a:extLst>
              </a:tr>
              <a:tr h="1531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городского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0547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человек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282254,00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285299,00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282876,00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286218,00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283579,00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287235,00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284367,00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288353,00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285243,00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289579,00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288007,00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290917,00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5944392"/>
                  </a:ext>
                </a:extLst>
              </a:tr>
              <a:tr h="1531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сельского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0547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человек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2721323"/>
                  </a:ext>
                </a:extLst>
              </a:tr>
              <a:tr h="3549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Коэффициент рождаемости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0547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число родившихся на 1000 человек населения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8,02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8,55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8,05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8,61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8,07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8,66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8,08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8,72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8,77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8,06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8,81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646159"/>
                  </a:ext>
                </a:extLst>
              </a:tr>
              <a:tr h="3549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Коэффициент смертности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0547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число умерших на 1000 человек населения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9,89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9,85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9,79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9,75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9,65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9,56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9,46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11,14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9,41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844377"/>
                  </a:ext>
                </a:extLst>
              </a:tr>
              <a:tr h="2575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Коэффициент миграционного прироста (на 10 тыс. населения)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человек на 10 тыс. человек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56,80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59,50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61,80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62,30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64,60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65,30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67,60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68,30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70,70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71,00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73,90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505957"/>
                  </a:ext>
                </a:extLst>
              </a:tr>
              <a:tr h="1531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ФИНАНСОВЫЕ ПОКАЗАТЕЛИ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550572"/>
                  </a:ext>
                </a:extLst>
              </a:tr>
              <a:tr h="2575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Прибыль по всем видам деятельности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22669,24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29827,34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22910,60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31020,43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23139,71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32261,25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23371,10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33551,70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23604,81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34893,77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23840,86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36289,52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4384055"/>
                  </a:ext>
                </a:extLst>
              </a:tr>
              <a:tr h="2575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Прибыль прибыльных организаций для целей бухгалтерского учета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25419,33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33445,80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25689,97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34783,63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25946,86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36174,97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26206,33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37621,97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26468,40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39126,85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26733,08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40691,93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497391"/>
                  </a:ext>
                </a:extLst>
              </a:tr>
              <a:tr h="1531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ПРОМЫШЛЕННОЕ ПРОИЗВОДСТВО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774994"/>
                  </a:ext>
                </a:extLst>
              </a:tr>
              <a:tr h="7586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Объем отгруженных товаров собственного производства, выполненных работ и услуг собственными по виду экономической деятельности "Промышленное производство" (по полному кругу организаций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млн.рублей в сопоставимых ценах</a:t>
                      </a:r>
                      <a:br>
                        <a:rPr lang="ru-RU" sz="800" b="1" u="none" strike="noStrike">
                          <a:effectLst/>
                        </a:rPr>
                      </a:b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226750,95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261741,22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226977,70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264358,63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227204,67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267530,93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227431,88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270206,24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227659,31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275610,37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227886,97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279744,52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927673"/>
                  </a:ext>
                </a:extLst>
              </a:tr>
              <a:tr h="7586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Отгрузка товаров собственного производства, выполненных работ и услуг собственными силами по чистому виду экономической деятельности "Промышленное производство" (по полному кругу организаций)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в % к предыдущему году в сопоставимых ценах</a:t>
                      </a:r>
                      <a:br>
                        <a:rPr lang="ru-RU" sz="800" b="1" u="none" strike="noStrike">
                          <a:effectLst/>
                        </a:rPr>
                      </a:b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101,00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101,20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101,00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101,50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2605694"/>
                  </a:ext>
                </a:extLst>
              </a:tr>
              <a:tr h="7586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Объем отгруженных товаров собственного производства, выполненных работ и услуг собственными по виду экономической деятельности "Промышленное производство" (по полному кругу организаций)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млн.рублей в ценах соответствующих лет</a:t>
                      </a:r>
                      <a:br>
                        <a:rPr lang="ru-RU" sz="800" b="1" u="none" strike="noStrike">
                          <a:effectLst/>
                        </a:rPr>
                      </a:b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342202,76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409389,98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351108,58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424234,46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360246,19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440487,73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369621,59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456459,82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379240,99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477694,33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389110,74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497466,10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224888"/>
                  </a:ext>
                </a:extLst>
              </a:tr>
              <a:tr h="1531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ТРАНСПОРТ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760890"/>
                  </a:ext>
                </a:extLst>
              </a:tr>
              <a:tr h="3549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Протяженность автомобильных дорог общего пользования с твердым покрытием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109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км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335,60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336,10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335,60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336,10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335,60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336,10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335,60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336,10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335,60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336,10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335,60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336,10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9129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887411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E6A36B-8AD9-4215-9735-6DB3DFF84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051" y="50334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2026 год и плановый период до 2028 года, на долгосрочный период до 2042 года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8BB0DA11-D420-4A5F-A1A6-3DEAA368C7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603329"/>
              </p:ext>
            </p:extLst>
          </p:nvPr>
        </p:nvGraphicFramePr>
        <p:xfrm>
          <a:off x="155338" y="531846"/>
          <a:ext cx="11881323" cy="62942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74293">
                  <a:extLst>
                    <a:ext uri="{9D8B030D-6E8A-4147-A177-3AD203B41FA5}">
                      <a16:colId xmlns:a16="http://schemas.microsoft.com/office/drawing/2014/main" val="3654879834"/>
                    </a:ext>
                  </a:extLst>
                </a:gridCol>
                <a:gridCol w="1690203">
                  <a:extLst>
                    <a:ext uri="{9D8B030D-6E8A-4147-A177-3AD203B41FA5}">
                      <a16:colId xmlns:a16="http://schemas.microsoft.com/office/drawing/2014/main" val="3070097980"/>
                    </a:ext>
                  </a:extLst>
                </a:gridCol>
                <a:gridCol w="419235">
                  <a:extLst>
                    <a:ext uri="{9D8B030D-6E8A-4147-A177-3AD203B41FA5}">
                      <a16:colId xmlns:a16="http://schemas.microsoft.com/office/drawing/2014/main" val="1244207930"/>
                    </a:ext>
                  </a:extLst>
                </a:gridCol>
                <a:gridCol w="656024">
                  <a:extLst>
                    <a:ext uri="{9D8B030D-6E8A-4147-A177-3AD203B41FA5}">
                      <a16:colId xmlns:a16="http://schemas.microsoft.com/office/drawing/2014/main" val="2471280148"/>
                    </a:ext>
                  </a:extLst>
                </a:gridCol>
                <a:gridCol w="583132">
                  <a:extLst>
                    <a:ext uri="{9D8B030D-6E8A-4147-A177-3AD203B41FA5}">
                      <a16:colId xmlns:a16="http://schemas.microsoft.com/office/drawing/2014/main" val="3102251629"/>
                    </a:ext>
                  </a:extLst>
                </a:gridCol>
                <a:gridCol w="728915">
                  <a:extLst>
                    <a:ext uri="{9D8B030D-6E8A-4147-A177-3AD203B41FA5}">
                      <a16:colId xmlns:a16="http://schemas.microsoft.com/office/drawing/2014/main" val="1219546929"/>
                    </a:ext>
                  </a:extLst>
                </a:gridCol>
                <a:gridCol w="145783">
                  <a:extLst>
                    <a:ext uri="{9D8B030D-6E8A-4147-A177-3AD203B41FA5}">
                      <a16:colId xmlns:a16="http://schemas.microsoft.com/office/drawing/2014/main" val="3720685757"/>
                    </a:ext>
                  </a:extLst>
                </a:gridCol>
                <a:gridCol w="510241">
                  <a:extLst>
                    <a:ext uri="{9D8B030D-6E8A-4147-A177-3AD203B41FA5}">
                      <a16:colId xmlns:a16="http://schemas.microsoft.com/office/drawing/2014/main" val="4017183564"/>
                    </a:ext>
                  </a:extLst>
                </a:gridCol>
                <a:gridCol w="72892">
                  <a:extLst>
                    <a:ext uri="{9D8B030D-6E8A-4147-A177-3AD203B41FA5}">
                      <a16:colId xmlns:a16="http://schemas.microsoft.com/office/drawing/2014/main" val="367872101"/>
                    </a:ext>
                  </a:extLst>
                </a:gridCol>
                <a:gridCol w="364458">
                  <a:extLst>
                    <a:ext uri="{9D8B030D-6E8A-4147-A177-3AD203B41FA5}">
                      <a16:colId xmlns:a16="http://schemas.microsoft.com/office/drawing/2014/main" val="3067805678"/>
                    </a:ext>
                  </a:extLst>
                </a:gridCol>
                <a:gridCol w="428190">
                  <a:extLst>
                    <a:ext uri="{9D8B030D-6E8A-4147-A177-3AD203B41FA5}">
                      <a16:colId xmlns:a16="http://schemas.microsoft.com/office/drawing/2014/main" val="4099049726"/>
                    </a:ext>
                  </a:extLst>
                </a:gridCol>
                <a:gridCol w="25712">
                  <a:extLst>
                    <a:ext uri="{9D8B030D-6E8A-4147-A177-3AD203B41FA5}">
                      <a16:colId xmlns:a16="http://schemas.microsoft.com/office/drawing/2014/main" val="3084746422"/>
                    </a:ext>
                  </a:extLst>
                </a:gridCol>
                <a:gridCol w="566580">
                  <a:extLst>
                    <a:ext uri="{9D8B030D-6E8A-4147-A177-3AD203B41FA5}">
                      <a16:colId xmlns:a16="http://schemas.microsoft.com/office/drawing/2014/main" val="1755658575"/>
                    </a:ext>
                  </a:extLst>
                </a:gridCol>
                <a:gridCol w="510241">
                  <a:extLst>
                    <a:ext uri="{9D8B030D-6E8A-4147-A177-3AD203B41FA5}">
                      <a16:colId xmlns:a16="http://schemas.microsoft.com/office/drawing/2014/main" val="4119409121"/>
                    </a:ext>
                  </a:extLst>
                </a:gridCol>
                <a:gridCol w="316077">
                  <a:extLst>
                    <a:ext uri="{9D8B030D-6E8A-4147-A177-3AD203B41FA5}">
                      <a16:colId xmlns:a16="http://schemas.microsoft.com/office/drawing/2014/main" val="434361952"/>
                    </a:ext>
                  </a:extLst>
                </a:gridCol>
                <a:gridCol w="339947">
                  <a:extLst>
                    <a:ext uri="{9D8B030D-6E8A-4147-A177-3AD203B41FA5}">
                      <a16:colId xmlns:a16="http://schemas.microsoft.com/office/drawing/2014/main" val="4248237853"/>
                    </a:ext>
                  </a:extLst>
                </a:gridCol>
                <a:gridCol w="583132">
                  <a:extLst>
                    <a:ext uri="{9D8B030D-6E8A-4147-A177-3AD203B41FA5}">
                      <a16:colId xmlns:a16="http://schemas.microsoft.com/office/drawing/2014/main" val="3346059585"/>
                    </a:ext>
                  </a:extLst>
                </a:gridCol>
                <a:gridCol w="469819">
                  <a:extLst>
                    <a:ext uri="{9D8B030D-6E8A-4147-A177-3AD203B41FA5}">
                      <a16:colId xmlns:a16="http://schemas.microsoft.com/office/drawing/2014/main" val="2956702680"/>
                    </a:ext>
                  </a:extLst>
                </a:gridCol>
                <a:gridCol w="186205">
                  <a:extLst>
                    <a:ext uri="{9D8B030D-6E8A-4147-A177-3AD203B41FA5}">
                      <a16:colId xmlns:a16="http://schemas.microsoft.com/office/drawing/2014/main" val="1149544084"/>
                    </a:ext>
                  </a:extLst>
                </a:gridCol>
                <a:gridCol w="510244">
                  <a:extLst>
                    <a:ext uri="{9D8B030D-6E8A-4147-A177-3AD203B41FA5}">
                      <a16:colId xmlns:a16="http://schemas.microsoft.com/office/drawing/2014/main" val="978478076"/>
                    </a:ext>
                  </a:extLst>
                </a:gridCol>
              </a:tblGrid>
              <a:tr h="6377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Показатели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Единица измерения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Факт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Оценка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Прогноз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70458380"/>
                  </a:ext>
                </a:extLst>
              </a:tr>
              <a:tr h="637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2026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2027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2028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2029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63972124"/>
                  </a:ext>
                </a:extLst>
              </a:tr>
              <a:tr h="1860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2023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2024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2025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u="none" strike="noStrike" dirty="0">
                          <a:effectLst/>
                        </a:rPr>
                        <a:t>Консервативный - вариант1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u="none" strike="noStrike">
                          <a:effectLst/>
                        </a:rPr>
                        <a:t>Базовый - вариант2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u="none" strike="noStrike" dirty="0">
                          <a:effectLst/>
                        </a:rPr>
                        <a:t>Консервативный - вариант1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Базовый - вариант2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u="none" strike="noStrike">
                          <a:effectLst/>
                        </a:rPr>
                        <a:t>Базовый - вариант2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u="none" strike="noStrike" dirty="0">
                          <a:effectLst/>
                        </a:rPr>
                        <a:t>Консервативный - вариант1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Базовый - вариант2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u="none" strike="noStrike">
                          <a:effectLst/>
                        </a:rPr>
                        <a:t>Базовый - вариант2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u="none" strike="noStrike" dirty="0">
                          <a:effectLst/>
                        </a:rPr>
                        <a:t>Консервативный - вариант1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Базовый - вариант2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u="none" strike="noStrike">
                          <a:effectLst/>
                        </a:rPr>
                        <a:t>Базовый - вариант2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u="none" strike="noStrike" dirty="0">
                          <a:effectLst/>
                        </a:rPr>
                        <a:t>Консервативный - вариант1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Базовый - вариант2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u="none" strike="noStrike">
                          <a:effectLst/>
                        </a:rPr>
                        <a:t>Базовый - вариант2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8164412"/>
                  </a:ext>
                </a:extLst>
              </a:tr>
              <a:tr h="779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АГРОПРОМЫШЛЕННЫЙ КОМПЛЕКС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855087"/>
                  </a:ext>
                </a:extLst>
              </a:tr>
              <a:tr h="1310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Продукция сельского хозяйства в хозяйствах всех категорий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1731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 dirty="0" err="1">
                          <a:effectLst/>
                        </a:rPr>
                        <a:t>млн.руб</a:t>
                      </a:r>
                      <a:r>
                        <a:rPr lang="ru-RU" sz="700" b="1" u="none" strike="noStrike" dirty="0">
                          <a:effectLst/>
                        </a:rPr>
                        <a:t>. в ценах соответствующих лет</a:t>
                      </a:r>
                      <a:endParaRPr lang="ru-RU" sz="7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547,20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551,17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551,59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544,04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551,76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544,47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552,19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552,19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545,69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553,21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553,21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570,98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577,62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577,62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595,34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604,70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604,70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080294"/>
                  </a:ext>
                </a:extLst>
              </a:tr>
              <a:tr h="1806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1731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 dirty="0">
                          <a:effectLst/>
                        </a:rPr>
                        <a:t>в % к пред году в сопоставимых ценах</a:t>
                      </a:r>
                      <a:endParaRPr lang="ru-RU" sz="7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89,40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100,73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100,08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98,63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100,03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100,08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100,08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100,22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100,32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100,45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101,05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101,05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38372"/>
                  </a:ext>
                </a:extLst>
              </a:tr>
              <a:tr h="779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в том числе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1731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 dirty="0">
                          <a:effectLst/>
                        </a:rPr>
                        <a:t> </a:t>
                      </a:r>
                      <a:endParaRPr lang="ru-RU" sz="7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603691"/>
                  </a:ext>
                </a:extLst>
              </a:tr>
              <a:tr h="1310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растениеводства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192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 dirty="0">
                          <a:effectLst/>
                        </a:rPr>
                        <a:t>млн. рублей в ценах соответствующих лет</a:t>
                      </a:r>
                      <a:endParaRPr lang="ru-RU" sz="7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504,80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508,70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603,34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629,61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636,30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661,29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667,63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667,63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693,67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699,32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699,32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526,73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532,87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532,87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549,28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558,08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558,08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976841"/>
                  </a:ext>
                </a:extLst>
              </a:tr>
              <a:tr h="1806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192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 dirty="0">
                          <a:effectLst/>
                        </a:rPr>
                        <a:t>в % к пред году в сопоставимых ценах</a:t>
                      </a:r>
                      <a:endParaRPr lang="ru-RU" sz="7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89,30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100,77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100,07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98,64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100,07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100,05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100,04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100,23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100,23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70589"/>
                  </a:ext>
                </a:extLst>
              </a:tr>
              <a:tr h="1310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животноводства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192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 dirty="0">
                          <a:effectLst/>
                        </a:rPr>
                        <a:t>млн. рублей в ценах соответствующих лет</a:t>
                      </a:r>
                      <a:endParaRPr lang="ru-RU" sz="7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42,40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42,50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42,53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41,90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42,35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42,10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42,59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42,59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42,30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42,82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42,82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44,25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44,75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44,75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46,06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46,61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46,61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683384"/>
                  </a:ext>
                </a:extLst>
              </a:tr>
              <a:tr h="1437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192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 dirty="0">
                          <a:effectLst/>
                        </a:rPr>
                        <a:t>в % к пред году в сопоставимых ценах</a:t>
                      </a:r>
                      <a:endParaRPr lang="ru-RU" sz="7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90,70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100,24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100,07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98,52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99,58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100,48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100,57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100,57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100,48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100,54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100,54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100,44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100,44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432085"/>
                  </a:ext>
                </a:extLst>
              </a:tr>
              <a:tr h="1310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Продукция сельского хозяйства по всем категориям хозяйств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1731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 dirty="0">
                          <a:effectLst/>
                        </a:rPr>
                        <a:t> </a:t>
                      </a:r>
                      <a:endParaRPr lang="ru-RU" sz="7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953934"/>
                  </a:ext>
                </a:extLst>
              </a:tr>
              <a:tr h="779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в том числе: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192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 dirty="0">
                          <a:effectLst/>
                        </a:rPr>
                        <a:t> </a:t>
                      </a:r>
                      <a:endParaRPr lang="ru-RU" sz="7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195399"/>
                  </a:ext>
                </a:extLst>
              </a:tr>
              <a:tr h="1519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продукция сельскохозяйственных предприятий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58654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 dirty="0" err="1">
                          <a:effectLst/>
                        </a:rPr>
                        <a:t>млн.рублей</a:t>
                      </a:r>
                      <a:r>
                        <a:rPr lang="ru-RU" sz="700" b="1" u="none" strike="noStrike" dirty="0">
                          <a:effectLst/>
                        </a:rPr>
                        <a:t> в ценах соответствующих лет</a:t>
                      </a:r>
                      <a:endParaRPr lang="ru-RU" sz="7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53,03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53,41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53,43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51,03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53,51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51,18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53,66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53,66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51,53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54,01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54,01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53,96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56,56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56,56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56,22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629324"/>
                  </a:ext>
                </a:extLst>
              </a:tr>
              <a:tr h="748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58654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 dirty="0">
                          <a:effectLst/>
                        </a:rPr>
                        <a:t>в % к пред году в сопоставимых ценах</a:t>
                      </a:r>
                      <a:endParaRPr lang="ru-RU" sz="7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98,40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100,72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100,04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95,51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100,29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100,28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100,28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100,68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100,65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100,65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100,37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100,69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100,69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37780"/>
                  </a:ext>
                </a:extLst>
              </a:tr>
              <a:tr h="1373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продукция в крестьянских (фермерских) хозяйствах и у ИП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58654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 dirty="0">
                          <a:effectLst/>
                        </a:rPr>
                        <a:t>млн. рублей в ценах соответствующих лет</a:t>
                      </a:r>
                      <a:endParaRPr lang="ru-RU" sz="7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661029"/>
                  </a:ext>
                </a:extLst>
              </a:tr>
              <a:tr h="1195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продукция сельского хозяйства в хозяйствах населения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58654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 dirty="0">
                          <a:effectLst/>
                        </a:rPr>
                        <a:t>млн. рублей в ценах соответствующих лет</a:t>
                      </a:r>
                      <a:endParaRPr lang="ru-RU" sz="7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494,16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497,76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498,16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493,01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498,25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493,29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498,53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498,53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494,16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499,20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499,20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515,92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520,45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520,45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535,58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540,05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540,05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1110820"/>
                  </a:ext>
                </a:extLst>
              </a:tr>
              <a:tr h="1806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58654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 dirty="0">
                          <a:effectLst/>
                        </a:rPr>
                        <a:t>в % к пред году в сопоставимых ценах</a:t>
                      </a:r>
                      <a:endParaRPr lang="ru-RU" sz="7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88,90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100,73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100,08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98,97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100,02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100,06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100,06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100,06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593029"/>
                  </a:ext>
                </a:extLst>
              </a:tr>
              <a:tr h="10734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ПРОИЗВОДСТВО ПРОДУКТОВ РАСТЕНИЕВОДСТВА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1731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088143"/>
                  </a:ext>
                </a:extLst>
              </a:tr>
              <a:tr h="779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Зерно (в весе после доработки)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192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тыс. тонн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805332"/>
                  </a:ext>
                </a:extLst>
              </a:tr>
              <a:tr h="779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в том числе пшеница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192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тыс. тонн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000863"/>
                  </a:ext>
                </a:extLst>
              </a:tr>
              <a:tr h="779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Сахарная свекла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192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тыс. тонн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913080"/>
                  </a:ext>
                </a:extLst>
              </a:tr>
              <a:tr h="779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Подсолнечник на маслосемена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192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тыс. тонн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012729"/>
                  </a:ext>
                </a:extLst>
              </a:tr>
              <a:tr h="779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Картофель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192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тыс. тонн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3,55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3,22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3,29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3,47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3,51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3,51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3,45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3,56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3,56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3,56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3,83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3,83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3,57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3,83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3,83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1596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Овощи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192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тыс. тонн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4,66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4,74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4,58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4,74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4,62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4,68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4,97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4,97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4,81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4,98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4,98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4,82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4,99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4,99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2119609"/>
                  </a:ext>
                </a:extLst>
              </a:tr>
              <a:tr h="1147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ПРОИЗВОДСТВО ПРОДУКТОВ ЖИВОТНОВОДСТВА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1731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951343"/>
                  </a:ext>
                </a:extLst>
              </a:tr>
              <a:tr h="779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Скот и птица (в живом весе)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192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тыс. тонн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0,14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0,14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0,14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0,14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0,14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0,14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0,14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0,14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0,14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0,13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0,14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0,13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0,14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605739"/>
                  </a:ext>
                </a:extLst>
              </a:tr>
              <a:tr h="779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Молоко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192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тыс. тонн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29285"/>
                  </a:ext>
                </a:extLst>
              </a:tr>
              <a:tr h="779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Яйца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192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млн. штук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84162"/>
                  </a:ext>
                </a:extLst>
              </a:tr>
              <a:tr h="779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ИНВЕСТИЦИИ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3620005"/>
                  </a:ext>
                </a:extLst>
              </a:tr>
              <a:tr h="3348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1" u="none" strike="noStrike" dirty="0">
                          <a:effectLst/>
                        </a:rPr>
                        <a:t>Объем инвестиций в основной капитал за счет всех источников финансирования (без субъектов малого </a:t>
                      </a:r>
                      <a:r>
                        <a:rPr lang="ru-RU" sz="600" b="1" u="none" strike="noStrike" dirty="0" err="1">
                          <a:effectLst/>
                        </a:rPr>
                        <a:t>предпр-ва</a:t>
                      </a:r>
                      <a:r>
                        <a:rPr lang="ru-RU" sz="600" b="1" u="none" strike="noStrike" dirty="0">
                          <a:effectLst/>
                        </a:rPr>
                        <a:t> и объемов инвестиций, не наблюдаемых прямыми статистическими методами) - всего, млн. рублей в ценах соответствующих лет</a:t>
                      </a:r>
                      <a:endParaRPr lang="ru-RU" sz="6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1731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 dirty="0" err="1">
                          <a:effectLst/>
                        </a:rPr>
                        <a:t>млн.руб</a:t>
                      </a:r>
                      <a:r>
                        <a:rPr lang="ru-RU" sz="700" b="1" u="none" strike="noStrike" dirty="0">
                          <a:effectLst/>
                        </a:rPr>
                        <a:t>. в ценах соответствующих лет</a:t>
                      </a:r>
                      <a:endParaRPr lang="ru-RU" sz="7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13923,39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15446,72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18372,35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21642,29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23603,30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25178,08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27925,22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27925,22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28220,15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32936,71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32936,71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29694,23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34696,52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34696,52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31215,46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36515,31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36515,31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721834"/>
                  </a:ext>
                </a:extLst>
              </a:tr>
              <a:tr h="1806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1731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endParaRPr lang="ru-RU" sz="7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107,20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97,60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110,33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111,45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122,01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111,33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113,32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113,32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107,36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113,08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113,08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101,00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101,00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936503"/>
                  </a:ext>
                </a:extLst>
              </a:tr>
              <a:tr h="779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РЫНОК ТОВАРОВ И УСЛУГ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 dirty="0">
                          <a:effectLst/>
                        </a:rPr>
                        <a:t> </a:t>
                      </a:r>
                      <a:endParaRPr lang="ru-RU" sz="7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914390"/>
                  </a:ext>
                </a:extLst>
              </a:tr>
              <a:tr h="723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Оборот розничной торговли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1731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 dirty="0" err="1">
                          <a:effectLst/>
                        </a:rPr>
                        <a:t>млн.руб</a:t>
                      </a:r>
                      <a:r>
                        <a:rPr lang="ru-RU" sz="700" b="1" u="none" strike="noStrike" dirty="0">
                          <a:effectLst/>
                        </a:rPr>
                        <a:t>. в ценах соответствующих лет</a:t>
                      </a:r>
                      <a:endParaRPr lang="ru-RU" sz="7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80378,98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84558,69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98719,56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106765,21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107492,97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114030,59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115369,09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115369,09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121673,49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123703,35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123703,35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129702,00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132256,20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132256,20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137992,55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141127,02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141127,02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2784630"/>
                  </a:ext>
                </a:extLst>
              </a:tr>
              <a:tr h="1806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1731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endParaRPr lang="ru-RU" sz="7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105,20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111,60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107,70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7014529"/>
                  </a:ext>
                </a:extLst>
              </a:tr>
              <a:tr h="1310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Объем платных услуг населению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1731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 dirty="0" err="1">
                          <a:effectLst/>
                        </a:rPr>
                        <a:t>млн.руб</a:t>
                      </a:r>
                      <a:r>
                        <a:rPr lang="ru-RU" sz="700" b="1" u="none" strike="noStrike" dirty="0">
                          <a:effectLst/>
                        </a:rPr>
                        <a:t>. в ценах соответствующих лет</a:t>
                      </a:r>
                      <a:endParaRPr lang="ru-RU" sz="7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13402,14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14085,65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16254,81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17493,36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17596,32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18683,12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18830,14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18830,14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19896,46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20092,51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20092,51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21168,24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21398,29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21398,29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22499,66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22723,05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22723,05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279114"/>
                  </a:ext>
                </a:extLst>
              </a:tr>
              <a:tr h="1097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1731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 dirty="0">
                          <a:effectLst/>
                        </a:rPr>
                        <a:t>в % к пред году в сопоставимых ценах</a:t>
                      </a:r>
                      <a:endParaRPr lang="ru-RU" sz="7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104,15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105,10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105,10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216766"/>
                  </a:ext>
                </a:extLst>
              </a:tr>
              <a:tr h="779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ТРУД И ЗАНЯТОСТЬ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951905"/>
                  </a:ext>
                </a:extLst>
              </a:tr>
              <a:tr h="779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Численность трудовых ресурсов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1731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человек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160783,00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164682,00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164847,00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162587,00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164681,00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162366,00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164592,00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164592,00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162239,00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164679,00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164679,00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162245,00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164802,00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164802,00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162307,00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164964,00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164964,00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3599193"/>
                  </a:ext>
                </a:extLst>
              </a:tr>
              <a:tr h="1310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Численность занятых в экономике (среднегодовая) - всего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1731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человек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83368,00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83966,00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84119,00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84298,00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85637,00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84695,00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86826,00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86826,00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85106,00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88284,00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88284,00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85513,00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89005,00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89005,00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85924,00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89737,00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89737,00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0893173"/>
                  </a:ext>
                </a:extLst>
              </a:tr>
              <a:tr h="1310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Уровень зарегистрированной безработицы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1731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%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0,29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0,29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5674451"/>
                  </a:ext>
                </a:extLst>
              </a:tr>
              <a:tr h="1310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Среднесписочная </a:t>
                      </a:r>
                      <a:r>
                        <a:rPr lang="ru-RU" sz="800" b="1" u="none" strike="noStrike" dirty="0" err="1">
                          <a:effectLst/>
                        </a:rPr>
                        <a:t>числ-ть</a:t>
                      </a:r>
                      <a:r>
                        <a:rPr lang="ru-RU" sz="800" b="1" u="none" strike="noStrike" dirty="0">
                          <a:effectLst/>
                        </a:rPr>
                        <a:t> работников организаций - всего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1731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человек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50653,00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49769,00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49712,00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49215,00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49861,00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49264,00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50011,00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50011,00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49313,00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50161,00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50161,00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49363,00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50311,00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50311,00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49412,00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50462,00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50462,00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9560561"/>
                  </a:ext>
                </a:extLst>
              </a:tr>
              <a:tr h="779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Среднемесячная заработная плата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1731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рублей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54052,00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65405,00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78158,98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84333,53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86990,94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89815,21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94211,19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94211,19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95293,94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101088,60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101088,60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101106,87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104938,38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104938,38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107375,50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111969,25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111969,25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3426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06795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CC0443-E8E9-466B-BBC3-02B54DA6F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43" y="117426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2026 год и плановый период до 2028 года, на долгосрочный период до 2042 года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7D3E5C0-EBAF-47BB-88BB-6208B43F8D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260808"/>
              </p:ext>
            </p:extLst>
          </p:nvPr>
        </p:nvGraphicFramePr>
        <p:xfrm>
          <a:off x="120923" y="595661"/>
          <a:ext cx="11858224" cy="61949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8607">
                  <a:extLst>
                    <a:ext uri="{9D8B030D-6E8A-4147-A177-3AD203B41FA5}">
                      <a16:colId xmlns:a16="http://schemas.microsoft.com/office/drawing/2014/main" val="4028311201"/>
                    </a:ext>
                  </a:extLst>
                </a:gridCol>
                <a:gridCol w="2079945">
                  <a:extLst>
                    <a:ext uri="{9D8B030D-6E8A-4147-A177-3AD203B41FA5}">
                      <a16:colId xmlns:a16="http://schemas.microsoft.com/office/drawing/2014/main" val="1500793007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831295211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144470916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3726262997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2208374084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2526292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770545393"/>
                    </a:ext>
                  </a:extLst>
                </a:gridCol>
                <a:gridCol w="144016">
                  <a:extLst>
                    <a:ext uri="{9D8B030D-6E8A-4147-A177-3AD203B41FA5}">
                      <a16:colId xmlns:a16="http://schemas.microsoft.com/office/drawing/2014/main" val="3199995093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352970910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67452638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3028132359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318441946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1305010319"/>
                    </a:ext>
                  </a:extLst>
                </a:gridCol>
                <a:gridCol w="462664">
                  <a:extLst>
                    <a:ext uri="{9D8B030D-6E8A-4147-A177-3AD203B41FA5}">
                      <a16:colId xmlns:a16="http://schemas.microsoft.com/office/drawing/2014/main" val="2375454735"/>
                    </a:ext>
                  </a:extLst>
                </a:gridCol>
                <a:gridCol w="113400">
                  <a:extLst>
                    <a:ext uri="{9D8B030D-6E8A-4147-A177-3AD203B41FA5}">
                      <a16:colId xmlns:a16="http://schemas.microsoft.com/office/drawing/2014/main" val="3687070550"/>
                    </a:ext>
                  </a:extLst>
                </a:gridCol>
                <a:gridCol w="624976">
                  <a:extLst>
                    <a:ext uri="{9D8B030D-6E8A-4147-A177-3AD203B41FA5}">
                      <a16:colId xmlns:a16="http://schemas.microsoft.com/office/drawing/2014/main" val="3411719025"/>
                    </a:ext>
                  </a:extLst>
                </a:gridCol>
              </a:tblGrid>
              <a:tr h="7410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Показатели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Единица измерения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прогноз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68268305"/>
                  </a:ext>
                </a:extLst>
              </a:tr>
              <a:tr h="741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2031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2032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2033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2034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2035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28398049"/>
                  </a:ext>
                </a:extLst>
              </a:tr>
              <a:tr h="2099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u="none" strike="noStrike" dirty="0">
                          <a:effectLst/>
                        </a:rPr>
                        <a:t>Консервативный - вариант1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u="none" strike="noStrike">
                          <a:effectLst/>
                        </a:rPr>
                        <a:t>Базовый - вариант2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u="none" strike="noStrike" dirty="0">
                          <a:effectLst/>
                        </a:rPr>
                        <a:t>Консервативный - вариант1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Базовый - вариант2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u="none" strike="noStrike">
                          <a:effectLst/>
                        </a:rPr>
                        <a:t>Базовый - вариант2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u="none" strike="noStrike" dirty="0">
                          <a:effectLst/>
                        </a:rPr>
                        <a:t>Консервативный - вариант1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u="none" strike="noStrike" dirty="0">
                          <a:effectLst/>
                        </a:rPr>
                        <a:t>Базовый - вариант2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u="none" strike="noStrike">
                          <a:effectLst/>
                        </a:rPr>
                        <a:t>Консервативный - вариант1</a:t>
                      </a:r>
                      <a:endParaRPr lang="ru-RU" sz="5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u="none" strike="noStrike">
                          <a:effectLst/>
                        </a:rPr>
                        <a:t>Базовый - вариант2</a:t>
                      </a:r>
                      <a:endParaRPr lang="ru-RU" sz="5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u="none" strike="noStrike">
                          <a:effectLst/>
                        </a:rPr>
                        <a:t>Консервативный - вариант1</a:t>
                      </a:r>
                      <a:endParaRPr lang="ru-RU" sz="5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u="none" strike="noStrike">
                          <a:effectLst/>
                        </a:rPr>
                        <a:t>Базовый - вариант2</a:t>
                      </a:r>
                      <a:endParaRPr lang="ru-RU" sz="5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u="none" strike="noStrike" dirty="0">
                          <a:effectLst/>
                        </a:rPr>
                        <a:t>Консервативный - вариант1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u="none" strike="noStrike" dirty="0">
                          <a:effectLst/>
                        </a:rPr>
                        <a:t>Базовый - вариант2</a:t>
                      </a:r>
                      <a:endParaRPr lang="ru-RU" sz="5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472546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АГРОПРОМЫШЛЕННЫЙ КОМПЛЕКС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747734"/>
                  </a:ext>
                </a:extLst>
              </a:tr>
              <a:tr h="1523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Продукция сельского хозяйства в хозяйствах всех категорий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 err="1">
                          <a:effectLst/>
                        </a:rPr>
                        <a:t>млн.руб</a:t>
                      </a:r>
                      <a:r>
                        <a:rPr lang="ru-RU" sz="800" b="1" u="none" strike="noStrike" dirty="0">
                          <a:effectLst/>
                        </a:rPr>
                        <a:t>. в ценах соответствующих лет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617,82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632,68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639,09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657,22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657,22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660,73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681,52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682,35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705,88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703,91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729,60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725,95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754,20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754,20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747535"/>
                  </a:ext>
                </a:extLst>
              </a:tr>
              <a:tr h="1360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в % к пред году в сопоставимых ценах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100,46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101,58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100,43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101,05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101,05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100,57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100,97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100,46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100,95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100,35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100,84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100,42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100,85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100,85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2448219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в том числе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4956591"/>
                  </a:ext>
                </a:extLst>
              </a:tr>
              <a:tr h="1523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растениеводства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млн. рублей в ценах соответствующих лет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570,09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584,49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589,68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607,54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607,54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609,79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630,26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629,88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653,13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649,87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675,32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670,34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698,34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698,34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462661"/>
                  </a:ext>
                </a:extLst>
              </a:tr>
              <a:tr h="1558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в % к пред году в сопоставимых ценах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100,32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100,40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100,40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100,55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100,52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251501"/>
                  </a:ext>
                </a:extLst>
              </a:tr>
              <a:tr h="1523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животноводства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млн. рублей в ценах соответствующих лет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47,72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48,19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49,40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49,69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49,69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50,94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51,26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52,47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52,75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54,04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54,28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55,61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55,86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55,86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771981"/>
                  </a:ext>
                </a:extLst>
              </a:tr>
              <a:tr h="2099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100,38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100,41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100,29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100,29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100,45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100,31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100,31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9107645"/>
                  </a:ext>
                </a:extLst>
              </a:tr>
              <a:tr h="1523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Продукция сельского хозяйства по всем категориям хозяйств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133991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в том числе: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658225"/>
                  </a:ext>
                </a:extLst>
              </a:tr>
              <a:tr h="2099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продукция сельскохозяйственных предприятий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77767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млн.рублей в ценах соответствующих лет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58,30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61,08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60,29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63,35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63,35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62,23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65,67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64,22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68,01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66,27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69,85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68,33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71,85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71,85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179798"/>
                  </a:ext>
                </a:extLst>
              </a:tr>
              <a:tr h="1450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77767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100,39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100,51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100,89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100,89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100,94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100,94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100,38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100,39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100,35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100,35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358279"/>
                  </a:ext>
                </a:extLst>
              </a:tr>
              <a:tr h="1738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продукция в крестьянских (фермерских) хозяйствах и у ИП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77767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млн. рублей в ценах соответствующих лет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87880"/>
                  </a:ext>
                </a:extLst>
              </a:tr>
              <a:tr h="874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77767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1008891"/>
                  </a:ext>
                </a:extLst>
              </a:tr>
              <a:tr h="2099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продукция сельского хозяйства в хозяйствах населения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77767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млн. рублей в ценах соответствующих лет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553,76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557,25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570,60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574,00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574,00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586,87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590,08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606,31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607,61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626,47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627,16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643,45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648,04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648,04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0396541"/>
                  </a:ext>
                </a:extLst>
              </a:tr>
              <a:tr h="2099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77767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100,09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100,04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100,05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100,51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100,81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100,81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0800182"/>
                  </a:ext>
                </a:extLst>
              </a:tr>
              <a:tr h="1523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ПРОИЗВОДСТВО ПРОДУКТОВ РАСТЕНИЕВОДСТВА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834605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Зерно (в весе после доработки)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тыс. тонн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931404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в том числе пшеница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тыс. тонн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511983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Сахарная свекла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тыс. тонн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932334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Подсолнечник на маслосемена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тыс. тонн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3137461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Картофель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тыс. тонн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3,85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3,85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3,85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3,61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3,86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3,61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3,86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3,64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3,87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3,64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3,87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3,87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870294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Овощи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тыс. тонн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4,84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4,85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5,02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5,02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4,86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5,03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4,88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5,05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4,89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5,06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5,07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5,07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686442"/>
                  </a:ext>
                </a:extLst>
              </a:tr>
              <a:tr h="1523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ПРОИЗВОДСТВО ПРОДУКТОВ ЖИВОТНОВОДСТВА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808332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Скот и птица (в живом весе)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тыс. тонн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0,12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0,13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0,12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0,13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0,13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0,14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0,13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0,14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0,13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0,14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0,14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0,14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778297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Молоко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тыс. тонн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305226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Яйца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млн. штук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093664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ИНВЕСТИЦИИ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855320"/>
                  </a:ext>
                </a:extLst>
              </a:tr>
              <a:tr h="3707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 dirty="0">
                          <a:effectLst/>
                        </a:rPr>
                        <a:t>Объем инвестиций в основной капитал за счет всех источников финансирования (без субъектов малого предпринимательства и объемов инвестиций, не наблюдаемых прямыми статистическими методами) - всего, млн. рублей в ценах соответствующих лет</a:t>
                      </a:r>
                      <a:endParaRPr lang="ru-RU" sz="7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32847,28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38505,55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34598,77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40604,25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40604,25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36408,80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42817,35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38314,88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45241,45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40282,11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47756,87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42393,70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50363,68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50363,68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386327"/>
                  </a:ext>
                </a:extLst>
              </a:tr>
              <a:tr h="1600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b="1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endParaRPr lang="ru-RU" sz="75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101,20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101,20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101,20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101,20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101,50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101,50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101,00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101,50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98850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РЫНОК ТОВАРОВ И УСЛУГ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56302"/>
                  </a:ext>
                </a:extLst>
              </a:tr>
              <a:tr h="1523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Оборот розничной торговли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146669,52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150301,41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155589,81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159762,13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159762,13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164732,27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169653,00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174582,93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180157,57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185025,44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191498,85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196284,42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203555,05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203555,05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723561"/>
                  </a:ext>
                </a:extLst>
              </a:tr>
              <a:tr h="1577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b="1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endParaRPr lang="ru-RU" sz="75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991719"/>
                  </a:ext>
                </a:extLst>
              </a:tr>
              <a:tr h="1523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Объем платных услуг населению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23845,77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24129,84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25272,42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25623,72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25623,72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26758,56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27183,79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28332,10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28838,85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29998,17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30594,67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31762,21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32426,01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32426,01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036860"/>
                  </a:ext>
                </a:extLst>
              </a:tr>
              <a:tr h="2099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b="1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endParaRPr lang="ru-RU" sz="75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102,60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102,30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102,60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102,60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102,60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102,30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102,60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102,60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69886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583253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986E4B-4E1D-4383-8F1B-0CE6FAD93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43" y="117426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2026 год и плановый период до 2028 года, на долгосрочный период до 2042 года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D79DB98C-45B3-4FBC-8551-60C317F997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972771"/>
              </p:ext>
            </p:extLst>
          </p:nvPr>
        </p:nvGraphicFramePr>
        <p:xfrm>
          <a:off x="119335" y="586131"/>
          <a:ext cx="11953330" cy="62393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2328">
                  <a:extLst>
                    <a:ext uri="{9D8B030D-6E8A-4147-A177-3AD203B41FA5}">
                      <a16:colId xmlns:a16="http://schemas.microsoft.com/office/drawing/2014/main" val="2979038781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134286548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3661499833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409902965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860770249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969709916"/>
                    </a:ext>
                  </a:extLst>
                </a:gridCol>
                <a:gridCol w="622672">
                  <a:extLst>
                    <a:ext uri="{9D8B030D-6E8A-4147-A177-3AD203B41FA5}">
                      <a16:colId xmlns:a16="http://schemas.microsoft.com/office/drawing/2014/main" val="1063487754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889888168"/>
                    </a:ext>
                  </a:extLst>
                </a:gridCol>
                <a:gridCol w="144016">
                  <a:extLst>
                    <a:ext uri="{9D8B030D-6E8A-4147-A177-3AD203B41FA5}">
                      <a16:colId xmlns:a16="http://schemas.microsoft.com/office/drawing/2014/main" val="3090910094"/>
                    </a:ext>
                  </a:extLst>
                </a:gridCol>
                <a:gridCol w="504058">
                  <a:extLst>
                    <a:ext uri="{9D8B030D-6E8A-4147-A177-3AD203B41FA5}">
                      <a16:colId xmlns:a16="http://schemas.microsoft.com/office/drawing/2014/main" val="1900811336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894415085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170035464"/>
                    </a:ext>
                  </a:extLst>
                </a:gridCol>
                <a:gridCol w="144016">
                  <a:extLst>
                    <a:ext uri="{9D8B030D-6E8A-4147-A177-3AD203B41FA5}">
                      <a16:colId xmlns:a16="http://schemas.microsoft.com/office/drawing/2014/main" val="2931440178"/>
                    </a:ext>
                  </a:extLst>
                </a:gridCol>
                <a:gridCol w="550018">
                  <a:extLst>
                    <a:ext uri="{9D8B030D-6E8A-4147-A177-3AD203B41FA5}">
                      <a16:colId xmlns:a16="http://schemas.microsoft.com/office/drawing/2014/main" val="3487104878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3902965748"/>
                    </a:ext>
                  </a:extLst>
                </a:gridCol>
                <a:gridCol w="504700">
                  <a:extLst>
                    <a:ext uri="{9D8B030D-6E8A-4147-A177-3AD203B41FA5}">
                      <a16:colId xmlns:a16="http://schemas.microsoft.com/office/drawing/2014/main" val="3108213387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263229601"/>
                    </a:ext>
                  </a:extLst>
                </a:gridCol>
                <a:gridCol w="335824">
                  <a:extLst>
                    <a:ext uri="{9D8B030D-6E8A-4147-A177-3AD203B41FA5}">
                      <a16:colId xmlns:a16="http://schemas.microsoft.com/office/drawing/2014/main" val="1157355685"/>
                    </a:ext>
                  </a:extLst>
                </a:gridCol>
                <a:gridCol w="240240">
                  <a:extLst>
                    <a:ext uri="{9D8B030D-6E8A-4147-A177-3AD203B41FA5}">
                      <a16:colId xmlns:a16="http://schemas.microsoft.com/office/drawing/2014/main" val="4039877105"/>
                    </a:ext>
                  </a:extLst>
                </a:gridCol>
                <a:gridCol w="504058">
                  <a:extLst>
                    <a:ext uri="{9D8B030D-6E8A-4147-A177-3AD203B41FA5}">
                      <a16:colId xmlns:a16="http://schemas.microsoft.com/office/drawing/2014/main" val="3782494345"/>
                    </a:ext>
                  </a:extLst>
                </a:gridCol>
              </a:tblGrid>
              <a:tr h="7410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Показатели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Единица измерения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03470967"/>
                  </a:ext>
                </a:extLst>
              </a:tr>
              <a:tr h="741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2037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2038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2039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2041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2042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85181514"/>
                  </a:ext>
                </a:extLst>
              </a:tr>
              <a:tr h="2099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effectLst/>
                        </a:rPr>
                        <a:t>Консервативный - вариант1</a:t>
                      </a:r>
                      <a:endParaRPr lang="ru-RU" sz="6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Базовый - вариант2</a:t>
                      </a:r>
                      <a:endParaRPr lang="ru-RU" sz="6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>
                          <a:effectLst/>
                        </a:rPr>
                        <a:t>Базовый - вариант2</a:t>
                      </a:r>
                      <a:endParaRPr lang="ru-RU" sz="6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effectLst/>
                        </a:rPr>
                        <a:t>Консервативный - вариант1</a:t>
                      </a:r>
                      <a:endParaRPr lang="ru-RU" sz="6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>
                          <a:effectLst/>
                        </a:rPr>
                        <a:t>Базовый - вариант2</a:t>
                      </a:r>
                      <a:endParaRPr lang="ru-RU" sz="6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6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effectLst/>
                        </a:rPr>
                        <a:t>Консервативный - вариант1</a:t>
                      </a:r>
                      <a:endParaRPr lang="ru-RU" sz="6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Базовый - вариант2</a:t>
                      </a:r>
                      <a:endParaRPr lang="ru-RU" sz="6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>
                          <a:effectLst/>
                        </a:rPr>
                        <a:t>Базовый - вариант2</a:t>
                      </a:r>
                      <a:endParaRPr lang="ru-RU" sz="6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effectLst/>
                        </a:rPr>
                        <a:t>Консервативный - вариант1</a:t>
                      </a:r>
                      <a:endParaRPr lang="ru-RU" sz="6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6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>
                          <a:effectLst/>
                        </a:rPr>
                        <a:t>Базовый - вариант2</a:t>
                      </a:r>
                      <a:endParaRPr lang="ru-RU" sz="6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effectLst/>
                        </a:rPr>
                        <a:t>Консервативный - вариант1</a:t>
                      </a:r>
                      <a:endParaRPr lang="ru-RU" sz="6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Базовый - вариант2</a:t>
                      </a:r>
                      <a:endParaRPr lang="ru-RU" sz="6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>
                          <a:effectLst/>
                        </a:rPr>
                        <a:t>Базовый - вариант2</a:t>
                      </a:r>
                      <a:endParaRPr lang="ru-RU" sz="6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 dirty="0">
                          <a:effectLst/>
                        </a:rPr>
                        <a:t>Консервативный - вариант1</a:t>
                      </a:r>
                      <a:endParaRPr lang="ru-RU" sz="6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Базовый - вариант2</a:t>
                      </a:r>
                      <a:endParaRPr lang="ru-RU" sz="6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u="none" strike="noStrike">
                          <a:effectLst/>
                        </a:rPr>
                        <a:t>Базовый - вариант2</a:t>
                      </a:r>
                      <a:endParaRPr lang="ru-RU" sz="6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334603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АГРОПРОМЫШЛЕННЫЙ КОМПЛЕКС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268956"/>
                  </a:ext>
                </a:extLst>
              </a:tr>
              <a:tr h="1523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Продукция сельского хозяйства в хозяйствах всех категорий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748,54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779,24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779,24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771,74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805,03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794,96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830,93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830,93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818,87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857,67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844,26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885,70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885,70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870,09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914,47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914,47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1935701"/>
                  </a:ext>
                </a:extLst>
              </a:tr>
              <a:tr h="2099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в % к пред году в сопоставимых ценах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100,39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100,79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100,39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100,75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100,75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100,35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100,73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100,73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982658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в том числе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673663"/>
                  </a:ext>
                </a:extLst>
              </a:tr>
              <a:tr h="1523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растениеводства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млн. рублей в ценах соответствующих лет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691,31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721,69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721,69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712,85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745,87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734,34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770,05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770,05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756,50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795,00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780,08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821,22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821,22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804,04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848,12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848,12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405016"/>
                  </a:ext>
                </a:extLst>
              </a:tr>
              <a:tr h="1691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в % к пред году в сопоставимых ценах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100,49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100,45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100,45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100,50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0445150"/>
                  </a:ext>
                </a:extLst>
              </a:tr>
              <a:tr h="1523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животноводства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млн. рублей в ценах соответствующих лет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57,23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57,54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57,54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58,90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59,16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60,62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60,89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60,89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62,37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62,67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64,18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64,48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64,48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66,05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66,35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66,35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7761753"/>
                  </a:ext>
                </a:extLst>
              </a:tr>
              <a:tr h="1668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в % к пред году в сопоставимых ценах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100,40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100,31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100,31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100,09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100,32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100,28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100,28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324755"/>
                  </a:ext>
                </a:extLst>
              </a:tr>
              <a:tr h="1523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Продукция сельского хозяйства по всем категориям хозяйств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7302793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в том числе: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158847"/>
                  </a:ext>
                </a:extLst>
              </a:tr>
              <a:tr h="2099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продукция сельскохозяйственных предприятий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77767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млн.рублей в ценах соответствующих лет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70,31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73,86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73,86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72,35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75,93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74,44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78,38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78,38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76,61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80,91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78,84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83,53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83,53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81,15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86,24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86,24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4221281"/>
                  </a:ext>
                </a:extLst>
              </a:tr>
              <a:tr h="1259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77767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в % к пред году в сопоставимых ценах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100,29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100,29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100,70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100,71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100,21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100,72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100,72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100,23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100,73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100,73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5796120"/>
                  </a:ext>
                </a:extLst>
              </a:tr>
              <a:tr h="1507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продукция в крестьянских (фермерских) хозяйствах и у ИП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77767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млн. рублей в ценах соответствующих лет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564657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77767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в % к пред году в сопоставимых ценах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298333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продукция сельского хозяйства в хозяйствах населения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77767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млн. рублей в ценах соответствующих лет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660,89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668,83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668,83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679,07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690,28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698,10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710,08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710,08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717,31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729,73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737,42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750,21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750,21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758,01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769,81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769,81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473033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77767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в % к пред году в сопоставимых ценах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100,69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100,69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100,05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100,69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100,36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100,05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100,26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100,30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100,09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100,11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100,11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148905"/>
                  </a:ext>
                </a:extLst>
              </a:tr>
              <a:tr h="1523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ПРОИЗВОДСТВО ПРОДУКТОВ РАСТЕНИЕВОДСТВА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042557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Зерно (в весе после доработки)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тыс. тонн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072809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в том числе пшеница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тыс. тонн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000607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Сахарная свекла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тыс. тонн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217449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Подсолнечник на маслосемена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тыс. тонн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9769497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Картофель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тыс. тонн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3,64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3,87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3,87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3,65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3,88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3,65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3,88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3,88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3,66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3,89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3,66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3,89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3,89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3,67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3,99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3,99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669809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Овощи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тыс. тонн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4,92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4,93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5,11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4,94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5,13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5,13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4,96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5,15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4,97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5,16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5,16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4,98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5,17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5,17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255468"/>
                  </a:ext>
                </a:extLst>
              </a:tr>
              <a:tr h="1523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ПРОИЗВОДСТВО ПРОДУКТОВ ЖИВОТНОВОДСТВА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418917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Скот и птица (в живом весе)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тыс. тонн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0,14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0,14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0,14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0,14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0,14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0,15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0,14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0,15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0,14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0,15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0,14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0,15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0,15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8630683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Молоко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тыс. тонн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0,44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055105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Яйца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0666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млн. штук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353277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ИНВЕСТИЦИИ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491980"/>
                  </a:ext>
                </a:extLst>
              </a:tr>
              <a:tr h="5681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Объем инвестиций в основной капитал за счет всех источников финансирования (без субъектов малого предпринимательства и объемов инвестиций, не наблюдаемых прямыми статистическими методами) - всего, млн. рублей в ценах соответствующих лет</a:t>
                      </a:r>
                      <a:br>
                        <a:rPr lang="ru-RU" sz="800" b="1" u="none" strike="noStrike">
                          <a:effectLst/>
                        </a:rPr>
                      </a:b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44660,15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53165,11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53165,11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47094,31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56177,61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49710,21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59419,17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59419,17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52523,21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62909,51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55550,13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66676,78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66676,78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58809,36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70731,99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70731,99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18104"/>
                  </a:ext>
                </a:extLst>
              </a:tr>
              <a:tr h="2099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101,10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101,60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101,20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101,70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101,30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101,80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101,80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101,40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101,90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101,50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102,01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101,60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102,10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1533714"/>
                  </a:ext>
                </a:extLst>
              </a:tr>
              <a:tr h="905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РЫНОК ТОВАРОВ И УСЛУГ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520441"/>
                  </a:ext>
                </a:extLst>
              </a:tr>
              <a:tr h="1523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Оборот розничной торговли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208228,52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216370,26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216370,26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220899,43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229992,29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234570,46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244709,49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244709,49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249087,56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260368,45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264503,09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277029,43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277029,43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281146,94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294756,54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294756,54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462282"/>
                  </a:ext>
                </a:extLst>
              </a:tr>
              <a:tr h="2099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в % к пред году в сопоставимых ценах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512931"/>
                  </a:ext>
                </a:extLst>
              </a:tr>
              <a:tr h="1523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Объем платных услуг населению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33629,98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34366,96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34366,96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35607,60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36424,10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37701,50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38604,38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38604,38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39918,54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40915,16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42265,95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43364,26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43364,26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44751,40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45959,95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45959,95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188260"/>
                  </a:ext>
                </a:extLst>
              </a:tr>
              <a:tr h="2099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5553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в % к пред году в сопоставимых ценах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102,60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102,60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102,30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102,60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102,30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102,60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102,30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102,60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102,60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102,30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102,60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102,60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4672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501459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516C9-4A54-4887-B036-9F5B24AA1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059" y="16778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2026 год и плановый период до 2028 года, на долгосрочный период до 2042 года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1FAA9863-DB5C-42BF-A909-3191BA87A6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714404"/>
              </p:ext>
            </p:extLst>
          </p:nvPr>
        </p:nvGraphicFramePr>
        <p:xfrm>
          <a:off x="408955" y="507575"/>
          <a:ext cx="11593282" cy="62267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1125">
                  <a:extLst>
                    <a:ext uri="{9D8B030D-6E8A-4147-A177-3AD203B41FA5}">
                      <a16:colId xmlns:a16="http://schemas.microsoft.com/office/drawing/2014/main" val="3838986640"/>
                    </a:ext>
                  </a:extLst>
                </a:gridCol>
                <a:gridCol w="997812">
                  <a:extLst>
                    <a:ext uri="{9D8B030D-6E8A-4147-A177-3AD203B41FA5}">
                      <a16:colId xmlns:a16="http://schemas.microsoft.com/office/drawing/2014/main" val="2930581352"/>
                    </a:ext>
                  </a:extLst>
                </a:gridCol>
                <a:gridCol w="679565">
                  <a:extLst>
                    <a:ext uri="{9D8B030D-6E8A-4147-A177-3AD203B41FA5}">
                      <a16:colId xmlns:a16="http://schemas.microsoft.com/office/drawing/2014/main" val="1951376284"/>
                    </a:ext>
                  </a:extLst>
                </a:gridCol>
                <a:gridCol w="679565">
                  <a:extLst>
                    <a:ext uri="{9D8B030D-6E8A-4147-A177-3AD203B41FA5}">
                      <a16:colId xmlns:a16="http://schemas.microsoft.com/office/drawing/2014/main" val="2875001934"/>
                    </a:ext>
                  </a:extLst>
                </a:gridCol>
                <a:gridCol w="679565">
                  <a:extLst>
                    <a:ext uri="{9D8B030D-6E8A-4147-A177-3AD203B41FA5}">
                      <a16:colId xmlns:a16="http://schemas.microsoft.com/office/drawing/2014/main" val="2665015091"/>
                    </a:ext>
                  </a:extLst>
                </a:gridCol>
                <a:gridCol w="679565">
                  <a:extLst>
                    <a:ext uri="{9D8B030D-6E8A-4147-A177-3AD203B41FA5}">
                      <a16:colId xmlns:a16="http://schemas.microsoft.com/office/drawing/2014/main" val="1526468968"/>
                    </a:ext>
                  </a:extLst>
                </a:gridCol>
                <a:gridCol w="679565">
                  <a:extLst>
                    <a:ext uri="{9D8B030D-6E8A-4147-A177-3AD203B41FA5}">
                      <a16:colId xmlns:a16="http://schemas.microsoft.com/office/drawing/2014/main" val="859446261"/>
                    </a:ext>
                  </a:extLst>
                </a:gridCol>
                <a:gridCol w="679565">
                  <a:extLst>
                    <a:ext uri="{9D8B030D-6E8A-4147-A177-3AD203B41FA5}">
                      <a16:colId xmlns:a16="http://schemas.microsoft.com/office/drawing/2014/main" val="1280251239"/>
                    </a:ext>
                  </a:extLst>
                </a:gridCol>
                <a:gridCol w="679565">
                  <a:extLst>
                    <a:ext uri="{9D8B030D-6E8A-4147-A177-3AD203B41FA5}">
                      <a16:colId xmlns:a16="http://schemas.microsoft.com/office/drawing/2014/main" val="2627225253"/>
                    </a:ext>
                  </a:extLst>
                </a:gridCol>
                <a:gridCol w="679565">
                  <a:extLst>
                    <a:ext uri="{9D8B030D-6E8A-4147-A177-3AD203B41FA5}">
                      <a16:colId xmlns:a16="http://schemas.microsoft.com/office/drawing/2014/main" val="867004894"/>
                    </a:ext>
                  </a:extLst>
                </a:gridCol>
                <a:gridCol w="679565">
                  <a:extLst>
                    <a:ext uri="{9D8B030D-6E8A-4147-A177-3AD203B41FA5}">
                      <a16:colId xmlns:a16="http://schemas.microsoft.com/office/drawing/2014/main" val="3145078193"/>
                    </a:ext>
                  </a:extLst>
                </a:gridCol>
                <a:gridCol w="679565">
                  <a:extLst>
                    <a:ext uri="{9D8B030D-6E8A-4147-A177-3AD203B41FA5}">
                      <a16:colId xmlns:a16="http://schemas.microsoft.com/office/drawing/2014/main" val="898821170"/>
                    </a:ext>
                  </a:extLst>
                </a:gridCol>
                <a:gridCol w="679565">
                  <a:extLst>
                    <a:ext uri="{9D8B030D-6E8A-4147-A177-3AD203B41FA5}">
                      <a16:colId xmlns:a16="http://schemas.microsoft.com/office/drawing/2014/main" val="2255438405"/>
                    </a:ext>
                  </a:extLst>
                </a:gridCol>
                <a:gridCol w="679565">
                  <a:extLst>
                    <a:ext uri="{9D8B030D-6E8A-4147-A177-3AD203B41FA5}">
                      <a16:colId xmlns:a16="http://schemas.microsoft.com/office/drawing/2014/main" val="238529857"/>
                    </a:ext>
                  </a:extLst>
                </a:gridCol>
                <a:gridCol w="679565">
                  <a:extLst>
                    <a:ext uri="{9D8B030D-6E8A-4147-A177-3AD203B41FA5}">
                      <a16:colId xmlns:a16="http://schemas.microsoft.com/office/drawing/2014/main" val="430227978"/>
                    </a:ext>
                  </a:extLst>
                </a:gridCol>
              </a:tblGrid>
              <a:tr h="13729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Показатели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Единица измерения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Факт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Оценка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Прогноз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305139"/>
                  </a:ext>
                </a:extLst>
              </a:tr>
              <a:tr h="1372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2026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2027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2028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2029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8897471"/>
                  </a:ext>
                </a:extLst>
              </a:tr>
              <a:tr h="3890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2023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2024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2025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9626990"/>
                  </a:ext>
                </a:extLst>
              </a:tr>
              <a:tr h="3890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ВВОД В ДЕЙСТВИЕ ОБЪЕКТОВ СОЦИАЛЬНО-КУЛЬТУРНОГО НАЗНАЧЕНИЯ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359551"/>
                  </a:ext>
                </a:extLst>
              </a:tr>
              <a:tr h="3890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Ввод в действие объектов социально-культурного назначения по всем источникам финансирования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870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8593841"/>
                  </a:ext>
                </a:extLst>
              </a:tr>
              <a:tr h="2822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Дошкольные образовательные учреждения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870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мест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120,00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450,00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450,00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052732"/>
                  </a:ext>
                </a:extLst>
              </a:tr>
              <a:tr h="1678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Общеобразовательные учреждения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870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уч. мест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750,00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1050,00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1050,00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1225,00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1225,00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8625974"/>
                  </a:ext>
                </a:extLst>
              </a:tr>
              <a:tr h="1678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Больничные учреждения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870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коек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906774"/>
                  </a:ext>
                </a:extLst>
              </a:tr>
              <a:tr h="2822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МАЛОЕ И СРЕДНЕЕ ПРЕДПРИНИМАТЕЛЬСТВО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357156"/>
                  </a:ext>
                </a:extLst>
              </a:tr>
              <a:tr h="5034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Количество субъектов малого и среднего предпринимательства - всего по состоянию на конец года (включая микропредприятия)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870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единиц</a:t>
                      </a:r>
                      <a:br>
                        <a:rPr lang="ru-RU" sz="800" b="1" u="none" strike="noStrike">
                          <a:effectLst/>
                        </a:rPr>
                      </a:br>
                      <a:br>
                        <a:rPr lang="ru-RU" sz="800" b="1" u="none" strike="noStrike">
                          <a:effectLst/>
                        </a:rPr>
                      </a:b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7884,00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8189,00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8521,00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8687,00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8851,00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8770,00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9193,00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8856,00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9549,00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8944,00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9835,00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9034,00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10130,00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731392"/>
                  </a:ext>
                </a:extLst>
              </a:tr>
              <a:tr h="3890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Число занятых в малом и среднем предпринимательстве (включая микропредприятия)- всего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870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человек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32715,00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34197,00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34407,00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35083,00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35776,00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35431,00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36815,00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35793,00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38123,00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36150,00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38694,00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36512,00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39275,00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768037"/>
                  </a:ext>
                </a:extLst>
              </a:tr>
              <a:tr h="1678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Количество самозанятых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870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единиц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13661,00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19922,00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23550,00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24490,00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25434,00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24979,00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26197,00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25479,00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26982,00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26034,00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28082,00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26589,00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29182,00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664326"/>
                  </a:ext>
                </a:extLst>
              </a:tr>
              <a:tr h="2822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ПОКАЗАТЕЛИ РАЗВИТИЯ ОБРАЗОВАНИЯ, ЗДРАВООХРАНЕНИЯ, КУЛЬТУРЫ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3386371"/>
                  </a:ext>
                </a:extLst>
              </a:tr>
              <a:tr h="1678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Обеспеченность: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870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311866"/>
                  </a:ext>
                </a:extLst>
              </a:tr>
              <a:tr h="2822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больничными койками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7611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коек на 10 тыс. населения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87,30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87,00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86,50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86,60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87,63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86,70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87,60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86,80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87,98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86,70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87,56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86,60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87,54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8989927"/>
                  </a:ext>
                </a:extLst>
              </a:tr>
              <a:tr h="2822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амбулаторно-поликлиническими учреждениями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7611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пос. в смену на 10 тыс. населения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288,60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287,90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288,36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288,26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288,57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288,16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288,26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287,92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288,58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288,79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288,89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289,10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289,21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323828"/>
                  </a:ext>
                </a:extLst>
              </a:tr>
              <a:tr h="2822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врачами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7611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человек на 10 тыс. населения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27,10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26,60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26,60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26,50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27,88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26,60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27,85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26,70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27,81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26,60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27,77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26,50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27,74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872532"/>
                  </a:ext>
                </a:extLst>
              </a:tr>
              <a:tr h="2822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средним медицинским персоналом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7611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человек на 10 тыс. населения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84,80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84,70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84,70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84,60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85,79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84,70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85,85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84,80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85,90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84,70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85,65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84,60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85,60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499953"/>
                  </a:ext>
                </a:extLst>
              </a:tr>
              <a:tr h="5034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стационарными учреждениями социального обслуживания престарелых и инвалидов (взрослых и детей)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7611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мест на 10 тыс. населения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12,33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12,30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11,31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11,32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11,33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11,29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11,33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11,28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11,33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11,27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781137"/>
                  </a:ext>
                </a:extLst>
              </a:tr>
              <a:tr h="2822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учреждениями культурно-досугового типа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7611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учреждений на 100 тыс. населения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5727109"/>
                  </a:ext>
                </a:extLst>
              </a:tr>
              <a:tr h="2822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дошкольными образовательными учреждениями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7611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мест на 1000 детей дошкольного возраста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765,00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839,00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819,00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828,20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828,30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828,22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828,32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828,24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828,34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828,26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828,36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828,28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828,38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489" marR="5489" marT="5489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7664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241508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8CD69B-111C-4484-BD4F-613EEB3D7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862" y="0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2026 год и плановый период до 2028 года, на долгосрочный период до 2042 года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4DD05826-1BFE-44EC-95A3-71E832FE19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133073"/>
              </p:ext>
            </p:extLst>
          </p:nvPr>
        </p:nvGraphicFramePr>
        <p:xfrm>
          <a:off x="248531" y="490797"/>
          <a:ext cx="11881325" cy="62893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17268">
                  <a:extLst>
                    <a:ext uri="{9D8B030D-6E8A-4147-A177-3AD203B41FA5}">
                      <a16:colId xmlns:a16="http://schemas.microsoft.com/office/drawing/2014/main" val="1028603882"/>
                    </a:ext>
                  </a:extLst>
                </a:gridCol>
                <a:gridCol w="1086277">
                  <a:extLst>
                    <a:ext uri="{9D8B030D-6E8A-4147-A177-3AD203B41FA5}">
                      <a16:colId xmlns:a16="http://schemas.microsoft.com/office/drawing/2014/main" val="1027131475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2464608463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2386909210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1347293402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935406182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671193867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3375577350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965785976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1687872370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801384064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2717630652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2136188312"/>
                    </a:ext>
                  </a:extLst>
                </a:gridCol>
                <a:gridCol w="739815">
                  <a:extLst>
                    <a:ext uri="{9D8B030D-6E8A-4147-A177-3AD203B41FA5}">
                      <a16:colId xmlns:a16="http://schemas.microsoft.com/office/drawing/2014/main" val="3694833333"/>
                    </a:ext>
                  </a:extLst>
                </a:gridCol>
              </a:tblGrid>
              <a:tr h="11090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Показатели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Единица измерения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прогноз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270603"/>
                  </a:ext>
                </a:extLst>
              </a:tr>
              <a:tr h="1109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2031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2032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2033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2034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2035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4298851"/>
                  </a:ext>
                </a:extLst>
              </a:tr>
              <a:tr h="3142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686665"/>
                  </a:ext>
                </a:extLst>
              </a:tr>
              <a:tr h="1355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ТРУД И ЗАНЯТОСТЬ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685195"/>
                  </a:ext>
                </a:extLst>
              </a:tr>
              <a:tr h="1355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Численность трудовых ресурсов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человек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162399,00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165166,00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162525,00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165409,00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162685,00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165697,00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162881,00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166031,00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163116,00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166412,00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163391,00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166844,00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3589316"/>
                  </a:ext>
                </a:extLst>
              </a:tr>
              <a:tr h="2279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Численность занятых в экономике (среднегодовая) - всего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человек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86338,00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90478,00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86757,00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91227,00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87178,00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91987,00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87604,00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92755,00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88034,00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93534,00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88467,00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94322,00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976388"/>
                  </a:ext>
                </a:extLst>
              </a:tr>
              <a:tr h="2279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Уровень зарегистрированной безработицы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%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0,29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0,28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0,28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0,27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0,27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0,26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6560014"/>
                  </a:ext>
                </a:extLst>
              </a:tr>
              <a:tr h="2279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Среднесписочная численность работников организаций - всего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человек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49461,00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50614,00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49511,00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50765,00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49560,00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50918,00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49610,00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51070,00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49660,00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51224,00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49709,00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51377,00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010589"/>
                  </a:ext>
                </a:extLst>
              </a:tr>
              <a:tr h="1355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Среднемесячная заработная плата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рублей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114140,15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119583,16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120760,28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127116,90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127885,14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135252,38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135558,25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144043,78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143827,30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153550,67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152744,59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163838,57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205816"/>
                  </a:ext>
                </a:extLst>
              </a:tr>
              <a:tr h="3142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ВВОД В ДЕЙСТВИЕ ОБЪЕКТОВ СОЦИАЛЬНО-КУЛЬТУРНОГО НАЗНАЧЕНИЯ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180332"/>
                  </a:ext>
                </a:extLst>
              </a:tr>
              <a:tr h="3142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Ввод в действие объектов социально-культурного назначения по всем источникам финансирования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936316"/>
                  </a:ext>
                </a:extLst>
              </a:tr>
              <a:tr h="2279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Дошкольные образовательные учреждения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мест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994107"/>
                  </a:ext>
                </a:extLst>
              </a:tr>
              <a:tr h="1355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Общеобразовательные учреждения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уч. мест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629178"/>
                  </a:ext>
                </a:extLst>
              </a:tr>
              <a:tr h="1355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Больничные учреждения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коек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379422"/>
                  </a:ext>
                </a:extLst>
              </a:tr>
              <a:tr h="2279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МАЛОЕ И СРЕДНЕЕ ПРЕДПРИНИМАТЕЛЬСТВО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798695"/>
                  </a:ext>
                </a:extLst>
              </a:tr>
              <a:tr h="2986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b="1" u="none" strike="noStrike" dirty="0">
                          <a:effectLst/>
                        </a:rPr>
                        <a:t>Количество субъектов малого и среднего предпринимательства - всего по состоянию на конец года (включая микропредприятия)</a:t>
                      </a:r>
                      <a:endParaRPr lang="ru-RU" sz="75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единиц</a:t>
                      </a:r>
                      <a:br>
                        <a:rPr lang="ru-RU" sz="800" b="1" u="none" strike="noStrike">
                          <a:effectLst/>
                        </a:rPr>
                      </a:br>
                      <a:br>
                        <a:rPr lang="ru-RU" sz="800" b="1" u="none" strike="noStrike">
                          <a:effectLst/>
                        </a:rPr>
                      </a:b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9124,00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10434,00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9215,00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10747,00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9307,00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11069,00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9400,00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11402,00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9494,00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11744,00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9589,00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12096,00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6279264"/>
                  </a:ext>
                </a:extLst>
              </a:tr>
              <a:tr h="3265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b="1" u="none" strike="noStrike">
                          <a:effectLst/>
                        </a:rPr>
                        <a:t>Число занятых в малом и среднем предпринимательстве (включая микропредприятия)- всего</a:t>
                      </a:r>
                      <a:endParaRPr lang="ru-RU" sz="7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человек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36877,00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39864,00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37246,00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40462,00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37618,00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41069,00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37994,00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41685,00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38374,00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42310,00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38758,00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42945,00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220214"/>
                  </a:ext>
                </a:extLst>
              </a:tr>
              <a:tr h="1355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b="1" u="none" strike="noStrike" dirty="0">
                          <a:effectLst/>
                        </a:rPr>
                        <a:t>Количество самозанятых</a:t>
                      </a:r>
                      <a:endParaRPr lang="ru-RU" sz="75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единиц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27144,00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30282,00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27699,00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31382,00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28254,00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32482,00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28809,00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33582,00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29364,00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34682,00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29919,00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35782,00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653701"/>
                  </a:ext>
                </a:extLst>
              </a:tr>
              <a:tr h="2279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ПОКАЗАТЕЛИ РАЗВИТИЯ ОБРАЗОВАНИЯ, ЗДРАВООХРАНЕНИЯ, КУЛЬТУРЫ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4859165"/>
                  </a:ext>
                </a:extLst>
              </a:tr>
              <a:tr h="1355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Обеспеченность: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589966"/>
                  </a:ext>
                </a:extLst>
              </a:tr>
              <a:tr h="2279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b="1" u="none" strike="noStrike" dirty="0">
                          <a:effectLst/>
                        </a:rPr>
                        <a:t>больничными койками</a:t>
                      </a:r>
                      <a:endParaRPr lang="ru-RU" sz="75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>
                          <a:effectLst/>
                        </a:rPr>
                        <a:t>коек на 10 тыс. населения</a:t>
                      </a:r>
                      <a:endParaRPr lang="ru-RU" sz="7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86,50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87,51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86,40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87,48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86,30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87,37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86,20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87,23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86,10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87,17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86,00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87,09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659752"/>
                  </a:ext>
                </a:extLst>
              </a:tr>
              <a:tr h="2279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b="1" u="none" strike="noStrike" dirty="0">
                          <a:effectLst/>
                        </a:rPr>
                        <a:t>амбулаторно-поликлиническими учреждениями</a:t>
                      </a:r>
                      <a:endParaRPr lang="ru-RU" sz="75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>
                          <a:effectLst/>
                        </a:rPr>
                        <a:t>пос. в смену на 10 тыс. населения</a:t>
                      </a:r>
                      <a:endParaRPr lang="ru-RU" sz="7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289,42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289,52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289,73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289,84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290,05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290,15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290,36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290,47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290,68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290,78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290,99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291,10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352537"/>
                  </a:ext>
                </a:extLst>
              </a:tr>
              <a:tr h="2279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b="1" u="none" strike="noStrike" dirty="0">
                          <a:effectLst/>
                        </a:rPr>
                        <a:t>врачами</a:t>
                      </a:r>
                      <a:endParaRPr lang="ru-RU" sz="75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 dirty="0">
                          <a:effectLst/>
                        </a:rPr>
                        <a:t>человек на 10 тыс. населения</a:t>
                      </a:r>
                      <a:endParaRPr lang="ru-RU" sz="7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26,40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27,70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26,30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27,65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26,20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27,60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26,10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27,55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26,00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27,40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25,90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27,10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004712"/>
                  </a:ext>
                </a:extLst>
              </a:tr>
              <a:tr h="2279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b="1" u="none" strike="noStrike" dirty="0">
                          <a:effectLst/>
                        </a:rPr>
                        <a:t>средним медицинским персоналом</a:t>
                      </a:r>
                      <a:endParaRPr lang="ru-RU" sz="75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>
                          <a:effectLst/>
                        </a:rPr>
                        <a:t>человек на 10 тыс. населения</a:t>
                      </a:r>
                      <a:endParaRPr lang="ru-RU" sz="7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84,50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85,55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84,40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85,50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84,30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85,45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84,20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85,30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84,10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85,14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85,10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096884"/>
                  </a:ext>
                </a:extLst>
              </a:tr>
              <a:tr h="4066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b="1" u="none" strike="noStrike" dirty="0">
                          <a:effectLst/>
                        </a:rPr>
                        <a:t>стационарными учреждениями социального обслуживания престарелых и инвалидов (взрослых и детей)</a:t>
                      </a:r>
                      <a:endParaRPr lang="ru-RU" sz="75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>
                          <a:effectLst/>
                        </a:rPr>
                        <a:t>мест на 10 тыс. населения</a:t>
                      </a:r>
                      <a:endParaRPr lang="ru-RU" sz="7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11,32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11,26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11,31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11,24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11,22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11,29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11,27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11,17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11,25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11,14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62542"/>
                  </a:ext>
                </a:extLst>
              </a:tr>
              <a:tr h="2279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b="1" u="none" strike="noStrike" dirty="0">
                          <a:effectLst/>
                        </a:rPr>
                        <a:t>учреждениями культурно-досугового типа</a:t>
                      </a:r>
                      <a:endParaRPr lang="ru-RU" sz="75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>
                          <a:effectLst/>
                        </a:rPr>
                        <a:t>учреждений на 100 тыс. населения</a:t>
                      </a:r>
                      <a:endParaRPr lang="ru-RU" sz="7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4495976"/>
                  </a:ext>
                </a:extLst>
              </a:tr>
              <a:tr h="2279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b="1" u="none" strike="noStrike" dirty="0">
                          <a:effectLst/>
                        </a:rPr>
                        <a:t>дошкольными образовательными учреждениями</a:t>
                      </a:r>
                      <a:endParaRPr lang="ru-RU" sz="75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1" u="none" strike="noStrike" dirty="0">
                          <a:effectLst/>
                        </a:rPr>
                        <a:t>мест на 1000 детей дошкольного возраста</a:t>
                      </a:r>
                      <a:endParaRPr lang="ru-RU" sz="7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828,30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828,40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828,32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828,42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828,34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828,44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828,36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828,46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828,48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828,50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828,50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828,52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648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897824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CE470FA-ED24-46DD-82C1-67C8373BC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302" y="566242"/>
            <a:ext cx="10312366" cy="64807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жители города Стерлитамак!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9293745-184B-4CBF-BBC9-3573ADBC0414}"/>
              </a:ext>
            </a:extLst>
          </p:cNvPr>
          <p:cNvSpPr/>
          <p:nvPr/>
        </p:nvSpPr>
        <p:spPr>
          <a:xfrm>
            <a:off x="1429305" y="1623119"/>
            <a:ext cx="10493405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962" algn="just"/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целях повышения прозрачности бюджета и бюджетного процесса Финансовым управлением администрации городского округа город Стерлитамак Республики Башкортостан разработан информационный ресурс «Бюджет для граждан».</a:t>
            </a:r>
          </a:p>
          <a:p>
            <a:pPr indent="449962" algn="just"/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Излагая материал, мы постарались в доступной для граждан форме разъяснить все тонкости сложных механизмов бюджетного процесса.</a:t>
            </a:r>
          </a:p>
          <a:p>
            <a:pPr indent="449962" algn="just"/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формируется доходная и расходная часть бюджета города Стерлитамак? </a:t>
            </a:r>
          </a:p>
          <a:p>
            <a:pPr indent="449962" algn="just"/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Сколько тратится из городского бюджета на образование, физкультуру и спорт, культуру и другие отрасли? </a:t>
            </a:r>
          </a:p>
          <a:p>
            <a:pPr indent="449962" algn="just"/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Ответы на эти и ряд других вопросов содержит «Бюджет для граждан». </a:t>
            </a:r>
          </a:p>
          <a:p>
            <a:pPr indent="449962" algn="just"/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«Бюджет для граждан» – информационный сборник, который познакомит население с основами формирования и расходования бюджета города. В электронном «Бюджете для граждан» даны определения терминов, рассмотрен механизм бюджетного процесса в городском округе. Ключевые параметры бюджета на 2026 год приведены в основном разделе практически в полном объеме, дают наглядное представление о сложившейся ситуации.</a:t>
            </a:r>
          </a:p>
          <a:p>
            <a:pPr indent="449962" algn="just"/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надеемся, что «Бюджет для граждан» будет интересен для каждого жителя нашего города.</a:t>
            </a:r>
            <a:endParaRPr lang="ru-RU" sz="19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04925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BEEC45-5B75-4C61-8B75-589571212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43" y="117426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2026 год и плановый период до 2028 года, на долгосрочный период до 2042 года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E05DA18-384A-430B-8587-8D886534BE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0000227"/>
              </p:ext>
            </p:extLst>
          </p:nvPr>
        </p:nvGraphicFramePr>
        <p:xfrm>
          <a:off x="120923" y="693490"/>
          <a:ext cx="11953324" cy="60089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1069482015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4245968258"/>
                    </a:ext>
                  </a:extLst>
                </a:gridCol>
                <a:gridCol w="72008">
                  <a:extLst>
                    <a:ext uri="{9D8B030D-6E8A-4147-A177-3AD203B41FA5}">
                      <a16:colId xmlns:a16="http://schemas.microsoft.com/office/drawing/2014/main" val="411166381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2070997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3186675101"/>
                    </a:ext>
                  </a:extLst>
                </a:gridCol>
                <a:gridCol w="214082">
                  <a:extLst>
                    <a:ext uri="{9D8B030D-6E8A-4147-A177-3AD203B41FA5}">
                      <a16:colId xmlns:a16="http://schemas.microsoft.com/office/drawing/2014/main" val="1395445261"/>
                    </a:ext>
                  </a:extLst>
                </a:gridCol>
                <a:gridCol w="433990">
                  <a:extLst>
                    <a:ext uri="{9D8B030D-6E8A-4147-A177-3AD203B41FA5}">
                      <a16:colId xmlns:a16="http://schemas.microsoft.com/office/drawing/2014/main" val="103617406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591108396"/>
                    </a:ext>
                  </a:extLst>
                </a:gridCol>
                <a:gridCol w="406534">
                  <a:extLst>
                    <a:ext uri="{9D8B030D-6E8A-4147-A177-3AD203B41FA5}">
                      <a16:colId xmlns:a16="http://schemas.microsoft.com/office/drawing/2014/main" val="1352332679"/>
                    </a:ext>
                  </a:extLst>
                </a:gridCol>
                <a:gridCol w="241538">
                  <a:extLst>
                    <a:ext uri="{9D8B030D-6E8A-4147-A177-3AD203B41FA5}">
                      <a16:colId xmlns:a16="http://schemas.microsoft.com/office/drawing/2014/main" val="4213691877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701034696"/>
                    </a:ext>
                  </a:extLst>
                </a:gridCol>
                <a:gridCol w="670994">
                  <a:extLst>
                    <a:ext uri="{9D8B030D-6E8A-4147-A177-3AD203B41FA5}">
                      <a16:colId xmlns:a16="http://schemas.microsoft.com/office/drawing/2014/main" val="1663150431"/>
                    </a:ext>
                  </a:extLst>
                </a:gridCol>
                <a:gridCol w="744298">
                  <a:extLst>
                    <a:ext uri="{9D8B030D-6E8A-4147-A177-3AD203B41FA5}">
                      <a16:colId xmlns:a16="http://schemas.microsoft.com/office/drawing/2014/main" val="1750944256"/>
                    </a:ext>
                  </a:extLst>
                </a:gridCol>
                <a:gridCol w="744298">
                  <a:extLst>
                    <a:ext uri="{9D8B030D-6E8A-4147-A177-3AD203B41FA5}">
                      <a16:colId xmlns:a16="http://schemas.microsoft.com/office/drawing/2014/main" val="3740031458"/>
                    </a:ext>
                  </a:extLst>
                </a:gridCol>
                <a:gridCol w="744298">
                  <a:extLst>
                    <a:ext uri="{9D8B030D-6E8A-4147-A177-3AD203B41FA5}">
                      <a16:colId xmlns:a16="http://schemas.microsoft.com/office/drawing/2014/main" val="117860681"/>
                    </a:ext>
                  </a:extLst>
                </a:gridCol>
                <a:gridCol w="744298">
                  <a:extLst>
                    <a:ext uri="{9D8B030D-6E8A-4147-A177-3AD203B41FA5}">
                      <a16:colId xmlns:a16="http://schemas.microsoft.com/office/drawing/2014/main" val="3393897254"/>
                    </a:ext>
                  </a:extLst>
                </a:gridCol>
                <a:gridCol w="744298">
                  <a:extLst>
                    <a:ext uri="{9D8B030D-6E8A-4147-A177-3AD203B41FA5}">
                      <a16:colId xmlns:a16="http://schemas.microsoft.com/office/drawing/2014/main" val="1933443153"/>
                    </a:ext>
                  </a:extLst>
                </a:gridCol>
              </a:tblGrid>
              <a:tr h="11224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Показатели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Единица измерения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164603"/>
                  </a:ext>
                </a:extLst>
              </a:tr>
              <a:tr h="1122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2037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2038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2039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2041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2042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607482"/>
                  </a:ext>
                </a:extLst>
              </a:tr>
              <a:tr h="2512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Консервативный - вариант1</a:t>
                      </a:r>
                      <a:endParaRPr lang="ru-RU" sz="7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>
                          <a:effectLst/>
                        </a:rPr>
                        <a:t>Базовый - вариант2</a:t>
                      </a:r>
                      <a:endParaRPr lang="ru-RU" sz="7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Консервативный - вариант1</a:t>
                      </a:r>
                      <a:endParaRPr lang="ru-RU" sz="7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Базовый - вариант2</a:t>
                      </a:r>
                      <a:endParaRPr lang="ru-RU" sz="7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>
                          <a:effectLst/>
                        </a:rPr>
                        <a:t>Базовый - вариант2</a:t>
                      </a:r>
                      <a:endParaRPr lang="ru-RU" sz="7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>
                          <a:effectLst/>
                        </a:rPr>
                        <a:t>Консервативный - вариант1</a:t>
                      </a:r>
                      <a:endParaRPr lang="ru-RU" sz="7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Базовый - вариант2</a:t>
                      </a:r>
                      <a:endParaRPr lang="ru-RU" sz="7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>
                          <a:effectLst/>
                        </a:rPr>
                        <a:t>Базовый - вариант2</a:t>
                      </a:r>
                      <a:endParaRPr lang="ru-RU" sz="7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>
                          <a:effectLst/>
                        </a:rPr>
                        <a:t>Консервативный - вариант1</a:t>
                      </a:r>
                      <a:endParaRPr lang="ru-RU" sz="7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Базовый - вариант2</a:t>
                      </a:r>
                      <a:endParaRPr lang="ru-RU" sz="7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Консервативный - вариант1</a:t>
                      </a:r>
                      <a:endParaRPr lang="ru-RU" sz="7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Базовый - вариант2</a:t>
                      </a:r>
                      <a:endParaRPr lang="ru-RU" sz="7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Консервативный - вариант1</a:t>
                      </a:r>
                      <a:endParaRPr lang="ru-RU" sz="7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Базовый - вариант2</a:t>
                      </a:r>
                      <a:endParaRPr lang="ru-RU" sz="7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557545"/>
                  </a:ext>
                </a:extLst>
              </a:tr>
              <a:tr h="137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ТРУД И ЗАНЯТОСТЬ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6766719"/>
                  </a:ext>
                </a:extLst>
              </a:tr>
              <a:tr h="137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Численность трудовых ресурсов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человек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163707,00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167328,00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164068,00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167867,00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167867,00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164476,00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168463,00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168463,00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164933,00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169119,00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165441,00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169838,00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167044,00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170623,00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785172"/>
                  </a:ext>
                </a:extLst>
              </a:tr>
              <a:tr h="23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Численность занятых в экономике (среднегодовая) - всего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человек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88905,00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95120,00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89346,00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95929,00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95929,00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89792,00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96747,00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96747,00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90240,00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97577,00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90693,00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98417,00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91151,00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99267,00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559028"/>
                  </a:ext>
                </a:extLst>
              </a:tr>
              <a:tr h="23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Уровень зарегистрированной безработицы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%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0,26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0,25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0,25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0,25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0,25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0,24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0,24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0,23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9481104"/>
                  </a:ext>
                </a:extLst>
              </a:tr>
              <a:tr h="23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Среднесписочная численность работников организаций - всего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человек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49759,00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51531,00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49809,00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51686,00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51686,00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49859,00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51841,00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51841,00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49908,00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51997,00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49958,00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52153,00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50008,00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52309,00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2817"/>
                  </a:ext>
                </a:extLst>
              </a:tr>
              <a:tr h="137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Среднемесячная заработная плата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рублей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162367,50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174979,59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172759,02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187053,18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187053,18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183988,36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200146,90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200146,90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196131,59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214357,33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209272,41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229791,06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223502,93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246565,81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27439"/>
                  </a:ext>
                </a:extLst>
              </a:tr>
              <a:tr h="318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ВВОД В ДЕЙСТВИЕ ОБЪЕКТОВ СОЦИАЛЬНО-КУЛЬТУРНОГО НАЗНАЧЕНИЯ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805209"/>
                  </a:ext>
                </a:extLst>
              </a:tr>
              <a:tr h="318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Ввод в действие объектов социально-культурного назначения по всем источникам финансирования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544476"/>
                  </a:ext>
                </a:extLst>
              </a:tr>
              <a:tr h="23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Дошкольные образовательные учреждения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мест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350,00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350,00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993017"/>
                  </a:ext>
                </a:extLst>
              </a:tr>
              <a:tr h="137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Общеобразовательные учреждения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уч. мест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811529"/>
                  </a:ext>
                </a:extLst>
              </a:tr>
              <a:tr h="137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Больничные учреждения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коек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973952"/>
                  </a:ext>
                </a:extLst>
              </a:tr>
              <a:tr h="23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МАЛОЕ И СРЕДНЕЕ ПРЕДПРИНИМАТЕЛЬСТВО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968669"/>
                  </a:ext>
                </a:extLst>
              </a:tr>
              <a:tr h="4115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b="1" u="none" strike="noStrike" dirty="0">
                          <a:effectLst/>
                        </a:rPr>
                        <a:t>Количество субъектов малого и среднего предпринимательства - всего по состоянию на конец года (включая микропредприятия</a:t>
                      </a:r>
                      <a:r>
                        <a:rPr lang="ru-RU" sz="800" b="1" u="none" strike="noStrike" dirty="0">
                          <a:effectLst/>
                        </a:rPr>
                        <a:t>)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единиц</a:t>
                      </a:r>
                      <a:br>
                        <a:rPr lang="ru-RU" sz="800" b="1" u="none" strike="noStrike">
                          <a:effectLst/>
                        </a:rPr>
                      </a:br>
                      <a:br>
                        <a:rPr lang="ru-RU" sz="800" b="1" u="none" strike="noStrike">
                          <a:effectLst/>
                        </a:rPr>
                      </a:b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9685,00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12459,00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9782,00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12833,00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12833,00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9880,00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13218,00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13218,00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9979,00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13614,00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10078,00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14023,00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10179,00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14443,00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270949"/>
                  </a:ext>
                </a:extLst>
              </a:tr>
              <a:tr h="318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Число занятых в малом и среднем предпринимательстве (включая микропредприятия)- всего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человек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39146,00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43589,00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39537,00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44243,00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44243,00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39933,00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44906,00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44906,00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40332,00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45580,00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40735,00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46264,00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41143,00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46958,00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02233"/>
                  </a:ext>
                </a:extLst>
              </a:tr>
              <a:tr h="137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Количество самозанятых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единиц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30474,00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36882,00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31029,00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37982,00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37982,00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31584,00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39082,00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39082,00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32139,00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40182,00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32694,00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41282,00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33249,00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42382,00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015305"/>
                  </a:ext>
                </a:extLst>
              </a:tr>
              <a:tr h="23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ПОКАЗАТЕЛИ РАЗВИТИЯ ОБРАЗОВАНИЯ, ЗДРАВООХРАНЕНИЯ, КУЛЬТУРЫ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693746"/>
                  </a:ext>
                </a:extLst>
              </a:tr>
              <a:tr h="137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Обеспеченность: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241287"/>
                  </a:ext>
                </a:extLst>
              </a:tr>
              <a:tr h="1649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больничными койками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коек на 10 тыс. населения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85,90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87,00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85,80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86,90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86,90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85,70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86,80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86,80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85,60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86,70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85,50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86,60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85,40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86,50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5418561"/>
                  </a:ext>
                </a:extLst>
              </a:tr>
              <a:tr h="23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амбулаторно-поликлиническими учреждениями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пос. в смену на 10 тыс. населения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291,31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291,41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291,52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291,62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291,62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291,73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291,83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291,83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291,94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292,04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292,15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292,25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292,36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292,46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139456"/>
                  </a:ext>
                </a:extLst>
              </a:tr>
              <a:tr h="1899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врачами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человек на 10 тыс. населения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25,80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26,89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25,70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26,79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26,79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25,60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26,69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26,69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25,50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26,59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25,40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26,49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25,30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26,39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983151"/>
                  </a:ext>
                </a:extLst>
              </a:tr>
              <a:tr h="1752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средним медицинским персоналом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человек на 10 тыс. населения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83,90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85,00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83,80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84,90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84,90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83,70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84,80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84,80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83,60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84,70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83,50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84,60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83,40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84,50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716410"/>
                  </a:ext>
                </a:extLst>
              </a:tr>
              <a:tr h="4115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стационарными учреждениями социального обслуживания престарелых и инвалидов (взрослых и детей)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мест на 10 тыс. населения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11,23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11,11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11,21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11,08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11,08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11,18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11,04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11,04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11,15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10,99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11,11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10,95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957294"/>
                  </a:ext>
                </a:extLst>
              </a:tr>
              <a:tr h="1991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учреждениями культурно-досугового типа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учреждений на 100 тыс. населения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0,35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306062"/>
                  </a:ext>
                </a:extLst>
              </a:tr>
              <a:tr h="23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дошкольными образовательными учреждениями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мест на 1000 детей дошкольного возраста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828,38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828,52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828,40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828,54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828,54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828,42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828,56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828,56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828,92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829,26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829,42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829,96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829,92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830,66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56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263377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7A9575-B646-45AE-899B-8CE0A8F32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43" y="117426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2026 год и плановый период до 2028 года, на долгосрочный период до 2042 года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D67BFD3D-F59A-404A-9BBF-B60BC88198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619096"/>
              </p:ext>
            </p:extLst>
          </p:nvPr>
        </p:nvGraphicFramePr>
        <p:xfrm>
          <a:off x="408955" y="693490"/>
          <a:ext cx="11521277" cy="60028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0189">
                  <a:extLst>
                    <a:ext uri="{9D8B030D-6E8A-4147-A177-3AD203B41FA5}">
                      <a16:colId xmlns:a16="http://schemas.microsoft.com/office/drawing/2014/main" val="1695569310"/>
                    </a:ext>
                  </a:extLst>
                </a:gridCol>
                <a:gridCol w="991616">
                  <a:extLst>
                    <a:ext uri="{9D8B030D-6E8A-4147-A177-3AD203B41FA5}">
                      <a16:colId xmlns:a16="http://schemas.microsoft.com/office/drawing/2014/main" val="294648565"/>
                    </a:ext>
                  </a:extLst>
                </a:gridCol>
                <a:gridCol w="675344">
                  <a:extLst>
                    <a:ext uri="{9D8B030D-6E8A-4147-A177-3AD203B41FA5}">
                      <a16:colId xmlns:a16="http://schemas.microsoft.com/office/drawing/2014/main" val="3692199091"/>
                    </a:ext>
                  </a:extLst>
                </a:gridCol>
                <a:gridCol w="675344">
                  <a:extLst>
                    <a:ext uri="{9D8B030D-6E8A-4147-A177-3AD203B41FA5}">
                      <a16:colId xmlns:a16="http://schemas.microsoft.com/office/drawing/2014/main" val="3179359399"/>
                    </a:ext>
                  </a:extLst>
                </a:gridCol>
                <a:gridCol w="675344">
                  <a:extLst>
                    <a:ext uri="{9D8B030D-6E8A-4147-A177-3AD203B41FA5}">
                      <a16:colId xmlns:a16="http://schemas.microsoft.com/office/drawing/2014/main" val="360485702"/>
                    </a:ext>
                  </a:extLst>
                </a:gridCol>
                <a:gridCol w="675344">
                  <a:extLst>
                    <a:ext uri="{9D8B030D-6E8A-4147-A177-3AD203B41FA5}">
                      <a16:colId xmlns:a16="http://schemas.microsoft.com/office/drawing/2014/main" val="3752787372"/>
                    </a:ext>
                  </a:extLst>
                </a:gridCol>
                <a:gridCol w="675344">
                  <a:extLst>
                    <a:ext uri="{9D8B030D-6E8A-4147-A177-3AD203B41FA5}">
                      <a16:colId xmlns:a16="http://schemas.microsoft.com/office/drawing/2014/main" val="1583415349"/>
                    </a:ext>
                  </a:extLst>
                </a:gridCol>
                <a:gridCol w="675344">
                  <a:extLst>
                    <a:ext uri="{9D8B030D-6E8A-4147-A177-3AD203B41FA5}">
                      <a16:colId xmlns:a16="http://schemas.microsoft.com/office/drawing/2014/main" val="466249356"/>
                    </a:ext>
                  </a:extLst>
                </a:gridCol>
                <a:gridCol w="675344">
                  <a:extLst>
                    <a:ext uri="{9D8B030D-6E8A-4147-A177-3AD203B41FA5}">
                      <a16:colId xmlns:a16="http://schemas.microsoft.com/office/drawing/2014/main" val="1123551498"/>
                    </a:ext>
                  </a:extLst>
                </a:gridCol>
                <a:gridCol w="675344">
                  <a:extLst>
                    <a:ext uri="{9D8B030D-6E8A-4147-A177-3AD203B41FA5}">
                      <a16:colId xmlns:a16="http://schemas.microsoft.com/office/drawing/2014/main" val="120771788"/>
                    </a:ext>
                  </a:extLst>
                </a:gridCol>
                <a:gridCol w="675344">
                  <a:extLst>
                    <a:ext uri="{9D8B030D-6E8A-4147-A177-3AD203B41FA5}">
                      <a16:colId xmlns:a16="http://schemas.microsoft.com/office/drawing/2014/main" val="2323830598"/>
                    </a:ext>
                  </a:extLst>
                </a:gridCol>
                <a:gridCol w="675344">
                  <a:extLst>
                    <a:ext uri="{9D8B030D-6E8A-4147-A177-3AD203B41FA5}">
                      <a16:colId xmlns:a16="http://schemas.microsoft.com/office/drawing/2014/main" val="3579466217"/>
                    </a:ext>
                  </a:extLst>
                </a:gridCol>
                <a:gridCol w="675344">
                  <a:extLst>
                    <a:ext uri="{9D8B030D-6E8A-4147-A177-3AD203B41FA5}">
                      <a16:colId xmlns:a16="http://schemas.microsoft.com/office/drawing/2014/main" val="2714169401"/>
                    </a:ext>
                  </a:extLst>
                </a:gridCol>
                <a:gridCol w="675344">
                  <a:extLst>
                    <a:ext uri="{9D8B030D-6E8A-4147-A177-3AD203B41FA5}">
                      <a16:colId xmlns:a16="http://schemas.microsoft.com/office/drawing/2014/main" val="2996904281"/>
                    </a:ext>
                  </a:extLst>
                </a:gridCol>
                <a:gridCol w="675344">
                  <a:extLst>
                    <a:ext uri="{9D8B030D-6E8A-4147-A177-3AD203B41FA5}">
                      <a16:colId xmlns:a16="http://schemas.microsoft.com/office/drawing/2014/main" val="2925539948"/>
                    </a:ext>
                  </a:extLst>
                </a:gridCol>
              </a:tblGrid>
              <a:tr h="13948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Показатели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Единица измерения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Факт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Оценка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Прогноз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62282"/>
                  </a:ext>
                </a:extLst>
              </a:tr>
              <a:tr h="1394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2026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2027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2028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2029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4233708"/>
                  </a:ext>
                </a:extLst>
              </a:tr>
              <a:tr h="3951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2023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2024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2025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816894"/>
                  </a:ext>
                </a:extLst>
              </a:tr>
              <a:tr h="1704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ЖИЛИЩНОЕ СТРОИТЕЛЬСТВО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0395809"/>
                  </a:ext>
                </a:extLst>
              </a:tr>
              <a:tr h="3951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Ввод в эксплуатацию жилых домов за счет всех источников финансирования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кв.м общей площади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116189,00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113748,00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110931,00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114464,00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118142,00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115195,00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116500,00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116000,00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122300,00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110000,00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128100,00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110000,00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134000,00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485843"/>
                  </a:ext>
                </a:extLst>
              </a:tr>
              <a:tr h="3951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Общая площадь жилых помещений, приходящаяся на 1 жителя (на конец года)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кв. м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23,40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23,81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24,79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25,11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26,12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26,22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27,33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27,36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28,11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29,67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29,98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30,47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762592"/>
                  </a:ext>
                </a:extLst>
              </a:tr>
              <a:tr h="2867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Ввод жилых домов, на душу населения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кв. метров на одного человека в год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872557"/>
                  </a:ext>
                </a:extLst>
              </a:tr>
              <a:tr h="1704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Индексы-дефляторы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718289"/>
                  </a:ext>
                </a:extLst>
              </a:tr>
              <a:tr h="2867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Индекс-дефлятор - Добыча полезных ископаемых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% к предыдущему году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105,00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123,70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99,40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8178807"/>
                  </a:ext>
                </a:extLst>
              </a:tr>
              <a:tr h="2867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Индекс-дефлятор - Обрабатывающие производства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% к предыдущему году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107,50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5533319"/>
                  </a:ext>
                </a:extLst>
              </a:tr>
              <a:tr h="3951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Индекс-дефлятор - Обеспечение электрической энергией, газом и паром; кондиционирование воздуха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109,20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109,10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114,50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110,70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110,70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108,40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108,40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106,40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106,40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105,00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105,00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772593"/>
                  </a:ext>
                </a:extLst>
              </a:tr>
              <a:tr h="5114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Индекс-дефлятор - Водоснабжение; водоотведение, организация сбора и утилизации отходов, деятельность по ликвидации загрязнений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97,20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113,90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111,90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111,90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108,00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108,00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106,00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106,00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4212823"/>
                  </a:ext>
                </a:extLst>
              </a:tr>
              <a:tr h="3951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Индекс-дефлятор по объему работ, выполненных по виду деятельности "строительство" (Раздел F)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% к предыдущему году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109,20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110,20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105,90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768561"/>
                  </a:ext>
                </a:extLst>
              </a:tr>
              <a:tr h="3951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Индекс-дефлятор продукции сельского хозяйства в хозяйствах всех категорий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% к предыдущему году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99,20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109,80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108,30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105,80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105,40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105,00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734652"/>
                  </a:ext>
                </a:extLst>
              </a:tr>
              <a:tr h="2867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растениеводство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в % к предыдущему году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98,80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108,10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107,90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105,60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105,20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224697"/>
                  </a:ext>
                </a:extLst>
              </a:tr>
              <a:tr h="2867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животноводство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в % к предыдущему году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99,50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111,20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108,60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105,90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105,50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105,20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105,10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43079"/>
                  </a:ext>
                </a:extLst>
              </a:tr>
              <a:tr h="2867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Индекс-дефлятор оборота розничной торговли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% к предыдущему году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107,30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108,40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105,00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753882"/>
                  </a:ext>
                </a:extLst>
              </a:tr>
              <a:tr h="2867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Индекс-дефлятор объема платных услуг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% к предыдущему году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107,70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110,20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109,80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105,20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105,10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3745"/>
                  </a:ext>
                </a:extLst>
              </a:tr>
              <a:tr h="3951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Индекс-дефлятор объема инвестиций (в основной капитал) за счет всех источников финансирования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% к предыдущему году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110,90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111,00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107,80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105,70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105,30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104,20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4129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93641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CE898E-CE0F-4502-808F-C1C47294C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43" y="117426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2026 год и плановый период до 2028 года, на долгосрочный период до 2042 года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D9B806C3-1B62-4AC2-9EA6-17CD349AB6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780106"/>
              </p:ext>
            </p:extLst>
          </p:nvPr>
        </p:nvGraphicFramePr>
        <p:xfrm>
          <a:off x="192931" y="765498"/>
          <a:ext cx="11809311" cy="59766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5645">
                  <a:extLst>
                    <a:ext uri="{9D8B030D-6E8A-4147-A177-3AD203B41FA5}">
                      <a16:colId xmlns:a16="http://schemas.microsoft.com/office/drawing/2014/main" val="2889925073"/>
                    </a:ext>
                  </a:extLst>
                </a:gridCol>
                <a:gridCol w="1079694">
                  <a:extLst>
                    <a:ext uri="{9D8B030D-6E8A-4147-A177-3AD203B41FA5}">
                      <a16:colId xmlns:a16="http://schemas.microsoft.com/office/drawing/2014/main" val="1217103731"/>
                    </a:ext>
                  </a:extLst>
                </a:gridCol>
                <a:gridCol w="735331">
                  <a:extLst>
                    <a:ext uri="{9D8B030D-6E8A-4147-A177-3AD203B41FA5}">
                      <a16:colId xmlns:a16="http://schemas.microsoft.com/office/drawing/2014/main" val="2214789891"/>
                    </a:ext>
                  </a:extLst>
                </a:gridCol>
                <a:gridCol w="735331">
                  <a:extLst>
                    <a:ext uri="{9D8B030D-6E8A-4147-A177-3AD203B41FA5}">
                      <a16:colId xmlns:a16="http://schemas.microsoft.com/office/drawing/2014/main" val="3821659638"/>
                    </a:ext>
                  </a:extLst>
                </a:gridCol>
                <a:gridCol w="735331">
                  <a:extLst>
                    <a:ext uri="{9D8B030D-6E8A-4147-A177-3AD203B41FA5}">
                      <a16:colId xmlns:a16="http://schemas.microsoft.com/office/drawing/2014/main" val="2755125257"/>
                    </a:ext>
                  </a:extLst>
                </a:gridCol>
                <a:gridCol w="735331">
                  <a:extLst>
                    <a:ext uri="{9D8B030D-6E8A-4147-A177-3AD203B41FA5}">
                      <a16:colId xmlns:a16="http://schemas.microsoft.com/office/drawing/2014/main" val="1958270227"/>
                    </a:ext>
                  </a:extLst>
                </a:gridCol>
                <a:gridCol w="735331">
                  <a:extLst>
                    <a:ext uri="{9D8B030D-6E8A-4147-A177-3AD203B41FA5}">
                      <a16:colId xmlns:a16="http://schemas.microsoft.com/office/drawing/2014/main" val="974774492"/>
                    </a:ext>
                  </a:extLst>
                </a:gridCol>
                <a:gridCol w="735331">
                  <a:extLst>
                    <a:ext uri="{9D8B030D-6E8A-4147-A177-3AD203B41FA5}">
                      <a16:colId xmlns:a16="http://schemas.microsoft.com/office/drawing/2014/main" val="2973248351"/>
                    </a:ext>
                  </a:extLst>
                </a:gridCol>
                <a:gridCol w="735331">
                  <a:extLst>
                    <a:ext uri="{9D8B030D-6E8A-4147-A177-3AD203B41FA5}">
                      <a16:colId xmlns:a16="http://schemas.microsoft.com/office/drawing/2014/main" val="3897606987"/>
                    </a:ext>
                  </a:extLst>
                </a:gridCol>
                <a:gridCol w="735331">
                  <a:extLst>
                    <a:ext uri="{9D8B030D-6E8A-4147-A177-3AD203B41FA5}">
                      <a16:colId xmlns:a16="http://schemas.microsoft.com/office/drawing/2014/main" val="4234750119"/>
                    </a:ext>
                  </a:extLst>
                </a:gridCol>
                <a:gridCol w="735331">
                  <a:extLst>
                    <a:ext uri="{9D8B030D-6E8A-4147-A177-3AD203B41FA5}">
                      <a16:colId xmlns:a16="http://schemas.microsoft.com/office/drawing/2014/main" val="3304450059"/>
                    </a:ext>
                  </a:extLst>
                </a:gridCol>
                <a:gridCol w="735331">
                  <a:extLst>
                    <a:ext uri="{9D8B030D-6E8A-4147-A177-3AD203B41FA5}">
                      <a16:colId xmlns:a16="http://schemas.microsoft.com/office/drawing/2014/main" val="3080071844"/>
                    </a:ext>
                  </a:extLst>
                </a:gridCol>
                <a:gridCol w="735331">
                  <a:extLst>
                    <a:ext uri="{9D8B030D-6E8A-4147-A177-3AD203B41FA5}">
                      <a16:colId xmlns:a16="http://schemas.microsoft.com/office/drawing/2014/main" val="1653832165"/>
                    </a:ext>
                  </a:extLst>
                </a:gridCol>
                <a:gridCol w="735331">
                  <a:extLst>
                    <a:ext uri="{9D8B030D-6E8A-4147-A177-3AD203B41FA5}">
                      <a16:colId xmlns:a16="http://schemas.microsoft.com/office/drawing/2014/main" val="1675519304"/>
                    </a:ext>
                  </a:extLst>
                </a:gridCol>
              </a:tblGrid>
              <a:tr h="14118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Показатели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Единица измерения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прогноз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672525"/>
                  </a:ext>
                </a:extLst>
              </a:tr>
              <a:tr h="1411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2031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2032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2033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2034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2035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2036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2347885"/>
                  </a:ext>
                </a:extLst>
              </a:tr>
              <a:tr h="4000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47141"/>
                  </a:ext>
                </a:extLst>
              </a:tr>
              <a:tr h="1725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ЖИЛИЩНОЕ СТРОИТЕЛЬСТВО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190362"/>
                  </a:ext>
                </a:extLst>
              </a:tr>
              <a:tr h="4000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Ввод в эксплуатацию жилых домов за счет всех источников финансирования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кв.м общей площади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111000,00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135500,00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112000,00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136600,00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1130000,00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137700,00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114000,00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138000,00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115000,00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139000,00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116000,00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140000,00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821282"/>
                  </a:ext>
                </a:extLst>
              </a:tr>
              <a:tr h="4000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Общая площадь жилых помещений, приходящаяся на 1 жителя (на конец года)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кв. м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30,58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31,02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31,55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32,33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33,45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34,45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34,55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35,21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35,33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36,14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36,87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37,12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4588651"/>
                  </a:ext>
                </a:extLst>
              </a:tr>
              <a:tr h="2902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Ввод жилых домов, на душу населения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кв. метров на одного человека в год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097099"/>
                  </a:ext>
                </a:extLst>
              </a:tr>
              <a:tr h="1725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Индексы-дефляторы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0196678"/>
                  </a:ext>
                </a:extLst>
              </a:tr>
              <a:tr h="2902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Индекс-дефлятор - Добыча полезных ископаемых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% к предыдущему году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036840"/>
                  </a:ext>
                </a:extLst>
              </a:tr>
              <a:tr h="2902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</a:rPr>
                        <a:t>Индекс-дефлятор - Обрабатывающие производства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% к предыдущему году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078887"/>
                  </a:ext>
                </a:extLst>
              </a:tr>
              <a:tr h="4000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Индекс-дефлятор - Обеспечение электрической энергией, газом и паром; кондиционирование воздуха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611649"/>
                  </a:ext>
                </a:extLst>
              </a:tr>
              <a:tr h="5176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Индекс-дефлятор - Водоснабжение; водоотведение, организация сбора и утилизации отходов, деятельность по ликвидации загрязнений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7075966"/>
                  </a:ext>
                </a:extLst>
              </a:tr>
              <a:tr h="4000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Индекс-дефлятор по объему работ, выполненных по виду деятельности "строительство" (Раздел F)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% к предыдущему году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262180"/>
                  </a:ext>
                </a:extLst>
              </a:tr>
              <a:tr h="4000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Индекс-дефлятор продукции сельского хозяйства в хозяйствах всех категорий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% к предыдущему году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735646"/>
                  </a:ext>
                </a:extLst>
              </a:tr>
              <a:tr h="2902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растениеводство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в % к предыдущему году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450524"/>
                  </a:ext>
                </a:extLst>
              </a:tr>
              <a:tr h="2902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животноводство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в % к предыдущему году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834140"/>
                  </a:ext>
                </a:extLst>
              </a:tr>
              <a:tr h="2902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Индекс-дефлятор оборота розничной торговли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% к предыдущему году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3114805"/>
                  </a:ext>
                </a:extLst>
              </a:tr>
              <a:tr h="2902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Индекс-дефлятор объема платных услуг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% к предыдущему году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873700"/>
                  </a:ext>
                </a:extLst>
              </a:tr>
              <a:tr h="4000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Индекс-дефлятор объема инвестиций (в основной капитал) за счет всех источников финансирования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% к предыдущему году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103,90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024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020888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7B19E2-7531-4F0A-BE98-58F8D2DD4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43" y="117426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2026 год и плановый период до 2028 года, на долгосрочный период до 2042 года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B5A645B-6F21-4701-A728-39A0CF726F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57887"/>
              </p:ext>
            </p:extLst>
          </p:nvPr>
        </p:nvGraphicFramePr>
        <p:xfrm>
          <a:off x="408955" y="765498"/>
          <a:ext cx="11593291" cy="59766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0787">
                  <a:extLst>
                    <a:ext uri="{9D8B030D-6E8A-4147-A177-3AD203B41FA5}">
                      <a16:colId xmlns:a16="http://schemas.microsoft.com/office/drawing/2014/main" val="2015236344"/>
                    </a:ext>
                  </a:extLst>
                </a:gridCol>
                <a:gridCol w="1059944">
                  <a:extLst>
                    <a:ext uri="{9D8B030D-6E8A-4147-A177-3AD203B41FA5}">
                      <a16:colId xmlns:a16="http://schemas.microsoft.com/office/drawing/2014/main" val="595666268"/>
                    </a:ext>
                  </a:extLst>
                </a:gridCol>
                <a:gridCol w="721880">
                  <a:extLst>
                    <a:ext uri="{9D8B030D-6E8A-4147-A177-3AD203B41FA5}">
                      <a16:colId xmlns:a16="http://schemas.microsoft.com/office/drawing/2014/main" val="766202069"/>
                    </a:ext>
                  </a:extLst>
                </a:gridCol>
                <a:gridCol w="721880">
                  <a:extLst>
                    <a:ext uri="{9D8B030D-6E8A-4147-A177-3AD203B41FA5}">
                      <a16:colId xmlns:a16="http://schemas.microsoft.com/office/drawing/2014/main" val="2676021497"/>
                    </a:ext>
                  </a:extLst>
                </a:gridCol>
                <a:gridCol w="721880">
                  <a:extLst>
                    <a:ext uri="{9D8B030D-6E8A-4147-A177-3AD203B41FA5}">
                      <a16:colId xmlns:a16="http://schemas.microsoft.com/office/drawing/2014/main" val="4255875588"/>
                    </a:ext>
                  </a:extLst>
                </a:gridCol>
                <a:gridCol w="721880">
                  <a:extLst>
                    <a:ext uri="{9D8B030D-6E8A-4147-A177-3AD203B41FA5}">
                      <a16:colId xmlns:a16="http://schemas.microsoft.com/office/drawing/2014/main" val="2215061655"/>
                    </a:ext>
                  </a:extLst>
                </a:gridCol>
                <a:gridCol w="721880">
                  <a:extLst>
                    <a:ext uri="{9D8B030D-6E8A-4147-A177-3AD203B41FA5}">
                      <a16:colId xmlns:a16="http://schemas.microsoft.com/office/drawing/2014/main" val="527905412"/>
                    </a:ext>
                  </a:extLst>
                </a:gridCol>
                <a:gridCol w="721880">
                  <a:extLst>
                    <a:ext uri="{9D8B030D-6E8A-4147-A177-3AD203B41FA5}">
                      <a16:colId xmlns:a16="http://schemas.microsoft.com/office/drawing/2014/main" val="1106132568"/>
                    </a:ext>
                  </a:extLst>
                </a:gridCol>
                <a:gridCol w="721880">
                  <a:extLst>
                    <a:ext uri="{9D8B030D-6E8A-4147-A177-3AD203B41FA5}">
                      <a16:colId xmlns:a16="http://schemas.microsoft.com/office/drawing/2014/main" val="1023093115"/>
                    </a:ext>
                  </a:extLst>
                </a:gridCol>
                <a:gridCol w="721880">
                  <a:extLst>
                    <a:ext uri="{9D8B030D-6E8A-4147-A177-3AD203B41FA5}">
                      <a16:colId xmlns:a16="http://schemas.microsoft.com/office/drawing/2014/main" val="3049931814"/>
                    </a:ext>
                  </a:extLst>
                </a:gridCol>
                <a:gridCol w="721880">
                  <a:extLst>
                    <a:ext uri="{9D8B030D-6E8A-4147-A177-3AD203B41FA5}">
                      <a16:colId xmlns:a16="http://schemas.microsoft.com/office/drawing/2014/main" val="869727558"/>
                    </a:ext>
                  </a:extLst>
                </a:gridCol>
                <a:gridCol w="721880">
                  <a:extLst>
                    <a:ext uri="{9D8B030D-6E8A-4147-A177-3AD203B41FA5}">
                      <a16:colId xmlns:a16="http://schemas.microsoft.com/office/drawing/2014/main" val="602737256"/>
                    </a:ext>
                  </a:extLst>
                </a:gridCol>
                <a:gridCol w="721880">
                  <a:extLst>
                    <a:ext uri="{9D8B030D-6E8A-4147-A177-3AD203B41FA5}">
                      <a16:colId xmlns:a16="http://schemas.microsoft.com/office/drawing/2014/main" val="1890619719"/>
                    </a:ext>
                  </a:extLst>
                </a:gridCol>
                <a:gridCol w="721880">
                  <a:extLst>
                    <a:ext uri="{9D8B030D-6E8A-4147-A177-3AD203B41FA5}">
                      <a16:colId xmlns:a16="http://schemas.microsoft.com/office/drawing/2014/main" val="425750680"/>
                    </a:ext>
                  </a:extLst>
                </a:gridCol>
              </a:tblGrid>
              <a:tr h="14118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Показатели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Единица измерения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671038"/>
                  </a:ext>
                </a:extLst>
              </a:tr>
              <a:tr h="1411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2037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2038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2039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2041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2042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4861125"/>
                  </a:ext>
                </a:extLst>
              </a:tr>
              <a:tr h="4000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1521167"/>
                  </a:ext>
                </a:extLst>
              </a:tr>
              <a:tr h="1725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ЖИЛИЩНОЕ СТРОИТЕЛЬСТВО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202583"/>
                  </a:ext>
                </a:extLst>
              </a:tr>
              <a:tr h="4000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Ввод в эксплуатацию жилых домов за счет всех источников финансирования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кв.м общей площади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117000,00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141000,00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118000,00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142000,00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119000,00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143000,00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120000,00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144000,00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121000,00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145000,00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122000,00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146000,00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6574413"/>
                  </a:ext>
                </a:extLst>
              </a:tr>
              <a:tr h="4000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Общая площадь жилых помещений, приходящаяся на 1 жителя (на конец года)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кв. м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37,89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38,12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38,45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39,11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39,89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40,01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40,54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41,56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41,98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42,11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42,58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43,54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683576"/>
                  </a:ext>
                </a:extLst>
              </a:tr>
              <a:tr h="2902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Ввод жилых домов, на душу населения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кв. метров на одного человека в год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0,39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0,40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601493"/>
                  </a:ext>
                </a:extLst>
              </a:tr>
              <a:tr h="1725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Индексы-дефляторы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919150"/>
                  </a:ext>
                </a:extLst>
              </a:tr>
              <a:tr h="2902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Индекс-дефлятор - Добыча полезных ископаемых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% к предыдущему году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102,10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709849"/>
                  </a:ext>
                </a:extLst>
              </a:tr>
              <a:tr h="2902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Индекс-дефлятор - Обрабатывающие производства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% к предыдущему году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831742"/>
                  </a:ext>
                </a:extLst>
              </a:tr>
              <a:tr h="4000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Индекс-дефлятор - Обеспечение электрической энергией, газом и паром; кондиционирование воздуха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999349"/>
                  </a:ext>
                </a:extLst>
              </a:tr>
              <a:tr h="5176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Индекс-дефлятор - Водоснабжение; водоотведение, организация сбора и утилизации отходов, деятельность по ликвидации загрязнений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 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104,00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951840"/>
                  </a:ext>
                </a:extLst>
              </a:tr>
              <a:tr h="4000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Индекс-дефлятор по объему работ, выполненных по виду деятельности "строительство" (Раздел F)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% к предыдущему году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103,40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7628726"/>
                  </a:ext>
                </a:extLst>
              </a:tr>
              <a:tr h="4000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Индекс-дефлятор продукции сельского хозяйства в хозяйствах всех категорий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% к предыдущему году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1529908"/>
                  </a:ext>
                </a:extLst>
              </a:tr>
              <a:tr h="2902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растениеводство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в % к предыдущему году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624792"/>
                  </a:ext>
                </a:extLst>
              </a:tr>
              <a:tr h="2902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животноводство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в % к предыдущему году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102,80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102,60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784028"/>
                  </a:ext>
                </a:extLst>
              </a:tr>
              <a:tr h="2902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Индекс-дефлятор оборота розничной торговли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% к предыдущему году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103,70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320110"/>
                  </a:ext>
                </a:extLst>
              </a:tr>
              <a:tr h="2902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Индекс-дефлятор объема платных услуг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% к предыдущему году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103,50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103,30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9267658"/>
                  </a:ext>
                </a:extLst>
              </a:tr>
              <a:tr h="4000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Индекс-дефлятор объема инвестиций (в основной капитал) за счет всех источников финансирования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>
                          <a:effectLst/>
                        </a:rPr>
                        <a:t>% к предыдущему году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103,90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>
                          <a:effectLst/>
                        </a:rPr>
                        <a:t>104,20</a:t>
                      </a:r>
                      <a:endParaRPr lang="ru-RU" sz="8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1" u="none" strike="noStrike" dirty="0">
                          <a:effectLst/>
                        </a:rPr>
                        <a:t>103,90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20667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482645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A95D28E-C61C-4228-B3B8-401B18BEA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387454"/>
            <a:ext cx="10518338" cy="1048360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граждан городского округа в бюджетном процессе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5E07344-5AD3-4446-9803-ABFBB6B37EC1}"/>
              </a:ext>
            </a:extLst>
          </p:cNvPr>
          <p:cNvSpPr/>
          <p:nvPr/>
        </p:nvSpPr>
        <p:spPr>
          <a:xfrm>
            <a:off x="1487488" y="1946231"/>
            <a:ext cx="1001169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налогоплательщики</a:t>
            </a:r>
            <a:r>
              <a:rPr lang="ru-RU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b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b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Жители помогают формировать доходную часть бюджета, уплачивая налог на доходы физических лиц, имущественные налоги и другие платежи и сборы. </a:t>
            </a:r>
          </a:p>
          <a:p>
            <a:pPr>
              <a:buFont typeface="Arial" panose="020B0604020202020204" pitchFamily="34" charset="0"/>
              <a:buChar char="•"/>
            </a:pPr>
            <a:endParaRPr lang="ru-RU" b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получатели социальных гарантий:</a:t>
            </a:r>
            <a:endParaRPr lang="ru-RU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счёт расходной части бюджета граждане получают бюджетные услуги, такие как образование, ЖКХ, культура, физическая культура и спорт, социальные льготы и другие направления. </a:t>
            </a:r>
          </a:p>
          <a:p>
            <a:pPr>
              <a:buFont typeface="Arial" panose="020B0604020202020204" pitchFamily="34" charset="0"/>
              <a:buChar char="•"/>
            </a:pPr>
            <a:endParaRPr lang="ru-RU" b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участники публичных слушаний по вопросам бюджета</a:t>
            </a:r>
            <a:r>
              <a:rPr lang="ru-RU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b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Такие слушания проводятся ежегодно, носят открытый характер, и принять в них участие может любой желающий гражданин.</a:t>
            </a:r>
          </a:p>
          <a:p>
            <a:pPr>
              <a:buFont typeface="Arial" panose="020B0604020202020204" pitchFamily="34" charset="0"/>
              <a:buChar char="•"/>
            </a:pPr>
            <a:endParaRPr lang="ru-RU" b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участники проектов инициативного бюджетирования</a:t>
            </a:r>
            <a:r>
              <a:rPr lang="ru-RU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Это форма участия граждан в управлении вопросами развития общественной инфраструктуры и территориального развития на основе определения направлений расходования бюджетных средств. </a:t>
            </a:r>
            <a:br>
              <a:rPr lang="ru-RU" b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14729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9E1167-1D78-4100-9A28-839F3E5D6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18" y="189434"/>
            <a:ext cx="10518338" cy="688320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42A4689-6D23-4AB2-A8C3-FC649A874B42}"/>
              </a:ext>
            </a:extLst>
          </p:cNvPr>
          <p:cNvSpPr/>
          <p:nvPr/>
        </p:nvSpPr>
        <p:spPr>
          <a:xfrm>
            <a:off x="1487488" y="984334"/>
            <a:ext cx="63159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обязательства публично–правового образования по полученным кредитам, выпущенным ценным бумагам, предоставленным гарантиям перед третьими лицами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2370086-21C0-4A4E-BC46-968DC7F16116}"/>
              </a:ext>
            </a:extLst>
          </p:cNvPr>
          <p:cNvSpPr/>
          <p:nvPr/>
        </p:nvSpPr>
        <p:spPr>
          <a:xfrm>
            <a:off x="7896598" y="903252"/>
            <a:ext cx="3960440" cy="175432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Предельные объёмы муниципального долга и расходов на его обслуживание регулируются Бюджетным кодексом РФ. Муниципальный долг не должен превышать объем налоговых и неналоговых доходов без учета поступлений дополнительного норматива по налогу на доходы физических лиц. Расходы на обслуживание муниципального долга не должны превышать 15 % расходов бюджета без учета расходов, осуществляемых за счет субвенций.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DD02AEAB-6C50-4C4E-BCD3-06B5FEF61D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302170"/>
              </p:ext>
            </p:extLst>
          </p:nvPr>
        </p:nvGraphicFramePr>
        <p:xfrm>
          <a:off x="1487488" y="3541068"/>
          <a:ext cx="8513160" cy="2583180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2568922">
                  <a:extLst>
                    <a:ext uri="{9D8B030D-6E8A-4147-A177-3AD203B41FA5}">
                      <a16:colId xmlns:a16="http://schemas.microsoft.com/office/drawing/2014/main" val="1252189773"/>
                    </a:ext>
                  </a:extLst>
                </a:gridCol>
                <a:gridCol w="825621">
                  <a:extLst>
                    <a:ext uri="{9D8B030D-6E8A-4147-A177-3AD203B41FA5}">
                      <a16:colId xmlns:a16="http://schemas.microsoft.com/office/drawing/2014/main" val="1377439355"/>
                    </a:ext>
                  </a:extLst>
                </a:gridCol>
                <a:gridCol w="743467">
                  <a:extLst>
                    <a:ext uri="{9D8B030D-6E8A-4147-A177-3AD203B41FA5}">
                      <a16:colId xmlns:a16="http://schemas.microsoft.com/office/drawing/2014/main" val="2138385612"/>
                    </a:ext>
                  </a:extLst>
                </a:gridCol>
                <a:gridCol w="725987">
                  <a:extLst>
                    <a:ext uri="{9D8B030D-6E8A-4147-A177-3AD203B41FA5}">
                      <a16:colId xmlns:a16="http://schemas.microsoft.com/office/drawing/2014/main" val="3961838360"/>
                    </a:ext>
                  </a:extLst>
                </a:gridCol>
                <a:gridCol w="1215999">
                  <a:extLst>
                    <a:ext uri="{9D8B030D-6E8A-4147-A177-3AD203B41FA5}">
                      <a16:colId xmlns:a16="http://schemas.microsoft.com/office/drawing/2014/main" val="636266716"/>
                    </a:ext>
                  </a:extLst>
                </a:gridCol>
                <a:gridCol w="1216582">
                  <a:extLst>
                    <a:ext uri="{9D8B030D-6E8A-4147-A177-3AD203B41FA5}">
                      <a16:colId xmlns:a16="http://schemas.microsoft.com/office/drawing/2014/main" val="26248524"/>
                    </a:ext>
                  </a:extLst>
                </a:gridCol>
                <a:gridCol w="1216582">
                  <a:extLst>
                    <a:ext uri="{9D8B030D-6E8A-4147-A177-3AD203B41FA5}">
                      <a16:colId xmlns:a16="http://schemas.microsoft.com/office/drawing/2014/main" val="2311192171"/>
                    </a:ext>
                  </a:extLst>
                </a:gridCol>
              </a:tblGrid>
              <a:tr h="25717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долг на 1 января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895649"/>
                  </a:ext>
                </a:extLst>
              </a:tr>
              <a:tr h="257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г.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г.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г.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9109775"/>
                  </a:ext>
                </a:extLst>
              </a:tr>
              <a:tr h="4349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внутренний долг,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91 000,0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72 800,0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54 600,0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36 400,0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18 200,0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2236633"/>
                  </a:ext>
                </a:extLst>
              </a:tr>
              <a:tr h="509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 из других бюджетов бюджетной системы Российской Федерации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91 000,0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72 800,0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54 600,0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36 400,0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18 200,0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3318210"/>
                  </a:ext>
                </a:extLst>
              </a:tr>
              <a:tr h="509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 кредитных организаций в валюте Российской Федерации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6230720"/>
                  </a:ext>
                </a:extLst>
              </a:tr>
              <a:tr h="509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гарантии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1188139"/>
                  </a:ext>
                </a:extLst>
              </a:tr>
            </a:tbl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585B666-3EDB-4ACA-B3B0-BF856F1F6DB4}"/>
              </a:ext>
            </a:extLst>
          </p:cNvPr>
          <p:cNvSpPr/>
          <p:nvPr/>
        </p:nvSpPr>
        <p:spPr>
          <a:xfrm>
            <a:off x="1849115" y="2791154"/>
            <a:ext cx="667344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Верхний предел муниципального внутреннего долга на 1 января года,</a:t>
            </a:r>
          </a:p>
          <a:p>
            <a:pPr algn="ctr"/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следующего за очередным финансовым годом и каждым годом планового периода</a:t>
            </a:r>
          </a:p>
        </p:txBody>
      </p:sp>
    </p:spTree>
    <p:extLst>
      <p:ext uri="{BB962C8B-B14F-4D97-AF65-F5344CB8AC3E}">
        <p14:creationId xmlns:p14="http://schemas.microsoft.com/office/powerpoint/2010/main" val="44571771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16A3FF-4F0D-4984-B66B-AF32D773F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114" y="165126"/>
            <a:ext cx="11341261" cy="960425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финансирования дефицита бюджета городского округа</a:t>
            </a:r>
            <a:b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Стерлитамак Республики Башкортостан</a:t>
            </a:r>
            <a:b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2026 год и на плановый период 2027 и 2028 годов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4B08F985-E004-4109-8BEE-F306449233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070599"/>
              </p:ext>
            </p:extLst>
          </p:nvPr>
        </p:nvGraphicFramePr>
        <p:xfrm>
          <a:off x="1487488" y="1293436"/>
          <a:ext cx="10704514" cy="5245312"/>
        </p:xfrm>
        <a:graphic>
          <a:graphicData uri="http://schemas.openxmlformats.org/drawingml/2006/table">
            <a:tbl>
              <a:tblPr firstRow="1" firstCol="1" lastRow="1" lastCol="1" bandRow="1" bandCol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0000" endA="300" endPos="38500" dist="50800" dir="5400000" sy="-100000" algn="bl" rotWithShape="0"/>
                </a:effectLst>
                <a:tableStyleId>{5C22544A-7EE6-4342-B048-85BDC9FD1C3A}</a:tableStyleId>
              </a:tblPr>
              <a:tblGrid>
                <a:gridCol w="1830910">
                  <a:extLst>
                    <a:ext uri="{9D8B030D-6E8A-4147-A177-3AD203B41FA5}">
                      <a16:colId xmlns:a16="http://schemas.microsoft.com/office/drawing/2014/main" val="560470068"/>
                    </a:ext>
                  </a:extLst>
                </a:gridCol>
                <a:gridCol w="2310045">
                  <a:extLst>
                    <a:ext uri="{9D8B030D-6E8A-4147-A177-3AD203B41FA5}">
                      <a16:colId xmlns:a16="http://schemas.microsoft.com/office/drawing/2014/main" val="1015228195"/>
                    </a:ext>
                  </a:extLst>
                </a:gridCol>
                <a:gridCol w="2388093">
                  <a:extLst>
                    <a:ext uri="{9D8B030D-6E8A-4147-A177-3AD203B41FA5}">
                      <a16:colId xmlns:a16="http://schemas.microsoft.com/office/drawing/2014/main" val="3227061134"/>
                    </a:ext>
                  </a:extLst>
                </a:gridCol>
                <a:gridCol w="2121763">
                  <a:extLst>
                    <a:ext uri="{9D8B030D-6E8A-4147-A177-3AD203B41FA5}">
                      <a16:colId xmlns:a16="http://schemas.microsoft.com/office/drawing/2014/main" val="1885047037"/>
                    </a:ext>
                  </a:extLst>
                </a:gridCol>
                <a:gridCol w="2053703">
                  <a:extLst>
                    <a:ext uri="{9D8B030D-6E8A-4147-A177-3AD203B41FA5}">
                      <a16:colId xmlns:a16="http://schemas.microsoft.com/office/drawing/2014/main" val="2538026558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Код группы, подгруппы, статьи и вида источников финансирования дефицита бюджета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" marR="4570" marT="4570" marB="457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0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8225" marR="8225" marT="4113" marB="4113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(в рублях)</a:t>
                      </a:r>
                    </a:p>
                  </a:txBody>
                  <a:tcPr marL="8225" marR="8225" marT="4113" marB="4113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5" marR="8225" marT="4113" marB="4113"/>
                </a:tc>
                <a:tc hMerge="1">
                  <a:txBody>
                    <a:bodyPr/>
                    <a:lstStyle/>
                    <a:p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5" marR="8225" marT="4113" marB="4113"/>
                </a:tc>
                <a:extLst>
                  <a:ext uri="{0D108BD9-81ED-4DB2-BD59-A6C34878D82A}">
                    <a16:rowId xmlns:a16="http://schemas.microsoft.com/office/drawing/2014/main" val="1378480692"/>
                  </a:ext>
                </a:extLst>
              </a:tr>
              <a:tr h="109724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25" marR="8225" marT="4113" marB="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8225" marR="8225" marT="4113" marB="4113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8225" marR="8225" marT="4113" marB="4113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</a:p>
                  </a:txBody>
                  <a:tcPr marL="8225" marR="8225" marT="4113" marB="411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159099"/>
                  </a:ext>
                </a:extLst>
              </a:tr>
              <a:tr h="309907"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" marR="457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45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200 000 000,00</a:t>
                      </a:r>
                      <a:endParaRPr lang="ru-RU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" marR="685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20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" marR="685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20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" marR="685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601801"/>
                  </a:ext>
                </a:extLst>
              </a:tr>
              <a:tr h="1044670"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01 00 00 00 00 0000 000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" marR="457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 ВНУТРЕННЕГО ФИНАНСИРОВАНИЯ ДЕФИЦИТОВ БЮДЖЕТОВ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45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200 000 000,00</a:t>
                      </a:r>
                      <a:endParaRPr lang="ru-RU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" marR="685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" marR="685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20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" marR="685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6880516"/>
                  </a:ext>
                </a:extLst>
              </a:tr>
              <a:tr h="777483"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01 03 00 00 00 0000 000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" marR="457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 из других бюджетов бюджетной системы Российской Федерации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45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-18 200 000,00</a:t>
                      </a:r>
                      <a:endParaRPr lang="ru-RU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" marR="685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-18 200 000,00</a:t>
                      </a:r>
                      <a:endParaRPr lang="ru-RU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" marR="685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" marR="685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9643248"/>
                  </a:ext>
                </a:extLst>
              </a:tr>
              <a:tr h="1378653"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01 03 01 00 04 0000 810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" marR="457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Погашение бюджетами городских округов кредитов из других бюджетов бюджетной системы Российской Федерации в валюте Российской Федерации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45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-18 200 000,00</a:t>
                      </a:r>
                      <a:endParaRPr lang="ru-RU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" marR="685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-18 200 000,00</a:t>
                      </a:r>
                      <a:endParaRPr lang="ru-RU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" marR="685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" marR="685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5168207"/>
                  </a:ext>
                </a:extLst>
              </a:tr>
              <a:tr h="643890"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01 05 00 00 00 0000 000</a:t>
                      </a:r>
                      <a:endParaRPr lang="ru-RU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" marR="457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остатков средств на счетах по учету средств бюджетов</a:t>
                      </a:r>
                      <a:endParaRPr lang="ru-RU" sz="10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9" marR="457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218 200 000,00</a:t>
                      </a:r>
                      <a:endParaRPr lang="ru-RU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" marR="685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18 200 000,00</a:t>
                      </a:r>
                      <a:endParaRPr lang="ru-RU" sz="20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" marR="685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0" marR="685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024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313572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1F681-1556-42C0-B61F-42CEEEF1E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470" y="106532"/>
            <a:ext cx="9406240" cy="946998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политики городского округа город Стерлитамак Республики Башкортостан на 2026 год и на плановый период 2027 и 2028 годов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CC6BF46-A9A1-41C9-BB2B-CBB83A30E683}"/>
              </a:ext>
            </a:extLst>
          </p:cNvPr>
          <p:cNvSpPr/>
          <p:nvPr/>
        </p:nvSpPr>
        <p:spPr>
          <a:xfrm>
            <a:off x="1562470" y="1341562"/>
            <a:ext cx="103063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политики городского округа город Стерлитамак Республики Башкортостан на 2026 год и на плановый период 2027 и 2028 годов разработаны в соответствии с Планом мероприятий («дорожной карты») по оптимизации бюджетных расходов, сокращению нерезультативных расходов, увеличению собственных доходов за счет имеющихся резервов по городскому округу город Стерлитамак Республики Башкортостан до 2028 года.</a:t>
            </a:r>
          </a:p>
          <a:p>
            <a:pPr algn="ctr">
              <a:spcAft>
                <a:spcPts val="0"/>
              </a:spcAft>
            </a:pP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44A1A049-55BB-4E39-93FA-DF30ED4FB3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830677"/>
              </p:ext>
            </p:extLst>
          </p:nvPr>
        </p:nvGraphicFramePr>
        <p:xfrm>
          <a:off x="1562470" y="2249488"/>
          <a:ext cx="10294568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120534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7024E1-47D5-474A-BB03-1FABD6B9F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9" y="41740"/>
            <a:ext cx="10369549" cy="92284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политики городского округа город Стерлитамак Республики Башкортостан на 2026 год и на плановый период 2027 и 2028 годов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886E953E-24F7-4850-AFBD-083E6B03B7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0550143"/>
              </p:ext>
            </p:extLst>
          </p:nvPr>
        </p:nvGraphicFramePr>
        <p:xfrm>
          <a:off x="662651" y="1227441"/>
          <a:ext cx="10369548" cy="5377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8882906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C0EF31-C395-4D60-A4CA-6E9A50F53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11903"/>
            <a:ext cx="10298732" cy="132587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налоговой политики городского округа город Стерлитамак Республики Башкортостан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D4B8FF1-66C6-479E-854F-F86BE1A74929}"/>
              </a:ext>
            </a:extLst>
          </p:cNvPr>
          <p:cNvSpPr/>
          <p:nvPr/>
        </p:nvSpPr>
        <p:spPr>
          <a:xfrm>
            <a:off x="1487487" y="1269554"/>
            <a:ext cx="10370739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Налоговая политика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это совокупность экономических, финансовых и правовых мер, которые государство предпринимает в области налогообложения.</a:t>
            </a:r>
          </a:p>
          <a:p>
            <a:pPr algn="just"/>
            <a:endParaRPr lang="ru-RU" sz="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Приоритетными задачами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налоговой политики городского округа город Стерлитамак Республики Башкортостан в среднесрочной перспективе являются:</a:t>
            </a:r>
          </a:p>
          <a:p>
            <a:pPr indent="534988" algn="just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 к изменениям федерального и республиканского законодательства;</a:t>
            </a:r>
          </a:p>
          <a:p>
            <a:pPr indent="534988" algn="just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качественного администрирования доходов местного бюджета администраторами доходов  бюджета, усиление работы по погашению дебиторской задолженности, повышение уровня собираемости доходов; </a:t>
            </a:r>
          </a:p>
          <a:p>
            <a:pPr indent="534988" algn="just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финансовой дисциплины налогоплательщиков, поддержание статуса ответственного налогоплательщика городского округа город Стерлитамак Республики Башкортостан; </a:t>
            </a:r>
          </a:p>
          <a:p>
            <a:pPr indent="534988" algn="just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развития экономической системы путем структурных преобразований, направленных на укрепление технологического потенциала и расширение инфраструктурных возможностей в условиях цифровизации и изменения внешнеэкономических приоритетов.</a:t>
            </a:r>
          </a:p>
          <a:p>
            <a:pPr algn="just"/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формирования доходной части местного бюджета в 2026 году и на период до 2028 года обусловлены необходимостью взаимодействия органов местного самоуправления и крупных предприятий города с целью выполнения утвержденного плана по налоговым доходам.</a:t>
            </a:r>
          </a:p>
          <a:p>
            <a:pPr algn="just"/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45518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27543D5-4983-4555-B3DB-25EB34636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147" y="427354"/>
            <a:ext cx="9597164" cy="132587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Открытость бюджетных данных и уровень качества управления муниципальными финансами в городском округе</a:t>
            </a:r>
            <a:b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 Стерлитамак Республики Башкортостан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9E571F9-EAE6-427B-9458-8D7844FF5FBC}"/>
              </a:ext>
            </a:extLst>
          </p:cNvPr>
          <p:cNvSpPr/>
          <p:nvPr/>
        </p:nvSpPr>
        <p:spPr>
          <a:xfrm>
            <a:off x="1487488" y="2037871"/>
            <a:ext cx="1036955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информации о бюджете в доступной для граждан форме осуществляется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официальном сайте городского округа город Октябрьский Республики Башкортостан. Данные материалы отвечают требованиям по уровню открытости бюджетных данных, установленным приказом Министерства финансов Республики Башкортостан от 12 августа 2016 года №223 «Об организации проведения оценки уровня открытости бюджетных данных в муниципальных районах (городских округах) Республики Башкортостан». С 2016 года по результатам проведенного мониторинга формируются итоговые результаты и составляется рейтинг муниципальных образований РБ по уровню открытости бюджетных данных, который оценивается по показателям по бальной системе, максимальное количество по всем этапам составляет 150 баллов.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E4A2863-E61F-4C5A-A34F-D0BE535A3BB0}"/>
              </a:ext>
            </a:extLst>
          </p:cNvPr>
          <p:cNvSpPr/>
          <p:nvPr/>
        </p:nvSpPr>
        <p:spPr>
          <a:xfrm>
            <a:off x="1482570" y="4189545"/>
            <a:ext cx="1034943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качества управления муниципальными финансами проводится в соответствии с Приказом Минфина Республики Башкортостан от 12 августа 2013 года №75 «О порядке осуществления оперативного (ежеквартального) и годового мониторинга и оценки качества управления муниципальными финансами». Оценка качества характеризует следующие аспекты управления муниципальными финансами: бюджетное планирование, исполнение бюджета, управление муниципальным долгом, управление муниципальной собственностью и оказание муниципальных услуг, прозрачность бюджетного процесса, индикаторы, характеризующие выполнение указов Президента Российской Федерации от 7 мая 2012 г</a:t>
            </a:r>
          </a:p>
        </p:txBody>
      </p:sp>
    </p:spTree>
    <p:extLst>
      <p:ext uri="{BB962C8B-B14F-4D97-AF65-F5344CB8AC3E}">
        <p14:creationId xmlns:p14="http://schemas.microsoft.com/office/powerpoint/2010/main" val="2320889992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61BDB38A-9095-43C2-8D99-B9D5944EB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310054"/>
            <a:ext cx="10020718" cy="73093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факторы формирования доходов бюджета на 2026 год и плановый период 2027 и 2028 годов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33634185-270B-4134-BA82-720DA20AC08A}"/>
              </a:ext>
            </a:extLst>
          </p:cNvPr>
          <p:cNvGrpSpPr/>
          <p:nvPr/>
        </p:nvGrpSpPr>
        <p:grpSpPr>
          <a:xfrm>
            <a:off x="1580870" y="2231187"/>
            <a:ext cx="10020718" cy="3575407"/>
            <a:chOff x="-1835773" y="1856014"/>
            <a:chExt cx="9455718" cy="2826930"/>
          </a:xfrm>
        </p:grpSpPr>
        <p:sp>
          <p:nvSpPr>
            <p:cNvPr id="21" name="Google Shape;1098;p45">
              <a:extLst>
                <a:ext uri="{FF2B5EF4-FFF2-40B4-BE49-F238E27FC236}">
                  <a16:creationId xmlns:a16="http://schemas.microsoft.com/office/drawing/2014/main" id="{EC9420BB-C050-4308-8E18-480071124C79}"/>
                </a:ext>
              </a:extLst>
            </p:cNvPr>
            <p:cNvSpPr/>
            <p:nvPr/>
          </p:nvSpPr>
          <p:spPr>
            <a:xfrm rot="16200000">
              <a:off x="228513" y="2220944"/>
              <a:ext cx="2825328" cy="2098671"/>
            </a:xfrm>
            <a:prstGeom prst="roundRect">
              <a:avLst>
                <a:gd name="adj" fmla="val 16667"/>
              </a:avLst>
            </a:prstGeom>
            <a:gradFill>
              <a:gsLst>
                <a:gs pos="2000">
                  <a:srgbClr val="D6E4D2"/>
                </a:gs>
                <a:gs pos="28000">
                  <a:srgbClr val="7BA86F"/>
                </a:gs>
              </a:gsLst>
              <a:lin ang="10800000" scaled="1"/>
            </a:gradFill>
            <a:ln>
              <a:noFill/>
            </a:ln>
            <a:effectLst>
              <a:outerShdw blurRad="101600" dist="50800" dir="5400000" sx="102000" sy="102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116;p45">
              <a:extLst>
                <a:ext uri="{FF2B5EF4-FFF2-40B4-BE49-F238E27FC236}">
                  <a16:creationId xmlns:a16="http://schemas.microsoft.com/office/drawing/2014/main" id="{DCC78228-97BA-47A0-A524-FB133EB7E0A5}"/>
                </a:ext>
              </a:extLst>
            </p:cNvPr>
            <p:cNvSpPr/>
            <p:nvPr/>
          </p:nvSpPr>
          <p:spPr>
            <a:xfrm rot="16200000">
              <a:off x="5157946" y="2219342"/>
              <a:ext cx="2825327" cy="2098671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CE4D0"/>
                </a:gs>
                <a:gs pos="35000">
                  <a:srgbClr val="F4A462"/>
                </a:gs>
              </a:gsLst>
              <a:lin ang="10800000" scaled="1"/>
            </a:gradFill>
            <a:ln>
              <a:noFill/>
            </a:ln>
            <a:effectLst>
              <a:outerShdw blurRad="101600" dist="50800" dir="5400000" sx="102000" sy="102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5C772EAB-F279-4E5F-BB26-59E36D105786}"/>
                </a:ext>
              </a:extLst>
            </p:cNvPr>
            <p:cNvGrpSpPr/>
            <p:nvPr/>
          </p:nvGrpSpPr>
          <p:grpSpPr>
            <a:xfrm>
              <a:off x="-1835773" y="1856014"/>
              <a:ext cx="8431506" cy="2826929"/>
              <a:chOff x="-2379427" y="1807058"/>
              <a:chExt cx="9146858" cy="3066775"/>
            </a:xfrm>
          </p:grpSpPr>
          <p:sp>
            <p:nvSpPr>
              <p:cNvPr id="24" name="Google Shape;1088;p45">
                <a:extLst>
                  <a:ext uri="{FF2B5EF4-FFF2-40B4-BE49-F238E27FC236}">
                    <a16:creationId xmlns:a16="http://schemas.microsoft.com/office/drawing/2014/main" id="{2100A77E-5D3D-4066-A5A4-FF632FB03195}"/>
                  </a:ext>
                </a:extLst>
              </p:cNvPr>
              <p:cNvSpPr/>
              <p:nvPr/>
            </p:nvSpPr>
            <p:spPr>
              <a:xfrm rot="16200000">
                <a:off x="-2774451" y="2202082"/>
                <a:ext cx="3066775" cy="2276728"/>
              </a:xfrm>
              <a:prstGeom prst="roundRect">
                <a:avLst>
                  <a:gd name="adj" fmla="val 16667"/>
                </a:avLst>
              </a:prstGeom>
              <a:gradFill flip="none" rotWithShape="1">
                <a:gsLst>
                  <a:gs pos="0">
                    <a:srgbClr val="F0F3FA"/>
                  </a:gs>
                  <a:gs pos="36000">
                    <a:srgbClr val="468198"/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101600" dist="50800" dir="5400000" sx="102000" sy="102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cxnSp>
            <p:nvCxnSpPr>
              <p:cNvPr id="25" name="Google Shape;1096;p45">
                <a:extLst>
                  <a:ext uri="{FF2B5EF4-FFF2-40B4-BE49-F238E27FC236}">
                    <a16:creationId xmlns:a16="http://schemas.microsoft.com/office/drawing/2014/main" id="{0FC401D1-BDEF-40F7-8FCB-9D223856A225}"/>
                  </a:ext>
                </a:extLst>
              </p:cNvPr>
              <p:cNvCxnSpPr/>
              <p:nvPr/>
            </p:nvCxnSpPr>
            <p:spPr>
              <a:xfrm>
                <a:off x="5842981" y="2505325"/>
                <a:ext cx="4173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07E2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1105;p45">
                <a:extLst>
                  <a:ext uri="{FF2B5EF4-FFF2-40B4-BE49-F238E27FC236}">
                    <a16:creationId xmlns:a16="http://schemas.microsoft.com/office/drawing/2014/main" id="{3B2E8884-481B-49D2-BC19-A4FF6CFC9D7E}"/>
                  </a:ext>
                </a:extLst>
              </p:cNvPr>
              <p:cNvCxnSpPr/>
              <p:nvPr/>
            </p:nvCxnSpPr>
            <p:spPr>
              <a:xfrm>
                <a:off x="481937" y="2505325"/>
                <a:ext cx="4173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527547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7" name="Google Shape;1107;p45">
                <a:extLst>
                  <a:ext uri="{FF2B5EF4-FFF2-40B4-BE49-F238E27FC236}">
                    <a16:creationId xmlns:a16="http://schemas.microsoft.com/office/drawing/2014/main" id="{FA9D2703-A3E0-4DBE-9FDC-A5C11E103E6C}"/>
                  </a:ext>
                </a:extLst>
              </p:cNvPr>
              <p:cNvSpPr/>
              <p:nvPr/>
            </p:nvSpPr>
            <p:spPr>
              <a:xfrm rot="16200000">
                <a:off x="2548990" y="2203820"/>
                <a:ext cx="3063297" cy="2276728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2000">
                    <a:srgbClr val="F8D4CC"/>
                  </a:gs>
                  <a:gs pos="39000">
                    <a:srgbClr val="E87256"/>
                  </a:gs>
                </a:gsLst>
                <a:lin ang="10800000" scaled="1"/>
              </a:gradFill>
              <a:ln>
                <a:noFill/>
              </a:ln>
              <a:effectLst>
                <a:outerShdw blurRad="101600" dist="50800" dir="5400000" sx="102000" sy="102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cxnSp>
            <p:nvCxnSpPr>
              <p:cNvPr id="28" name="Google Shape;1114;p45">
                <a:extLst>
                  <a:ext uri="{FF2B5EF4-FFF2-40B4-BE49-F238E27FC236}">
                    <a16:creationId xmlns:a16="http://schemas.microsoft.com/office/drawing/2014/main" id="{E88586EA-6B5D-4D0F-97C0-CC0E91AB0F01}"/>
                  </a:ext>
                </a:extLst>
              </p:cNvPr>
              <p:cNvCxnSpPr/>
              <p:nvPr/>
            </p:nvCxnSpPr>
            <p:spPr>
              <a:xfrm>
                <a:off x="3185431" y="2506627"/>
                <a:ext cx="4173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B03518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29" name="Google Shape;1117;p45">
                <a:extLst>
                  <a:ext uri="{FF2B5EF4-FFF2-40B4-BE49-F238E27FC236}">
                    <a16:creationId xmlns:a16="http://schemas.microsoft.com/office/drawing/2014/main" id="{4111C32C-CD8B-48EC-B131-8BCC5BEEA9F7}"/>
                  </a:ext>
                </a:extLst>
              </p:cNvPr>
              <p:cNvGrpSpPr/>
              <p:nvPr/>
            </p:nvGrpSpPr>
            <p:grpSpPr>
              <a:xfrm>
                <a:off x="-2250706" y="2202453"/>
                <a:ext cx="9018137" cy="302872"/>
                <a:chOff x="-5259743" y="435292"/>
                <a:chExt cx="9018137" cy="302872"/>
              </a:xfrm>
            </p:grpSpPr>
            <p:sp>
              <p:nvSpPr>
                <p:cNvPr id="30" name="Google Shape;1121;p45">
                  <a:extLst>
                    <a:ext uri="{FF2B5EF4-FFF2-40B4-BE49-F238E27FC236}">
                      <a16:creationId xmlns:a16="http://schemas.microsoft.com/office/drawing/2014/main" id="{79154BF0-4710-4A58-97A8-E006C3A960A0}"/>
                    </a:ext>
                  </a:extLst>
                </p:cNvPr>
                <p:cNvSpPr txBox="1"/>
                <p:nvPr/>
              </p:nvSpPr>
              <p:spPr>
                <a:xfrm>
                  <a:off x="-5259743" y="435292"/>
                  <a:ext cx="1014299" cy="209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64653"/>
                      </a:solidFill>
                      <a:effectLst/>
                      <a:uLnTx/>
                      <a:uFillTx/>
                      <a:latin typeface="Fira Sans Condensed ExtraBold"/>
                      <a:ea typeface="Fira Sans Condensed ExtraBold"/>
                      <a:cs typeface="Fira Sans Condensed ExtraBold"/>
                      <a:sym typeface="Fira Sans Condensed ExtraBold"/>
                    </a:rPr>
                    <a:t>1</a:t>
                  </a:r>
                  <a:endParaRPr kumimoji="0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64653"/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  <p:cxnSp>
              <p:nvCxnSpPr>
                <p:cNvPr id="31" name="Google Shape;1123;p45">
                  <a:extLst>
                    <a:ext uri="{FF2B5EF4-FFF2-40B4-BE49-F238E27FC236}">
                      <a16:creationId xmlns:a16="http://schemas.microsoft.com/office/drawing/2014/main" id="{A1F3DE75-4797-45AC-8DD3-C3F39D436B85}"/>
                    </a:ext>
                  </a:extLst>
                </p:cNvPr>
                <p:cNvCxnSpPr/>
                <p:nvPr/>
              </p:nvCxnSpPr>
              <p:spPr>
                <a:xfrm>
                  <a:off x="-5138017" y="738164"/>
                  <a:ext cx="417300" cy="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3C546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32" name="Google Shape;1121;p45">
                  <a:extLst>
                    <a:ext uri="{FF2B5EF4-FFF2-40B4-BE49-F238E27FC236}">
                      <a16:creationId xmlns:a16="http://schemas.microsoft.com/office/drawing/2014/main" id="{2173D653-5B2F-4CFF-8EE2-13CBBD19860D}"/>
                    </a:ext>
                  </a:extLst>
                </p:cNvPr>
                <p:cNvSpPr txBox="1"/>
                <p:nvPr/>
              </p:nvSpPr>
              <p:spPr>
                <a:xfrm>
                  <a:off x="-2627590" y="435293"/>
                  <a:ext cx="1014299" cy="2096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27547"/>
                      </a:solidFill>
                      <a:effectLst/>
                      <a:uLnTx/>
                      <a:uFillTx/>
                      <a:latin typeface="Fira Sans Condensed ExtraBold"/>
                      <a:ea typeface="Fira Sans Condensed ExtraBold"/>
                      <a:cs typeface="Fira Sans Condensed ExtraBold"/>
                      <a:sym typeface="Fira Sans Condensed ExtraBold"/>
                    </a:rPr>
                    <a:t>2</a:t>
                  </a:r>
                  <a:endParaRPr kumimoji="0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27547"/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  <p:sp>
              <p:nvSpPr>
                <p:cNvPr id="33" name="Google Shape;1121;p45">
                  <a:extLst>
                    <a:ext uri="{FF2B5EF4-FFF2-40B4-BE49-F238E27FC236}">
                      <a16:creationId xmlns:a16="http://schemas.microsoft.com/office/drawing/2014/main" id="{6FDDF728-EC9F-4D99-9E4A-377B139A4467}"/>
                    </a:ext>
                  </a:extLst>
                </p:cNvPr>
                <p:cNvSpPr txBox="1"/>
                <p:nvPr/>
              </p:nvSpPr>
              <p:spPr>
                <a:xfrm>
                  <a:off x="57303" y="435826"/>
                  <a:ext cx="1014299" cy="2096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B03518"/>
                      </a:solidFill>
                      <a:effectLst/>
                      <a:uLnTx/>
                      <a:uFillTx/>
                      <a:latin typeface="Fira Sans Condensed ExtraBold"/>
                      <a:ea typeface="Fira Sans Condensed ExtraBold"/>
                      <a:cs typeface="Fira Sans Condensed ExtraBold"/>
                      <a:sym typeface="Fira Sans Condensed ExtraBold"/>
                    </a:rPr>
                    <a:t>3</a:t>
                  </a:r>
                  <a:endParaRPr kumimoji="0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B03518"/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  <p:sp>
              <p:nvSpPr>
                <p:cNvPr id="34" name="Google Shape;1121;p45">
                  <a:extLst>
                    <a:ext uri="{FF2B5EF4-FFF2-40B4-BE49-F238E27FC236}">
                      <a16:creationId xmlns:a16="http://schemas.microsoft.com/office/drawing/2014/main" id="{990BECE0-BB29-4E52-BCBB-1558BBCA3C24}"/>
                    </a:ext>
                  </a:extLst>
                </p:cNvPr>
                <p:cNvSpPr txBox="1"/>
                <p:nvPr/>
              </p:nvSpPr>
              <p:spPr>
                <a:xfrm>
                  <a:off x="2744095" y="435826"/>
                  <a:ext cx="1014299" cy="2096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07E20"/>
                      </a:solidFill>
                      <a:effectLst/>
                      <a:uLnTx/>
                      <a:uFillTx/>
                      <a:latin typeface="Fira Sans Condensed ExtraBold"/>
                      <a:ea typeface="Fira Sans Condensed ExtraBold"/>
                      <a:cs typeface="Fira Sans Condensed ExtraBold"/>
                      <a:sym typeface="Fira Sans Condensed ExtraBold"/>
                    </a:rPr>
                    <a:t>4</a:t>
                  </a:r>
                  <a:endParaRPr kumimoji="0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07E20"/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</p:grp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4C62E3E-FAA4-4ABD-9F6F-D46BD5DE7C0B}"/>
              </a:ext>
            </a:extLst>
          </p:cNvPr>
          <p:cNvSpPr txBox="1"/>
          <p:nvPr/>
        </p:nvSpPr>
        <p:spPr>
          <a:xfrm>
            <a:off x="1645120" y="3200144"/>
            <a:ext cx="22219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Обеспечение исполнения плановых назначений по доходам благодаря цифровизации процессов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28E942F-F093-422C-8F41-88E9D381C5A2}"/>
              </a:ext>
            </a:extLst>
          </p:cNvPr>
          <p:cNvSpPr txBox="1"/>
          <p:nvPr/>
        </p:nvSpPr>
        <p:spPr>
          <a:xfrm>
            <a:off x="4239896" y="3223238"/>
            <a:ext cx="21829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Использование всех имеющихся резервов дополнительных поступлений в бюджет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AD4CA67-103C-4CCA-A8D7-C1D189F06D83}"/>
              </a:ext>
            </a:extLst>
          </p:cNvPr>
          <p:cNvSpPr txBox="1"/>
          <p:nvPr/>
        </p:nvSpPr>
        <p:spPr>
          <a:xfrm>
            <a:off x="6828419" y="3200144"/>
            <a:ext cx="24058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Усиление мер по погашению и урегулированию задолженности в бюджет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F6A49B7-36FA-4DFF-B2A3-1DDEB8D9C409}"/>
              </a:ext>
            </a:extLst>
          </p:cNvPr>
          <p:cNvSpPr txBox="1"/>
          <p:nvPr/>
        </p:nvSpPr>
        <p:spPr>
          <a:xfrm>
            <a:off x="9342150" y="3225202"/>
            <a:ext cx="2294806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Улучшение качества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администрирова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-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ния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 доходов с использованием ГИИС «Электронный бюджет»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96FA5140-DFD0-4507-A77A-11F08C7545FF}"/>
              </a:ext>
            </a:extLst>
          </p:cNvPr>
          <p:cNvSpPr/>
          <p:nvPr/>
        </p:nvSpPr>
        <p:spPr>
          <a:xfrm>
            <a:off x="1661000" y="1173490"/>
            <a:ext cx="100207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проекта бюджета осуществлялось исходя из ожидаемых итогов исполнения бюджета 2025 года и обновленных планов развития города.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874777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89CD01C-0911-4838-8ACB-B825B9912B67}"/>
              </a:ext>
            </a:extLst>
          </p:cNvPr>
          <p:cNvGrpSpPr/>
          <p:nvPr/>
        </p:nvGrpSpPr>
        <p:grpSpPr>
          <a:xfrm>
            <a:off x="1487488" y="1290090"/>
            <a:ext cx="10369550" cy="690111"/>
            <a:chOff x="863081" y="759882"/>
            <a:chExt cx="10439533" cy="1571804"/>
          </a:xfrm>
          <a:solidFill>
            <a:srgbClr val="D9D9D9"/>
          </a:solidFill>
        </p:grpSpPr>
        <p:sp>
          <p:nvSpPr>
            <p:cNvPr id="3" name="Google Shape;1088;p45">
              <a:extLst>
                <a:ext uri="{FF2B5EF4-FFF2-40B4-BE49-F238E27FC236}">
                  <a16:creationId xmlns:a16="http://schemas.microsoft.com/office/drawing/2014/main" id="{79A15170-9745-40E5-8233-D9EDFF7C7BF9}"/>
                </a:ext>
              </a:extLst>
            </p:cNvPr>
            <p:cNvSpPr/>
            <p:nvPr/>
          </p:nvSpPr>
          <p:spPr>
            <a:xfrm>
              <a:off x="863081" y="759882"/>
              <a:ext cx="10439533" cy="1571804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9DE2E28-4B90-42D9-87F8-3F231F29683F}"/>
                </a:ext>
              </a:extLst>
            </p:cNvPr>
            <p:cNvSpPr txBox="1"/>
            <p:nvPr/>
          </p:nvSpPr>
          <p:spPr>
            <a:xfrm>
              <a:off x="922638" y="870797"/>
              <a:ext cx="10342756" cy="84119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1. УСН: снижение единого норматива отчислений в бюджеты городских округов РБ</a:t>
              </a:r>
              <a:endPara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89CE9EC5-8E9B-45A9-A48D-78682C2F3391}"/>
              </a:ext>
            </a:extLst>
          </p:cNvPr>
          <p:cNvGrpSpPr/>
          <p:nvPr/>
        </p:nvGrpSpPr>
        <p:grpSpPr>
          <a:xfrm>
            <a:off x="3188355" y="1930702"/>
            <a:ext cx="7778694" cy="1415155"/>
            <a:chOff x="3188355" y="2422390"/>
            <a:chExt cx="7778694" cy="1415155"/>
          </a:xfrm>
        </p:grpSpPr>
        <p:sp>
          <p:nvSpPr>
            <p:cNvPr id="6" name="文本框 9">
              <a:extLst>
                <a:ext uri="{FF2B5EF4-FFF2-40B4-BE49-F238E27FC236}">
                  <a16:creationId xmlns:a16="http://schemas.microsoft.com/office/drawing/2014/main" id="{984DA8B3-14B0-40A5-A8AD-C782E3CE3B69}"/>
                </a:ext>
              </a:extLst>
            </p:cNvPr>
            <p:cNvSpPr txBox="1"/>
            <p:nvPr/>
          </p:nvSpPr>
          <p:spPr>
            <a:xfrm>
              <a:off x="3188355" y="2431953"/>
              <a:ext cx="1905308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50</a:t>
              </a:r>
              <a:r>
                <a:rPr kumimoji="0" lang="ru-RU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%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29C1832-42DD-4069-A73C-8ABD18677D75}"/>
                </a:ext>
              </a:extLst>
            </p:cNvPr>
            <p:cNvSpPr txBox="1"/>
            <p:nvPr/>
          </p:nvSpPr>
          <p:spPr>
            <a:xfrm>
              <a:off x="7565696" y="3498991"/>
              <a:ext cx="34013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endPara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8" name="Стрелка: вправо 7">
              <a:extLst>
                <a:ext uri="{FF2B5EF4-FFF2-40B4-BE49-F238E27FC236}">
                  <a16:creationId xmlns:a16="http://schemas.microsoft.com/office/drawing/2014/main" id="{2956FEE3-8AB7-4018-9347-618E33CD1496}"/>
                </a:ext>
              </a:extLst>
            </p:cNvPr>
            <p:cNvSpPr/>
            <p:nvPr/>
          </p:nvSpPr>
          <p:spPr>
            <a:xfrm>
              <a:off x="5503657" y="2712817"/>
              <a:ext cx="1062170" cy="580727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9" name="文本框 9">
              <a:extLst>
                <a:ext uri="{FF2B5EF4-FFF2-40B4-BE49-F238E27FC236}">
                  <a16:creationId xmlns:a16="http://schemas.microsoft.com/office/drawing/2014/main" id="{3A88D148-224F-4F5B-87C6-68553CCA141D}"/>
                </a:ext>
              </a:extLst>
            </p:cNvPr>
            <p:cNvSpPr txBox="1"/>
            <p:nvPr/>
          </p:nvSpPr>
          <p:spPr>
            <a:xfrm>
              <a:off x="6931021" y="2422390"/>
              <a:ext cx="1905308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10</a:t>
              </a:r>
              <a:r>
                <a:rPr kumimoji="0" lang="ru-RU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%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B5A50A2F-2794-47E8-87CF-A47592C19BE0}"/>
              </a:ext>
            </a:extLst>
          </p:cNvPr>
          <p:cNvGrpSpPr/>
          <p:nvPr/>
        </p:nvGrpSpPr>
        <p:grpSpPr>
          <a:xfrm>
            <a:off x="1546646" y="4784175"/>
            <a:ext cx="10397375" cy="915764"/>
            <a:chOff x="863081" y="731890"/>
            <a:chExt cx="10439533" cy="1600115"/>
          </a:xfrm>
          <a:solidFill>
            <a:srgbClr val="D9D9D9"/>
          </a:solidFill>
        </p:grpSpPr>
        <p:sp>
          <p:nvSpPr>
            <p:cNvPr id="11" name="Google Shape;1088;p45">
              <a:extLst>
                <a:ext uri="{FF2B5EF4-FFF2-40B4-BE49-F238E27FC236}">
                  <a16:creationId xmlns:a16="http://schemas.microsoft.com/office/drawing/2014/main" id="{F5C42388-B0F5-4D24-9818-037DB9618FD8}"/>
                </a:ext>
              </a:extLst>
            </p:cNvPr>
            <p:cNvSpPr/>
            <p:nvPr/>
          </p:nvSpPr>
          <p:spPr>
            <a:xfrm>
              <a:off x="863081" y="731890"/>
              <a:ext cx="10439533" cy="1600115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622A00D-83DA-4387-A473-D082678EAEF2}"/>
                </a:ext>
              </a:extLst>
            </p:cNvPr>
            <p:cNvSpPr txBox="1"/>
            <p:nvPr/>
          </p:nvSpPr>
          <p:spPr>
            <a:xfrm>
              <a:off x="1050595" y="820847"/>
              <a:ext cx="10239770" cy="102177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ru-RU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Плата за негативное воздействие на окружающую среду</a:t>
              </a:r>
              <a:r>
                <a:rPr lang="ru-RU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>
                <a:lnSpc>
                  <a:spcPct val="80000"/>
                </a:lnSpc>
              </a:pPr>
              <a:r>
                <a:rPr lang="ru-RU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ru-RU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     изменение порядка распределения платы по уровням бюджетов</a:t>
              </a:r>
              <a:endPara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69EE1C44-CE0A-44F4-BB63-8210BD8104BA}"/>
              </a:ext>
            </a:extLst>
          </p:cNvPr>
          <p:cNvGrpSpPr/>
          <p:nvPr/>
        </p:nvGrpSpPr>
        <p:grpSpPr>
          <a:xfrm>
            <a:off x="1487489" y="3323634"/>
            <a:ext cx="10369550" cy="1110348"/>
            <a:chOff x="194294" y="3478905"/>
            <a:chExt cx="11750617" cy="1110348"/>
          </a:xfrm>
        </p:grpSpPr>
        <p:sp>
          <p:nvSpPr>
            <p:cNvPr id="14" name="Google Shape;92;p2">
              <a:extLst>
                <a:ext uri="{FF2B5EF4-FFF2-40B4-BE49-F238E27FC236}">
                  <a16:creationId xmlns:a16="http://schemas.microsoft.com/office/drawing/2014/main" id="{0B49139C-F519-4710-8B03-4455BA1780D1}"/>
                </a:ext>
              </a:extLst>
            </p:cNvPr>
            <p:cNvSpPr/>
            <p:nvPr/>
          </p:nvSpPr>
          <p:spPr>
            <a:xfrm>
              <a:off x="195185" y="3478907"/>
              <a:ext cx="2910127" cy="111034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0" y="17660"/>
                  </a:lnTo>
                  <a:cubicBezTo>
                    <a:pt x="0" y="19833"/>
                    <a:pt x="876" y="21600"/>
                    <a:pt x="1954" y="21600"/>
                  </a:cubicBez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A38D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92;p2">
              <a:extLst>
                <a:ext uri="{FF2B5EF4-FFF2-40B4-BE49-F238E27FC236}">
                  <a16:creationId xmlns:a16="http://schemas.microsoft.com/office/drawing/2014/main" id="{737BE265-CF65-471E-9C76-C065D6DE7AC6}"/>
                </a:ext>
              </a:extLst>
            </p:cNvPr>
            <p:cNvSpPr/>
            <p:nvPr/>
          </p:nvSpPr>
          <p:spPr>
            <a:xfrm>
              <a:off x="3650642" y="3478907"/>
              <a:ext cx="4342721" cy="111034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0" y="17660"/>
                  </a:lnTo>
                  <a:cubicBezTo>
                    <a:pt x="0" y="19833"/>
                    <a:pt x="876" y="21600"/>
                    <a:pt x="1954" y="21600"/>
                  </a:cubicBez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A38D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92;p2">
              <a:extLst>
                <a:ext uri="{FF2B5EF4-FFF2-40B4-BE49-F238E27FC236}">
                  <a16:creationId xmlns:a16="http://schemas.microsoft.com/office/drawing/2014/main" id="{F331DE4F-D64A-4F50-A322-3D9C6071DBB1}"/>
                </a:ext>
              </a:extLst>
            </p:cNvPr>
            <p:cNvSpPr/>
            <p:nvPr/>
          </p:nvSpPr>
          <p:spPr>
            <a:xfrm>
              <a:off x="8531396" y="3478905"/>
              <a:ext cx="3413515" cy="111034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0" y="17660"/>
                  </a:lnTo>
                  <a:cubicBezTo>
                    <a:pt x="0" y="19833"/>
                    <a:pt x="876" y="21600"/>
                    <a:pt x="1954" y="21600"/>
                  </a:cubicBez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A38D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737947D-7694-49C2-99BE-31F33AD5B4A9}"/>
                </a:ext>
              </a:extLst>
            </p:cNvPr>
            <p:cNvSpPr txBox="1"/>
            <p:nvPr/>
          </p:nvSpPr>
          <p:spPr>
            <a:xfrm>
              <a:off x="194294" y="3651369"/>
              <a:ext cx="2910127" cy="286232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Единый норматив отчислений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90E7807-885A-477D-869F-CDEF47AEBCE8}"/>
                </a:ext>
              </a:extLst>
            </p:cNvPr>
            <p:cNvSpPr txBox="1"/>
            <p:nvPr/>
          </p:nvSpPr>
          <p:spPr>
            <a:xfrm>
              <a:off x="195184" y="3929865"/>
              <a:ext cx="2910127" cy="480131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10</a:t>
              </a:r>
              <a:r>
                <a:rPr lang="ru-RU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%</a:t>
              </a:r>
              <a:endPara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6769DDD-5588-4F19-82FE-9C90CEF50272}"/>
                </a:ext>
              </a:extLst>
            </p:cNvPr>
            <p:cNvSpPr txBox="1"/>
            <p:nvPr/>
          </p:nvSpPr>
          <p:spPr>
            <a:xfrm>
              <a:off x="3668733" y="3649391"/>
              <a:ext cx="4324630" cy="286232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Дифференцированный норматив отчислений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69DCC18-3D82-4CA3-ABA2-54DCFEB8A899}"/>
                </a:ext>
              </a:extLst>
            </p:cNvPr>
            <p:cNvSpPr txBox="1"/>
            <p:nvPr/>
          </p:nvSpPr>
          <p:spPr>
            <a:xfrm>
              <a:off x="3668732" y="3935623"/>
              <a:ext cx="4324630" cy="480131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17,5</a:t>
              </a:r>
              <a:r>
                <a:rPr lang="ru-RU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%</a:t>
              </a:r>
              <a:endPara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F64AD9A-18D4-4492-9729-17EF2B8D039F}"/>
                </a:ext>
              </a:extLst>
            </p:cNvPr>
            <p:cNvSpPr txBox="1"/>
            <p:nvPr/>
          </p:nvSpPr>
          <p:spPr>
            <a:xfrm>
              <a:off x="8542669" y="3640765"/>
              <a:ext cx="3401352" cy="286232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Общий норматив отчислений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20954C4-82A3-479E-958B-A72ACE0C052F}"/>
                </a:ext>
              </a:extLst>
            </p:cNvPr>
            <p:cNvSpPr txBox="1"/>
            <p:nvPr/>
          </p:nvSpPr>
          <p:spPr>
            <a:xfrm>
              <a:off x="8542668" y="3926997"/>
              <a:ext cx="3401353" cy="480131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27,5</a:t>
              </a:r>
              <a:r>
                <a:rPr lang="ru-RU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% </a:t>
              </a:r>
              <a:r>
                <a:rPr lang="ru-RU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или</a:t>
              </a:r>
              <a:r>
                <a:rPr lang="ru-RU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ru-RU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413</a:t>
              </a:r>
              <a:r>
                <a:rPr lang="ru-RU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ru-RU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млн руб.</a:t>
              </a:r>
              <a:endPara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F0E252D-C31B-45EB-9364-6C3399A28EDC}"/>
                </a:ext>
              </a:extLst>
            </p:cNvPr>
            <p:cNvSpPr txBox="1"/>
            <p:nvPr/>
          </p:nvSpPr>
          <p:spPr>
            <a:xfrm>
              <a:off x="3163354" y="3693245"/>
              <a:ext cx="420167" cy="7017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+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A7CFAFF-E194-4E8B-8C2C-CD29CDD8FAC7}"/>
                </a:ext>
              </a:extLst>
            </p:cNvPr>
            <p:cNvSpPr txBox="1"/>
            <p:nvPr/>
          </p:nvSpPr>
          <p:spPr>
            <a:xfrm>
              <a:off x="8052295" y="3683211"/>
              <a:ext cx="420167" cy="7017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=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ADED83A6-461E-48E7-9E22-408E93CFC19E}"/>
              </a:ext>
            </a:extLst>
          </p:cNvPr>
          <p:cNvGrpSpPr/>
          <p:nvPr/>
        </p:nvGrpSpPr>
        <p:grpSpPr>
          <a:xfrm>
            <a:off x="3217267" y="5519009"/>
            <a:ext cx="7313555" cy="1240669"/>
            <a:chOff x="3653494" y="2422390"/>
            <a:chExt cx="7313555" cy="1240669"/>
          </a:xfrm>
        </p:grpSpPr>
        <p:sp>
          <p:nvSpPr>
            <p:cNvPr id="26" name="文本框 9">
              <a:extLst>
                <a:ext uri="{FF2B5EF4-FFF2-40B4-BE49-F238E27FC236}">
                  <a16:creationId xmlns:a16="http://schemas.microsoft.com/office/drawing/2014/main" id="{78224BA1-D02D-4D15-AF2D-ECD675EB9199}"/>
                </a:ext>
              </a:extLst>
            </p:cNvPr>
            <p:cNvSpPr txBox="1"/>
            <p:nvPr/>
          </p:nvSpPr>
          <p:spPr>
            <a:xfrm>
              <a:off x="3653494" y="2431953"/>
              <a:ext cx="1905308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60</a:t>
              </a:r>
              <a:r>
                <a:rPr kumimoji="0" lang="ru-RU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%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21730C6-308B-4F43-8176-AE2B29E98ED1}"/>
                </a:ext>
              </a:extLst>
            </p:cNvPr>
            <p:cNvSpPr txBox="1"/>
            <p:nvPr/>
          </p:nvSpPr>
          <p:spPr>
            <a:xfrm>
              <a:off x="7565696" y="3130387"/>
              <a:ext cx="34013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endPara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8" name="Стрелка: вправо 27">
              <a:extLst>
                <a:ext uri="{FF2B5EF4-FFF2-40B4-BE49-F238E27FC236}">
                  <a16:creationId xmlns:a16="http://schemas.microsoft.com/office/drawing/2014/main" id="{C33A128A-9D2B-4BD8-A41C-3F4D749ECB43}"/>
                </a:ext>
              </a:extLst>
            </p:cNvPr>
            <p:cNvSpPr/>
            <p:nvPr/>
          </p:nvSpPr>
          <p:spPr>
            <a:xfrm>
              <a:off x="5968796" y="2712817"/>
              <a:ext cx="1060656" cy="580727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9" name="文本框 9">
              <a:extLst>
                <a:ext uri="{FF2B5EF4-FFF2-40B4-BE49-F238E27FC236}">
                  <a16:creationId xmlns:a16="http://schemas.microsoft.com/office/drawing/2014/main" id="{3DB7B7D7-DE25-4396-8B81-4C198468DD6D}"/>
                </a:ext>
              </a:extLst>
            </p:cNvPr>
            <p:cNvSpPr txBox="1"/>
            <p:nvPr/>
          </p:nvSpPr>
          <p:spPr>
            <a:xfrm>
              <a:off x="7482420" y="2422390"/>
              <a:ext cx="1905308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0</a:t>
              </a:r>
              <a:r>
                <a:rPr kumimoji="0" lang="ru-RU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%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0" name="Google Shape;56;p15">
            <a:extLst>
              <a:ext uri="{FF2B5EF4-FFF2-40B4-BE49-F238E27FC236}">
                <a16:creationId xmlns:a16="http://schemas.microsoft.com/office/drawing/2014/main" id="{89CF0172-0C3F-47A9-BBFB-481764F9E031}"/>
              </a:ext>
            </a:extLst>
          </p:cNvPr>
          <p:cNvSpPr txBox="1">
            <a:spLocks/>
          </p:cNvSpPr>
          <p:nvPr/>
        </p:nvSpPr>
        <p:spPr>
          <a:xfrm>
            <a:off x="185151" y="-13734"/>
            <a:ext cx="11838949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defRPr/>
            </a:pPr>
            <a: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Изменения бюджетного законодательства, </a:t>
            </a:r>
          </a:p>
          <a:p>
            <a:pPr lvl="0" algn="ctr">
              <a:defRPr/>
            </a:pPr>
            <a: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действующие с 1 января 2026 года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uLnTx/>
              <a:uFillTx/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  <a:sym typeface="Fira Sans Extra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88383525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57BC4-9EB3-4348-AC99-0976DFC66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994" y="438257"/>
            <a:ext cx="9001000" cy="49079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долговой политики городского округа город Стерлитамак Республики Башкортостан на 2026 год и плановый период 2027 и 2028 годов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7AC3D2B-6CB6-43B2-94AB-DFBB81930F34}"/>
              </a:ext>
            </a:extLst>
          </p:cNvPr>
          <p:cNvSpPr/>
          <p:nvPr/>
        </p:nvSpPr>
        <p:spPr>
          <a:xfrm>
            <a:off x="1487488" y="1332125"/>
            <a:ext cx="1045297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           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Основными факторами, определяющими характер долговой политики городского округа город Стерлитамак Республики Башкортостан на 2026-2028 годы при исполнении бюджета городского округа город Стерлитамак Республики Башкортостан, являются риски снижения налоговых и неналоговых доходов местного бюджета, роста расходов местного бюджета в рамках реализации мер по стабилизации.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          Городской округ город Стерлитамак Республики Башкортостан в предстоящий трехлетний период будет стремиться обеспечить сохранение достигнутых показателей, предусматривающих отнесение муниципалитета к группе с высокой долговой устойчивостью.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19C848D0-4B62-4213-83DD-DEE79CC24C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6464622"/>
              </p:ext>
            </p:extLst>
          </p:nvPr>
        </p:nvGraphicFramePr>
        <p:xfrm>
          <a:off x="1487488" y="3640449"/>
          <a:ext cx="10327237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A1C98A4B-FBDC-4D45-A99E-1D813411ED7C}"/>
              </a:ext>
            </a:extLst>
          </p:cNvPr>
          <p:cNvGrpSpPr/>
          <p:nvPr/>
        </p:nvGrpSpPr>
        <p:grpSpPr>
          <a:xfrm>
            <a:off x="4252404" y="5944705"/>
            <a:ext cx="7562321" cy="687280"/>
            <a:chOff x="2851042" y="31698"/>
            <a:chExt cx="7473530" cy="68728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713D920E-1B3B-42AA-BE6F-B1D677F937CB}"/>
                </a:ext>
              </a:extLst>
            </p:cNvPr>
            <p:cNvSpPr/>
            <p:nvPr/>
          </p:nvSpPr>
          <p:spPr>
            <a:xfrm>
              <a:off x="2851042" y="31698"/>
              <a:ext cx="7473530" cy="68728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4E79378-5B17-4247-82B9-5BF9F03409B3}"/>
                </a:ext>
              </a:extLst>
            </p:cNvPr>
            <p:cNvSpPr txBox="1"/>
            <p:nvPr/>
          </p:nvSpPr>
          <p:spPr>
            <a:xfrm>
              <a:off x="2917202" y="31698"/>
              <a:ext cx="7407370" cy="6872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57150" rIns="57150" bIns="57150" numCol="1" spcCol="1270" anchor="t" anchorCtr="0">
              <a:noAutofit/>
            </a:bodyPr>
            <a:lstStyle/>
            <a:p>
              <a:pPr lvl="0"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500" b="1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обеспечение контроля за своевременностью и полнотой исполнения и учета долговых обязательств, а также открытости данных о состоянии муниципального долга.</a:t>
              </a:r>
              <a:endParaRPr lang="ru-RU" sz="15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740433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BE7A44-0089-4686-BE41-9386CFBDA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7790" y="175285"/>
            <a:ext cx="2880319" cy="490797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</a:p>
        </p:txBody>
      </p:sp>
      <p:sp>
        <p:nvSpPr>
          <p:cNvPr id="3" name="Объект 1">
            <a:extLst>
              <a:ext uri="{FF2B5EF4-FFF2-40B4-BE49-F238E27FC236}">
                <a16:creationId xmlns:a16="http://schemas.microsoft.com/office/drawing/2014/main" id="{00EAF044-1FE4-482C-AD38-21FBF3D05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488" y="699117"/>
            <a:ext cx="10416269" cy="1005658"/>
          </a:xfrm>
          <a:noFill/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поступающие в бюджет денежные средства, за исключением средств, являющихся в соответствии с бюджетным кодексом источником финансирования дефицита бюджета. Доходы бюджета формируются в соответствии с бюджетным законодательством Российской Федерации, законодательством о налогах и сборах и законодательством об иных платежах.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включают в себя: налоговые и неналоговые доходы, а также безвозмездные поступлени</a:t>
            </a:r>
            <a:r>
              <a:rPr lang="ru-RU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я. 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EAE983F-138D-4762-9BCE-9AC6FFD97583}"/>
              </a:ext>
            </a:extLst>
          </p:cNvPr>
          <p:cNvGrpSpPr/>
          <p:nvPr/>
        </p:nvGrpSpPr>
        <p:grpSpPr>
          <a:xfrm>
            <a:off x="1487488" y="1856852"/>
            <a:ext cx="10437812" cy="5026361"/>
            <a:chOff x="497769" y="1856852"/>
            <a:chExt cx="11427531" cy="5026361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98DB25A2-2677-4FFB-BF0F-BAC60E48C2F2}"/>
                </a:ext>
              </a:extLst>
            </p:cNvPr>
            <p:cNvSpPr/>
            <p:nvPr/>
          </p:nvSpPr>
          <p:spPr>
            <a:xfrm>
              <a:off x="497769" y="2079815"/>
              <a:ext cx="3381828" cy="475994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674D2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6AC730D8-5AEA-46D8-9C04-03BAC483D28B}"/>
                </a:ext>
              </a:extLst>
            </p:cNvPr>
            <p:cNvSpPr/>
            <p:nvPr/>
          </p:nvSpPr>
          <p:spPr>
            <a:xfrm>
              <a:off x="4520621" y="2088527"/>
              <a:ext cx="3381828" cy="47694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A33730BA-C7B8-4C09-8CA0-65FE3FB04D52}"/>
                </a:ext>
              </a:extLst>
            </p:cNvPr>
            <p:cNvSpPr/>
            <p:nvPr/>
          </p:nvSpPr>
          <p:spPr>
            <a:xfrm>
              <a:off x="8543472" y="2097242"/>
              <a:ext cx="3381828" cy="476075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8FB38988-9C3C-43DC-AB06-379243CA1701}"/>
                </a:ext>
              </a:extLst>
            </p:cNvPr>
            <p:cNvSpPr/>
            <p:nvPr/>
          </p:nvSpPr>
          <p:spPr>
            <a:xfrm>
              <a:off x="762001" y="1856852"/>
              <a:ext cx="2847974" cy="1483592"/>
            </a:xfrm>
            <a:prstGeom prst="roundRect">
              <a:avLst/>
            </a:prstGeom>
            <a:solidFill>
              <a:srgbClr val="E3DED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7CC2DD4D-D1EE-4C8F-9E8E-DC3A9FDDD291}"/>
                </a:ext>
              </a:extLst>
            </p:cNvPr>
            <p:cNvSpPr/>
            <p:nvPr/>
          </p:nvSpPr>
          <p:spPr>
            <a:xfrm>
              <a:off x="4791076" y="1856853"/>
              <a:ext cx="2847974" cy="1681200"/>
            </a:xfrm>
            <a:prstGeom prst="roundRect">
              <a:avLst/>
            </a:prstGeom>
            <a:solidFill>
              <a:srgbClr val="E3DED1"/>
            </a:solidFill>
            <a:ln>
              <a:solidFill>
                <a:srgbClr val="A2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8DAA379D-CED0-4E0D-945B-8C525A2246C6}"/>
                </a:ext>
              </a:extLst>
            </p:cNvPr>
            <p:cNvSpPr/>
            <p:nvPr/>
          </p:nvSpPr>
          <p:spPr>
            <a:xfrm>
              <a:off x="8801101" y="1856852"/>
              <a:ext cx="2847974" cy="1907762"/>
            </a:xfrm>
            <a:prstGeom prst="roundRect">
              <a:avLst/>
            </a:prstGeom>
            <a:solidFill>
              <a:srgbClr val="E3DED1"/>
            </a:solidFill>
            <a:ln>
              <a:solidFill>
                <a:srgbClr val="B98B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72BDA45-7C6F-4BFE-AF2A-777EE877DCF6}"/>
                </a:ext>
              </a:extLst>
            </p:cNvPr>
            <p:cNvSpPr txBox="1"/>
            <p:nvPr/>
          </p:nvSpPr>
          <p:spPr>
            <a:xfrm>
              <a:off x="706929" y="1881844"/>
              <a:ext cx="2922095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Налоговые доходы –</a:t>
              </a:r>
            </a:p>
            <a:p>
              <a:pPr algn="ctr"/>
              <a:r>
                <a:rPr lang="ru-RU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поступления от уплаты налогов и сборов, установленных Налоговым кодексом Российской Федерации</a:t>
              </a:r>
            </a:p>
            <a:p>
              <a:pPr algn="ctr"/>
              <a:endParaRPr lang="ru-RU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2638F9C-D4A7-4E47-8EC1-B5A37BA4CE46}"/>
                </a:ext>
              </a:extLst>
            </p:cNvPr>
            <p:cNvSpPr txBox="1"/>
            <p:nvPr/>
          </p:nvSpPr>
          <p:spPr>
            <a:xfrm>
              <a:off x="4814781" y="1872014"/>
              <a:ext cx="285114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Неналоговые доходы – </a:t>
              </a:r>
              <a:r>
                <a:rPr lang="ru-RU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поступления от уплаты других платежей, установленных законодательством, а также штрафов за нарушение законодательства</a:t>
              </a:r>
            </a:p>
            <a:p>
              <a:pPr algn="ctr"/>
              <a:endParaRPr lang="ru-RU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9D826F6-E93C-4E3E-BFB5-D40D7F962C1B}"/>
                </a:ext>
              </a:extLst>
            </p:cNvPr>
            <p:cNvSpPr txBox="1"/>
            <p:nvPr/>
          </p:nvSpPr>
          <p:spPr>
            <a:xfrm>
              <a:off x="8793702" y="1923430"/>
              <a:ext cx="2893130" cy="1892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Безвозмездные поступления – </a:t>
              </a:r>
            </a:p>
            <a:p>
              <a:pPr algn="ctr"/>
              <a:r>
                <a:rPr lang="ru-RU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финансовая помощь из бюджетов других уровней (межбюджетные трансферты), безвозмездные поступления от организаций и граждан</a:t>
              </a:r>
            </a:p>
            <a:p>
              <a:pPr lvl="0" algn="ctr"/>
              <a:endParaRPr lang="ru-RU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E116AD3-150C-408D-87D5-BAC1FC61C648}"/>
                </a:ext>
              </a:extLst>
            </p:cNvPr>
            <p:cNvSpPr txBox="1"/>
            <p:nvPr/>
          </p:nvSpPr>
          <p:spPr>
            <a:xfrm>
              <a:off x="571891" y="3538052"/>
              <a:ext cx="3362779" cy="3208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lvl="0" indent="-285750">
                <a:buFont typeface="Wingdings" panose="05000000000000000000" pitchFamily="2" charset="2"/>
                <a:buChar char="Ø"/>
              </a:pPr>
              <a:r>
                <a:rPr lang="ru-RU" sz="135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Налог на доходы физических лиц</a:t>
              </a:r>
            </a:p>
            <a:p>
              <a:pPr lvl="0"/>
              <a:endParaRPr lang="ru-RU" sz="135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indent="-285750">
                <a:buFont typeface="Wingdings" panose="05000000000000000000" pitchFamily="2" charset="2"/>
                <a:buChar char="Ø"/>
              </a:pPr>
              <a:r>
                <a:rPr lang="ru-RU" sz="135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Налог на товары (работы, услуги), реализуемые на территории РФ</a:t>
              </a:r>
            </a:p>
            <a:p>
              <a:pPr lvl="0"/>
              <a:endParaRPr lang="ru-RU" sz="135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285750" lvl="0" indent="-285750">
                <a:buFont typeface="Wingdings" panose="05000000000000000000" pitchFamily="2" charset="2"/>
                <a:buChar char="Ø"/>
              </a:pPr>
              <a:r>
                <a:rPr lang="ru-RU" sz="135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Налоги на совокупный доход</a:t>
              </a:r>
            </a:p>
            <a:p>
              <a:pPr lvl="0"/>
              <a:endParaRPr lang="ru-RU" sz="135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285750" lvl="0" indent="-285750">
                <a:buFont typeface="Wingdings" panose="05000000000000000000" pitchFamily="2" charset="2"/>
                <a:buChar char="Ø"/>
              </a:pPr>
              <a:r>
                <a:rPr lang="ru-RU" sz="135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Налоги на имущество</a:t>
              </a:r>
            </a:p>
            <a:p>
              <a:pPr lvl="0"/>
              <a:endParaRPr lang="ru-RU" sz="135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indent="-285750">
                <a:buFont typeface="Wingdings" panose="05000000000000000000" pitchFamily="2" charset="2"/>
                <a:buChar char="Ø"/>
              </a:pPr>
              <a:r>
                <a:rPr lang="ru-RU" sz="135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Налоги, сборы и регулярные платежи за пользование природными ресурсами</a:t>
              </a:r>
            </a:p>
            <a:p>
              <a:pPr lvl="0"/>
              <a:endParaRPr lang="ru-RU" sz="135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285750" lvl="0" indent="-285750">
                <a:buFont typeface="Wingdings" panose="05000000000000000000" pitchFamily="2" charset="2"/>
                <a:buChar char="Ø"/>
              </a:pPr>
              <a:r>
                <a:rPr lang="ru-RU" sz="135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Государственная пошлина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3772F3F-BF3B-4FF9-A94B-9F564542BCAC}"/>
                </a:ext>
              </a:extLst>
            </p:cNvPr>
            <p:cNvSpPr txBox="1"/>
            <p:nvPr/>
          </p:nvSpPr>
          <p:spPr>
            <a:xfrm>
              <a:off x="4575691" y="3590004"/>
              <a:ext cx="3381828" cy="329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-285750">
                <a:buFont typeface="Wingdings" panose="05000000000000000000" pitchFamily="2" charset="2"/>
                <a:buChar char="Ø"/>
              </a:pPr>
              <a:r>
                <a:rPr lang="ru-RU" sz="13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Доходы от использования имущества, находящегося в государственной и муниципальной собственности</a:t>
              </a:r>
            </a:p>
            <a:p>
              <a:endParaRPr lang="ru-RU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indent="-285750">
                <a:buFont typeface="Wingdings" panose="05000000000000000000" pitchFamily="2" charset="2"/>
                <a:buChar char="Ø"/>
              </a:pPr>
              <a:r>
                <a:rPr lang="ru-RU" sz="13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Доходы от оказания платных услуг и компенсации затрат государства</a:t>
              </a:r>
            </a:p>
            <a:p>
              <a:endParaRPr lang="ru-RU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indent="-285750">
                <a:buFont typeface="Wingdings" panose="05000000000000000000" pitchFamily="2" charset="2"/>
                <a:buChar char="Ø"/>
              </a:pPr>
              <a:r>
                <a:rPr lang="ru-RU" sz="13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Доходы от продажи материальных и нематериальных активов</a:t>
              </a:r>
            </a:p>
            <a:p>
              <a:endParaRPr lang="ru-RU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indent="-285750">
                <a:buFont typeface="Wingdings" panose="05000000000000000000" pitchFamily="2" charset="2"/>
                <a:buChar char="Ø"/>
              </a:pPr>
              <a:r>
                <a:rPr lang="ru-RU" sz="13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Штрафы, санкции, возмещение ущерба</a:t>
              </a:r>
            </a:p>
            <a:p>
              <a:endParaRPr lang="ru-RU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3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Прочие неналоговые доходы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BC81A42-362F-44E7-8C1B-54750D6EDBEF}"/>
                </a:ext>
              </a:extLst>
            </p:cNvPr>
            <p:cNvSpPr txBox="1"/>
            <p:nvPr/>
          </p:nvSpPr>
          <p:spPr>
            <a:xfrm>
              <a:off x="8567057" y="3993697"/>
              <a:ext cx="3334657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-285750">
                <a:buFont typeface="Wingdings" panose="05000000000000000000" pitchFamily="2" charset="2"/>
                <a:buChar char="Ø"/>
              </a:pPr>
              <a:r>
                <a:rPr lang="ru-RU" sz="135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Дотации из бюджетов бюджетной системы Российской Федерации</a:t>
              </a:r>
            </a:p>
            <a:p>
              <a:endParaRPr lang="ru-RU" sz="135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indent="-285750">
                <a:buFont typeface="Wingdings" panose="05000000000000000000" pitchFamily="2" charset="2"/>
                <a:buChar char="Ø"/>
              </a:pPr>
              <a:r>
                <a:rPr lang="ru-RU" sz="135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Субсидии, субвенции, иные межбюджетные трансферты из других бюджетов бюджетной системы Российской Федерации</a:t>
              </a:r>
            </a:p>
            <a:p>
              <a:endParaRPr lang="ru-RU" sz="135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indent="-285750">
                <a:buFont typeface="Wingdings" panose="05000000000000000000" pitchFamily="2" charset="2"/>
                <a:buChar char="Ø"/>
              </a:pPr>
              <a:r>
                <a:rPr lang="ru-RU" sz="135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Безвозмездные поступления от юридических и физических лиц, в том числе добровольные пожертвования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805454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AAEAEED-25D0-4EF7-A47C-C704D0CBE23C}"/>
              </a:ext>
            </a:extLst>
          </p:cNvPr>
          <p:cNvGrpSpPr/>
          <p:nvPr/>
        </p:nvGrpSpPr>
        <p:grpSpPr>
          <a:xfrm>
            <a:off x="1566815" y="1362833"/>
            <a:ext cx="6084384" cy="5228887"/>
            <a:chOff x="394954" y="1459181"/>
            <a:chExt cx="6109756" cy="5228887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C48727BD-7DBD-426B-84FA-3B14DE2EADB1}"/>
                </a:ext>
              </a:extLst>
            </p:cNvPr>
            <p:cNvGrpSpPr/>
            <p:nvPr/>
          </p:nvGrpSpPr>
          <p:grpSpPr>
            <a:xfrm>
              <a:off x="394954" y="1459181"/>
              <a:ext cx="6109756" cy="5228887"/>
              <a:chOff x="3683853" y="1621300"/>
              <a:chExt cx="4575974" cy="4532689"/>
            </a:xfrm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A59BE3B9-37E7-455C-985C-5A3F0C402A37}"/>
                  </a:ext>
                </a:extLst>
              </p:cNvPr>
              <p:cNvSpPr/>
              <p:nvPr/>
            </p:nvSpPr>
            <p:spPr bwMode="auto">
              <a:xfrm>
                <a:off x="3683853" y="4953732"/>
                <a:ext cx="4575974" cy="598361"/>
              </a:xfrm>
              <a:custGeom>
                <a:avLst/>
                <a:gdLst>
                  <a:gd name="T0" fmla="*/ 5805 w 5805"/>
                  <a:gd name="T1" fmla="*/ 401 h 401"/>
                  <a:gd name="T2" fmla="*/ 0 w 5805"/>
                  <a:gd name="T3" fmla="*/ 401 h 401"/>
                  <a:gd name="T4" fmla="*/ 280 w 5805"/>
                  <a:gd name="T5" fmla="*/ 0 h 401"/>
                  <a:gd name="T6" fmla="*/ 5508 w 5805"/>
                  <a:gd name="T7" fmla="*/ 0 h 401"/>
                  <a:gd name="T8" fmla="*/ 5805 w 5805"/>
                  <a:gd name="T9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05" h="401">
                    <a:moveTo>
                      <a:pt x="5805" y="401"/>
                    </a:moveTo>
                    <a:lnTo>
                      <a:pt x="0" y="401"/>
                    </a:lnTo>
                    <a:lnTo>
                      <a:pt x="280" y="0"/>
                    </a:lnTo>
                    <a:lnTo>
                      <a:pt x="5508" y="0"/>
                    </a:lnTo>
                    <a:lnTo>
                      <a:pt x="5805" y="401"/>
                    </a:lnTo>
                    <a:close/>
                  </a:path>
                </a:pathLst>
              </a:custGeom>
              <a:solidFill>
                <a:srgbClr val="D2D0D0"/>
              </a:solidFill>
              <a:ln>
                <a:noFill/>
              </a:ln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8F38584F-9252-4550-AAA0-B0E992D092F7}"/>
                  </a:ext>
                </a:extLst>
              </p:cNvPr>
              <p:cNvGrpSpPr/>
              <p:nvPr/>
            </p:nvGrpSpPr>
            <p:grpSpPr>
              <a:xfrm>
                <a:off x="6177518" y="2301695"/>
                <a:ext cx="627844" cy="3055145"/>
                <a:chOff x="3185318" y="2410160"/>
                <a:chExt cx="667953" cy="3250325"/>
              </a:xfrm>
            </p:grpSpPr>
            <p:sp>
              <p:nvSpPr>
                <p:cNvPr id="17" name="Freeform 8">
                  <a:extLst>
                    <a:ext uri="{FF2B5EF4-FFF2-40B4-BE49-F238E27FC236}">
                      <a16:creationId xmlns:a16="http://schemas.microsoft.com/office/drawing/2014/main" id="{3BACD90C-2E57-4264-B689-EA858B3B1838}"/>
                    </a:ext>
                  </a:extLst>
                </p:cNvPr>
                <p:cNvSpPr/>
                <p:nvPr/>
              </p:nvSpPr>
              <p:spPr bwMode="auto">
                <a:xfrm>
                  <a:off x="3185318" y="2410160"/>
                  <a:ext cx="404812" cy="3250325"/>
                </a:xfrm>
                <a:custGeom>
                  <a:avLst/>
                  <a:gdLst>
                    <a:gd name="T0" fmla="*/ 255 w 255"/>
                    <a:gd name="T1" fmla="*/ 1996 h 1996"/>
                    <a:gd name="T2" fmla="*/ 0 w 255"/>
                    <a:gd name="T3" fmla="*/ 1919 h 1996"/>
                    <a:gd name="T4" fmla="*/ 0 w 255"/>
                    <a:gd name="T5" fmla="*/ 120 h 1996"/>
                    <a:gd name="T6" fmla="*/ 255 w 255"/>
                    <a:gd name="T7" fmla="*/ 0 h 1996"/>
                    <a:gd name="T8" fmla="*/ 255 w 255"/>
                    <a:gd name="T9" fmla="*/ 1996 h 19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5" h="1996">
                      <a:moveTo>
                        <a:pt x="255" y="1996"/>
                      </a:moveTo>
                      <a:lnTo>
                        <a:pt x="0" y="1919"/>
                      </a:lnTo>
                      <a:lnTo>
                        <a:pt x="0" y="120"/>
                      </a:lnTo>
                      <a:lnTo>
                        <a:pt x="255" y="0"/>
                      </a:lnTo>
                      <a:lnTo>
                        <a:pt x="255" y="19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85949" tIns="42975" rIns="85949" bIns="42975" numCol="1" anchor="t" anchorCtr="0" compatLnSpc="1"/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" name="Freeform 9">
                  <a:extLst>
                    <a:ext uri="{FF2B5EF4-FFF2-40B4-BE49-F238E27FC236}">
                      <a16:creationId xmlns:a16="http://schemas.microsoft.com/office/drawing/2014/main" id="{8AADC33F-3050-4101-B213-2D41B830D13D}"/>
                    </a:ext>
                  </a:extLst>
                </p:cNvPr>
                <p:cNvSpPr/>
                <p:nvPr/>
              </p:nvSpPr>
              <p:spPr bwMode="auto">
                <a:xfrm>
                  <a:off x="3590131" y="2410160"/>
                  <a:ext cx="263140" cy="3250325"/>
                </a:xfrm>
                <a:custGeom>
                  <a:avLst/>
                  <a:gdLst>
                    <a:gd name="T0" fmla="*/ 0 w 178"/>
                    <a:gd name="T1" fmla="*/ 1996 h 1996"/>
                    <a:gd name="T2" fmla="*/ 178 w 178"/>
                    <a:gd name="T3" fmla="*/ 1919 h 1996"/>
                    <a:gd name="T4" fmla="*/ 178 w 178"/>
                    <a:gd name="T5" fmla="*/ 111 h 1996"/>
                    <a:gd name="T6" fmla="*/ 0 w 178"/>
                    <a:gd name="T7" fmla="*/ 0 h 1996"/>
                    <a:gd name="T8" fmla="*/ 0 w 178"/>
                    <a:gd name="T9" fmla="*/ 1996 h 19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8" h="1996">
                      <a:moveTo>
                        <a:pt x="0" y="1996"/>
                      </a:moveTo>
                      <a:lnTo>
                        <a:pt x="178" y="1919"/>
                      </a:lnTo>
                      <a:lnTo>
                        <a:pt x="178" y="111"/>
                      </a:lnTo>
                      <a:lnTo>
                        <a:pt x="0" y="0"/>
                      </a:lnTo>
                      <a:lnTo>
                        <a:pt x="0" y="199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85949" tIns="42975" rIns="85949" bIns="42975" numCol="1" anchor="t" anchorCtr="0" compatLnSpc="1"/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9" name="文本框 48">
                <a:extLst>
                  <a:ext uri="{FF2B5EF4-FFF2-40B4-BE49-F238E27FC236}">
                    <a16:creationId xmlns:a16="http://schemas.microsoft.com/office/drawing/2014/main" id="{A664EEE4-2370-4E4D-8D08-530F1D3A1765}"/>
                  </a:ext>
                </a:extLst>
              </p:cNvPr>
              <p:cNvSpPr txBox="1"/>
              <p:nvPr/>
            </p:nvSpPr>
            <p:spPr>
              <a:xfrm>
                <a:off x="7118795" y="2059622"/>
                <a:ext cx="829847" cy="4307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9 101,5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" name="文本框 50">
                <a:extLst>
                  <a:ext uri="{FF2B5EF4-FFF2-40B4-BE49-F238E27FC236}">
                    <a16:creationId xmlns:a16="http://schemas.microsoft.com/office/drawing/2014/main" id="{6DB4B9DB-5E90-40EC-A7D6-30B39337A080}"/>
                  </a:ext>
                </a:extLst>
              </p:cNvPr>
              <p:cNvSpPr txBox="1"/>
              <p:nvPr/>
            </p:nvSpPr>
            <p:spPr>
              <a:xfrm>
                <a:off x="6104054" y="1870982"/>
                <a:ext cx="829847" cy="4307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9 786,8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1" name="文本框 51">
                <a:extLst>
                  <a:ext uri="{FF2B5EF4-FFF2-40B4-BE49-F238E27FC236}">
                    <a16:creationId xmlns:a16="http://schemas.microsoft.com/office/drawing/2014/main" id="{7C0AC930-9DB4-4D3F-85C2-4B090C3764AD}"/>
                  </a:ext>
                </a:extLst>
              </p:cNvPr>
              <p:cNvSpPr txBox="1"/>
              <p:nvPr/>
            </p:nvSpPr>
            <p:spPr>
              <a:xfrm>
                <a:off x="4978491" y="1621300"/>
                <a:ext cx="945103" cy="4307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10 625,8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312DF6E-0385-494A-90F5-CBF3EEE2533C}"/>
                  </a:ext>
                </a:extLst>
              </p:cNvPr>
              <p:cNvSpPr txBox="1"/>
              <p:nvPr/>
            </p:nvSpPr>
            <p:spPr>
              <a:xfrm>
                <a:off x="7353848" y="5614570"/>
                <a:ext cx="656770" cy="3576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20</a:t>
                </a:r>
                <a:r>
                  <a:rPr kumimoji="0" lang="ru-RU" sz="19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28 г.</a:t>
                </a:r>
                <a:endParaRPr kumimoji="0" lang="en-GB" sz="19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7A644CE-DCCD-4AD4-801D-4A614D3B7D96}"/>
                  </a:ext>
                </a:extLst>
              </p:cNvPr>
              <p:cNvSpPr txBox="1"/>
              <p:nvPr/>
            </p:nvSpPr>
            <p:spPr>
              <a:xfrm>
                <a:off x="5166083" y="5614570"/>
                <a:ext cx="656770" cy="3576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9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2026 г.</a:t>
                </a:r>
                <a:endParaRPr kumimoji="0" lang="en-GB" sz="19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6958157-A0A0-4D84-9C2E-9F330B3EA855}"/>
                  </a:ext>
                </a:extLst>
              </p:cNvPr>
              <p:cNvSpPr txBox="1"/>
              <p:nvPr/>
            </p:nvSpPr>
            <p:spPr>
              <a:xfrm>
                <a:off x="6247128" y="5614570"/>
                <a:ext cx="656770" cy="3576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20</a:t>
                </a:r>
                <a:r>
                  <a:rPr kumimoji="0" lang="ru-RU" sz="19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27 г.</a:t>
                </a:r>
                <a:endParaRPr kumimoji="0" lang="en-GB" sz="19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E008911-6B87-45DE-B42C-E8A8925DF33C}"/>
                  </a:ext>
                </a:extLst>
              </p:cNvPr>
              <p:cNvSpPr txBox="1"/>
              <p:nvPr/>
            </p:nvSpPr>
            <p:spPr>
              <a:xfrm>
                <a:off x="4067060" y="5668417"/>
                <a:ext cx="704745" cy="485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9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2025 г. (план)</a:t>
                </a:r>
                <a:endParaRPr kumimoji="0" lang="en-GB" sz="19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6" name="文本框 48">
                <a:extLst>
                  <a:ext uri="{FF2B5EF4-FFF2-40B4-BE49-F238E27FC236}">
                    <a16:creationId xmlns:a16="http://schemas.microsoft.com/office/drawing/2014/main" id="{CCC89BF4-D490-4E6A-9920-CD3835134375}"/>
                  </a:ext>
                </a:extLst>
              </p:cNvPr>
              <p:cNvSpPr txBox="1"/>
              <p:nvPr/>
            </p:nvSpPr>
            <p:spPr>
              <a:xfrm>
                <a:off x="3996329" y="2120665"/>
                <a:ext cx="829847" cy="4307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9 065,5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roup 10">
              <a:extLst>
                <a:ext uri="{FF2B5EF4-FFF2-40B4-BE49-F238E27FC236}">
                  <a16:creationId xmlns:a16="http://schemas.microsoft.com/office/drawing/2014/main" id="{DFEB0977-364D-46CE-A15E-3993A26778FD}"/>
                </a:ext>
              </a:extLst>
            </p:cNvPr>
            <p:cNvGrpSpPr/>
            <p:nvPr/>
          </p:nvGrpSpPr>
          <p:grpSpPr>
            <a:xfrm>
              <a:off x="933177" y="2520422"/>
              <a:ext cx="837348" cy="3265205"/>
              <a:chOff x="4232827" y="3164052"/>
              <a:chExt cx="683162" cy="2542791"/>
            </a:xfrm>
          </p:grpSpPr>
          <p:sp>
            <p:nvSpPr>
              <p:cNvPr id="5" name="Freeform 10">
                <a:extLst>
                  <a:ext uri="{FF2B5EF4-FFF2-40B4-BE49-F238E27FC236}">
                    <a16:creationId xmlns:a16="http://schemas.microsoft.com/office/drawing/2014/main" id="{97285573-1E8C-4EC8-A3D4-AC198B2A9EE0}"/>
                  </a:ext>
                </a:extLst>
              </p:cNvPr>
              <p:cNvSpPr/>
              <p:nvPr/>
            </p:nvSpPr>
            <p:spPr bwMode="auto">
              <a:xfrm>
                <a:off x="4232827" y="3164052"/>
                <a:ext cx="414131" cy="2542787"/>
              </a:xfrm>
              <a:custGeom>
                <a:avLst/>
                <a:gdLst>
                  <a:gd name="T0" fmla="*/ 264 w 264"/>
                  <a:gd name="T1" fmla="*/ 1655 h 1655"/>
                  <a:gd name="T2" fmla="*/ 0 w 264"/>
                  <a:gd name="T3" fmla="*/ 1578 h 1655"/>
                  <a:gd name="T4" fmla="*/ 0 w 264"/>
                  <a:gd name="T5" fmla="*/ 120 h 1655"/>
                  <a:gd name="T6" fmla="*/ 264 w 264"/>
                  <a:gd name="T7" fmla="*/ 0 h 1655"/>
                  <a:gd name="T8" fmla="*/ 264 w 264"/>
                  <a:gd name="T9" fmla="*/ 1655 h 1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4" h="1655">
                    <a:moveTo>
                      <a:pt x="264" y="1655"/>
                    </a:moveTo>
                    <a:lnTo>
                      <a:pt x="0" y="1578"/>
                    </a:lnTo>
                    <a:lnTo>
                      <a:pt x="0" y="120"/>
                    </a:lnTo>
                    <a:lnTo>
                      <a:pt x="264" y="0"/>
                    </a:lnTo>
                    <a:lnTo>
                      <a:pt x="264" y="165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6" name="Freeform 12">
                <a:extLst>
                  <a:ext uri="{FF2B5EF4-FFF2-40B4-BE49-F238E27FC236}">
                    <a16:creationId xmlns:a16="http://schemas.microsoft.com/office/drawing/2014/main" id="{5D2BC36F-AB8A-4C03-86EF-D814DC2F5D57}"/>
                  </a:ext>
                </a:extLst>
              </p:cNvPr>
              <p:cNvSpPr/>
              <p:nvPr/>
            </p:nvSpPr>
            <p:spPr bwMode="auto">
              <a:xfrm>
                <a:off x="4645776" y="3164057"/>
                <a:ext cx="270213" cy="2542786"/>
              </a:xfrm>
              <a:custGeom>
                <a:avLst/>
                <a:gdLst>
                  <a:gd name="T0" fmla="*/ 0 w 169"/>
                  <a:gd name="T1" fmla="*/ 1655 h 1655"/>
                  <a:gd name="T2" fmla="*/ 169 w 169"/>
                  <a:gd name="T3" fmla="*/ 1578 h 1655"/>
                  <a:gd name="T4" fmla="*/ 169 w 169"/>
                  <a:gd name="T5" fmla="*/ 111 h 1655"/>
                  <a:gd name="T6" fmla="*/ 0 w 169"/>
                  <a:gd name="T7" fmla="*/ 0 h 1655"/>
                  <a:gd name="T8" fmla="*/ 0 w 169"/>
                  <a:gd name="T9" fmla="*/ 1655 h 1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9" h="1655">
                    <a:moveTo>
                      <a:pt x="0" y="1655"/>
                    </a:moveTo>
                    <a:lnTo>
                      <a:pt x="169" y="1578"/>
                    </a:lnTo>
                    <a:lnTo>
                      <a:pt x="169" y="111"/>
                    </a:lnTo>
                    <a:lnTo>
                      <a:pt x="0" y="0"/>
                    </a:lnTo>
                    <a:lnTo>
                      <a:pt x="0" y="1655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020A7DF4-BA6D-4BFF-86F1-8251F25F2BE0}"/>
              </a:ext>
            </a:extLst>
          </p:cNvPr>
          <p:cNvGrpSpPr/>
          <p:nvPr/>
        </p:nvGrpSpPr>
        <p:grpSpPr>
          <a:xfrm>
            <a:off x="3473316" y="1893117"/>
            <a:ext cx="838286" cy="3826800"/>
            <a:chOff x="2691386" y="1958507"/>
            <a:chExt cx="838286" cy="3778115"/>
          </a:xfrm>
        </p:grpSpPr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0A0AE16C-90A0-48B3-AB40-8E8866FC1129}"/>
                </a:ext>
              </a:extLst>
            </p:cNvPr>
            <p:cNvSpPr/>
            <p:nvPr/>
          </p:nvSpPr>
          <p:spPr bwMode="auto">
            <a:xfrm>
              <a:off x="2691386" y="1958508"/>
              <a:ext cx="508042" cy="3778114"/>
            </a:xfrm>
            <a:custGeom>
              <a:avLst/>
              <a:gdLst>
                <a:gd name="T0" fmla="*/ 255 w 255"/>
                <a:gd name="T1" fmla="*/ 1996 h 1996"/>
                <a:gd name="T2" fmla="*/ 0 w 255"/>
                <a:gd name="T3" fmla="*/ 1919 h 1996"/>
                <a:gd name="T4" fmla="*/ 0 w 255"/>
                <a:gd name="T5" fmla="*/ 120 h 1996"/>
                <a:gd name="T6" fmla="*/ 255 w 255"/>
                <a:gd name="T7" fmla="*/ 0 h 1996"/>
                <a:gd name="T8" fmla="*/ 255 w 255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1996">
                  <a:moveTo>
                    <a:pt x="255" y="1996"/>
                  </a:moveTo>
                  <a:lnTo>
                    <a:pt x="0" y="1919"/>
                  </a:lnTo>
                  <a:lnTo>
                    <a:pt x="0" y="120"/>
                  </a:lnTo>
                  <a:lnTo>
                    <a:pt x="255" y="0"/>
                  </a:lnTo>
                  <a:lnTo>
                    <a:pt x="255" y="1996"/>
                  </a:lnTo>
                  <a:close/>
                </a:path>
              </a:pathLst>
            </a:custGeom>
            <a:solidFill>
              <a:srgbClr val="A0CC82"/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FE94FD0B-D99D-4A4A-B8E9-D4957CF62CEF}"/>
                </a:ext>
              </a:extLst>
            </p:cNvPr>
            <p:cNvSpPr/>
            <p:nvPr/>
          </p:nvSpPr>
          <p:spPr bwMode="auto">
            <a:xfrm>
              <a:off x="3199429" y="1958507"/>
              <a:ext cx="330243" cy="3778114"/>
            </a:xfrm>
            <a:custGeom>
              <a:avLst/>
              <a:gdLst>
                <a:gd name="T0" fmla="*/ 0 w 178"/>
                <a:gd name="T1" fmla="*/ 1996 h 1996"/>
                <a:gd name="T2" fmla="*/ 178 w 178"/>
                <a:gd name="T3" fmla="*/ 1919 h 1996"/>
                <a:gd name="T4" fmla="*/ 178 w 178"/>
                <a:gd name="T5" fmla="*/ 111 h 1996"/>
                <a:gd name="T6" fmla="*/ 0 w 178"/>
                <a:gd name="T7" fmla="*/ 0 h 1996"/>
                <a:gd name="T8" fmla="*/ 0 w 178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1996">
                  <a:moveTo>
                    <a:pt x="0" y="1996"/>
                  </a:moveTo>
                  <a:lnTo>
                    <a:pt x="178" y="1919"/>
                  </a:lnTo>
                  <a:lnTo>
                    <a:pt x="178" y="111"/>
                  </a:lnTo>
                  <a:lnTo>
                    <a:pt x="0" y="0"/>
                  </a:lnTo>
                  <a:lnTo>
                    <a:pt x="0" y="1996"/>
                  </a:lnTo>
                  <a:close/>
                </a:path>
              </a:pathLst>
            </a:custGeom>
            <a:solidFill>
              <a:srgbClr val="649B3F"/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1EF0C98A-09E2-4BED-8CC5-2CAEABC9EF9B}"/>
              </a:ext>
            </a:extLst>
          </p:cNvPr>
          <p:cNvGrpSpPr/>
          <p:nvPr/>
        </p:nvGrpSpPr>
        <p:grpSpPr>
          <a:xfrm>
            <a:off x="6324170" y="2443916"/>
            <a:ext cx="839379" cy="3276000"/>
            <a:chOff x="5483880" y="2436079"/>
            <a:chExt cx="839379" cy="3283200"/>
          </a:xfrm>
        </p:grpSpPr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75627D12-EC88-49D4-B070-3CE97C723869}"/>
                </a:ext>
              </a:extLst>
            </p:cNvPr>
            <p:cNvSpPr/>
            <p:nvPr/>
          </p:nvSpPr>
          <p:spPr bwMode="auto">
            <a:xfrm>
              <a:off x="5483880" y="2436079"/>
              <a:ext cx="507600" cy="3283200"/>
            </a:xfrm>
            <a:custGeom>
              <a:avLst/>
              <a:gdLst>
                <a:gd name="T0" fmla="*/ 255 w 255"/>
                <a:gd name="T1" fmla="*/ 1996 h 1996"/>
                <a:gd name="T2" fmla="*/ 0 w 255"/>
                <a:gd name="T3" fmla="*/ 1919 h 1996"/>
                <a:gd name="T4" fmla="*/ 0 w 255"/>
                <a:gd name="T5" fmla="*/ 120 h 1996"/>
                <a:gd name="T6" fmla="*/ 255 w 255"/>
                <a:gd name="T7" fmla="*/ 0 h 1996"/>
                <a:gd name="T8" fmla="*/ 255 w 255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1996">
                  <a:moveTo>
                    <a:pt x="255" y="1996"/>
                  </a:moveTo>
                  <a:lnTo>
                    <a:pt x="0" y="1919"/>
                  </a:lnTo>
                  <a:lnTo>
                    <a:pt x="0" y="120"/>
                  </a:lnTo>
                  <a:lnTo>
                    <a:pt x="255" y="0"/>
                  </a:lnTo>
                  <a:lnTo>
                    <a:pt x="255" y="1996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87148671-7115-4D4E-91BF-BE7807D0DE27}"/>
                </a:ext>
              </a:extLst>
            </p:cNvPr>
            <p:cNvSpPr/>
            <p:nvPr/>
          </p:nvSpPr>
          <p:spPr bwMode="auto">
            <a:xfrm>
              <a:off x="5992059" y="2436079"/>
              <a:ext cx="331200" cy="3283200"/>
            </a:xfrm>
            <a:custGeom>
              <a:avLst/>
              <a:gdLst>
                <a:gd name="T0" fmla="*/ 0 w 178"/>
                <a:gd name="T1" fmla="*/ 1996 h 1996"/>
                <a:gd name="T2" fmla="*/ 178 w 178"/>
                <a:gd name="T3" fmla="*/ 1919 h 1996"/>
                <a:gd name="T4" fmla="*/ 178 w 178"/>
                <a:gd name="T5" fmla="*/ 111 h 1996"/>
                <a:gd name="T6" fmla="*/ 0 w 178"/>
                <a:gd name="T7" fmla="*/ 0 h 1996"/>
                <a:gd name="T8" fmla="*/ 0 w 178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1996">
                  <a:moveTo>
                    <a:pt x="0" y="1996"/>
                  </a:moveTo>
                  <a:lnTo>
                    <a:pt x="178" y="1919"/>
                  </a:lnTo>
                  <a:lnTo>
                    <a:pt x="178" y="111"/>
                  </a:lnTo>
                  <a:lnTo>
                    <a:pt x="0" y="0"/>
                  </a:lnTo>
                  <a:lnTo>
                    <a:pt x="0" y="1996"/>
                  </a:lnTo>
                  <a:close/>
                </a:path>
              </a:pathLst>
            </a:custGeom>
            <a:solidFill>
              <a:srgbClr val="2F5597"/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727BC00-E917-4244-8014-71C55BF40606}"/>
              </a:ext>
            </a:extLst>
          </p:cNvPr>
          <p:cNvSpPr txBox="1"/>
          <p:nvPr/>
        </p:nvSpPr>
        <p:spPr>
          <a:xfrm>
            <a:off x="1559090" y="993501"/>
            <a:ext cx="1612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kumimoji="0" lang="ru-RU" sz="18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лн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</p:txBody>
      </p:sp>
      <p:sp>
        <p:nvSpPr>
          <p:cNvPr id="26" name="Google Shape;56;p15">
            <a:extLst>
              <a:ext uri="{FF2B5EF4-FFF2-40B4-BE49-F238E27FC236}">
                <a16:creationId xmlns:a16="http://schemas.microsoft.com/office/drawing/2014/main" id="{52D53F0C-6920-4614-AFBA-2762C9886F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87487" y="107895"/>
            <a:ext cx="10369551" cy="6902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Доходы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местного бюджета на 2026 год и плановый период 2027 и 2028 годов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10BB55A4-3B9B-4791-A840-286AA4CB5914}"/>
              </a:ext>
            </a:extLst>
          </p:cNvPr>
          <p:cNvGrpSpPr/>
          <p:nvPr/>
        </p:nvGrpSpPr>
        <p:grpSpPr>
          <a:xfrm>
            <a:off x="7729856" y="1479447"/>
            <a:ext cx="4454553" cy="4990362"/>
            <a:chOff x="8015241" y="281151"/>
            <a:chExt cx="4614693" cy="5218171"/>
          </a:xfrm>
        </p:grpSpPr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A8007301-A723-4F91-AA60-326574FBE072}"/>
                </a:ext>
              </a:extLst>
            </p:cNvPr>
            <p:cNvSpPr/>
            <p:nvPr/>
          </p:nvSpPr>
          <p:spPr bwMode="auto">
            <a:xfrm rot="5400000">
              <a:off x="9778974" y="-1375489"/>
              <a:ext cx="499688" cy="3812967"/>
            </a:xfrm>
            <a:custGeom>
              <a:avLst/>
              <a:gdLst>
                <a:gd name="T0" fmla="*/ 263 w 263"/>
                <a:gd name="T1" fmla="*/ 1603 h 1603"/>
                <a:gd name="T2" fmla="*/ 0 w 263"/>
                <a:gd name="T3" fmla="*/ 1526 h 1603"/>
                <a:gd name="T4" fmla="*/ 0 w 263"/>
                <a:gd name="T5" fmla="*/ 128 h 1603"/>
                <a:gd name="T6" fmla="*/ 263 w 263"/>
                <a:gd name="T7" fmla="*/ 0 h 1603"/>
                <a:gd name="T8" fmla="*/ 263 w 263"/>
                <a:gd name="T9" fmla="*/ 1603 h 1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1603">
                  <a:moveTo>
                    <a:pt x="263" y="1603"/>
                  </a:moveTo>
                  <a:lnTo>
                    <a:pt x="0" y="1526"/>
                  </a:lnTo>
                  <a:lnTo>
                    <a:pt x="0" y="128"/>
                  </a:lnTo>
                  <a:lnTo>
                    <a:pt x="263" y="0"/>
                  </a:lnTo>
                  <a:lnTo>
                    <a:pt x="263" y="1603"/>
                  </a:lnTo>
                  <a:close/>
                </a:path>
              </a:pathLst>
            </a:custGeom>
            <a:solidFill>
              <a:srgbClr val="6FAC46"/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9" name="Google Shape;576;p29">
              <a:extLst>
                <a:ext uri="{FF2B5EF4-FFF2-40B4-BE49-F238E27FC236}">
                  <a16:creationId xmlns:a16="http://schemas.microsoft.com/office/drawing/2014/main" id="{E875505C-A0CC-4FBA-AC1A-FDED449E31EF}"/>
                </a:ext>
              </a:extLst>
            </p:cNvPr>
            <p:cNvSpPr/>
            <p:nvPr/>
          </p:nvSpPr>
          <p:spPr>
            <a:xfrm>
              <a:off x="8305269" y="351659"/>
              <a:ext cx="2446052" cy="346412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2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 Medium"/>
                  <a:cs typeface="Times New Roman" panose="02020603050405020304" pitchFamily="18" charset="0"/>
                  <a:sym typeface="Fira Sans Extra Condensed Medium"/>
                </a:rPr>
                <a:t>2026</a:t>
              </a:r>
              <a:r>
                <a:rPr kumimoji="0" lang="ru-RU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 Medium"/>
                  <a:cs typeface="Times New Roman" panose="02020603050405020304" pitchFamily="18" charset="0"/>
                  <a:sym typeface="Fira Sans Extra Condensed Medium"/>
                </a:rPr>
                <a:t> г.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endParaRPr>
            </a:p>
          </p:txBody>
        </p:sp>
        <p:sp>
          <p:nvSpPr>
            <p:cNvPr id="30" name="Google Shape;560;p29">
              <a:extLst>
                <a:ext uri="{FF2B5EF4-FFF2-40B4-BE49-F238E27FC236}">
                  <a16:creationId xmlns:a16="http://schemas.microsoft.com/office/drawing/2014/main" id="{405E2052-EC85-46D6-91BA-A8F2D5E39FB8}"/>
                </a:ext>
              </a:extLst>
            </p:cNvPr>
            <p:cNvSpPr txBox="1"/>
            <p:nvPr/>
          </p:nvSpPr>
          <p:spPr>
            <a:xfrm>
              <a:off x="8015241" y="695791"/>
              <a:ext cx="1616691" cy="881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3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+17,2</a:t>
              </a:r>
              <a:r>
                <a:rPr kumimoji="0" 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%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endParaRPr>
            </a:p>
          </p:txBody>
        </p:sp>
        <p:sp>
          <p:nvSpPr>
            <p:cNvPr id="31" name="Google Shape;560;p29">
              <a:extLst>
                <a:ext uri="{FF2B5EF4-FFF2-40B4-BE49-F238E27FC236}">
                  <a16:creationId xmlns:a16="http://schemas.microsoft.com/office/drawing/2014/main" id="{D7614484-35FE-4C62-8550-6A8F44DC51EB}"/>
                </a:ext>
              </a:extLst>
            </p:cNvPr>
            <p:cNvSpPr txBox="1"/>
            <p:nvPr/>
          </p:nvSpPr>
          <p:spPr>
            <a:xfrm>
              <a:off x="9478816" y="914401"/>
              <a:ext cx="3151118" cy="881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9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Рост к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9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утвержденному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9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плану 2025 года</a:t>
              </a:r>
              <a:endParaRPr kumimoji="0" sz="19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endParaRPr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3097D09E-7FE1-4E8E-9D0E-9D0C4D1ED16F}"/>
                </a:ext>
              </a:extLst>
            </p:cNvPr>
            <p:cNvSpPr/>
            <p:nvPr/>
          </p:nvSpPr>
          <p:spPr bwMode="auto">
            <a:xfrm rot="5400000">
              <a:off x="9781014" y="484648"/>
              <a:ext cx="500400" cy="3812400"/>
            </a:xfrm>
            <a:custGeom>
              <a:avLst/>
              <a:gdLst>
                <a:gd name="T0" fmla="*/ 255 w 255"/>
                <a:gd name="T1" fmla="*/ 1996 h 1996"/>
                <a:gd name="T2" fmla="*/ 0 w 255"/>
                <a:gd name="T3" fmla="*/ 1919 h 1996"/>
                <a:gd name="T4" fmla="*/ 0 w 255"/>
                <a:gd name="T5" fmla="*/ 120 h 1996"/>
                <a:gd name="T6" fmla="*/ 255 w 255"/>
                <a:gd name="T7" fmla="*/ 0 h 1996"/>
                <a:gd name="T8" fmla="*/ 255 w 255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1996">
                  <a:moveTo>
                    <a:pt x="255" y="1996"/>
                  </a:moveTo>
                  <a:lnTo>
                    <a:pt x="0" y="1919"/>
                  </a:lnTo>
                  <a:lnTo>
                    <a:pt x="0" y="120"/>
                  </a:lnTo>
                  <a:lnTo>
                    <a:pt x="255" y="0"/>
                  </a:lnTo>
                  <a:lnTo>
                    <a:pt x="255" y="199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33" name="Google Shape;576;p29">
              <a:extLst>
                <a:ext uri="{FF2B5EF4-FFF2-40B4-BE49-F238E27FC236}">
                  <a16:creationId xmlns:a16="http://schemas.microsoft.com/office/drawing/2014/main" id="{006EA5EC-373A-4463-B211-B1A7168B66DD}"/>
                </a:ext>
              </a:extLst>
            </p:cNvPr>
            <p:cNvSpPr/>
            <p:nvPr/>
          </p:nvSpPr>
          <p:spPr>
            <a:xfrm>
              <a:off x="8305269" y="2208858"/>
              <a:ext cx="2446052" cy="346412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2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 Medium"/>
                  <a:cs typeface="Times New Roman" panose="02020603050405020304" pitchFamily="18" charset="0"/>
                  <a:sym typeface="Fira Sans Extra Condensed Medium"/>
                </a:rPr>
                <a:t>2027 г.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endParaRPr>
            </a:p>
          </p:txBody>
        </p:sp>
        <p:sp>
          <p:nvSpPr>
            <p:cNvPr id="34" name="Google Shape;560;p29">
              <a:extLst>
                <a:ext uri="{FF2B5EF4-FFF2-40B4-BE49-F238E27FC236}">
                  <a16:creationId xmlns:a16="http://schemas.microsoft.com/office/drawing/2014/main" id="{20ED0375-A5EF-4E3D-B438-224AEF058D58}"/>
                </a:ext>
              </a:extLst>
            </p:cNvPr>
            <p:cNvSpPr txBox="1"/>
            <p:nvPr/>
          </p:nvSpPr>
          <p:spPr>
            <a:xfrm>
              <a:off x="8233444" y="2555270"/>
              <a:ext cx="1616691" cy="881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3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-7,9</a:t>
              </a:r>
              <a:r>
                <a:rPr kumimoji="0" 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%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endParaRPr>
            </a:p>
          </p:txBody>
        </p:sp>
        <p:sp>
          <p:nvSpPr>
            <p:cNvPr id="35" name="Google Shape;560;p29">
              <a:extLst>
                <a:ext uri="{FF2B5EF4-FFF2-40B4-BE49-F238E27FC236}">
                  <a16:creationId xmlns:a16="http://schemas.microsoft.com/office/drawing/2014/main" id="{7A353E76-5CF6-48FE-A7FA-AA832C991D86}"/>
                </a:ext>
              </a:extLst>
            </p:cNvPr>
            <p:cNvSpPr txBox="1"/>
            <p:nvPr/>
          </p:nvSpPr>
          <p:spPr>
            <a:xfrm>
              <a:off x="9476103" y="2764334"/>
              <a:ext cx="3151118" cy="881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9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Снижение к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9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уровню прогноза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9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2026 года</a:t>
              </a:r>
              <a:endParaRPr kumimoji="0" sz="19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endParaRPr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82E1E7B3-6F1B-4887-BC42-E9153A4CB20D}"/>
                </a:ext>
              </a:extLst>
            </p:cNvPr>
            <p:cNvSpPr/>
            <p:nvPr/>
          </p:nvSpPr>
          <p:spPr bwMode="auto">
            <a:xfrm rot="5400000">
              <a:off x="9778901" y="2299560"/>
              <a:ext cx="500400" cy="3812400"/>
            </a:xfrm>
            <a:custGeom>
              <a:avLst/>
              <a:gdLst>
                <a:gd name="T0" fmla="*/ 263 w 263"/>
                <a:gd name="T1" fmla="*/ 2482 h 2482"/>
                <a:gd name="T2" fmla="*/ 0 w 263"/>
                <a:gd name="T3" fmla="*/ 2405 h 2482"/>
                <a:gd name="T4" fmla="*/ 0 w 263"/>
                <a:gd name="T5" fmla="*/ 120 h 2482"/>
                <a:gd name="T6" fmla="*/ 263 w 263"/>
                <a:gd name="T7" fmla="*/ 0 h 2482"/>
                <a:gd name="T8" fmla="*/ 263 w 263"/>
                <a:gd name="T9" fmla="*/ 2482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2482">
                  <a:moveTo>
                    <a:pt x="263" y="2482"/>
                  </a:moveTo>
                  <a:lnTo>
                    <a:pt x="0" y="2405"/>
                  </a:lnTo>
                  <a:lnTo>
                    <a:pt x="0" y="120"/>
                  </a:lnTo>
                  <a:lnTo>
                    <a:pt x="263" y="0"/>
                  </a:lnTo>
                  <a:lnTo>
                    <a:pt x="263" y="24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37" name="Google Shape;576;p29">
              <a:extLst>
                <a:ext uri="{FF2B5EF4-FFF2-40B4-BE49-F238E27FC236}">
                  <a16:creationId xmlns:a16="http://schemas.microsoft.com/office/drawing/2014/main" id="{DE8CDBA5-09E4-4B77-BDAF-43DFCCF5B1DA}"/>
                </a:ext>
              </a:extLst>
            </p:cNvPr>
            <p:cNvSpPr/>
            <p:nvPr/>
          </p:nvSpPr>
          <p:spPr>
            <a:xfrm>
              <a:off x="8305269" y="4048855"/>
              <a:ext cx="2446052" cy="346412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2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 Medium"/>
                  <a:cs typeface="Times New Roman" panose="02020603050405020304" pitchFamily="18" charset="0"/>
                  <a:sym typeface="Fira Sans Extra Condensed Medium"/>
                </a:rPr>
                <a:t>2028 г.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endParaRPr>
            </a:p>
          </p:txBody>
        </p:sp>
        <p:sp>
          <p:nvSpPr>
            <p:cNvPr id="38" name="Google Shape;560;p29">
              <a:extLst>
                <a:ext uri="{FF2B5EF4-FFF2-40B4-BE49-F238E27FC236}">
                  <a16:creationId xmlns:a16="http://schemas.microsoft.com/office/drawing/2014/main" id="{F6108999-8656-4F4C-9BF6-1C62E9665C72}"/>
                </a:ext>
              </a:extLst>
            </p:cNvPr>
            <p:cNvSpPr txBox="1"/>
            <p:nvPr/>
          </p:nvSpPr>
          <p:spPr>
            <a:xfrm>
              <a:off x="8226360" y="4414162"/>
              <a:ext cx="1616691" cy="881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ru-RU" sz="34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-</a:t>
              </a:r>
              <a:r>
                <a:rPr kumimoji="0" lang="ru-RU" sz="3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7,0</a:t>
              </a:r>
              <a:r>
                <a:rPr kumimoji="0" 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%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endParaRPr>
            </a:p>
          </p:txBody>
        </p:sp>
        <p:sp>
          <p:nvSpPr>
            <p:cNvPr id="39" name="Google Shape;560;p29">
              <a:extLst>
                <a:ext uri="{FF2B5EF4-FFF2-40B4-BE49-F238E27FC236}">
                  <a16:creationId xmlns:a16="http://schemas.microsoft.com/office/drawing/2014/main" id="{7980050D-A2A2-4C99-B032-6CE58A7081FC}"/>
                </a:ext>
              </a:extLst>
            </p:cNvPr>
            <p:cNvSpPr txBox="1"/>
            <p:nvPr/>
          </p:nvSpPr>
          <p:spPr>
            <a:xfrm>
              <a:off x="9474770" y="4617547"/>
              <a:ext cx="3151118" cy="881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9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Снижение к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9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уровню прогноза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9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2027 года</a:t>
              </a:r>
              <a:endParaRPr kumimoji="0" sz="19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320713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;p15">
            <a:extLst>
              <a:ext uri="{FF2B5EF4-FFF2-40B4-BE49-F238E27FC236}">
                <a16:creationId xmlns:a16="http://schemas.microsoft.com/office/drawing/2014/main" id="{CE1FD294-989D-4927-B41F-8DEBA918B07F}"/>
              </a:ext>
            </a:extLst>
          </p:cNvPr>
          <p:cNvSpPr txBox="1">
            <a:spLocks/>
          </p:cNvSpPr>
          <p:nvPr/>
        </p:nvSpPr>
        <p:spPr>
          <a:xfrm>
            <a:off x="1487489" y="15986"/>
            <a:ext cx="10369550" cy="4126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defRPr/>
            </a:pPr>
            <a:r>
              <a:rPr kumimoji="0" lang="ru-RU" sz="23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Структура доходов местного бюджета </a:t>
            </a:r>
            <a:r>
              <a:rPr lang="ru-RU" sz="23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на 2026 год и плановый период 2027 и 2028 годов</a:t>
            </a:r>
            <a:endParaRPr kumimoji="0" lang="ru-RU" sz="23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uLnTx/>
              <a:uFillTx/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  <a:sym typeface="Fira Sans Extra Condensed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BAFD1F7-F9F1-46F1-B34E-9E8960DA87AE}"/>
              </a:ext>
            </a:extLst>
          </p:cNvPr>
          <p:cNvGrpSpPr/>
          <p:nvPr/>
        </p:nvGrpSpPr>
        <p:grpSpPr>
          <a:xfrm>
            <a:off x="1642369" y="1162975"/>
            <a:ext cx="9927826" cy="5613444"/>
            <a:chOff x="-715694" y="581581"/>
            <a:chExt cx="12900092" cy="7368186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8BDB2343-E10F-4107-B237-B88BF488444D}"/>
                </a:ext>
              </a:extLst>
            </p:cNvPr>
            <p:cNvGrpSpPr/>
            <p:nvPr/>
          </p:nvGrpSpPr>
          <p:grpSpPr>
            <a:xfrm>
              <a:off x="-715694" y="581581"/>
              <a:ext cx="7928981" cy="2232248"/>
              <a:chOff x="-5104678" y="2278633"/>
              <a:chExt cx="12107901" cy="3408742"/>
            </a:xfrm>
          </p:grpSpPr>
          <p:grpSp>
            <p:nvGrpSpPr>
              <p:cNvPr id="21" name="Группа 20">
                <a:extLst>
                  <a:ext uri="{FF2B5EF4-FFF2-40B4-BE49-F238E27FC236}">
                    <a16:creationId xmlns:a16="http://schemas.microsoft.com/office/drawing/2014/main" id="{E366CA4A-79D5-46B4-853A-EE76D5261AC3}"/>
                  </a:ext>
                </a:extLst>
              </p:cNvPr>
              <p:cNvGrpSpPr/>
              <p:nvPr/>
            </p:nvGrpSpPr>
            <p:grpSpPr>
              <a:xfrm>
                <a:off x="-5104678" y="2431145"/>
                <a:ext cx="7659665" cy="3103717"/>
                <a:chOff x="-4560752" y="1751944"/>
                <a:chExt cx="6580436" cy="2666400"/>
              </a:xfrm>
            </p:grpSpPr>
            <p:sp>
              <p:nvSpPr>
                <p:cNvPr id="25" name="Google Shape;607;p31">
                  <a:extLst>
                    <a:ext uri="{FF2B5EF4-FFF2-40B4-BE49-F238E27FC236}">
                      <a16:creationId xmlns:a16="http://schemas.microsoft.com/office/drawing/2014/main" id="{4C657EBC-92AD-42B4-BA40-02FF03F95BDC}"/>
                    </a:ext>
                  </a:extLst>
                </p:cNvPr>
                <p:cNvSpPr/>
                <p:nvPr/>
              </p:nvSpPr>
              <p:spPr>
                <a:xfrm>
                  <a:off x="-646720" y="1751944"/>
                  <a:ext cx="2666404" cy="2666400"/>
                </a:xfrm>
                <a:prstGeom prst="ellipse">
                  <a:avLst/>
                </a:prstGeom>
                <a:gradFill flip="none" rotWithShape="1">
                  <a:gsLst>
                    <a:gs pos="20000">
                      <a:srgbClr val="24887C"/>
                    </a:gs>
                    <a:gs pos="100000">
                      <a:srgbClr val="B3EBE4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614;p31">
                  <a:extLst>
                    <a:ext uri="{FF2B5EF4-FFF2-40B4-BE49-F238E27FC236}">
                      <a16:creationId xmlns:a16="http://schemas.microsoft.com/office/drawing/2014/main" id="{270CC973-4138-4565-9FDE-B0481AC5297D}"/>
                    </a:ext>
                  </a:extLst>
                </p:cNvPr>
                <p:cNvSpPr txBox="1"/>
                <p:nvPr/>
              </p:nvSpPr>
              <p:spPr>
                <a:xfrm>
                  <a:off x="-625397" y="3179492"/>
                  <a:ext cx="1674183" cy="28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Fira Sans Extra Condensed"/>
                      <a:cs typeface="Arial" panose="020B0604020202020204" pitchFamily="34" charset="0"/>
                      <a:sym typeface="Fira Sans Extra Condensed"/>
                    </a:rPr>
                    <a:t>37,9</a:t>
                  </a:r>
                  <a:r>
                    <a:rPr kumimoji="0" lang="en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Fira Sans Extra Condensed"/>
                      <a:cs typeface="Arial" panose="020B0604020202020204" pitchFamily="34" charset="0"/>
                      <a:sym typeface="Fira Sans Extra Condensed"/>
                    </a:rPr>
                    <a:t>%</a:t>
                  </a:r>
                  <a:endParaRPr kumimoji="0" lang="ru-RU" sz="2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Fira Sans Extra Condensed"/>
                    <a:cs typeface="Arial" panose="020B0604020202020204" pitchFamily="34" charset="0"/>
                    <a:sym typeface="Fira Sans Extra Condensed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Fira Sans Extra Condensed"/>
                    <a:cs typeface="Arial" panose="020B0604020202020204" pitchFamily="34" charset="0"/>
                    <a:sym typeface="Fira Sans Extra Condensed"/>
                  </a:endParaRPr>
                </a:p>
              </p:txBody>
            </p:sp>
            <p:sp>
              <p:nvSpPr>
                <p:cNvPr id="27" name="Google Shape;609;p31">
                  <a:extLst>
                    <a:ext uri="{FF2B5EF4-FFF2-40B4-BE49-F238E27FC236}">
                      <a16:creationId xmlns:a16="http://schemas.microsoft.com/office/drawing/2014/main" id="{F0DFBD44-B993-49B8-8FE3-F76FC8BA884E}"/>
                    </a:ext>
                  </a:extLst>
                </p:cNvPr>
                <p:cNvSpPr txBox="1"/>
                <p:nvPr/>
              </p:nvSpPr>
              <p:spPr>
                <a:xfrm>
                  <a:off x="-4560752" y="2476636"/>
                  <a:ext cx="3461539" cy="11093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Налоговые и неналоговые доходы</a:t>
                  </a:r>
                </a:p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Extra Condensed"/>
                      <a:cs typeface="Times New Roman" panose="02020603050405020304" pitchFamily="18" charset="0"/>
                      <a:sym typeface="Fira Sans Extra Condensed"/>
                    </a:rPr>
                    <a:t>   </a:t>
                  </a:r>
                  <a:r>
                    <a:rPr kumimoji="0" lang="ru-RU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Extra Condensed"/>
                      <a:cs typeface="Times New Roman" panose="02020603050405020304" pitchFamily="18" charset="0"/>
                      <a:sym typeface="Fira Sans Extra Condensed"/>
                    </a:rPr>
                    <a:t>4 029,5 </a:t>
                  </a:r>
                  <a:r>
                    <a:rPr kumimoji="0" lang="ru-RU" sz="1600" b="0" i="0" u="none" strike="noStrike" kern="600" cap="none" spc="-8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млн. рублей</a:t>
                  </a:r>
                  <a:endParaRPr kumimoji="0" sz="1600" b="0" i="0" u="none" strike="noStrike" kern="600" cap="none" spc="-8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</p:grpSp>
          <p:sp>
            <p:nvSpPr>
              <p:cNvPr id="22" name="Google Shape;610;p31">
                <a:extLst>
                  <a:ext uri="{FF2B5EF4-FFF2-40B4-BE49-F238E27FC236}">
                    <a16:creationId xmlns:a16="http://schemas.microsoft.com/office/drawing/2014/main" id="{66E455FA-AD50-4520-8E9C-8795BD0BB32F}"/>
                  </a:ext>
                </a:extLst>
              </p:cNvPr>
              <p:cNvSpPr/>
              <p:nvPr/>
            </p:nvSpPr>
            <p:spPr>
              <a:xfrm rot="12094034">
                <a:off x="-672261" y="2278633"/>
                <a:ext cx="3449428" cy="3408742"/>
              </a:xfrm>
              <a:prstGeom prst="pie">
                <a:avLst>
                  <a:gd name="adj1" fmla="val 3024332"/>
                  <a:gd name="adj2" fmla="val 16126862"/>
                </a:avLst>
              </a:prstGeom>
              <a:gradFill>
                <a:gsLst>
                  <a:gs pos="100000">
                    <a:srgbClr val="EB730F"/>
                  </a:gs>
                  <a:gs pos="3000">
                    <a:srgbClr val="F4A462"/>
                  </a:gs>
                </a:gsLst>
                <a:lin ang="10800000" scaled="1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614;p31">
                <a:extLst>
                  <a:ext uri="{FF2B5EF4-FFF2-40B4-BE49-F238E27FC236}">
                    <a16:creationId xmlns:a16="http://schemas.microsoft.com/office/drawing/2014/main" id="{CEF85932-1459-40E7-BC03-6CE2ED6F815C}"/>
                  </a:ext>
                </a:extLst>
              </p:cNvPr>
              <p:cNvSpPr txBox="1"/>
              <p:nvPr/>
            </p:nvSpPr>
            <p:spPr>
              <a:xfrm>
                <a:off x="1175177" y="4037983"/>
                <a:ext cx="1948768" cy="3348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2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Fira Sans Extra Condensed"/>
                    <a:cs typeface="Arial" panose="020B0604020202020204" pitchFamily="34" charset="0"/>
                    <a:sym typeface="Fira Sans Extra Condensed"/>
                  </a:rPr>
                  <a:t>62,1</a:t>
                </a:r>
                <a:r>
                  <a:rPr kumimoji="0" lang="en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Fira Sans Extra Condensed"/>
                    <a:cs typeface="Arial" panose="020B0604020202020204" pitchFamily="34" charset="0"/>
                    <a:sym typeface="Fira Sans Extra Condensed"/>
                  </a:rPr>
                  <a:t>%</a:t>
                </a:r>
                <a:endParaRPr kumimoji="0" lang="ru-RU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Fira Sans Extra Condensed"/>
                  <a:cs typeface="Arial" panose="020B0604020202020204" pitchFamily="34" charset="0"/>
                  <a:sym typeface="Fira Sans Extra Condensed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Fira Sans Extra Condensed"/>
                  <a:cs typeface="Arial" panose="020B0604020202020204" pitchFamily="34" charset="0"/>
                  <a:sym typeface="Fira Sans Extra Condensed"/>
                </a:endParaRPr>
              </a:p>
            </p:txBody>
          </p:sp>
          <p:sp>
            <p:nvSpPr>
              <p:cNvPr id="24" name="Google Shape;609;p31">
                <a:extLst>
                  <a:ext uri="{FF2B5EF4-FFF2-40B4-BE49-F238E27FC236}">
                    <a16:creationId xmlns:a16="http://schemas.microsoft.com/office/drawing/2014/main" id="{2740325C-C998-4FA9-AF3C-520762A2653E}"/>
                  </a:ext>
                </a:extLst>
              </p:cNvPr>
              <p:cNvSpPr txBox="1"/>
              <p:nvPr/>
            </p:nvSpPr>
            <p:spPr>
              <a:xfrm>
                <a:off x="3224432" y="3287270"/>
                <a:ext cx="3778791" cy="12913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 </a:t>
                </a:r>
                <a:r>
                  <a:rPr kumimoji="0" lang="ru-RU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Безвозмездные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 поступления</a:t>
                </a:r>
                <a:endPara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rPr>
                  <a:t> </a:t>
                </a:r>
                <a:r>
                  <a:rPr kumimoji="0" lang="ru-RU" sz="2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rPr>
                  <a:t>6 596,3</a:t>
                </a:r>
                <a:endParaRPr kumimoji="0" sz="1600" b="0" i="0" u="none" strike="noStrike" kern="600" cap="none" spc="-8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</p:grp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719C9CEA-9009-4A67-A94C-7B002A87B737}"/>
                </a:ext>
              </a:extLst>
            </p:cNvPr>
            <p:cNvGrpSpPr/>
            <p:nvPr/>
          </p:nvGrpSpPr>
          <p:grpSpPr>
            <a:xfrm>
              <a:off x="4241598" y="3258204"/>
              <a:ext cx="7942800" cy="2232248"/>
              <a:chOff x="2429847" y="2517376"/>
              <a:chExt cx="12129011" cy="3408742"/>
            </a:xfrm>
          </p:grpSpPr>
          <p:grpSp>
            <p:nvGrpSpPr>
              <p:cNvPr id="14" name="Группа 13">
                <a:extLst>
                  <a:ext uri="{FF2B5EF4-FFF2-40B4-BE49-F238E27FC236}">
                    <a16:creationId xmlns:a16="http://schemas.microsoft.com/office/drawing/2014/main" id="{7D761B49-7EB2-4E8B-A7E6-2937F4E60F74}"/>
                  </a:ext>
                </a:extLst>
              </p:cNvPr>
              <p:cNvGrpSpPr/>
              <p:nvPr/>
            </p:nvGrpSpPr>
            <p:grpSpPr>
              <a:xfrm>
                <a:off x="2429847" y="2669887"/>
                <a:ext cx="7683390" cy="3103717"/>
                <a:chOff x="1912164" y="1957048"/>
                <a:chExt cx="6600819" cy="2666400"/>
              </a:xfrm>
            </p:grpSpPr>
            <p:sp>
              <p:nvSpPr>
                <p:cNvPr id="18" name="Google Shape;607;p31">
                  <a:extLst>
                    <a:ext uri="{FF2B5EF4-FFF2-40B4-BE49-F238E27FC236}">
                      <a16:creationId xmlns:a16="http://schemas.microsoft.com/office/drawing/2014/main" id="{4EDFDC23-00FE-474A-A4EE-660BB58045C2}"/>
                    </a:ext>
                  </a:extLst>
                </p:cNvPr>
                <p:cNvSpPr/>
                <p:nvPr/>
              </p:nvSpPr>
              <p:spPr>
                <a:xfrm>
                  <a:off x="5846583" y="1957048"/>
                  <a:ext cx="2666400" cy="2666400"/>
                </a:xfrm>
                <a:prstGeom prst="ellipse">
                  <a:avLst/>
                </a:prstGeom>
                <a:gradFill flip="none" rotWithShape="1">
                  <a:gsLst>
                    <a:gs pos="20000">
                      <a:srgbClr val="24887C"/>
                    </a:gs>
                    <a:gs pos="100000">
                      <a:srgbClr val="B3EBE4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614;p31">
                  <a:extLst>
                    <a:ext uri="{FF2B5EF4-FFF2-40B4-BE49-F238E27FC236}">
                      <a16:creationId xmlns:a16="http://schemas.microsoft.com/office/drawing/2014/main" id="{CA731DE4-9C51-4EBD-AFD9-97308863D999}"/>
                    </a:ext>
                  </a:extLst>
                </p:cNvPr>
                <p:cNvSpPr txBox="1"/>
                <p:nvPr/>
              </p:nvSpPr>
              <p:spPr>
                <a:xfrm>
                  <a:off x="5867913" y="3347908"/>
                  <a:ext cx="1674181" cy="28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Fira Sans Extra Condensed"/>
                      <a:cs typeface="Arial" panose="020B0604020202020204" pitchFamily="34" charset="0"/>
                      <a:sym typeface="Fira Sans Extra Condensed"/>
                    </a:rPr>
                    <a:t>39,0</a:t>
                  </a:r>
                  <a:r>
                    <a:rPr kumimoji="0" lang="en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Fira Sans Extra Condensed"/>
                      <a:cs typeface="Arial" panose="020B0604020202020204" pitchFamily="34" charset="0"/>
                      <a:sym typeface="Fira Sans Extra Condensed"/>
                    </a:rPr>
                    <a:t>%</a:t>
                  </a:r>
                  <a:endParaRPr kumimoji="0" lang="ru-RU" sz="2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Fira Sans Extra Condensed"/>
                    <a:cs typeface="Arial" panose="020B0604020202020204" pitchFamily="34" charset="0"/>
                    <a:sym typeface="Fira Sans Extra Condensed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Fira Sans Extra Condensed"/>
                    <a:cs typeface="Arial" panose="020B0604020202020204" pitchFamily="34" charset="0"/>
                    <a:sym typeface="Fira Sans Extra Condensed"/>
                  </a:endParaRPr>
                </a:p>
              </p:txBody>
            </p:sp>
            <p:sp>
              <p:nvSpPr>
                <p:cNvPr id="20" name="Google Shape;609;p31">
                  <a:extLst>
                    <a:ext uri="{FF2B5EF4-FFF2-40B4-BE49-F238E27FC236}">
                      <a16:creationId xmlns:a16="http://schemas.microsoft.com/office/drawing/2014/main" id="{4D5E26CB-A838-4DBF-81B5-8F5C6895625C}"/>
                    </a:ext>
                  </a:extLst>
                </p:cNvPr>
                <p:cNvSpPr txBox="1"/>
                <p:nvPr/>
              </p:nvSpPr>
              <p:spPr>
                <a:xfrm>
                  <a:off x="1912164" y="2681739"/>
                  <a:ext cx="3461543" cy="11093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Налоговые и неналоговые доходы</a:t>
                  </a:r>
                </a:p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Extra Condensed"/>
                      <a:cs typeface="Times New Roman" panose="02020603050405020304" pitchFamily="18" charset="0"/>
                      <a:sym typeface="Fira Sans Extra Condensed"/>
                    </a:rPr>
                    <a:t>   </a:t>
                  </a:r>
                  <a:r>
                    <a:rPr kumimoji="0" lang="ru-RU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Extra Condensed"/>
                      <a:cs typeface="Times New Roman" panose="02020603050405020304" pitchFamily="18" charset="0"/>
                      <a:sym typeface="Fira Sans Extra Condensed"/>
                    </a:rPr>
                    <a:t>3 817,4 </a:t>
                  </a:r>
                  <a:endParaRPr kumimoji="0" sz="1600" b="0" i="0" u="none" strike="noStrike" kern="600" cap="none" spc="-8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</p:grpSp>
          <p:sp>
            <p:nvSpPr>
              <p:cNvPr id="15" name="Google Shape;610;p31">
                <a:extLst>
                  <a:ext uri="{FF2B5EF4-FFF2-40B4-BE49-F238E27FC236}">
                    <a16:creationId xmlns:a16="http://schemas.microsoft.com/office/drawing/2014/main" id="{E7179997-920F-485B-B221-A906918FA4CB}"/>
                  </a:ext>
                </a:extLst>
              </p:cNvPr>
              <p:cNvSpPr/>
              <p:nvPr/>
            </p:nvSpPr>
            <p:spPr>
              <a:xfrm rot="12289941">
                <a:off x="6940683" y="2517376"/>
                <a:ext cx="3449431" cy="3408742"/>
              </a:xfrm>
              <a:prstGeom prst="pie">
                <a:avLst>
                  <a:gd name="adj1" fmla="val 3024332"/>
                  <a:gd name="adj2" fmla="val 15510589"/>
                </a:avLst>
              </a:prstGeom>
              <a:gradFill>
                <a:gsLst>
                  <a:gs pos="100000">
                    <a:srgbClr val="EB730F"/>
                  </a:gs>
                  <a:gs pos="3000">
                    <a:srgbClr val="F4A462"/>
                  </a:gs>
                </a:gsLst>
                <a:lin ang="10800000" scaled="1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614;p31">
                <a:extLst>
                  <a:ext uri="{FF2B5EF4-FFF2-40B4-BE49-F238E27FC236}">
                    <a16:creationId xmlns:a16="http://schemas.microsoft.com/office/drawing/2014/main" id="{6D17B54A-7DF3-4347-A33E-28585B2FF356}"/>
                  </a:ext>
                </a:extLst>
              </p:cNvPr>
              <p:cNvSpPr txBox="1"/>
              <p:nvPr/>
            </p:nvSpPr>
            <p:spPr>
              <a:xfrm>
                <a:off x="8733425" y="4234018"/>
                <a:ext cx="1948767" cy="3348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2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Fira Sans Extra Condensed"/>
                    <a:cs typeface="Arial" panose="020B0604020202020204" pitchFamily="34" charset="0"/>
                    <a:sym typeface="Fira Sans Extra Condensed"/>
                  </a:rPr>
                  <a:t>61,0</a:t>
                </a:r>
                <a:r>
                  <a:rPr kumimoji="0" lang="en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Fira Sans Extra Condensed"/>
                    <a:cs typeface="Arial" panose="020B0604020202020204" pitchFamily="34" charset="0"/>
                    <a:sym typeface="Fira Sans Extra Condensed"/>
                  </a:rPr>
                  <a:t>%</a:t>
                </a:r>
                <a:endParaRPr kumimoji="0" lang="ru-RU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Fira Sans Extra Condensed"/>
                  <a:cs typeface="Arial" panose="020B0604020202020204" pitchFamily="34" charset="0"/>
                  <a:sym typeface="Fira Sans Extra Condensed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Fira Sans Extra Condensed"/>
                  <a:cs typeface="Arial" panose="020B0604020202020204" pitchFamily="34" charset="0"/>
                  <a:sym typeface="Fira Sans Extra Condensed"/>
                </a:endParaRPr>
              </a:p>
            </p:txBody>
          </p:sp>
          <p:sp>
            <p:nvSpPr>
              <p:cNvPr id="17" name="Google Shape;609;p31">
                <a:extLst>
                  <a:ext uri="{FF2B5EF4-FFF2-40B4-BE49-F238E27FC236}">
                    <a16:creationId xmlns:a16="http://schemas.microsoft.com/office/drawing/2014/main" id="{3A1187EE-E18B-49CE-B150-723FC8242579}"/>
                  </a:ext>
                </a:extLst>
              </p:cNvPr>
              <p:cNvSpPr txBox="1"/>
              <p:nvPr/>
            </p:nvSpPr>
            <p:spPr>
              <a:xfrm>
                <a:off x="10837931" y="3537137"/>
                <a:ext cx="3720927" cy="12913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 </a:t>
                </a:r>
                <a:r>
                  <a:rPr kumimoji="0" lang="ru-RU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Безвозмездные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 поступления</a:t>
                </a:r>
                <a:endPara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rPr>
                  <a:t> </a:t>
                </a:r>
                <a:r>
                  <a:rPr kumimoji="0" lang="ru-RU" sz="2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rPr>
                  <a:t>5 969,4 </a:t>
                </a:r>
                <a:endParaRPr kumimoji="0" sz="1600" b="0" i="0" u="none" strike="noStrike" kern="600" cap="none" spc="-8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</p:grp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84EEF0B8-1EE8-40BA-BF04-421981ACCF65}"/>
                </a:ext>
              </a:extLst>
            </p:cNvPr>
            <p:cNvGrpSpPr/>
            <p:nvPr/>
          </p:nvGrpSpPr>
          <p:grpSpPr>
            <a:xfrm>
              <a:off x="-606768" y="5717519"/>
              <a:ext cx="7942810" cy="2232248"/>
              <a:chOff x="-5171069" y="2314322"/>
              <a:chExt cx="12129012" cy="3408742"/>
            </a:xfrm>
          </p:grpSpPr>
          <p:grpSp>
            <p:nvGrpSpPr>
              <p:cNvPr id="7" name="Группа 6">
                <a:extLst>
                  <a:ext uri="{FF2B5EF4-FFF2-40B4-BE49-F238E27FC236}">
                    <a16:creationId xmlns:a16="http://schemas.microsoft.com/office/drawing/2014/main" id="{B18D3438-C5B1-488E-A94E-3210BC3BAEC1}"/>
                  </a:ext>
                </a:extLst>
              </p:cNvPr>
              <p:cNvGrpSpPr/>
              <p:nvPr/>
            </p:nvGrpSpPr>
            <p:grpSpPr>
              <a:xfrm>
                <a:off x="-5171069" y="2466834"/>
                <a:ext cx="7683400" cy="3103717"/>
                <a:chOff x="-4617789" y="1782604"/>
                <a:chExt cx="6600824" cy="2666400"/>
              </a:xfrm>
            </p:grpSpPr>
            <p:sp>
              <p:nvSpPr>
                <p:cNvPr id="11" name="Google Shape;607;p31">
                  <a:extLst>
                    <a:ext uri="{FF2B5EF4-FFF2-40B4-BE49-F238E27FC236}">
                      <a16:creationId xmlns:a16="http://schemas.microsoft.com/office/drawing/2014/main" id="{ABFDB19A-E63E-49C0-AC4B-A34DD7901117}"/>
                    </a:ext>
                  </a:extLst>
                </p:cNvPr>
                <p:cNvSpPr/>
                <p:nvPr/>
              </p:nvSpPr>
              <p:spPr>
                <a:xfrm>
                  <a:off x="-683362" y="1782604"/>
                  <a:ext cx="2666397" cy="2666400"/>
                </a:xfrm>
                <a:prstGeom prst="ellipse">
                  <a:avLst/>
                </a:prstGeom>
                <a:gradFill flip="none" rotWithShape="1">
                  <a:gsLst>
                    <a:gs pos="20000">
                      <a:srgbClr val="24887C"/>
                    </a:gs>
                    <a:gs pos="100000">
                      <a:srgbClr val="B3EBE4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" name="Google Shape;614;p31">
                  <a:extLst>
                    <a:ext uri="{FF2B5EF4-FFF2-40B4-BE49-F238E27FC236}">
                      <a16:creationId xmlns:a16="http://schemas.microsoft.com/office/drawing/2014/main" id="{FAC0E8DF-FA41-410D-ABB4-D2427CCD6695}"/>
                    </a:ext>
                  </a:extLst>
                </p:cNvPr>
                <p:cNvSpPr txBox="1"/>
                <p:nvPr/>
              </p:nvSpPr>
              <p:spPr>
                <a:xfrm>
                  <a:off x="-662035" y="3210152"/>
                  <a:ext cx="1674183" cy="287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Fira Sans Extra Condensed"/>
                      <a:cs typeface="Arial" panose="020B0604020202020204" pitchFamily="34" charset="0"/>
                      <a:sym typeface="Fira Sans Extra Condensed"/>
                    </a:rPr>
                    <a:t>43,5</a:t>
                  </a:r>
                  <a:r>
                    <a:rPr kumimoji="0" lang="en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Fira Sans Extra Condensed"/>
                      <a:cs typeface="Arial" panose="020B0604020202020204" pitchFamily="34" charset="0"/>
                      <a:sym typeface="Fira Sans Extra Condensed"/>
                    </a:rPr>
                    <a:t>%</a:t>
                  </a:r>
                  <a:endParaRPr kumimoji="0" lang="ru-RU" sz="2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Fira Sans Extra Condensed"/>
                    <a:cs typeface="Arial" panose="020B0604020202020204" pitchFamily="34" charset="0"/>
                    <a:sym typeface="Fira Sans Extra Condensed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Fira Sans Extra Condensed"/>
                    <a:cs typeface="Arial" panose="020B0604020202020204" pitchFamily="34" charset="0"/>
                    <a:sym typeface="Fira Sans Extra Condensed"/>
                  </a:endParaRPr>
                </a:p>
              </p:txBody>
            </p:sp>
            <p:sp>
              <p:nvSpPr>
                <p:cNvPr id="13" name="Google Shape;609;p31">
                  <a:extLst>
                    <a:ext uri="{FF2B5EF4-FFF2-40B4-BE49-F238E27FC236}">
                      <a16:creationId xmlns:a16="http://schemas.microsoft.com/office/drawing/2014/main" id="{2BF6B1FC-2E30-457C-8225-DA85B3D53EBD}"/>
                    </a:ext>
                  </a:extLst>
                </p:cNvPr>
                <p:cNvSpPr txBox="1"/>
                <p:nvPr/>
              </p:nvSpPr>
              <p:spPr>
                <a:xfrm>
                  <a:off x="-4617789" y="2465177"/>
                  <a:ext cx="3461541" cy="11093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Налоговые и неналоговые доходы</a:t>
                  </a:r>
                </a:p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Extra Condensed"/>
                      <a:cs typeface="Times New Roman" panose="02020603050405020304" pitchFamily="18" charset="0"/>
                      <a:sym typeface="Fira Sans Extra Condensed"/>
                    </a:rPr>
                    <a:t>   </a:t>
                  </a:r>
                  <a:r>
                    <a:rPr kumimoji="0" lang="ru-RU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Extra Condensed"/>
                      <a:cs typeface="Times New Roman" panose="02020603050405020304" pitchFamily="18" charset="0"/>
                      <a:sym typeface="Fira Sans Extra Condensed"/>
                    </a:rPr>
                    <a:t>3</a:t>
                  </a:r>
                  <a:r>
                    <a:rPr kumimoji="0" lang="ru-RU" sz="1400" b="1" i="0" u="none" strike="noStrike" kern="600" cap="none" spc="-8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  </a:t>
                  </a:r>
                  <a:r>
                    <a:rPr kumimoji="0" lang="ru-RU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Extra Condensed"/>
                      <a:cs typeface="Times New Roman" panose="02020603050405020304" pitchFamily="18" charset="0"/>
                      <a:sym typeface="Fira Sans Extra Condensed"/>
                    </a:rPr>
                    <a:t>959,4</a:t>
                  </a:r>
                  <a:r>
                    <a:rPr kumimoji="0" lang="ru-RU" sz="1200" b="1" i="0" u="none" strike="noStrike" kern="600" cap="none" spc="-8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  </a:t>
                  </a:r>
                  <a:endParaRPr kumimoji="0" sz="1600" b="0" i="0" u="none" strike="noStrike" kern="600" cap="none" spc="-8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</p:grpSp>
          <p:sp>
            <p:nvSpPr>
              <p:cNvPr id="8" name="Google Shape;610;p31">
                <a:extLst>
                  <a:ext uri="{FF2B5EF4-FFF2-40B4-BE49-F238E27FC236}">
                    <a16:creationId xmlns:a16="http://schemas.microsoft.com/office/drawing/2014/main" id="{203D8E98-0436-4DD6-9752-92FD86D1BEA3}"/>
                  </a:ext>
                </a:extLst>
              </p:cNvPr>
              <p:cNvSpPr/>
              <p:nvPr/>
            </p:nvSpPr>
            <p:spPr>
              <a:xfrm rot="12673361">
                <a:off x="-694762" y="2314322"/>
                <a:ext cx="3449425" cy="3408742"/>
              </a:xfrm>
              <a:prstGeom prst="pie">
                <a:avLst>
                  <a:gd name="adj1" fmla="val 3024332"/>
                  <a:gd name="adj2" fmla="val 15032606"/>
                </a:avLst>
              </a:prstGeom>
              <a:gradFill>
                <a:gsLst>
                  <a:gs pos="100000">
                    <a:srgbClr val="EB730F"/>
                  </a:gs>
                  <a:gs pos="3000">
                    <a:srgbClr val="F4A462"/>
                  </a:gs>
                </a:gsLst>
                <a:lin ang="10800000" scaled="1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614;p31">
                <a:extLst>
                  <a:ext uri="{FF2B5EF4-FFF2-40B4-BE49-F238E27FC236}">
                    <a16:creationId xmlns:a16="http://schemas.microsoft.com/office/drawing/2014/main" id="{6AF4E0F0-4BFA-4E73-9ECE-4A0EAD9690DF}"/>
                  </a:ext>
                </a:extLst>
              </p:cNvPr>
              <p:cNvSpPr txBox="1"/>
              <p:nvPr/>
            </p:nvSpPr>
            <p:spPr>
              <a:xfrm>
                <a:off x="1132517" y="4073672"/>
                <a:ext cx="1948765" cy="3348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2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Fira Sans Extra Condensed"/>
                    <a:cs typeface="Arial" panose="020B0604020202020204" pitchFamily="34" charset="0"/>
                    <a:sym typeface="Fira Sans Extra Condensed"/>
                  </a:rPr>
                  <a:t>56,5</a:t>
                </a:r>
                <a:r>
                  <a:rPr kumimoji="0" lang="en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Fira Sans Extra Condensed"/>
                    <a:cs typeface="Arial" panose="020B0604020202020204" pitchFamily="34" charset="0"/>
                    <a:sym typeface="Fira Sans Extra Condensed"/>
                  </a:rPr>
                  <a:t>%</a:t>
                </a:r>
                <a:endParaRPr kumimoji="0" lang="ru-RU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Fira Sans Extra Condensed"/>
                  <a:cs typeface="Arial" panose="020B0604020202020204" pitchFamily="34" charset="0"/>
                  <a:sym typeface="Fira Sans Extra Condensed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Fira Sans Extra Condensed"/>
                  <a:cs typeface="Arial" panose="020B0604020202020204" pitchFamily="34" charset="0"/>
                  <a:sym typeface="Fira Sans Extra Condensed"/>
                </a:endParaRPr>
              </a:p>
            </p:txBody>
          </p:sp>
          <p:sp>
            <p:nvSpPr>
              <p:cNvPr id="10" name="Google Shape;609;p31">
                <a:extLst>
                  <a:ext uri="{FF2B5EF4-FFF2-40B4-BE49-F238E27FC236}">
                    <a16:creationId xmlns:a16="http://schemas.microsoft.com/office/drawing/2014/main" id="{0C06B131-FC86-4C70-9992-AE202FE37DDB}"/>
                  </a:ext>
                </a:extLst>
              </p:cNvPr>
              <p:cNvSpPr txBox="1"/>
              <p:nvPr/>
            </p:nvSpPr>
            <p:spPr>
              <a:xfrm>
                <a:off x="3237018" y="3311151"/>
                <a:ext cx="3720925" cy="12913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 </a:t>
                </a:r>
                <a:r>
                  <a:rPr kumimoji="0" lang="ru-RU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Безвозмездные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 поступления</a:t>
                </a:r>
                <a:endPara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rPr>
                  <a:t> </a:t>
                </a:r>
                <a:r>
                  <a:rPr kumimoji="0" lang="ru-RU" sz="2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rPr>
                  <a:t>5 142,0 </a:t>
                </a:r>
                <a:endParaRPr kumimoji="0" sz="1600" b="0" i="0" u="none" strike="noStrike" kern="600" cap="none" spc="-8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</p:grpSp>
      </p:grp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DE0E9A0B-63B5-40E1-AFD6-74238A2F9734}"/>
              </a:ext>
            </a:extLst>
          </p:cNvPr>
          <p:cNvSpPr/>
          <p:nvPr/>
        </p:nvSpPr>
        <p:spPr>
          <a:xfrm>
            <a:off x="8392343" y="1906957"/>
            <a:ext cx="23342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2026 </a:t>
            </a:r>
            <a:r>
              <a:rPr lang="ru-RU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г.</a:t>
            </a:r>
            <a:r>
              <a:rPr lang="ru-RU" sz="20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– </a:t>
            </a:r>
            <a: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10 625,8 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9" name="Rectangle: Rounded Corners 5">
            <a:extLst>
              <a:ext uri="{FF2B5EF4-FFF2-40B4-BE49-F238E27FC236}">
                <a16:creationId xmlns:a16="http://schemas.microsoft.com/office/drawing/2014/main" id="{2C64CB87-5835-40D0-951F-B8D45E14EB18}"/>
              </a:ext>
            </a:extLst>
          </p:cNvPr>
          <p:cNvSpPr/>
          <p:nvPr/>
        </p:nvSpPr>
        <p:spPr>
          <a:xfrm rot="5400000">
            <a:off x="9344009" y="974059"/>
            <a:ext cx="400134" cy="2365120"/>
          </a:xfrm>
          <a:prstGeom prst="roundRect">
            <a:avLst/>
          </a:prstGeom>
          <a:noFill/>
          <a:ln w="38100">
            <a:solidFill>
              <a:srgbClr val="7EB0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endParaRPr lang="en-US" sz="135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0" name="Rectangle: Rounded Corners 5">
            <a:extLst>
              <a:ext uri="{FF2B5EF4-FFF2-40B4-BE49-F238E27FC236}">
                <a16:creationId xmlns:a16="http://schemas.microsoft.com/office/drawing/2014/main" id="{9D646F65-C26D-4D56-96DD-839FEF7A0E52}"/>
              </a:ext>
            </a:extLst>
          </p:cNvPr>
          <p:cNvSpPr/>
          <p:nvPr/>
        </p:nvSpPr>
        <p:spPr>
          <a:xfrm rot="5400000">
            <a:off x="3070963" y="2592334"/>
            <a:ext cx="400134" cy="2237173"/>
          </a:xfrm>
          <a:prstGeom prst="roundRect">
            <a:avLst/>
          </a:prstGeom>
          <a:noFill/>
          <a:ln w="38100">
            <a:solidFill>
              <a:srgbClr val="73B2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82AAE9B5-8896-4376-9628-3E63CE46BAF7}"/>
              </a:ext>
            </a:extLst>
          </p:cNvPr>
          <p:cNvSpPr/>
          <p:nvPr/>
        </p:nvSpPr>
        <p:spPr>
          <a:xfrm>
            <a:off x="2152443" y="3474318"/>
            <a:ext cx="29032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2027 </a:t>
            </a:r>
            <a:r>
              <a:rPr lang="ru-RU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г.</a:t>
            </a:r>
            <a:r>
              <a:rPr lang="ru-RU" sz="20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– </a:t>
            </a:r>
            <a: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9 786,8 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5D6C3311-E5C5-42EA-A95F-D818CD1559A9}"/>
              </a:ext>
            </a:extLst>
          </p:cNvPr>
          <p:cNvSpPr/>
          <p:nvPr/>
        </p:nvSpPr>
        <p:spPr>
          <a:xfrm>
            <a:off x="7854584" y="5948227"/>
            <a:ext cx="2180405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20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2028 </a:t>
            </a:r>
            <a:r>
              <a:rPr lang="ru-RU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г.</a:t>
            </a:r>
            <a:r>
              <a:rPr lang="ru-RU" sz="20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– </a:t>
            </a:r>
            <a: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9 101,5 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3" name="Rectangle: Rounded Corners 5">
            <a:extLst>
              <a:ext uri="{FF2B5EF4-FFF2-40B4-BE49-F238E27FC236}">
                <a16:creationId xmlns:a16="http://schemas.microsoft.com/office/drawing/2014/main" id="{64FD548C-FDDA-4603-8661-D6DB497DB264}"/>
              </a:ext>
            </a:extLst>
          </p:cNvPr>
          <p:cNvSpPr/>
          <p:nvPr/>
        </p:nvSpPr>
        <p:spPr>
          <a:xfrm rot="5400000">
            <a:off x="8749543" y="4994968"/>
            <a:ext cx="400134" cy="2368185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34" name="Google Shape;613;p31">
            <a:extLst>
              <a:ext uri="{FF2B5EF4-FFF2-40B4-BE49-F238E27FC236}">
                <a16:creationId xmlns:a16="http://schemas.microsoft.com/office/drawing/2014/main" id="{A7FECDB9-4797-4B78-B60E-0A3F53E11769}"/>
              </a:ext>
            </a:extLst>
          </p:cNvPr>
          <p:cNvCxnSpPr>
            <a:cxnSpLocks/>
          </p:cNvCxnSpPr>
          <p:nvPr/>
        </p:nvCxnSpPr>
        <p:spPr>
          <a:xfrm rot="10800000" flipV="1">
            <a:off x="3686409" y="1644881"/>
            <a:ext cx="336900" cy="283225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5" name="Google Shape;613;p31">
            <a:extLst>
              <a:ext uri="{FF2B5EF4-FFF2-40B4-BE49-F238E27FC236}">
                <a16:creationId xmlns:a16="http://schemas.microsoft.com/office/drawing/2014/main" id="{7DBF3E42-3344-47BE-9120-A32F2817B256}"/>
              </a:ext>
            </a:extLst>
          </p:cNvPr>
          <p:cNvCxnSpPr>
            <a:cxnSpLocks/>
          </p:cNvCxnSpPr>
          <p:nvPr/>
        </p:nvCxnSpPr>
        <p:spPr>
          <a:xfrm rot="10800000" flipV="1">
            <a:off x="3878318" y="5406649"/>
            <a:ext cx="336900" cy="283225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6" name="Google Shape;613;p31">
            <a:extLst>
              <a:ext uri="{FF2B5EF4-FFF2-40B4-BE49-F238E27FC236}">
                <a16:creationId xmlns:a16="http://schemas.microsoft.com/office/drawing/2014/main" id="{8EDFB8D4-E577-44AB-9903-D185505CBF61}"/>
              </a:ext>
            </a:extLst>
          </p:cNvPr>
          <p:cNvCxnSpPr>
            <a:cxnSpLocks/>
          </p:cNvCxnSpPr>
          <p:nvPr/>
        </p:nvCxnSpPr>
        <p:spPr>
          <a:xfrm rot="10800000" flipV="1">
            <a:off x="7534089" y="3737814"/>
            <a:ext cx="360119" cy="311911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7" name="Google Shape;613;p31">
            <a:extLst>
              <a:ext uri="{FF2B5EF4-FFF2-40B4-BE49-F238E27FC236}">
                <a16:creationId xmlns:a16="http://schemas.microsoft.com/office/drawing/2014/main" id="{DBE0F806-CBDD-4AB8-BCD6-E4AD8020C40B}"/>
              </a:ext>
            </a:extLst>
          </p:cNvPr>
          <p:cNvCxnSpPr>
            <a:cxnSpLocks/>
          </p:cNvCxnSpPr>
          <p:nvPr/>
        </p:nvCxnSpPr>
        <p:spPr>
          <a:xfrm>
            <a:off x="5477184" y="1563036"/>
            <a:ext cx="365789" cy="283225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8" name="Google Shape;613;p31">
            <a:extLst>
              <a:ext uri="{FF2B5EF4-FFF2-40B4-BE49-F238E27FC236}">
                <a16:creationId xmlns:a16="http://schemas.microsoft.com/office/drawing/2014/main" id="{A15CB21F-A854-426F-A47C-8C31DFB1525E}"/>
              </a:ext>
            </a:extLst>
          </p:cNvPr>
          <p:cNvCxnSpPr>
            <a:cxnSpLocks/>
          </p:cNvCxnSpPr>
          <p:nvPr/>
        </p:nvCxnSpPr>
        <p:spPr>
          <a:xfrm>
            <a:off x="5562217" y="5448777"/>
            <a:ext cx="365789" cy="283225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9" name="Google Shape;613;p31">
            <a:extLst>
              <a:ext uri="{FF2B5EF4-FFF2-40B4-BE49-F238E27FC236}">
                <a16:creationId xmlns:a16="http://schemas.microsoft.com/office/drawing/2014/main" id="{45DED1EB-4D5B-418B-9791-9CA552201208}"/>
              </a:ext>
            </a:extLst>
          </p:cNvPr>
          <p:cNvCxnSpPr>
            <a:cxnSpLocks/>
          </p:cNvCxnSpPr>
          <p:nvPr/>
        </p:nvCxnSpPr>
        <p:spPr>
          <a:xfrm>
            <a:off x="9367973" y="3649230"/>
            <a:ext cx="365789" cy="283225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883CD70-D687-45BE-9CE9-9738CC61729A}"/>
              </a:ext>
            </a:extLst>
          </p:cNvPr>
          <p:cNvSpPr txBox="1"/>
          <p:nvPr/>
        </p:nvSpPr>
        <p:spPr>
          <a:xfrm>
            <a:off x="10238179" y="866476"/>
            <a:ext cx="1618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404360147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;p15">
            <a:extLst>
              <a:ext uri="{FF2B5EF4-FFF2-40B4-BE49-F238E27FC236}">
                <a16:creationId xmlns:a16="http://schemas.microsoft.com/office/drawing/2014/main" id="{A6D0DB35-CD9D-49B6-958D-D5766990BC8C}"/>
              </a:ext>
            </a:extLst>
          </p:cNvPr>
          <p:cNvSpPr txBox="1">
            <a:spLocks/>
          </p:cNvSpPr>
          <p:nvPr/>
        </p:nvSpPr>
        <p:spPr>
          <a:xfrm>
            <a:off x="741327" y="208215"/>
            <a:ext cx="10712519" cy="1011903"/>
          </a:xfrm>
          <a:prstGeom prst="rect">
            <a:avLst/>
          </a:prstGeom>
        </p:spPr>
        <p:txBody>
          <a:bodyPr spcFirstLastPara="1" wrap="square" lIns="91446" tIns="91446" rIns="91446" bIns="9144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583">
              <a:defRPr/>
            </a:pPr>
            <a: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Налоговые и неналоговые доходы</a:t>
            </a:r>
            <a: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местного бюджета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D00FD83-6920-4CE2-B016-6F8A522F9758}"/>
              </a:ext>
            </a:extLst>
          </p:cNvPr>
          <p:cNvGrpSpPr/>
          <p:nvPr/>
        </p:nvGrpSpPr>
        <p:grpSpPr>
          <a:xfrm>
            <a:off x="1795809" y="1220118"/>
            <a:ext cx="10061229" cy="5483141"/>
            <a:chOff x="853171" y="1428085"/>
            <a:chExt cx="10061229" cy="5483141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F5D818C2-9752-4755-899B-7B705E6BC5CB}"/>
                </a:ext>
              </a:extLst>
            </p:cNvPr>
            <p:cNvGrpSpPr/>
            <p:nvPr/>
          </p:nvGrpSpPr>
          <p:grpSpPr>
            <a:xfrm>
              <a:off x="853171" y="1428085"/>
              <a:ext cx="10061229" cy="5483141"/>
              <a:chOff x="-578503" y="1836538"/>
              <a:chExt cx="8998942" cy="5011518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C84EE5C-DC5D-45CD-82B7-856393680BF7}"/>
                  </a:ext>
                </a:extLst>
              </p:cNvPr>
              <p:cNvSpPr txBox="1"/>
              <p:nvPr/>
            </p:nvSpPr>
            <p:spPr>
              <a:xfrm>
                <a:off x="473203" y="1836538"/>
                <a:ext cx="771365" cy="39247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-2,0</a:t>
                </a:r>
                <a:r>
                  <a:rPr kumimoji="0" lang="ru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%</a:t>
                </a:r>
                <a:endPara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grpSp>
            <p:nvGrpSpPr>
              <p:cNvPr id="10" name="Группа 9">
                <a:extLst>
                  <a:ext uri="{FF2B5EF4-FFF2-40B4-BE49-F238E27FC236}">
                    <a16:creationId xmlns:a16="http://schemas.microsoft.com/office/drawing/2014/main" id="{522E13FD-70CD-4976-818D-D3D778A4125B}"/>
                  </a:ext>
                </a:extLst>
              </p:cNvPr>
              <p:cNvGrpSpPr/>
              <p:nvPr/>
            </p:nvGrpSpPr>
            <p:grpSpPr>
              <a:xfrm>
                <a:off x="-578503" y="1904166"/>
                <a:ext cx="8998942" cy="4943890"/>
                <a:chOff x="-578503" y="1904166"/>
                <a:chExt cx="8998942" cy="4943890"/>
              </a:xfrm>
            </p:grpSpPr>
            <p:grpSp>
              <p:nvGrpSpPr>
                <p:cNvPr id="12" name="Группа 11">
                  <a:extLst>
                    <a:ext uri="{FF2B5EF4-FFF2-40B4-BE49-F238E27FC236}">
                      <a16:creationId xmlns:a16="http://schemas.microsoft.com/office/drawing/2014/main" id="{68CBA042-8D3D-4FC9-851F-86B4B8ABDB00}"/>
                    </a:ext>
                  </a:extLst>
                </p:cNvPr>
                <p:cNvGrpSpPr/>
                <p:nvPr/>
              </p:nvGrpSpPr>
              <p:grpSpPr>
                <a:xfrm>
                  <a:off x="-578503" y="2175272"/>
                  <a:ext cx="8998942" cy="4672784"/>
                  <a:chOff x="-578503" y="1789566"/>
                  <a:chExt cx="8998942" cy="4672784"/>
                </a:xfrm>
              </p:grpSpPr>
              <p:grpSp>
                <p:nvGrpSpPr>
                  <p:cNvPr id="17" name="Группа 16">
                    <a:extLst>
                      <a:ext uri="{FF2B5EF4-FFF2-40B4-BE49-F238E27FC236}">
                        <a16:creationId xmlns:a16="http://schemas.microsoft.com/office/drawing/2014/main" id="{70ACEE8E-8CC9-445F-B38A-02D7F9890713}"/>
                      </a:ext>
                    </a:extLst>
                  </p:cNvPr>
                  <p:cNvGrpSpPr/>
                  <p:nvPr/>
                </p:nvGrpSpPr>
                <p:grpSpPr>
                  <a:xfrm>
                    <a:off x="6282424" y="3396570"/>
                    <a:ext cx="2138015" cy="1359400"/>
                    <a:chOff x="6014827" y="812645"/>
                    <a:chExt cx="2138015" cy="1359400"/>
                  </a:xfrm>
                </p:grpSpPr>
                <p:sp>
                  <p:nvSpPr>
                    <p:cNvPr id="57" name="Прямоугольник 56">
                      <a:extLst>
                        <a:ext uri="{FF2B5EF4-FFF2-40B4-BE49-F238E27FC236}">
                          <a16:creationId xmlns:a16="http://schemas.microsoft.com/office/drawing/2014/main" id="{82DEEA4D-A574-4EA3-92BC-D74084FD44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4827" y="812645"/>
                      <a:ext cx="2138015" cy="365695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  <a:sym typeface="Roboto"/>
                        </a:rPr>
                        <a:t>Налоговые доходы</a:t>
                      </a:r>
                    </a:p>
                  </p:txBody>
                </p:sp>
                <p:sp>
                  <p:nvSpPr>
                    <p:cNvPr id="58" name="Прямоугольник 57">
                      <a:extLst>
                        <a:ext uri="{FF2B5EF4-FFF2-40B4-BE49-F238E27FC236}">
                          <a16:creationId xmlns:a16="http://schemas.microsoft.com/office/drawing/2014/main" id="{4712453E-CDA1-4014-A53C-60098B580C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33228" y="1525047"/>
                      <a:ext cx="2087207" cy="646998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  <a:sym typeface="Roboto"/>
                        </a:rPr>
                        <a:t>Неналоговые доходы</a:t>
                      </a:r>
                    </a:p>
                  </p:txBody>
                </p:sp>
              </p:grpSp>
              <p:grpSp>
                <p:nvGrpSpPr>
                  <p:cNvPr id="18" name="Группа 17">
                    <a:extLst>
                      <a:ext uri="{FF2B5EF4-FFF2-40B4-BE49-F238E27FC236}">
                        <a16:creationId xmlns:a16="http://schemas.microsoft.com/office/drawing/2014/main" id="{3EDE261E-3766-4D77-9A7C-BD7C6B43BB38}"/>
                      </a:ext>
                    </a:extLst>
                  </p:cNvPr>
                  <p:cNvGrpSpPr/>
                  <p:nvPr/>
                </p:nvGrpSpPr>
                <p:grpSpPr>
                  <a:xfrm>
                    <a:off x="-578503" y="2153942"/>
                    <a:ext cx="6853893" cy="4308408"/>
                    <a:chOff x="-572568" y="1785674"/>
                    <a:chExt cx="6818620" cy="4673225"/>
                  </a:xfrm>
                </p:grpSpPr>
                <p:sp>
                  <p:nvSpPr>
                    <p:cNvPr id="23" name="五边形 37">
                      <a:extLst>
                        <a:ext uri="{FF2B5EF4-FFF2-40B4-BE49-F238E27FC236}">
                          <a16:creationId xmlns:a16="http://schemas.microsoft.com/office/drawing/2014/main" id="{6A8C70DB-D294-4A10-8279-B9D0E55716E4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5653734" y="4053400"/>
                      <a:ext cx="592318" cy="489777"/>
                    </a:xfrm>
                    <a:prstGeom prst="homePlate">
                      <a:avLst/>
                    </a:prstGeom>
                    <a:solidFill>
                      <a:srgbClr val="DCAF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4" name="五边形 37">
                      <a:extLst>
                        <a:ext uri="{FF2B5EF4-FFF2-40B4-BE49-F238E27FC236}">
                          <a16:creationId xmlns:a16="http://schemas.microsoft.com/office/drawing/2014/main" id="{2FC17DF2-7873-4CCA-8213-8E9461E4ED21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5653730" y="3130214"/>
                      <a:ext cx="592318" cy="489777"/>
                    </a:xfrm>
                    <a:prstGeom prst="homePlate">
                      <a:avLst/>
                    </a:prstGeom>
                    <a:solidFill>
                      <a:srgbClr val="5E913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p:txBody>
                </p:sp>
                <p:grpSp>
                  <p:nvGrpSpPr>
                    <p:cNvPr id="25" name="Группа 24">
                      <a:extLst>
                        <a:ext uri="{FF2B5EF4-FFF2-40B4-BE49-F238E27FC236}">
                          <a16:creationId xmlns:a16="http://schemas.microsoft.com/office/drawing/2014/main" id="{5602E496-5BBE-4A72-A000-70C4D49C9C4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572568" y="1785674"/>
                      <a:ext cx="5779325" cy="4673225"/>
                      <a:chOff x="-163585" y="1838309"/>
                      <a:chExt cx="6625633" cy="4673225"/>
                    </a:xfrm>
                  </p:grpSpPr>
                  <p:grpSp>
                    <p:nvGrpSpPr>
                      <p:cNvPr id="34" name="组合 3">
                        <a:extLst>
                          <a:ext uri="{FF2B5EF4-FFF2-40B4-BE49-F238E27FC236}">
                            <a16:creationId xmlns:a16="http://schemas.microsoft.com/office/drawing/2014/main" id="{EAD82504-3CA0-4966-A2BD-72F20CC0B91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-103530" y="1838309"/>
                        <a:ext cx="6565578" cy="4025646"/>
                        <a:chOff x="-173867" y="1279396"/>
                        <a:chExt cx="7449343" cy="3327869"/>
                      </a:xfrm>
                    </p:grpSpPr>
                    <p:grpSp>
                      <p:nvGrpSpPr>
                        <p:cNvPr id="39" name="组合 32">
                          <a:extLst>
                            <a:ext uri="{FF2B5EF4-FFF2-40B4-BE49-F238E27FC236}">
                              <a16:creationId xmlns:a16="http://schemas.microsoft.com/office/drawing/2014/main" id="{AC31D7E2-633E-45A3-B7ED-A8B913E8141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-173867" y="1339187"/>
                          <a:ext cx="1292832" cy="3259055"/>
                          <a:chOff x="-832173" y="1169705"/>
                          <a:chExt cx="1888659" cy="4761067"/>
                        </a:xfrm>
                      </p:grpSpPr>
                      <p:sp>
                        <p:nvSpPr>
                          <p:cNvPr id="53" name="任意多边形 7">
                            <a:extLst>
                              <a:ext uri="{FF2B5EF4-FFF2-40B4-BE49-F238E27FC236}">
                                <a16:creationId xmlns:a16="http://schemas.microsoft.com/office/drawing/2014/main" id="{70B528AC-78EF-4AD0-8A19-1C750715754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6200000" flipH="1">
                            <a:off x="-1031768" y="4806302"/>
                            <a:ext cx="1325138" cy="923802"/>
                          </a:xfrm>
                          <a:custGeom>
                            <a:avLst/>
                            <a:gdLst>
                              <a:gd name="connsiteX0" fmla="*/ 0 w 2371726"/>
                              <a:gd name="connsiteY0" fmla="*/ 937261 h 937261"/>
                              <a:gd name="connsiteX1" fmla="*/ 576261 w 2371726"/>
                              <a:gd name="connsiteY1" fmla="*/ 937261 h 937261"/>
                              <a:gd name="connsiteX2" fmla="*/ 576261 w 2371726"/>
                              <a:gd name="connsiteY2" fmla="*/ 937261 h 937261"/>
                              <a:gd name="connsiteX3" fmla="*/ 2371726 w 2371726"/>
                              <a:gd name="connsiteY3" fmla="*/ 937261 h 937261"/>
                              <a:gd name="connsiteX4" fmla="*/ 2106678 w 2371726"/>
                              <a:gd name="connsiteY4" fmla="*/ 1 h 937261"/>
                              <a:gd name="connsiteX5" fmla="*/ 609600 w 2371726"/>
                              <a:gd name="connsiteY5" fmla="*/ 1 h 937261"/>
                              <a:gd name="connsiteX6" fmla="*/ 609600 w 2371726"/>
                              <a:gd name="connsiteY6" fmla="*/ 0 h 937261"/>
                              <a:gd name="connsiteX7" fmla="*/ 33339 w 2371726"/>
                              <a:gd name="connsiteY7" fmla="*/ 0 h 937261"/>
                              <a:gd name="connsiteX0" fmla="*/ 0 w 2371726"/>
                              <a:gd name="connsiteY0" fmla="*/ 937261 h 937261"/>
                              <a:gd name="connsiteX1" fmla="*/ 576261 w 2371726"/>
                              <a:gd name="connsiteY1" fmla="*/ 937261 h 937261"/>
                              <a:gd name="connsiteX2" fmla="*/ 576261 w 2371726"/>
                              <a:gd name="connsiteY2" fmla="*/ 937261 h 937261"/>
                              <a:gd name="connsiteX3" fmla="*/ 2371726 w 2371726"/>
                              <a:gd name="connsiteY3" fmla="*/ 937261 h 937261"/>
                              <a:gd name="connsiteX4" fmla="*/ 2151128 w 2371726"/>
                              <a:gd name="connsiteY4" fmla="*/ 4 h 937261"/>
                              <a:gd name="connsiteX5" fmla="*/ 609600 w 2371726"/>
                              <a:gd name="connsiteY5" fmla="*/ 1 h 937261"/>
                              <a:gd name="connsiteX6" fmla="*/ 609600 w 2371726"/>
                              <a:gd name="connsiteY6" fmla="*/ 0 h 937261"/>
                              <a:gd name="connsiteX7" fmla="*/ 33339 w 2371726"/>
                              <a:gd name="connsiteY7" fmla="*/ 0 h 937261"/>
                              <a:gd name="connsiteX8" fmla="*/ 0 w 2371726"/>
                              <a:gd name="connsiteY8" fmla="*/ 937261 h 93726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2371726" h="937261">
                                <a:moveTo>
                                  <a:pt x="0" y="937261"/>
                                </a:moveTo>
                                <a:lnTo>
                                  <a:pt x="576261" y="937261"/>
                                </a:lnTo>
                                <a:lnTo>
                                  <a:pt x="576261" y="937261"/>
                                </a:lnTo>
                                <a:lnTo>
                                  <a:pt x="2371726" y="937261"/>
                                </a:lnTo>
                                <a:lnTo>
                                  <a:pt x="2151128" y="4"/>
                                </a:lnTo>
                                <a:lnTo>
                                  <a:pt x="609600" y="1"/>
                                </a:lnTo>
                                <a:lnTo>
                                  <a:pt x="609600" y="0"/>
                                </a:lnTo>
                                <a:lnTo>
                                  <a:pt x="33339" y="0"/>
                                </a:lnTo>
                                <a:lnTo>
                                  <a:pt x="0" y="93726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E3B541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zh-CN" alt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  <a:sym typeface="+mn-lt"/>
                            </a:endParaRPr>
                          </a:p>
                        </p:txBody>
                      </p:sp>
                      <p:sp>
                        <p:nvSpPr>
                          <p:cNvPr id="54" name="任意多边形 10">
                            <a:extLst>
                              <a:ext uri="{FF2B5EF4-FFF2-40B4-BE49-F238E27FC236}">
                                <a16:creationId xmlns:a16="http://schemas.microsoft.com/office/drawing/2014/main" id="{BC7F0EEF-AF9E-4A48-A22C-C3183BE09AA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-70196" y="4797655"/>
                            <a:ext cx="1289575" cy="963784"/>
                          </a:xfrm>
                          <a:custGeom>
                            <a:avLst/>
                            <a:gdLst>
                              <a:gd name="connsiteX0" fmla="*/ 0 w 2371726"/>
                              <a:gd name="connsiteY0" fmla="*/ 937261 h 937261"/>
                              <a:gd name="connsiteX1" fmla="*/ 576261 w 2371726"/>
                              <a:gd name="connsiteY1" fmla="*/ 937261 h 937261"/>
                              <a:gd name="connsiteX2" fmla="*/ 576261 w 2371726"/>
                              <a:gd name="connsiteY2" fmla="*/ 937261 h 937261"/>
                              <a:gd name="connsiteX3" fmla="*/ 2371726 w 2371726"/>
                              <a:gd name="connsiteY3" fmla="*/ 937261 h 937261"/>
                              <a:gd name="connsiteX4" fmla="*/ 2106678 w 2371726"/>
                              <a:gd name="connsiteY4" fmla="*/ 1 h 937261"/>
                              <a:gd name="connsiteX5" fmla="*/ 609600 w 2371726"/>
                              <a:gd name="connsiteY5" fmla="*/ 1 h 937261"/>
                              <a:gd name="connsiteX6" fmla="*/ 609600 w 2371726"/>
                              <a:gd name="connsiteY6" fmla="*/ 0 h 937261"/>
                              <a:gd name="connsiteX7" fmla="*/ 33339 w 2371726"/>
                              <a:gd name="connsiteY7" fmla="*/ 0 h 937261"/>
                              <a:gd name="connsiteX0" fmla="*/ 0 w 2371726"/>
                              <a:gd name="connsiteY0" fmla="*/ 937261 h 937261"/>
                              <a:gd name="connsiteX1" fmla="*/ 576261 w 2371726"/>
                              <a:gd name="connsiteY1" fmla="*/ 937261 h 937261"/>
                              <a:gd name="connsiteX2" fmla="*/ 576261 w 2371726"/>
                              <a:gd name="connsiteY2" fmla="*/ 937261 h 937261"/>
                              <a:gd name="connsiteX3" fmla="*/ 2371726 w 2371726"/>
                              <a:gd name="connsiteY3" fmla="*/ 937261 h 937261"/>
                              <a:gd name="connsiteX4" fmla="*/ 2151128 w 2371726"/>
                              <a:gd name="connsiteY4" fmla="*/ 4 h 937261"/>
                              <a:gd name="connsiteX5" fmla="*/ 609600 w 2371726"/>
                              <a:gd name="connsiteY5" fmla="*/ 1 h 937261"/>
                              <a:gd name="connsiteX6" fmla="*/ 609600 w 2371726"/>
                              <a:gd name="connsiteY6" fmla="*/ 0 h 937261"/>
                              <a:gd name="connsiteX7" fmla="*/ 33339 w 2371726"/>
                              <a:gd name="connsiteY7" fmla="*/ 0 h 937261"/>
                              <a:gd name="connsiteX8" fmla="*/ 0 w 2371726"/>
                              <a:gd name="connsiteY8" fmla="*/ 937261 h 93726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2371726" h="937261">
                                <a:moveTo>
                                  <a:pt x="0" y="937261"/>
                                </a:moveTo>
                                <a:lnTo>
                                  <a:pt x="576261" y="937261"/>
                                </a:lnTo>
                                <a:lnTo>
                                  <a:pt x="576261" y="937261"/>
                                </a:lnTo>
                                <a:lnTo>
                                  <a:pt x="2371726" y="937261"/>
                                </a:lnTo>
                                <a:lnTo>
                                  <a:pt x="2151128" y="4"/>
                                </a:lnTo>
                                <a:lnTo>
                                  <a:pt x="609600" y="1"/>
                                </a:lnTo>
                                <a:lnTo>
                                  <a:pt x="609600" y="0"/>
                                </a:lnTo>
                                <a:lnTo>
                                  <a:pt x="33339" y="0"/>
                                </a:lnTo>
                                <a:lnTo>
                                  <a:pt x="0" y="93726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B2871A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zh-CN" alt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  <a:sym typeface="+mn-lt"/>
                            </a:endParaRPr>
                          </a:p>
                        </p:txBody>
                      </p:sp>
                      <p:sp>
                        <p:nvSpPr>
                          <p:cNvPr id="55" name="平行四边形 8">
                            <a:extLst>
                              <a:ext uri="{FF2B5EF4-FFF2-40B4-BE49-F238E27FC236}">
                                <a16:creationId xmlns:a16="http://schemas.microsoft.com/office/drawing/2014/main" id="{9589F61F-FA74-4B8A-9240-1D6FE05B981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6200000" flipH="1">
                            <a:off x="-2366995" y="2705169"/>
                            <a:ext cx="4037598" cy="967954"/>
                          </a:xfrm>
                          <a:custGeom>
                            <a:avLst/>
                            <a:gdLst>
                              <a:gd name="connsiteX0" fmla="*/ 0 w 931548"/>
                              <a:gd name="connsiteY0" fmla="*/ 937261 h 937261"/>
                              <a:gd name="connsiteX1" fmla="*/ 42348 w 931548"/>
                              <a:gd name="connsiteY1" fmla="*/ 0 h 937261"/>
                              <a:gd name="connsiteX2" fmla="*/ 931548 w 931548"/>
                              <a:gd name="connsiteY2" fmla="*/ 0 h 937261"/>
                              <a:gd name="connsiteX3" fmla="*/ 889200 w 931548"/>
                              <a:gd name="connsiteY3" fmla="*/ 937261 h 937261"/>
                              <a:gd name="connsiteX4" fmla="*/ 0 w 931548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91851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54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60107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60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2 h 937262"/>
                              <a:gd name="connsiteX1" fmla="*/ 32826 w 889200"/>
                              <a:gd name="connsiteY1" fmla="*/ 0 h 937262"/>
                              <a:gd name="connsiteX2" fmla="*/ 804560 w 889200"/>
                              <a:gd name="connsiteY2" fmla="*/ 6351 h 937262"/>
                              <a:gd name="connsiteX3" fmla="*/ 889200 w 889200"/>
                              <a:gd name="connsiteY3" fmla="*/ 937262 h 937262"/>
                              <a:gd name="connsiteX4" fmla="*/ 0 w 889200"/>
                              <a:gd name="connsiteY4" fmla="*/ 937262 h 937262"/>
                              <a:gd name="connsiteX0" fmla="*/ 0 w 889200"/>
                              <a:gd name="connsiteY0" fmla="*/ 940436 h 940436"/>
                              <a:gd name="connsiteX1" fmla="*/ 32826 w 889200"/>
                              <a:gd name="connsiteY1" fmla="*/ 3174 h 940436"/>
                              <a:gd name="connsiteX2" fmla="*/ 807735 w 889200"/>
                              <a:gd name="connsiteY2" fmla="*/ 0 h 940436"/>
                              <a:gd name="connsiteX3" fmla="*/ 889200 w 889200"/>
                              <a:gd name="connsiteY3" fmla="*/ 940436 h 940436"/>
                              <a:gd name="connsiteX4" fmla="*/ 0 w 889200"/>
                              <a:gd name="connsiteY4" fmla="*/ 940436 h 94043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889200" h="940436">
                                <a:moveTo>
                                  <a:pt x="0" y="940436"/>
                                </a:moveTo>
                                <a:lnTo>
                                  <a:pt x="32826" y="3174"/>
                                </a:lnTo>
                                <a:lnTo>
                                  <a:pt x="807735" y="0"/>
                                </a:lnTo>
                                <a:lnTo>
                                  <a:pt x="889200" y="940436"/>
                                </a:lnTo>
                                <a:lnTo>
                                  <a:pt x="0" y="940436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A0CC82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zh-CN" alt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  <a:sym typeface="+mn-lt"/>
                            </a:endParaRPr>
                          </a:p>
                        </p:txBody>
                      </p:sp>
                      <p:sp>
                        <p:nvSpPr>
                          <p:cNvPr id="56" name="平行四边形 8">
                            <a:extLst>
                              <a:ext uri="{FF2B5EF4-FFF2-40B4-BE49-F238E27FC236}">
                                <a16:creationId xmlns:a16="http://schemas.microsoft.com/office/drawing/2014/main" id="{2EFA0516-24CD-4719-99A5-A59DB4491CD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-1451272" y="2699546"/>
                            <a:ext cx="4037599" cy="977917"/>
                          </a:xfrm>
                          <a:custGeom>
                            <a:avLst/>
                            <a:gdLst>
                              <a:gd name="connsiteX0" fmla="*/ 0 w 931548"/>
                              <a:gd name="connsiteY0" fmla="*/ 937261 h 937261"/>
                              <a:gd name="connsiteX1" fmla="*/ 42348 w 931548"/>
                              <a:gd name="connsiteY1" fmla="*/ 0 h 937261"/>
                              <a:gd name="connsiteX2" fmla="*/ 931548 w 931548"/>
                              <a:gd name="connsiteY2" fmla="*/ 0 h 937261"/>
                              <a:gd name="connsiteX3" fmla="*/ 889200 w 931548"/>
                              <a:gd name="connsiteY3" fmla="*/ 937261 h 937261"/>
                              <a:gd name="connsiteX4" fmla="*/ 0 w 931548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91851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54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60107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60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2 h 937262"/>
                              <a:gd name="connsiteX1" fmla="*/ 32826 w 889200"/>
                              <a:gd name="connsiteY1" fmla="*/ 0 h 937262"/>
                              <a:gd name="connsiteX2" fmla="*/ 804560 w 889200"/>
                              <a:gd name="connsiteY2" fmla="*/ 6351 h 937262"/>
                              <a:gd name="connsiteX3" fmla="*/ 889200 w 889200"/>
                              <a:gd name="connsiteY3" fmla="*/ 937262 h 937262"/>
                              <a:gd name="connsiteX4" fmla="*/ 0 w 889200"/>
                              <a:gd name="connsiteY4" fmla="*/ 937262 h 937262"/>
                              <a:gd name="connsiteX0" fmla="*/ 0 w 889200"/>
                              <a:gd name="connsiteY0" fmla="*/ 940436 h 940436"/>
                              <a:gd name="connsiteX1" fmla="*/ 32826 w 889200"/>
                              <a:gd name="connsiteY1" fmla="*/ 3174 h 940436"/>
                              <a:gd name="connsiteX2" fmla="*/ 807735 w 889200"/>
                              <a:gd name="connsiteY2" fmla="*/ 0 h 940436"/>
                              <a:gd name="connsiteX3" fmla="*/ 889200 w 889200"/>
                              <a:gd name="connsiteY3" fmla="*/ 940436 h 940436"/>
                              <a:gd name="connsiteX4" fmla="*/ 0 w 889200"/>
                              <a:gd name="connsiteY4" fmla="*/ 940436 h 94043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889200" h="940436">
                                <a:moveTo>
                                  <a:pt x="0" y="940436"/>
                                </a:moveTo>
                                <a:lnTo>
                                  <a:pt x="32826" y="3174"/>
                                </a:lnTo>
                                <a:lnTo>
                                  <a:pt x="807735" y="0"/>
                                </a:lnTo>
                                <a:lnTo>
                                  <a:pt x="889200" y="940436"/>
                                </a:lnTo>
                                <a:lnTo>
                                  <a:pt x="0" y="940436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5E913B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zh-CN" alt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  <a:sym typeface="+mn-lt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40" name="组合 40">
                          <a:extLst>
                            <a:ext uri="{FF2B5EF4-FFF2-40B4-BE49-F238E27FC236}">
                              <a16:creationId xmlns:a16="http://schemas.microsoft.com/office/drawing/2014/main" id="{2044A18A-1D6C-4D73-8DBD-E1629AD87CD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973171" y="1438419"/>
                          <a:ext cx="1302305" cy="3155198"/>
                          <a:chOff x="5097795" y="895261"/>
                          <a:chExt cx="1902496" cy="4609347"/>
                        </a:xfrm>
                        <a:effectLst>
                          <a:outerShdw blurRad="50800" dist="254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</p:grpSpPr>
                      <p:sp>
                        <p:nvSpPr>
                          <p:cNvPr id="49" name="任意多边形 101">
                            <a:extLst>
                              <a:ext uri="{FF2B5EF4-FFF2-40B4-BE49-F238E27FC236}">
                                <a16:creationId xmlns:a16="http://schemas.microsoft.com/office/drawing/2014/main" id="{7E0B8A83-6245-4EC7-809E-FEB494075D5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6200000" flipH="1">
                            <a:off x="4267992" y="3673357"/>
                            <a:ext cx="2661745" cy="1000758"/>
                          </a:xfrm>
                          <a:custGeom>
                            <a:avLst/>
                            <a:gdLst>
                              <a:gd name="connsiteX0" fmla="*/ 0 w 3438526"/>
                              <a:gd name="connsiteY0" fmla="*/ 937261 h 937261"/>
                              <a:gd name="connsiteX1" fmla="*/ 576261 w 3438526"/>
                              <a:gd name="connsiteY1" fmla="*/ 937261 h 937261"/>
                              <a:gd name="connsiteX2" fmla="*/ 1066800 w 3438526"/>
                              <a:gd name="connsiteY2" fmla="*/ 937261 h 937261"/>
                              <a:gd name="connsiteX3" fmla="*/ 1643061 w 3438526"/>
                              <a:gd name="connsiteY3" fmla="*/ 937261 h 937261"/>
                              <a:gd name="connsiteX4" fmla="*/ 2371726 w 3438526"/>
                              <a:gd name="connsiteY4" fmla="*/ 937261 h 937261"/>
                              <a:gd name="connsiteX5" fmla="*/ 3438526 w 3438526"/>
                              <a:gd name="connsiteY5" fmla="*/ 937261 h 937261"/>
                              <a:gd name="connsiteX6" fmla="*/ 3217928 w 3438526"/>
                              <a:gd name="connsiteY6" fmla="*/ 4 h 937261"/>
                              <a:gd name="connsiteX7" fmla="*/ 1676400 w 3438526"/>
                              <a:gd name="connsiteY7" fmla="*/ 1 h 937261"/>
                              <a:gd name="connsiteX8" fmla="*/ 1676400 w 3438526"/>
                              <a:gd name="connsiteY8" fmla="*/ 0 h 937261"/>
                              <a:gd name="connsiteX9" fmla="*/ 1100139 w 3438526"/>
                              <a:gd name="connsiteY9" fmla="*/ 0 h 937261"/>
                              <a:gd name="connsiteX10" fmla="*/ 1100139 w 3438526"/>
                              <a:gd name="connsiteY10" fmla="*/ 2 h 937261"/>
                              <a:gd name="connsiteX11" fmla="*/ 609600 w 3438526"/>
                              <a:gd name="connsiteY11" fmla="*/ 1 h 937261"/>
                              <a:gd name="connsiteX12" fmla="*/ 609600 w 3438526"/>
                              <a:gd name="connsiteY12" fmla="*/ 0 h 937261"/>
                              <a:gd name="connsiteX13" fmla="*/ 33339 w 3438526"/>
                              <a:gd name="connsiteY13" fmla="*/ 0 h 93726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</a:cxnLst>
                            <a:rect l="l" t="t" r="r" b="b"/>
                            <a:pathLst>
                              <a:path w="3438526" h="937261">
                                <a:moveTo>
                                  <a:pt x="0" y="937261"/>
                                </a:moveTo>
                                <a:lnTo>
                                  <a:pt x="576261" y="937261"/>
                                </a:lnTo>
                                <a:lnTo>
                                  <a:pt x="1066800" y="937261"/>
                                </a:lnTo>
                                <a:lnTo>
                                  <a:pt x="1643061" y="937261"/>
                                </a:lnTo>
                                <a:lnTo>
                                  <a:pt x="2371726" y="937261"/>
                                </a:lnTo>
                                <a:lnTo>
                                  <a:pt x="3438526" y="937261"/>
                                </a:lnTo>
                                <a:lnTo>
                                  <a:pt x="3217928" y="4"/>
                                </a:lnTo>
                                <a:lnTo>
                                  <a:pt x="1676400" y="1"/>
                                </a:lnTo>
                                <a:lnTo>
                                  <a:pt x="1676400" y="0"/>
                                </a:lnTo>
                                <a:lnTo>
                                  <a:pt x="1100139" y="0"/>
                                </a:lnTo>
                                <a:lnTo>
                                  <a:pt x="1100139" y="2"/>
                                </a:lnTo>
                                <a:lnTo>
                                  <a:pt x="609600" y="1"/>
                                </a:lnTo>
                                <a:lnTo>
                                  <a:pt x="609600" y="0"/>
                                </a:lnTo>
                                <a:lnTo>
                                  <a:pt x="33339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E3B541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zh-CN" alt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  <a:sym typeface="+mn-lt"/>
                            </a:endParaRPr>
                          </a:p>
                        </p:txBody>
                      </p:sp>
                      <p:sp>
                        <p:nvSpPr>
                          <p:cNvPr id="50" name="任意多边形 102">
                            <a:extLst>
                              <a:ext uri="{FF2B5EF4-FFF2-40B4-BE49-F238E27FC236}">
                                <a16:creationId xmlns:a16="http://schemas.microsoft.com/office/drawing/2014/main" id="{4C5F2EB7-D76B-44C2-81C6-8DC90DD8EAF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5385386" y="3890259"/>
                            <a:ext cx="2291428" cy="937263"/>
                          </a:xfrm>
                          <a:custGeom>
                            <a:avLst/>
                            <a:gdLst>
                              <a:gd name="connsiteX0" fmla="*/ 0 w 3438526"/>
                              <a:gd name="connsiteY0" fmla="*/ 937261 h 937261"/>
                              <a:gd name="connsiteX1" fmla="*/ 33339 w 3438526"/>
                              <a:gd name="connsiteY1" fmla="*/ 0 h 937261"/>
                              <a:gd name="connsiteX2" fmla="*/ 609600 w 3438526"/>
                              <a:gd name="connsiteY2" fmla="*/ 0 h 937261"/>
                              <a:gd name="connsiteX3" fmla="*/ 609600 w 3438526"/>
                              <a:gd name="connsiteY3" fmla="*/ 1 h 937261"/>
                              <a:gd name="connsiteX4" fmla="*/ 1100139 w 3438526"/>
                              <a:gd name="connsiteY4" fmla="*/ 2 h 937261"/>
                              <a:gd name="connsiteX5" fmla="*/ 1100139 w 3438526"/>
                              <a:gd name="connsiteY5" fmla="*/ 0 h 937261"/>
                              <a:gd name="connsiteX6" fmla="*/ 1676400 w 3438526"/>
                              <a:gd name="connsiteY6" fmla="*/ 0 h 937261"/>
                              <a:gd name="connsiteX7" fmla="*/ 1676400 w 3438526"/>
                              <a:gd name="connsiteY7" fmla="*/ 1 h 937261"/>
                              <a:gd name="connsiteX8" fmla="*/ 3217928 w 3438526"/>
                              <a:gd name="connsiteY8" fmla="*/ 4 h 937261"/>
                              <a:gd name="connsiteX9" fmla="*/ 3438526 w 3438526"/>
                              <a:gd name="connsiteY9" fmla="*/ 937261 h 937261"/>
                              <a:gd name="connsiteX10" fmla="*/ 2371726 w 3438526"/>
                              <a:gd name="connsiteY10" fmla="*/ 937261 h 937261"/>
                              <a:gd name="connsiteX11" fmla="*/ 1643061 w 3438526"/>
                              <a:gd name="connsiteY11" fmla="*/ 937261 h 937261"/>
                              <a:gd name="connsiteX12" fmla="*/ 1066800 w 3438526"/>
                              <a:gd name="connsiteY12" fmla="*/ 937261 h 937261"/>
                              <a:gd name="connsiteX13" fmla="*/ 576261 w 3438526"/>
                              <a:gd name="connsiteY13" fmla="*/ 937261 h 93726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</a:cxnLst>
                            <a:rect l="l" t="t" r="r" b="b"/>
                            <a:pathLst>
                              <a:path w="3438526" h="937261">
                                <a:moveTo>
                                  <a:pt x="0" y="937261"/>
                                </a:moveTo>
                                <a:lnTo>
                                  <a:pt x="33339" y="0"/>
                                </a:lnTo>
                                <a:lnTo>
                                  <a:pt x="609600" y="0"/>
                                </a:lnTo>
                                <a:lnTo>
                                  <a:pt x="609600" y="1"/>
                                </a:lnTo>
                                <a:lnTo>
                                  <a:pt x="1100139" y="2"/>
                                </a:lnTo>
                                <a:lnTo>
                                  <a:pt x="1100139" y="0"/>
                                </a:lnTo>
                                <a:lnTo>
                                  <a:pt x="1676400" y="0"/>
                                </a:lnTo>
                                <a:lnTo>
                                  <a:pt x="1676400" y="1"/>
                                </a:lnTo>
                                <a:lnTo>
                                  <a:pt x="3217928" y="4"/>
                                </a:lnTo>
                                <a:lnTo>
                                  <a:pt x="3438526" y="937261"/>
                                </a:lnTo>
                                <a:lnTo>
                                  <a:pt x="2371726" y="937261"/>
                                </a:lnTo>
                                <a:lnTo>
                                  <a:pt x="1643061" y="937261"/>
                                </a:lnTo>
                                <a:lnTo>
                                  <a:pt x="1066800" y="937261"/>
                                </a:lnTo>
                                <a:lnTo>
                                  <a:pt x="576261" y="93726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B2871A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zh-CN" alt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  <a:sym typeface="+mn-lt"/>
                            </a:endParaRPr>
                          </a:p>
                        </p:txBody>
                      </p:sp>
                      <p:sp>
                        <p:nvSpPr>
                          <p:cNvPr id="51" name="平行四边形 8">
                            <a:extLst>
                              <a:ext uri="{FF2B5EF4-FFF2-40B4-BE49-F238E27FC236}">
                                <a16:creationId xmlns:a16="http://schemas.microsoft.com/office/drawing/2014/main" id="{0927A1FB-3584-4733-BA51-0E60C6BEA3B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6200000" flipH="1">
                            <a:off x="3559245" y="2448625"/>
                            <a:ext cx="4038630" cy="961529"/>
                          </a:xfrm>
                          <a:custGeom>
                            <a:avLst/>
                            <a:gdLst>
                              <a:gd name="connsiteX0" fmla="*/ 0 w 931548"/>
                              <a:gd name="connsiteY0" fmla="*/ 937261 h 937261"/>
                              <a:gd name="connsiteX1" fmla="*/ 42348 w 931548"/>
                              <a:gd name="connsiteY1" fmla="*/ 0 h 937261"/>
                              <a:gd name="connsiteX2" fmla="*/ 931548 w 931548"/>
                              <a:gd name="connsiteY2" fmla="*/ 0 h 937261"/>
                              <a:gd name="connsiteX3" fmla="*/ 889200 w 931548"/>
                              <a:gd name="connsiteY3" fmla="*/ 937261 h 937261"/>
                              <a:gd name="connsiteX4" fmla="*/ 0 w 931548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91851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54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60107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60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2 h 937262"/>
                              <a:gd name="connsiteX1" fmla="*/ 32826 w 889200"/>
                              <a:gd name="connsiteY1" fmla="*/ 0 h 937262"/>
                              <a:gd name="connsiteX2" fmla="*/ 804560 w 889200"/>
                              <a:gd name="connsiteY2" fmla="*/ 6351 h 937262"/>
                              <a:gd name="connsiteX3" fmla="*/ 889200 w 889200"/>
                              <a:gd name="connsiteY3" fmla="*/ 937262 h 937262"/>
                              <a:gd name="connsiteX4" fmla="*/ 0 w 889200"/>
                              <a:gd name="connsiteY4" fmla="*/ 937262 h 937262"/>
                              <a:gd name="connsiteX0" fmla="*/ 0 w 889200"/>
                              <a:gd name="connsiteY0" fmla="*/ 940436 h 940436"/>
                              <a:gd name="connsiteX1" fmla="*/ 32826 w 889200"/>
                              <a:gd name="connsiteY1" fmla="*/ 3174 h 940436"/>
                              <a:gd name="connsiteX2" fmla="*/ 807735 w 889200"/>
                              <a:gd name="connsiteY2" fmla="*/ 0 h 940436"/>
                              <a:gd name="connsiteX3" fmla="*/ 889200 w 889200"/>
                              <a:gd name="connsiteY3" fmla="*/ 940436 h 940436"/>
                              <a:gd name="connsiteX4" fmla="*/ 0 w 889200"/>
                              <a:gd name="connsiteY4" fmla="*/ 940436 h 94043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889200" h="940436">
                                <a:moveTo>
                                  <a:pt x="0" y="940436"/>
                                </a:moveTo>
                                <a:lnTo>
                                  <a:pt x="32826" y="3174"/>
                                </a:lnTo>
                                <a:lnTo>
                                  <a:pt x="807735" y="0"/>
                                </a:lnTo>
                                <a:lnTo>
                                  <a:pt x="889200" y="940436"/>
                                </a:lnTo>
                                <a:lnTo>
                                  <a:pt x="0" y="940436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A0CC82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zh-CN" alt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  <a:sym typeface="+mn-lt"/>
                            </a:endParaRPr>
                          </a:p>
                        </p:txBody>
                      </p:sp>
                      <p:sp>
                        <p:nvSpPr>
                          <p:cNvPr id="52" name="平行四边形 8">
                            <a:extLst>
                              <a:ext uri="{FF2B5EF4-FFF2-40B4-BE49-F238E27FC236}">
                                <a16:creationId xmlns:a16="http://schemas.microsoft.com/office/drawing/2014/main" id="{DD0AA29D-5522-4805-AAC1-93B87454608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4503354" y="2451766"/>
                            <a:ext cx="4053441" cy="940432"/>
                          </a:xfrm>
                          <a:custGeom>
                            <a:avLst/>
                            <a:gdLst>
                              <a:gd name="connsiteX0" fmla="*/ 0 w 931548"/>
                              <a:gd name="connsiteY0" fmla="*/ 937261 h 937261"/>
                              <a:gd name="connsiteX1" fmla="*/ 42348 w 931548"/>
                              <a:gd name="connsiteY1" fmla="*/ 0 h 937261"/>
                              <a:gd name="connsiteX2" fmla="*/ 931548 w 931548"/>
                              <a:gd name="connsiteY2" fmla="*/ 0 h 937261"/>
                              <a:gd name="connsiteX3" fmla="*/ 889200 w 931548"/>
                              <a:gd name="connsiteY3" fmla="*/ 937261 h 937261"/>
                              <a:gd name="connsiteX4" fmla="*/ 0 w 931548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91851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54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60107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60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2 h 937262"/>
                              <a:gd name="connsiteX1" fmla="*/ 32826 w 889200"/>
                              <a:gd name="connsiteY1" fmla="*/ 0 h 937262"/>
                              <a:gd name="connsiteX2" fmla="*/ 804560 w 889200"/>
                              <a:gd name="connsiteY2" fmla="*/ 6351 h 937262"/>
                              <a:gd name="connsiteX3" fmla="*/ 889200 w 889200"/>
                              <a:gd name="connsiteY3" fmla="*/ 937262 h 937262"/>
                              <a:gd name="connsiteX4" fmla="*/ 0 w 889200"/>
                              <a:gd name="connsiteY4" fmla="*/ 937262 h 937262"/>
                              <a:gd name="connsiteX0" fmla="*/ 0 w 889200"/>
                              <a:gd name="connsiteY0" fmla="*/ 940436 h 940436"/>
                              <a:gd name="connsiteX1" fmla="*/ 32826 w 889200"/>
                              <a:gd name="connsiteY1" fmla="*/ 3174 h 940436"/>
                              <a:gd name="connsiteX2" fmla="*/ 807735 w 889200"/>
                              <a:gd name="connsiteY2" fmla="*/ 0 h 940436"/>
                              <a:gd name="connsiteX3" fmla="*/ 889200 w 889200"/>
                              <a:gd name="connsiteY3" fmla="*/ 940436 h 940436"/>
                              <a:gd name="connsiteX4" fmla="*/ 0 w 889200"/>
                              <a:gd name="connsiteY4" fmla="*/ 940436 h 94043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889200" h="940436">
                                <a:moveTo>
                                  <a:pt x="0" y="940436"/>
                                </a:moveTo>
                                <a:lnTo>
                                  <a:pt x="32826" y="3174"/>
                                </a:lnTo>
                                <a:lnTo>
                                  <a:pt x="807735" y="0"/>
                                </a:lnTo>
                                <a:lnTo>
                                  <a:pt x="889200" y="940436"/>
                                </a:lnTo>
                                <a:lnTo>
                                  <a:pt x="0" y="940436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5E913B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zh-CN" alt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  <a:sym typeface="+mn-lt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41" name="组合 48">
                          <a:extLst>
                            <a:ext uri="{FF2B5EF4-FFF2-40B4-BE49-F238E27FC236}">
                              <a16:creationId xmlns:a16="http://schemas.microsoft.com/office/drawing/2014/main" id="{83C3AF31-9D4F-434F-A6DC-E28418C89CA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877305" y="1279396"/>
                          <a:ext cx="1287496" cy="2763827"/>
                          <a:chOff x="2854099" y="662955"/>
                          <a:chExt cx="1880877" cy="4037603"/>
                        </a:xfrm>
                        <a:effectLst>
                          <a:outerShdw blurRad="50800" dist="254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</p:grpSpPr>
                      <p:sp>
                        <p:nvSpPr>
                          <p:cNvPr id="47" name="平行四边形 8">
                            <a:extLst>
                              <a:ext uri="{FF2B5EF4-FFF2-40B4-BE49-F238E27FC236}">
                                <a16:creationId xmlns:a16="http://schemas.microsoft.com/office/drawing/2014/main" id="{4190FCD9-8C95-451D-9AFD-E14D848A9DF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6200000" flipH="1">
                            <a:off x="1309717" y="2207340"/>
                            <a:ext cx="4037600" cy="948835"/>
                          </a:xfrm>
                          <a:custGeom>
                            <a:avLst/>
                            <a:gdLst>
                              <a:gd name="connsiteX0" fmla="*/ 0 w 931548"/>
                              <a:gd name="connsiteY0" fmla="*/ 937261 h 937261"/>
                              <a:gd name="connsiteX1" fmla="*/ 42348 w 931548"/>
                              <a:gd name="connsiteY1" fmla="*/ 0 h 937261"/>
                              <a:gd name="connsiteX2" fmla="*/ 931548 w 931548"/>
                              <a:gd name="connsiteY2" fmla="*/ 0 h 937261"/>
                              <a:gd name="connsiteX3" fmla="*/ 889200 w 931548"/>
                              <a:gd name="connsiteY3" fmla="*/ 937261 h 937261"/>
                              <a:gd name="connsiteX4" fmla="*/ 0 w 931548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91851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54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60107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60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2 h 937262"/>
                              <a:gd name="connsiteX1" fmla="*/ 32826 w 889200"/>
                              <a:gd name="connsiteY1" fmla="*/ 0 h 937262"/>
                              <a:gd name="connsiteX2" fmla="*/ 804560 w 889200"/>
                              <a:gd name="connsiteY2" fmla="*/ 6351 h 937262"/>
                              <a:gd name="connsiteX3" fmla="*/ 889200 w 889200"/>
                              <a:gd name="connsiteY3" fmla="*/ 937262 h 937262"/>
                              <a:gd name="connsiteX4" fmla="*/ 0 w 889200"/>
                              <a:gd name="connsiteY4" fmla="*/ 937262 h 937262"/>
                              <a:gd name="connsiteX0" fmla="*/ 0 w 889200"/>
                              <a:gd name="connsiteY0" fmla="*/ 940436 h 940436"/>
                              <a:gd name="connsiteX1" fmla="*/ 32826 w 889200"/>
                              <a:gd name="connsiteY1" fmla="*/ 3174 h 940436"/>
                              <a:gd name="connsiteX2" fmla="*/ 807735 w 889200"/>
                              <a:gd name="connsiteY2" fmla="*/ 0 h 940436"/>
                              <a:gd name="connsiteX3" fmla="*/ 889200 w 889200"/>
                              <a:gd name="connsiteY3" fmla="*/ 940436 h 940436"/>
                              <a:gd name="connsiteX4" fmla="*/ 0 w 889200"/>
                              <a:gd name="connsiteY4" fmla="*/ 940436 h 94043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889200" h="940436">
                                <a:moveTo>
                                  <a:pt x="0" y="940436"/>
                                </a:moveTo>
                                <a:lnTo>
                                  <a:pt x="32826" y="3174"/>
                                </a:lnTo>
                                <a:lnTo>
                                  <a:pt x="807735" y="0"/>
                                </a:lnTo>
                                <a:lnTo>
                                  <a:pt x="889200" y="940436"/>
                                </a:lnTo>
                                <a:lnTo>
                                  <a:pt x="0" y="940436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A0CC82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zh-CN" alt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  <a:sym typeface="+mn-lt"/>
                            </a:endParaRPr>
                          </a:p>
                        </p:txBody>
                      </p:sp>
                      <p:sp>
                        <p:nvSpPr>
                          <p:cNvPr id="48" name="平行四边形 8">
                            <a:extLst>
                              <a:ext uri="{FF2B5EF4-FFF2-40B4-BE49-F238E27FC236}">
                                <a16:creationId xmlns:a16="http://schemas.microsoft.com/office/drawing/2014/main" id="{C88B4F4D-8FB7-40F2-9763-EC7EE7FEF7A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2248577" y="2214158"/>
                            <a:ext cx="4037601" cy="935196"/>
                          </a:xfrm>
                          <a:custGeom>
                            <a:avLst/>
                            <a:gdLst>
                              <a:gd name="connsiteX0" fmla="*/ 0 w 931548"/>
                              <a:gd name="connsiteY0" fmla="*/ 937261 h 937261"/>
                              <a:gd name="connsiteX1" fmla="*/ 42348 w 931548"/>
                              <a:gd name="connsiteY1" fmla="*/ 0 h 937261"/>
                              <a:gd name="connsiteX2" fmla="*/ 931548 w 931548"/>
                              <a:gd name="connsiteY2" fmla="*/ 0 h 937261"/>
                              <a:gd name="connsiteX3" fmla="*/ 889200 w 931548"/>
                              <a:gd name="connsiteY3" fmla="*/ 937261 h 937261"/>
                              <a:gd name="connsiteX4" fmla="*/ 0 w 931548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91851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54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60107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60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2 h 937262"/>
                              <a:gd name="connsiteX1" fmla="*/ 32826 w 889200"/>
                              <a:gd name="connsiteY1" fmla="*/ 0 h 937262"/>
                              <a:gd name="connsiteX2" fmla="*/ 804560 w 889200"/>
                              <a:gd name="connsiteY2" fmla="*/ 6351 h 937262"/>
                              <a:gd name="connsiteX3" fmla="*/ 889200 w 889200"/>
                              <a:gd name="connsiteY3" fmla="*/ 937262 h 937262"/>
                              <a:gd name="connsiteX4" fmla="*/ 0 w 889200"/>
                              <a:gd name="connsiteY4" fmla="*/ 937262 h 937262"/>
                              <a:gd name="connsiteX0" fmla="*/ 0 w 889200"/>
                              <a:gd name="connsiteY0" fmla="*/ 940436 h 940436"/>
                              <a:gd name="connsiteX1" fmla="*/ 32826 w 889200"/>
                              <a:gd name="connsiteY1" fmla="*/ 3174 h 940436"/>
                              <a:gd name="connsiteX2" fmla="*/ 807735 w 889200"/>
                              <a:gd name="connsiteY2" fmla="*/ 0 h 940436"/>
                              <a:gd name="connsiteX3" fmla="*/ 889200 w 889200"/>
                              <a:gd name="connsiteY3" fmla="*/ 940436 h 940436"/>
                              <a:gd name="connsiteX4" fmla="*/ 0 w 889200"/>
                              <a:gd name="connsiteY4" fmla="*/ 940436 h 94043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889200" h="940436">
                                <a:moveTo>
                                  <a:pt x="0" y="940436"/>
                                </a:moveTo>
                                <a:lnTo>
                                  <a:pt x="32826" y="3174"/>
                                </a:lnTo>
                                <a:lnTo>
                                  <a:pt x="807735" y="0"/>
                                </a:lnTo>
                                <a:lnTo>
                                  <a:pt x="889200" y="940436"/>
                                </a:lnTo>
                                <a:lnTo>
                                  <a:pt x="0" y="940436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5E913B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zh-CN" alt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  <a:sym typeface="+mn-lt"/>
                            </a:endParaRPr>
                          </a:p>
                        </p:txBody>
                      </p:sp>
                    </p:grpSp>
                    <p:sp>
                      <p:nvSpPr>
                        <p:cNvPr id="42" name="任意多边形 97">
                          <a:extLst>
                            <a:ext uri="{FF2B5EF4-FFF2-40B4-BE49-F238E27FC236}">
                              <a16:creationId xmlns:a16="http://schemas.microsoft.com/office/drawing/2014/main" id="{3D567AD8-B0C7-4CBA-AF94-0B84273378A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1573029" y="2983631"/>
                          <a:ext cx="3194350" cy="52917"/>
                        </a:xfrm>
                        <a:custGeom>
                          <a:avLst/>
                          <a:gdLst>
                            <a:gd name="connsiteX0" fmla="*/ 0 w 2030623"/>
                            <a:gd name="connsiteY0" fmla="*/ 360697 h 360697"/>
                            <a:gd name="connsiteX1" fmla="*/ 12830 w 2030623"/>
                            <a:gd name="connsiteY1" fmla="*/ 0 h 360697"/>
                            <a:gd name="connsiteX2" fmla="*/ 538782 w 2030623"/>
                            <a:gd name="connsiteY2" fmla="*/ 0 h 360697"/>
                            <a:gd name="connsiteX3" fmla="*/ 538782 w 2030623"/>
                            <a:gd name="connsiteY3" fmla="*/ 1 h 360697"/>
                            <a:gd name="connsiteX4" fmla="*/ 1945728 w 2030623"/>
                            <a:gd name="connsiteY4" fmla="*/ 4 h 360697"/>
                            <a:gd name="connsiteX5" fmla="*/ 2030623 w 2030623"/>
                            <a:gd name="connsiteY5" fmla="*/ 360697 h 36069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030623" h="360697">
                              <a:moveTo>
                                <a:pt x="0" y="360697"/>
                              </a:moveTo>
                              <a:lnTo>
                                <a:pt x="12830" y="0"/>
                              </a:lnTo>
                              <a:lnTo>
                                <a:pt x="538782" y="0"/>
                              </a:lnTo>
                              <a:lnTo>
                                <a:pt x="538782" y="1"/>
                              </a:lnTo>
                              <a:lnTo>
                                <a:pt x="1945728" y="4"/>
                              </a:lnTo>
                              <a:lnTo>
                                <a:pt x="2030623" y="360697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chemeClr val="tx1">
                                <a:alpha val="52000"/>
                              </a:schemeClr>
                            </a:gs>
                            <a:gs pos="100000">
                              <a:srgbClr val="EFF2F5">
                                <a:alpha val="0"/>
                              </a:srgbClr>
                            </a:gs>
                          </a:gsLst>
                          <a:lin ang="5400000" scaled="0"/>
                        </a:gra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wrap="square" lIns="91440" tIns="45720" rIns="91440" bIns="45720" rtlCol="0" anchor="ctr"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lt"/>
                          </a:endParaRPr>
                        </a:p>
                      </p:txBody>
                    </p:sp>
                    <p:grpSp>
                      <p:nvGrpSpPr>
                        <p:cNvPr id="43" name="组合 60">
                          <a:extLst>
                            <a:ext uri="{FF2B5EF4-FFF2-40B4-BE49-F238E27FC236}">
                              <a16:creationId xmlns:a16="http://schemas.microsoft.com/office/drawing/2014/main" id="{A24DDF5A-9B4E-43C0-AE59-E7BFA78280F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942057" y="1562821"/>
                          <a:ext cx="1278375" cy="2540195"/>
                          <a:chOff x="5886002" y="1076985"/>
                          <a:chExt cx="1867543" cy="3710903"/>
                        </a:xfrm>
                      </p:grpSpPr>
                      <p:sp>
                        <p:nvSpPr>
                          <p:cNvPr id="45" name="平行四边形 8">
                            <a:extLst>
                              <a:ext uri="{FF2B5EF4-FFF2-40B4-BE49-F238E27FC236}">
                                <a16:creationId xmlns:a16="http://schemas.microsoft.com/office/drawing/2014/main" id="{7655EA42-F3E7-4A16-8010-8E13553DFE4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6200000" flipH="1">
                            <a:off x="4500239" y="2462748"/>
                            <a:ext cx="3710897" cy="939371"/>
                          </a:xfrm>
                          <a:custGeom>
                            <a:avLst/>
                            <a:gdLst>
                              <a:gd name="connsiteX0" fmla="*/ 0 w 931548"/>
                              <a:gd name="connsiteY0" fmla="*/ 937261 h 937261"/>
                              <a:gd name="connsiteX1" fmla="*/ 42348 w 931548"/>
                              <a:gd name="connsiteY1" fmla="*/ 0 h 937261"/>
                              <a:gd name="connsiteX2" fmla="*/ 931548 w 931548"/>
                              <a:gd name="connsiteY2" fmla="*/ 0 h 937261"/>
                              <a:gd name="connsiteX3" fmla="*/ 889200 w 931548"/>
                              <a:gd name="connsiteY3" fmla="*/ 937261 h 937261"/>
                              <a:gd name="connsiteX4" fmla="*/ 0 w 931548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91851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54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60107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60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2 h 937262"/>
                              <a:gd name="connsiteX1" fmla="*/ 32826 w 889200"/>
                              <a:gd name="connsiteY1" fmla="*/ 0 h 937262"/>
                              <a:gd name="connsiteX2" fmla="*/ 804560 w 889200"/>
                              <a:gd name="connsiteY2" fmla="*/ 6351 h 937262"/>
                              <a:gd name="connsiteX3" fmla="*/ 889200 w 889200"/>
                              <a:gd name="connsiteY3" fmla="*/ 937262 h 937262"/>
                              <a:gd name="connsiteX4" fmla="*/ 0 w 889200"/>
                              <a:gd name="connsiteY4" fmla="*/ 937262 h 937262"/>
                              <a:gd name="connsiteX0" fmla="*/ 0 w 889200"/>
                              <a:gd name="connsiteY0" fmla="*/ 940436 h 940436"/>
                              <a:gd name="connsiteX1" fmla="*/ 32826 w 889200"/>
                              <a:gd name="connsiteY1" fmla="*/ 3174 h 940436"/>
                              <a:gd name="connsiteX2" fmla="*/ 807735 w 889200"/>
                              <a:gd name="connsiteY2" fmla="*/ 0 h 940436"/>
                              <a:gd name="connsiteX3" fmla="*/ 889200 w 889200"/>
                              <a:gd name="connsiteY3" fmla="*/ 940436 h 940436"/>
                              <a:gd name="connsiteX4" fmla="*/ 0 w 889200"/>
                              <a:gd name="connsiteY4" fmla="*/ 940436 h 94043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889200" h="940436">
                                <a:moveTo>
                                  <a:pt x="0" y="940436"/>
                                </a:moveTo>
                                <a:lnTo>
                                  <a:pt x="32826" y="3174"/>
                                </a:lnTo>
                                <a:lnTo>
                                  <a:pt x="807735" y="0"/>
                                </a:lnTo>
                                <a:lnTo>
                                  <a:pt x="889200" y="940436"/>
                                </a:lnTo>
                                <a:lnTo>
                                  <a:pt x="0" y="940436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A0CC82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zh-CN" alt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  <a:sym typeface="+mn-lt"/>
                            </a:endParaRPr>
                          </a:p>
                        </p:txBody>
                      </p:sp>
                      <p:sp>
                        <p:nvSpPr>
                          <p:cNvPr id="46" name="平行四边形 8">
                            <a:extLst>
                              <a:ext uri="{FF2B5EF4-FFF2-40B4-BE49-F238E27FC236}">
                                <a16:creationId xmlns:a16="http://schemas.microsoft.com/office/drawing/2014/main" id="{B02E1D2D-80F4-45E8-AF2D-E18C3B1E1C9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5417331" y="2451674"/>
                            <a:ext cx="3710897" cy="961531"/>
                          </a:xfrm>
                          <a:custGeom>
                            <a:avLst/>
                            <a:gdLst>
                              <a:gd name="connsiteX0" fmla="*/ 0 w 931548"/>
                              <a:gd name="connsiteY0" fmla="*/ 937261 h 937261"/>
                              <a:gd name="connsiteX1" fmla="*/ 42348 w 931548"/>
                              <a:gd name="connsiteY1" fmla="*/ 0 h 937261"/>
                              <a:gd name="connsiteX2" fmla="*/ 931548 w 931548"/>
                              <a:gd name="connsiteY2" fmla="*/ 0 h 937261"/>
                              <a:gd name="connsiteX3" fmla="*/ 889200 w 931548"/>
                              <a:gd name="connsiteY3" fmla="*/ 937261 h 937261"/>
                              <a:gd name="connsiteX4" fmla="*/ 0 w 931548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91851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54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60107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60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2 h 937262"/>
                              <a:gd name="connsiteX1" fmla="*/ 32826 w 889200"/>
                              <a:gd name="connsiteY1" fmla="*/ 0 h 937262"/>
                              <a:gd name="connsiteX2" fmla="*/ 804560 w 889200"/>
                              <a:gd name="connsiteY2" fmla="*/ 6351 h 937262"/>
                              <a:gd name="connsiteX3" fmla="*/ 889200 w 889200"/>
                              <a:gd name="connsiteY3" fmla="*/ 937262 h 937262"/>
                              <a:gd name="connsiteX4" fmla="*/ 0 w 889200"/>
                              <a:gd name="connsiteY4" fmla="*/ 937262 h 937262"/>
                              <a:gd name="connsiteX0" fmla="*/ 0 w 889200"/>
                              <a:gd name="connsiteY0" fmla="*/ 940436 h 940436"/>
                              <a:gd name="connsiteX1" fmla="*/ 32826 w 889200"/>
                              <a:gd name="connsiteY1" fmla="*/ 3174 h 940436"/>
                              <a:gd name="connsiteX2" fmla="*/ 807735 w 889200"/>
                              <a:gd name="connsiteY2" fmla="*/ 0 h 940436"/>
                              <a:gd name="connsiteX3" fmla="*/ 889200 w 889200"/>
                              <a:gd name="connsiteY3" fmla="*/ 940436 h 940436"/>
                              <a:gd name="connsiteX4" fmla="*/ 0 w 889200"/>
                              <a:gd name="connsiteY4" fmla="*/ 940436 h 94043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889200" h="940436">
                                <a:moveTo>
                                  <a:pt x="0" y="940436"/>
                                </a:moveTo>
                                <a:lnTo>
                                  <a:pt x="32826" y="3174"/>
                                </a:lnTo>
                                <a:lnTo>
                                  <a:pt x="807735" y="0"/>
                                </a:lnTo>
                                <a:lnTo>
                                  <a:pt x="889200" y="940436"/>
                                </a:lnTo>
                                <a:lnTo>
                                  <a:pt x="0" y="940436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5E913B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zh-CN" alt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  <a:sym typeface="+mn-lt"/>
                            </a:endParaRPr>
                          </a:p>
                        </p:txBody>
                      </p:sp>
                    </p:grpSp>
                    <p:sp>
                      <p:nvSpPr>
                        <p:cNvPr id="44" name="任意多边形 123">
                          <a:extLst>
                            <a:ext uri="{FF2B5EF4-FFF2-40B4-BE49-F238E27FC236}">
                              <a16:creationId xmlns:a16="http://schemas.microsoft.com/office/drawing/2014/main" id="{5C16857D-CB4B-40D7-A194-69B79041C04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69399" y="4154148"/>
                          <a:ext cx="782408" cy="395551"/>
                        </a:xfrm>
                        <a:custGeom>
                          <a:avLst/>
                          <a:gdLst>
                            <a:gd name="connsiteX0" fmla="*/ 0 w 914400"/>
                            <a:gd name="connsiteY0" fmla="*/ 533400 h 533400"/>
                            <a:gd name="connsiteX1" fmla="*/ 914400 w 914400"/>
                            <a:gd name="connsiteY1" fmla="*/ 304800 h 533400"/>
                            <a:gd name="connsiteX2" fmla="*/ 12700 w 914400"/>
                            <a:gd name="connsiteY2" fmla="*/ 0 h 533400"/>
                            <a:gd name="connsiteX3" fmla="*/ 0 w 914400"/>
                            <a:gd name="connsiteY3" fmla="*/ 533400 h 533400"/>
                            <a:gd name="connsiteX0" fmla="*/ 0 w 962526"/>
                            <a:gd name="connsiteY0" fmla="*/ 533400 h 533400"/>
                            <a:gd name="connsiteX1" fmla="*/ 962526 w 962526"/>
                            <a:gd name="connsiteY1" fmla="*/ 304800 h 533400"/>
                            <a:gd name="connsiteX2" fmla="*/ 12700 w 962526"/>
                            <a:gd name="connsiteY2" fmla="*/ 0 h 533400"/>
                            <a:gd name="connsiteX3" fmla="*/ 0 w 962526"/>
                            <a:gd name="connsiteY3" fmla="*/ 533400 h 533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962526" h="533400">
                              <a:moveTo>
                                <a:pt x="0" y="533400"/>
                              </a:moveTo>
                              <a:lnTo>
                                <a:pt x="962526" y="304800"/>
                              </a:lnTo>
                              <a:lnTo>
                                <a:pt x="12700" y="0"/>
                              </a:lnTo>
                              <a:lnTo>
                                <a:pt x="0" y="533400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100000">
                              <a:schemeClr val="bg1">
                                <a:lumMod val="50000"/>
                                <a:alpha val="36000"/>
                              </a:schemeClr>
                            </a:gs>
                            <a:gs pos="0">
                              <a:schemeClr val="bg1">
                                <a:lumMod val="50000"/>
                                <a:alpha val="0"/>
                              </a:schemeClr>
                            </a:gs>
                          </a:gsLst>
                          <a:lin ang="0" scaled="0"/>
                        </a:gradFill>
                        <a:ln>
                          <a:noFill/>
                        </a:ln>
                        <a:effectLst>
                          <a:softEdge rad="38100"/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lIns="91440" tIns="45720" rIns="91440" bIns="45720"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lt"/>
                          </a:endParaRPr>
                        </a:p>
                      </p:txBody>
                    </p:sp>
                  </p:grpSp>
                  <p:sp>
                    <p:nvSpPr>
                      <p:cNvPr id="35" name="TextBox 34">
                        <a:extLst>
                          <a:ext uri="{FF2B5EF4-FFF2-40B4-BE49-F238E27FC236}">
                            <a16:creationId xmlns:a16="http://schemas.microsoft.com/office/drawing/2014/main" id="{C22AC45F-27F2-4D1A-8FC5-C90B7517D5C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522629" y="5849359"/>
                        <a:ext cx="932354" cy="42571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marL="0" marR="0" lvl="0" indent="0" algn="just" defTabSz="914400" rtl="0" eaLnBrk="1" fontAlgn="auto" latinLnBrk="0" hangingPunct="1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2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  <a:sym typeface="Arial" panose="020B0604020202020204" pitchFamily="34" charset="0"/>
                          </a:rPr>
                          <a:t>20</a:t>
                        </a:r>
                        <a:r>
                          <a:rPr kumimoji="0" lang="ru-RU" sz="2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  <a:sym typeface="Arial" panose="020B0604020202020204" pitchFamily="34" charset="0"/>
                          </a:rPr>
                          <a:t>28 г.</a:t>
                        </a:r>
                        <a:endPara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36" name="TextBox 35">
                        <a:extLst>
                          <a:ext uri="{FF2B5EF4-FFF2-40B4-BE49-F238E27FC236}">
                            <a16:creationId xmlns:a16="http://schemas.microsoft.com/office/drawing/2014/main" id="{0CD6D889-654B-4CA4-94B0-018F59DDC60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869920" y="5853036"/>
                        <a:ext cx="932354" cy="42571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marL="0" marR="0" lvl="0" indent="0" algn="just" defTabSz="914400" rtl="0" eaLnBrk="1" fontAlgn="auto" latinLnBrk="0" hangingPunct="1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2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  <a:sym typeface="Arial" panose="020B0604020202020204" pitchFamily="34" charset="0"/>
                          </a:rPr>
                          <a:t>2026 г.</a:t>
                        </a:r>
                        <a:endPara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37" name="TextBox 36">
                        <a:extLst>
                          <a:ext uri="{FF2B5EF4-FFF2-40B4-BE49-F238E27FC236}">
                            <a16:creationId xmlns:a16="http://schemas.microsoft.com/office/drawing/2014/main" id="{10B77C30-A45D-4ABA-8C2A-D6BD8317108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720673" y="5855726"/>
                        <a:ext cx="932354" cy="42571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marL="0" marR="0" lvl="0" indent="0" algn="just" defTabSz="914400" rtl="0" eaLnBrk="1" fontAlgn="auto" latinLnBrk="0" hangingPunct="1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2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  <a:sym typeface="Arial" panose="020B0604020202020204" pitchFamily="34" charset="0"/>
                          </a:rPr>
                          <a:t>20</a:t>
                        </a:r>
                        <a:r>
                          <a:rPr kumimoji="0" lang="ru-RU" sz="2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  <a:sym typeface="Arial" panose="020B0604020202020204" pitchFamily="34" charset="0"/>
                          </a:rPr>
                          <a:t>27 г.</a:t>
                        </a:r>
                        <a:endPara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38" name="TextBox 37">
                        <a:extLst>
                          <a:ext uri="{FF2B5EF4-FFF2-40B4-BE49-F238E27FC236}">
                            <a16:creationId xmlns:a16="http://schemas.microsoft.com/office/drawing/2014/main" id="{AA50145C-0BE3-40B3-810A-7707D5C684D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-163585" y="5931800"/>
                        <a:ext cx="1263672" cy="57973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2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  <a:sym typeface="Arial" panose="020B0604020202020204" pitchFamily="34" charset="0"/>
                          </a:rPr>
                          <a:t>2025 г. (оценка)</a:t>
                        </a:r>
                        <a:endPara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26" name="Google Shape;92;p16">
                      <a:extLst>
                        <a:ext uri="{FF2B5EF4-FFF2-40B4-BE49-F238E27FC236}">
                          <a16:creationId xmlns:a16="http://schemas.microsoft.com/office/drawing/2014/main" id="{6CF6D823-4CEC-4D06-9CD8-26B4320F1C40}"/>
                        </a:ext>
                      </a:extLst>
                    </p:cNvPr>
                    <p:cNvSpPr txBox="1"/>
                    <p:nvPr/>
                  </p:nvSpPr>
                  <p:spPr>
                    <a:xfrm flipH="1">
                      <a:off x="-466726" y="5334496"/>
                      <a:ext cx="857333" cy="253603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300" b="1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  <a:sym typeface="Roboto"/>
                        </a:rPr>
                        <a:t>683,6</a:t>
                      </a:r>
                      <a:endParaRPr kumimoji="0" lang="ru-RU" sz="2300" b="1" i="0" u="none" strike="noStrike" kern="0" cap="none" spc="-15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Roboto"/>
                        <a:cs typeface="Times New Roman" panose="02020603050405020304" pitchFamily="18" charset="0"/>
                        <a:sym typeface="Roboto"/>
                      </a:endParaRPr>
                    </a:p>
                  </p:txBody>
                </p:sp>
                <p:sp>
                  <p:nvSpPr>
                    <p:cNvPr id="27" name="Google Shape;92;p16">
                      <a:extLst>
                        <a:ext uri="{FF2B5EF4-FFF2-40B4-BE49-F238E27FC236}">
                          <a16:creationId xmlns:a16="http://schemas.microsoft.com/office/drawing/2014/main" id="{56201862-8B42-4225-A42B-443E31025AAA}"/>
                        </a:ext>
                      </a:extLst>
                    </p:cNvPr>
                    <p:cNvSpPr txBox="1"/>
                    <p:nvPr/>
                  </p:nvSpPr>
                  <p:spPr>
                    <a:xfrm flipH="1">
                      <a:off x="4312998" y="5365912"/>
                      <a:ext cx="802706" cy="265245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3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  <a:sym typeface="Roboto"/>
                        </a:rPr>
                        <a:t>583,4</a:t>
                      </a:r>
                      <a:endParaRPr kumimoji="0" lang="ru-RU" sz="2300" b="1" i="0" u="none" strike="noStrike" kern="0" cap="none" spc="-5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Roboto"/>
                        <a:cs typeface="Times New Roman" panose="02020603050405020304" pitchFamily="18" charset="0"/>
                        <a:sym typeface="Roboto"/>
                      </a:endParaRPr>
                    </a:p>
                  </p:txBody>
                </p:sp>
                <p:sp>
                  <p:nvSpPr>
                    <p:cNvPr id="28" name="Google Shape;92;p16">
                      <a:extLst>
                        <a:ext uri="{FF2B5EF4-FFF2-40B4-BE49-F238E27FC236}">
                          <a16:creationId xmlns:a16="http://schemas.microsoft.com/office/drawing/2014/main" id="{D940DA63-2D13-4D05-9CD0-59C81187C96A}"/>
                        </a:ext>
                      </a:extLst>
                    </p:cNvPr>
                    <p:cNvSpPr txBox="1"/>
                    <p:nvPr/>
                  </p:nvSpPr>
                  <p:spPr>
                    <a:xfrm flipH="1">
                      <a:off x="2730167" y="5243331"/>
                      <a:ext cx="789428" cy="244083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3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  <a:sym typeface="Roboto"/>
                        </a:rPr>
                        <a:t>644,0</a:t>
                      </a:r>
                      <a:endParaRPr kumimoji="0" lang="ru-RU" sz="2300" b="1" i="0" u="none" strike="noStrike" kern="0" cap="none" spc="-15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Roboto"/>
                        <a:cs typeface="Times New Roman" panose="02020603050405020304" pitchFamily="18" charset="0"/>
                        <a:sym typeface="Roboto"/>
                      </a:endParaRPr>
                    </a:p>
                  </p:txBody>
                </p:sp>
                <p:sp>
                  <p:nvSpPr>
                    <p:cNvPr id="29" name="Google Shape;92;p16">
                      <a:extLst>
                        <a:ext uri="{FF2B5EF4-FFF2-40B4-BE49-F238E27FC236}">
                          <a16:creationId xmlns:a16="http://schemas.microsoft.com/office/drawing/2014/main" id="{B63FCD4D-2320-4673-99E3-4B35E84998D9}"/>
                        </a:ext>
                      </a:extLst>
                    </p:cNvPr>
                    <p:cNvSpPr txBox="1"/>
                    <p:nvPr/>
                  </p:nvSpPr>
                  <p:spPr>
                    <a:xfrm flipH="1">
                      <a:off x="1139193" y="5201865"/>
                      <a:ext cx="799987" cy="261073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300" b="1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  <a:sym typeface="Roboto"/>
                        </a:rPr>
                        <a:t>779,1</a:t>
                      </a:r>
                      <a:endParaRPr kumimoji="0" lang="ru-RU" sz="2300" b="1" i="0" u="none" strike="noStrike" kern="0" cap="none" spc="-15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Roboto"/>
                        <a:cs typeface="Times New Roman" panose="02020603050405020304" pitchFamily="18" charset="0"/>
                        <a:sym typeface="Roboto"/>
                      </a:endParaRPr>
                    </a:p>
                  </p:txBody>
                </p:sp>
                <p:sp>
                  <p:nvSpPr>
                    <p:cNvPr id="30" name="Google Shape;92;p16">
                      <a:extLst>
                        <a:ext uri="{FF2B5EF4-FFF2-40B4-BE49-F238E27FC236}">
                          <a16:creationId xmlns:a16="http://schemas.microsoft.com/office/drawing/2014/main" id="{BD0E749B-6257-4A3E-BD94-1B0583D8168E}"/>
                        </a:ext>
                      </a:extLst>
                    </p:cNvPr>
                    <p:cNvSpPr txBox="1"/>
                    <p:nvPr/>
                  </p:nvSpPr>
                  <p:spPr>
                    <a:xfrm flipH="1">
                      <a:off x="-492478" y="2908020"/>
                      <a:ext cx="917975" cy="259841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300" b="1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  <a:sym typeface="Roboto"/>
                        </a:rPr>
                        <a:t>3 267,4</a:t>
                      </a:r>
                      <a:endParaRPr kumimoji="0" lang="ru-RU" sz="2300" b="1" i="0" u="none" strike="noStrike" kern="0" cap="none" spc="-15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Roboto"/>
                        <a:cs typeface="Times New Roman" panose="02020603050405020304" pitchFamily="18" charset="0"/>
                        <a:sym typeface="Roboto"/>
                      </a:endParaRPr>
                    </a:p>
                  </p:txBody>
                </p:sp>
                <p:sp>
                  <p:nvSpPr>
                    <p:cNvPr id="31" name="Google Shape;92;p16">
                      <a:extLst>
                        <a:ext uri="{FF2B5EF4-FFF2-40B4-BE49-F238E27FC236}">
                          <a16:creationId xmlns:a16="http://schemas.microsoft.com/office/drawing/2014/main" id="{0D53BB16-AD1B-40FE-9038-533743C480ED}"/>
                        </a:ext>
                      </a:extLst>
                    </p:cNvPr>
                    <p:cNvSpPr txBox="1"/>
                    <p:nvPr/>
                  </p:nvSpPr>
                  <p:spPr>
                    <a:xfrm flipH="1">
                      <a:off x="2668344" y="3172509"/>
                      <a:ext cx="941524" cy="252000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300" b="1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  <a:sym typeface="Roboto"/>
                        </a:rPr>
                        <a:t>3 173,4</a:t>
                      </a:r>
                      <a:endParaRPr kumimoji="0" lang="ru-RU" sz="2300" b="1" i="0" u="none" strike="noStrike" kern="0" cap="none" spc="-15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Roboto"/>
                        <a:cs typeface="Times New Roman" panose="02020603050405020304" pitchFamily="18" charset="0"/>
                        <a:sym typeface="Roboto"/>
                      </a:endParaRPr>
                    </a:p>
                  </p:txBody>
                </p:sp>
                <p:sp>
                  <p:nvSpPr>
                    <p:cNvPr id="32" name="Google Shape;92;p16">
                      <a:extLst>
                        <a:ext uri="{FF2B5EF4-FFF2-40B4-BE49-F238E27FC236}">
                          <a16:creationId xmlns:a16="http://schemas.microsoft.com/office/drawing/2014/main" id="{C3728BFF-ADDE-48C8-942D-B27E27207DB2}"/>
                        </a:ext>
                      </a:extLst>
                    </p:cNvPr>
                    <p:cNvSpPr txBox="1"/>
                    <p:nvPr/>
                  </p:nvSpPr>
                  <p:spPr>
                    <a:xfrm flipH="1">
                      <a:off x="1078489" y="2988861"/>
                      <a:ext cx="938561" cy="247622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300" b="1" i="0" u="none" strike="noStrike" kern="0" cap="none" spc="-15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  <a:sym typeface="Roboto"/>
                        </a:rPr>
                        <a:t>3 250,4</a:t>
                      </a:r>
                      <a:endParaRPr kumimoji="0" lang="ru-RU" sz="23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Roboto"/>
                        <a:cs typeface="Times New Roman" panose="02020603050405020304" pitchFamily="18" charset="0"/>
                        <a:sym typeface="Roboto"/>
                      </a:endParaRPr>
                    </a:p>
                  </p:txBody>
                </p:sp>
                <p:sp>
                  <p:nvSpPr>
                    <p:cNvPr id="33" name="Google Shape;92;p16">
                      <a:extLst>
                        <a:ext uri="{FF2B5EF4-FFF2-40B4-BE49-F238E27FC236}">
                          <a16:creationId xmlns:a16="http://schemas.microsoft.com/office/drawing/2014/main" id="{C39FEDD2-1B22-41BA-95A2-DBF659CC0155}"/>
                        </a:ext>
                      </a:extLst>
                    </p:cNvPr>
                    <p:cNvSpPr txBox="1"/>
                    <p:nvPr/>
                  </p:nvSpPr>
                  <p:spPr>
                    <a:xfrm flipH="1">
                      <a:off x="4240804" y="2753210"/>
                      <a:ext cx="945751" cy="258545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300" b="1" kern="0" spc="-15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  <a:sym typeface="Roboto"/>
                        </a:rPr>
                        <a:t>3 376,0</a:t>
                      </a:r>
                      <a:endParaRPr kumimoji="0" lang="ru-RU" sz="2300" b="1" i="0" u="none" strike="noStrike" kern="0" cap="none" spc="-5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Roboto"/>
                        <a:cs typeface="Times New Roman" panose="02020603050405020304" pitchFamily="18" charset="0"/>
                        <a:sym typeface="Roboto"/>
                      </a:endParaRPr>
                    </a:p>
                  </p:txBody>
                </p:sp>
              </p:grpSp>
              <p:sp>
                <p:nvSpPr>
                  <p:cNvPr id="19" name="Google Shape;92;p16">
                    <a:extLst>
                      <a:ext uri="{FF2B5EF4-FFF2-40B4-BE49-F238E27FC236}">
                        <a16:creationId xmlns:a16="http://schemas.microsoft.com/office/drawing/2014/main" id="{B12DDAFD-C86A-41C3-8FC0-D82D188E96F2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-546790" y="1871563"/>
                    <a:ext cx="960898" cy="27368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ru-RU" sz="2400" b="1" i="0" u="none" strike="noStrike" kern="0" cap="none" spc="-5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Roboto"/>
                        <a:cs typeface="Times New Roman" panose="02020603050405020304" pitchFamily="18" charset="0"/>
                        <a:sym typeface="Roboto"/>
                      </a:rPr>
                      <a:t>3 951,0</a:t>
                    </a:r>
                    <a:endParaRPr kumimoji="0" lang="ru-RU" sz="2400" b="1" i="0" u="none" strike="noStrike" kern="0" cap="none" spc="-15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endParaRPr>
                  </a:p>
                </p:txBody>
              </p:sp>
              <p:sp>
                <p:nvSpPr>
                  <p:cNvPr id="20" name="Google Shape;92;p16">
                    <a:extLst>
                      <a:ext uri="{FF2B5EF4-FFF2-40B4-BE49-F238E27FC236}">
                        <a16:creationId xmlns:a16="http://schemas.microsoft.com/office/drawing/2014/main" id="{8DA9009F-5980-4B10-9E25-287D0B6B479C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2681718" y="2149425"/>
                    <a:ext cx="951020" cy="2685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ru-RU" sz="2400" b="1" i="0" u="none" strike="noStrike" kern="0" cap="none" spc="-5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Roboto"/>
                        <a:cs typeface="Times New Roman" panose="02020603050405020304" pitchFamily="18" charset="0"/>
                        <a:sym typeface="Roboto"/>
                      </a:rPr>
                      <a:t>3 817,4</a:t>
                    </a:r>
                    <a:endParaRPr kumimoji="0" lang="ru-RU" sz="2400" b="1" i="0" u="none" strike="noStrike" kern="0" cap="none" spc="-15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endParaRPr>
                  </a:p>
                </p:txBody>
              </p:sp>
              <p:sp>
                <p:nvSpPr>
                  <p:cNvPr id="21" name="Google Shape;92;p16">
                    <a:extLst>
                      <a:ext uri="{FF2B5EF4-FFF2-40B4-BE49-F238E27FC236}">
                        <a16:creationId xmlns:a16="http://schemas.microsoft.com/office/drawing/2014/main" id="{540CA9DD-358E-4C0F-B3C2-F82DD97A7050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1059219" y="1789566"/>
                    <a:ext cx="943419" cy="27480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ru-RU" sz="2400" b="1" i="0" u="none" strike="noStrike" kern="0" cap="none" spc="-15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Roboto"/>
                        <a:cs typeface="Times New Roman" panose="02020603050405020304" pitchFamily="18" charset="0"/>
                        <a:sym typeface="Roboto"/>
                      </a:rPr>
                      <a:t>4 029,5</a:t>
                    </a:r>
                    <a:endParaRPr kumimoji="0" lang="ru-RU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endParaRPr>
                  </a:p>
                </p:txBody>
              </p:sp>
              <p:sp>
                <p:nvSpPr>
                  <p:cNvPr id="22" name="Google Shape;92;p16">
                    <a:extLst>
                      <a:ext uri="{FF2B5EF4-FFF2-40B4-BE49-F238E27FC236}">
                        <a16:creationId xmlns:a16="http://schemas.microsoft.com/office/drawing/2014/main" id="{3274D47F-5226-4F67-9378-B3D0E50EC76F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4266027" y="1921433"/>
                    <a:ext cx="950647" cy="28586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ru-RU" sz="2400" b="1" i="0" u="none" strike="noStrike" kern="0" cap="none" spc="-15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Roboto"/>
                        <a:cs typeface="Times New Roman" panose="02020603050405020304" pitchFamily="18" charset="0"/>
                        <a:sym typeface="Roboto"/>
                      </a:rPr>
                      <a:t>3 </a:t>
                    </a:r>
                    <a:r>
                      <a:rPr kumimoji="0" lang="ru-RU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Roboto"/>
                        <a:cs typeface="Times New Roman" panose="02020603050405020304" pitchFamily="18" charset="0"/>
                        <a:sym typeface="Roboto"/>
                      </a:rPr>
                      <a:t>959,4</a:t>
                    </a:r>
                    <a:endParaRPr kumimoji="0" lang="ru-RU" sz="2400" b="1" i="0" u="none" strike="noStrike" kern="0" cap="none" spc="-5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endParaRPr>
                  </a:p>
                </p:txBody>
              </p:sp>
            </p:grpSp>
            <p:cxnSp>
              <p:nvCxnSpPr>
                <p:cNvPr id="13" name="Прямая со стрелкой 12">
                  <a:extLst>
                    <a:ext uri="{FF2B5EF4-FFF2-40B4-BE49-F238E27FC236}">
                      <a16:creationId xmlns:a16="http://schemas.microsoft.com/office/drawing/2014/main" id="{1DB43984-BFE5-48E0-8D8B-FD2A0A7D47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02813" y="2414866"/>
                  <a:ext cx="695499" cy="19195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я со стрелкой 13">
                  <a:extLst>
                    <a:ext uri="{FF2B5EF4-FFF2-40B4-BE49-F238E27FC236}">
                      <a16:creationId xmlns:a16="http://schemas.microsoft.com/office/drawing/2014/main" id="{EC4E69D6-37B2-4CDE-9500-2601475A6B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611510" y="2466862"/>
                  <a:ext cx="695061" cy="17899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9253368-9BA0-4D97-9BCC-8D5EE8B8DD21}"/>
                    </a:ext>
                  </a:extLst>
                </p:cNvPr>
                <p:cNvSpPr txBox="1"/>
                <p:nvPr/>
              </p:nvSpPr>
              <p:spPr>
                <a:xfrm>
                  <a:off x="2205677" y="1938920"/>
                  <a:ext cx="771365" cy="3942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  <a:sym typeface="Arial" panose="020B0604020202020204" pitchFamily="34" charset="0"/>
                    </a:rPr>
                    <a:t>-5,3</a:t>
                  </a:r>
                  <a:r>
                    <a:rPr kumimoji="0" lang="ru-RU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  <a:sym typeface="Arial" panose="020B0604020202020204" pitchFamily="34" charset="0"/>
                    </a:rPr>
                    <a:t>%</a:t>
                  </a:r>
                  <a:endPara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49B3975-26F6-4B8A-B6B8-A3C5E7C841C3}"/>
                    </a:ext>
                  </a:extLst>
                </p:cNvPr>
                <p:cNvSpPr txBox="1"/>
                <p:nvPr/>
              </p:nvSpPr>
              <p:spPr>
                <a:xfrm>
                  <a:off x="3720781" y="1904166"/>
                  <a:ext cx="810850" cy="3942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  <a:sym typeface="Arial" panose="020B0604020202020204" pitchFamily="34" charset="0"/>
                    </a:rPr>
                    <a:t>+3,7</a:t>
                  </a:r>
                  <a:r>
                    <a:rPr kumimoji="0" lang="ru-RU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  <a:sym typeface="Arial" panose="020B0604020202020204" pitchFamily="34" charset="0"/>
                    </a:rPr>
                    <a:t>%</a:t>
                  </a:r>
                  <a:endPara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</p:grpSp>
          <p:cxnSp>
            <p:nvCxnSpPr>
              <p:cNvPr id="11" name="Прямая со стрелкой 10">
                <a:extLst>
                  <a:ext uri="{FF2B5EF4-FFF2-40B4-BE49-F238E27FC236}">
                    <a16:creationId xmlns:a16="http://schemas.microsoft.com/office/drawing/2014/main" id="{8F0C64A9-5E4E-44BC-B545-588021D5D5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205" y="2341546"/>
                <a:ext cx="695499" cy="16589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BE447555-24A6-42BE-8A4A-4267A856ED64}"/>
                </a:ext>
              </a:extLst>
            </p:cNvPr>
            <p:cNvGrpSpPr/>
            <p:nvPr/>
          </p:nvGrpSpPr>
          <p:grpSpPr>
            <a:xfrm>
              <a:off x="1999235" y="2403775"/>
              <a:ext cx="5380377" cy="3863319"/>
              <a:chOff x="2601929" y="2719214"/>
              <a:chExt cx="4812299" cy="3531022"/>
            </a:xfrm>
          </p:grpSpPr>
          <p:sp>
            <p:nvSpPr>
              <p:cNvPr id="6" name="任意多边形 97">
                <a:extLst>
                  <a:ext uri="{FF2B5EF4-FFF2-40B4-BE49-F238E27FC236}">
                    <a16:creationId xmlns:a16="http://schemas.microsoft.com/office/drawing/2014/main" id="{F4BF7A8C-CF55-4835-B544-1C3562A8E6CA}"/>
                  </a:ext>
                </a:extLst>
              </p:cNvPr>
              <p:cNvSpPr/>
              <p:nvPr/>
            </p:nvSpPr>
            <p:spPr>
              <a:xfrm rot="5400000">
                <a:off x="873698" y="4447445"/>
                <a:ext cx="3497353" cy="40892"/>
              </a:xfrm>
              <a:custGeom>
                <a:avLst/>
                <a:gdLst>
                  <a:gd name="connsiteX0" fmla="*/ 0 w 2030623"/>
                  <a:gd name="connsiteY0" fmla="*/ 360697 h 360697"/>
                  <a:gd name="connsiteX1" fmla="*/ 12830 w 2030623"/>
                  <a:gd name="connsiteY1" fmla="*/ 0 h 360697"/>
                  <a:gd name="connsiteX2" fmla="*/ 538782 w 2030623"/>
                  <a:gd name="connsiteY2" fmla="*/ 0 h 360697"/>
                  <a:gd name="connsiteX3" fmla="*/ 538782 w 2030623"/>
                  <a:gd name="connsiteY3" fmla="*/ 1 h 360697"/>
                  <a:gd name="connsiteX4" fmla="*/ 1945728 w 2030623"/>
                  <a:gd name="connsiteY4" fmla="*/ 4 h 360697"/>
                  <a:gd name="connsiteX5" fmla="*/ 2030623 w 2030623"/>
                  <a:gd name="connsiteY5" fmla="*/ 360697 h 360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30623" h="360697">
                    <a:moveTo>
                      <a:pt x="0" y="360697"/>
                    </a:moveTo>
                    <a:lnTo>
                      <a:pt x="12830" y="0"/>
                    </a:lnTo>
                    <a:lnTo>
                      <a:pt x="538782" y="0"/>
                    </a:lnTo>
                    <a:lnTo>
                      <a:pt x="538782" y="1"/>
                    </a:lnTo>
                    <a:lnTo>
                      <a:pt x="1945728" y="4"/>
                    </a:lnTo>
                    <a:lnTo>
                      <a:pt x="2030623" y="360697"/>
                    </a:lnTo>
                    <a:close/>
                  </a:path>
                </a:pathLst>
              </a:custGeom>
              <a:gradFill>
                <a:gsLst>
                  <a:gs pos="0">
                    <a:schemeClr val="tx1">
                      <a:alpha val="52000"/>
                    </a:schemeClr>
                  </a:gs>
                  <a:gs pos="100000">
                    <a:srgbClr val="EFF2F5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7" name="任意多边形 97">
                <a:extLst>
                  <a:ext uri="{FF2B5EF4-FFF2-40B4-BE49-F238E27FC236}">
                    <a16:creationId xmlns:a16="http://schemas.microsoft.com/office/drawing/2014/main" id="{80AA3B5E-161F-44DD-BA69-371A542BE45F}"/>
                  </a:ext>
                </a:extLst>
              </p:cNvPr>
              <p:cNvSpPr/>
              <p:nvPr/>
            </p:nvSpPr>
            <p:spPr>
              <a:xfrm rot="5400000">
                <a:off x="4160996" y="4567160"/>
                <a:ext cx="3292337" cy="40892"/>
              </a:xfrm>
              <a:custGeom>
                <a:avLst/>
                <a:gdLst>
                  <a:gd name="connsiteX0" fmla="*/ 0 w 2030623"/>
                  <a:gd name="connsiteY0" fmla="*/ 360697 h 360697"/>
                  <a:gd name="connsiteX1" fmla="*/ 12830 w 2030623"/>
                  <a:gd name="connsiteY1" fmla="*/ 0 h 360697"/>
                  <a:gd name="connsiteX2" fmla="*/ 538782 w 2030623"/>
                  <a:gd name="connsiteY2" fmla="*/ 0 h 360697"/>
                  <a:gd name="connsiteX3" fmla="*/ 538782 w 2030623"/>
                  <a:gd name="connsiteY3" fmla="*/ 1 h 360697"/>
                  <a:gd name="connsiteX4" fmla="*/ 1945728 w 2030623"/>
                  <a:gd name="connsiteY4" fmla="*/ 4 h 360697"/>
                  <a:gd name="connsiteX5" fmla="*/ 2030623 w 2030623"/>
                  <a:gd name="connsiteY5" fmla="*/ 360697 h 360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30623" h="360697">
                    <a:moveTo>
                      <a:pt x="0" y="360697"/>
                    </a:moveTo>
                    <a:lnTo>
                      <a:pt x="12830" y="0"/>
                    </a:lnTo>
                    <a:lnTo>
                      <a:pt x="538782" y="0"/>
                    </a:lnTo>
                    <a:lnTo>
                      <a:pt x="538782" y="1"/>
                    </a:lnTo>
                    <a:lnTo>
                      <a:pt x="1945728" y="4"/>
                    </a:lnTo>
                    <a:lnTo>
                      <a:pt x="2030623" y="360697"/>
                    </a:lnTo>
                    <a:close/>
                  </a:path>
                </a:pathLst>
              </a:custGeom>
              <a:gradFill>
                <a:gsLst>
                  <a:gs pos="0">
                    <a:schemeClr val="tx1">
                      <a:alpha val="52000"/>
                    </a:schemeClr>
                  </a:gs>
                  <a:gs pos="100000">
                    <a:srgbClr val="EFF2F5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" name="任意多边形 97">
                <a:extLst>
                  <a:ext uri="{FF2B5EF4-FFF2-40B4-BE49-F238E27FC236}">
                    <a16:creationId xmlns:a16="http://schemas.microsoft.com/office/drawing/2014/main" id="{F137F6ED-36C5-470F-8A6F-D164578B02C3}"/>
                  </a:ext>
                </a:extLst>
              </p:cNvPr>
              <p:cNvSpPr/>
              <p:nvPr/>
            </p:nvSpPr>
            <p:spPr>
              <a:xfrm rot="5400000">
                <a:off x="5691985" y="4527993"/>
                <a:ext cx="3403593" cy="40893"/>
              </a:xfrm>
              <a:custGeom>
                <a:avLst/>
                <a:gdLst>
                  <a:gd name="connsiteX0" fmla="*/ 0 w 2030623"/>
                  <a:gd name="connsiteY0" fmla="*/ 360697 h 360697"/>
                  <a:gd name="connsiteX1" fmla="*/ 12830 w 2030623"/>
                  <a:gd name="connsiteY1" fmla="*/ 0 h 360697"/>
                  <a:gd name="connsiteX2" fmla="*/ 538782 w 2030623"/>
                  <a:gd name="connsiteY2" fmla="*/ 0 h 360697"/>
                  <a:gd name="connsiteX3" fmla="*/ 538782 w 2030623"/>
                  <a:gd name="connsiteY3" fmla="*/ 1 h 360697"/>
                  <a:gd name="connsiteX4" fmla="*/ 1945728 w 2030623"/>
                  <a:gd name="connsiteY4" fmla="*/ 4 h 360697"/>
                  <a:gd name="connsiteX5" fmla="*/ 2030623 w 2030623"/>
                  <a:gd name="connsiteY5" fmla="*/ 360697 h 360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30623" h="360697">
                    <a:moveTo>
                      <a:pt x="0" y="360697"/>
                    </a:moveTo>
                    <a:lnTo>
                      <a:pt x="12830" y="0"/>
                    </a:lnTo>
                    <a:lnTo>
                      <a:pt x="538782" y="0"/>
                    </a:lnTo>
                    <a:lnTo>
                      <a:pt x="538782" y="1"/>
                    </a:lnTo>
                    <a:lnTo>
                      <a:pt x="1945728" y="4"/>
                    </a:lnTo>
                    <a:lnTo>
                      <a:pt x="2030623" y="360697"/>
                    </a:lnTo>
                    <a:close/>
                  </a:path>
                </a:pathLst>
              </a:custGeom>
              <a:gradFill>
                <a:gsLst>
                  <a:gs pos="0">
                    <a:schemeClr val="tx1">
                      <a:alpha val="52000"/>
                    </a:schemeClr>
                  </a:gs>
                  <a:gs pos="100000">
                    <a:srgbClr val="EFF2F5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DFBBBA8C-AC9B-4DAD-AEA5-6596282D0D8A}"/>
              </a:ext>
            </a:extLst>
          </p:cNvPr>
          <p:cNvSpPr txBox="1"/>
          <p:nvPr/>
        </p:nvSpPr>
        <p:spPr>
          <a:xfrm>
            <a:off x="9831813" y="1061425"/>
            <a:ext cx="1618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666937571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0;p17">
            <a:extLst>
              <a:ext uri="{FF2B5EF4-FFF2-40B4-BE49-F238E27FC236}">
                <a16:creationId xmlns:a16="http://schemas.microsoft.com/office/drawing/2014/main" id="{AF61D97C-7C04-4085-951F-149166CCBAF2}"/>
              </a:ext>
            </a:extLst>
          </p:cNvPr>
          <p:cNvSpPr/>
          <p:nvPr/>
        </p:nvSpPr>
        <p:spPr>
          <a:xfrm>
            <a:off x="7292522" y="2630386"/>
            <a:ext cx="4176000" cy="1146075"/>
          </a:xfrm>
          <a:custGeom>
            <a:avLst/>
            <a:gdLst/>
            <a:ahLst/>
            <a:cxnLst/>
            <a:rect l="l" t="t" r="r" b="b"/>
            <a:pathLst>
              <a:path w="108332" h="45843" extrusionOk="0">
                <a:moveTo>
                  <a:pt x="0" y="0"/>
                </a:moveTo>
                <a:lnTo>
                  <a:pt x="0" y="45842"/>
                </a:lnTo>
                <a:lnTo>
                  <a:pt x="85410" y="45842"/>
                </a:lnTo>
                <a:cubicBezTo>
                  <a:pt x="98008" y="45842"/>
                  <a:pt x="108331" y="35519"/>
                  <a:pt x="108331" y="22921"/>
                </a:cubicBezTo>
                <a:cubicBezTo>
                  <a:pt x="108331" y="10224"/>
                  <a:pt x="98008" y="0"/>
                  <a:pt x="85410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Google Shape;99;p17">
            <a:extLst>
              <a:ext uri="{FF2B5EF4-FFF2-40B4-BE49-F238E27FC236}">
                <a16:creationId xmlns:a16="http://schemas.microsoft.com/office/drawing/2014/main" id="{DBA4BEB6-F457-426D-98B6-639B5264BA81}"/>
              </a:ext>
            </a:extLst>
          </p:cNvPr>
          <p:cNvSpPr/>
          <p:nvPr/>
        </p:nvSpPr>
        <p:spPr>
          <a:xfrm>
            <a:off x="1693107" y="2630386"/>
            <a:ext cx="4175965" cy="1146075"/>
          </a:xfrm>
          <a:custGeom>
            <a:avLst/>
            <a:gdLst/>
            <a:ahLst/>
            <a:cxnLst/>
            <a:rect l="l" t="t" r="r" b="b"/>
            <a:pathLst>
              <a:path w="108307" h="45843" extrusionOk="0">
                <a:moveTo>
                  <a:pt x="22921" y="0"/>
                </a:moveTo>
                <a:cubicBezTo>
                  <a:pt x="10298" y="0"/>
                  <a:pt x="0" y="10224"/>
                  <a:pt x="0" y="22921"/>
                </a:cubicBezTo>
                <a:cubicBezTo>
                  <a:pt x="0" y="35519"/>
                  <a:pt x="10298" y="45842"/>
                  <a:pt x="22921" y="45842"/>
                </a:cubicBezTo>
                <a:lnTo>
                  <a:pt x="108306" y="45842"/>
                </a:lnTo>
                <a:lnTo>
                  <a:pt x="108306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Google Shape;101;p17">
            <a:extLst>
              <a:ext uri="{FF2B5EF4-FFF2-40B4-BE49-F238E27FC236}">
                <a16:creationId xmlns:a16="http://schemas.microsoft.com/office/drawing/2014/main" id="{2768A60B-8E9D-4B00-B74F-23A2E2D8F59D}"/>
              </a:ext>
            </a:extLst>
          </p:cNvPr>
          <p:cNvSpPr/>
          <p:nvPr/>
        </p:nvSpPr>
        <p:spPr>
          <a:xfrm>
            <a:off x="1734303" y="5186121"/>
            <a:ext cx="4175866" cy="1145450"/>
          </a:xfrm>
          <a:custGeom>
            <a:avLst/>
            <a:gdLst/>
            <a:ahLst/>
            <a:cxnLst/>
            <a:rect l="l" t="t" r="r" b="b"/>
            <a:pathLst>
              <a:path w="108307" h="45818" extrusionOk="0">
                <a:moveTo>
                  <a:pt x="22921" y="1"/>
                </a:moveTo>
                <a:cubicBezTo>
                  <a:pt x="10298" y="1"/>
                  <a:pt x="0" y="10199"/>
                  <a:pt x="0" y="22896"/>
                </a:cubicBezTo>
                <a:cubicBezTo>
                  <a:pt x="0" y="35494"/>
                  <a:pt x="10298" y="45817"/>
                  <a:pt x="22921" y="45817"/>
                </a:cubicBezTo>
                <a:lnTo>
                  <a:pt x="108306" y="45817"/>
                </a:lnTo>
                <a:lnTo>
                  <a:pt x="108306" y="1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Google Shape;102;p17">
            <a:extLst>
              <a:ext uri="{FF2B5EF4-FFF2-40B4-BE49-F238E27FC236}">
                <a16:creationId xmlns:a16="http://schemas.microsoft.com/office/drawing/2014/main" id="{116A7A90-91F9-4D00-B65A-45B7D304BC55}"/>
              </a:ext>
            </a:extLst>
          </p:cNvPr>
          <p:cNvSpPr/>
          <p:nvPr/>
        </p:nvSpPr>
        <p:spPr>
          <a:xfrm>
            <a:off x="7292522" y="5155298"/>
            <a:ext cx="4176000" cy="1145450"/>
          </a:xfrm>
          <a:custGeom>
            <a:avLst/>
            <a:gdLst/>
            <a:ahLst/>
            <a:cxnLst/>
            <a:rect l="l" t="t" r="r" b="b"/>
            <a:pathLst>
              <a:path w="108332" h="45818" extrusionOk="0">
                <a:moveTo>
                  <a:pt x="0" y="1"/>
                </a:moveTo>
                <a:lnTo>
                  <a:pt x="0" y="45817"/>
                </a:lnTo>
                <a:lnTo>
                  <a:pt x="85410" y="45817"/>
                </a:lnTo>
                <a:cubicBezTo>
                  <a:pt x="98008" y="45817"/>
                  <a:pt x="108331" y="35494"/>
                  <a:pt x="108331" y="22896"/>
                </a:cubicBezTo>
                <a:cubicBezTo>
                  <a:pt x="108331" y="10199"/>
                  <a:pt x="98008" y="1"/>
                  <a:pt x="85410" y="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CC20CCBF-0849-46B3-9B00-99F1E0AD8CEC}"/>
              </a:ext>
            </a:extLst>
          </p:cNvPr>
          <p:cNvSpPr/>
          <p:nvPr/>
        </p:nvSpPr>
        <p:spPr>
          <a:xfrm>
            <a:off x="4500044" y="2322415"/>
            <a:ext cx="4251205" cy="425120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109;p17">
            <a:extLst>
              <a:ext uri="{FF2B5EF4-FFF2-40B4-BE49-F238E27FC236}">
                <a16:creationId xmlns:a16="http://schemas.microsoft.com/office/drawing/2014/main" id="{A2A5368D-EE81-4826-A96C-9C293BB22166}"/>
              </a:ext>
            </a:extLst>
          </p:cNvPr>
          <p:cNvSpPr/>
          <p:nvPr/>
        </p:nvSpPr>
        <p:spPr>
          <a:xfrm>
            <a:off x="1516835" y="2619536"/>
            <a:ext cx="1144800" cy="1144800"/>
          </a:xfrm>
          <a:custGeom>
            <a:avLst/>
            <a:gdLst/>
            <a:ahLst/>
            <a:cxnLst/>
            <a:rect l="l" t="t" r="r" b="b"/>
            <a:pathLst>
              <a:path w="26772" h="26771" extrusionOk="0">
                <a:moveTo>
                  <a:pt x="13349" y="1"/>
                </a:moveTo>
                <a:cubicBezTo>
                  <a:pt x="5950" y="1"/>
                  <a:pt x="1" y="6050"/>
                  <a:pt x="1" y="13448"/>
                </a:cubicBezTo>
                <a:cubicBezTo>
                  <a:pt x="1" y="20847"/>
                  <a:pt x="5950" y="26771"/>
                  <a:pt x="13349" y="26771"/>
                </a:cubicBezTo>
                <a:cubicBezTo>
                  <a:pt x="20722" y="26771"/>
                  <a:pt x="26771" y="20847"/>
                  <a:pt x="26771" y="13448"/>
                </a:cubicBezTo>
                <a:cubicBezTo>
                  <a:pt x="26771" y="6050"/>
                  <a:pt x="20722" y="1"/>
                  <a:pt x="13349" y="1"/>
                </a:cubicBezTo>
                <a:close/>
              </a:path>
            </a:pathLst>
          </a:custGeom>
          <a:solidFill>
            <a:srgbClr val="2A9D8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Google Shape;110;p17">
            <a:extLst>
              <a:ext uri="{FF2B5EF4-FFF2-40B4-BE49-F238E27FC236}">
                <a16:creationId xmlns:a16="http://schemas.microsoft.com/office/drawing/2014/main" id="{71A338AC-9623-4401-9C36-E4F0861A97FC}"/>
              </a:ext>
            </a:extLst>
          </p:cNvPr>
          <p:cNvSpPr/>
          <p:nvPr/>
        </p:nvSpPr>
        <p:spPr>
          <a:xfrm>
            <a:off x="10654995" y="2629754"/>
            <a:ext cx="1144800" cy="1144800"/>
          </a:xfrm>
          <a:custGeom>
            <a:avLst/>
            <a:gdLst/>
            <a:ahLst/>
            <a:cxnLst/>
            <a:rect l="l" t="t" r="r" b="b"/>
            <a:pathLst>
              <a:path w="26872" h="26771" extrusionOk="0">
                <a:moveTo>
                  <a:pt x="13424" y="1"/>
                </a:moveTo>
                <a:cubicBezTo>
                  <a:pt x="6050" y="1"/>
                  <a:pt x="1" y="6050"/>
                  <a:pt x="1" y="13448"/>
                </a:cubicBezTo>
                <a:cubicBezTo>
                  <a:pt x="1" y="20847"/>
                  <a:pt x="6050" y="26771"/>
                  <a:pt x="13424" y="26771"/>
                </a:cubicBezTo>
                <a:cubicBezTo>
                  <a:pt x="20822" y="26771"/>
                  <a:pt x="26871" y="20847"/>
                  <a:pt x="26871" y="13448"/>
                </a:cubicBezTo>
                <a:cubicBezTo>
                  <a:pt x="26871" y="6050"/>
                  <a:pt x="20822" y="1"/>
                  <a:pt x="13424" y="1"/>
                </a:cubicBezTo>
                <a:close/>
              </a:path>
            </a:pathLst>
          </a:custGeom>
          <a:solidFill>
            <a:srgbClr val="7FAB7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Google Shape;112;p17">
            <a:extLst>
              <a:ext uri="{FF2B5EF4-FFF2-40B4-BE49-F238E27FC236}">
                <a16:creationId xmlns:a16="http://schemas.microsoft.com/office/drawing/2014/main" id="{A588A7CD-8822-4C59-BD34-03E385D6AD4F}"/>
              </a:ext>
            </a:extLst>
          </p:cNvPr>
          <p:cNvSpPr/>
          <p:nvPr/>
        </p:nvSpPr>
        <p:spPr>
          <a:xfrm>
            <a:off x="1488368" y="5196283"/>
            <a:ext cx="1144800" cy="1144800"/>
          </a:xfrm>
          <a:custGeom>
            <a:avLst/>
            <a:gdLst/>
            <a:ahLst/>
            <a:cxnLst/>
            <a:rect l="l" t="t" r="r" b="b"/>
            <a:pathLst>
              <a:path w="26772" h="26771" extrusionOk="0">
                <a:moveTo>
                  <a:pt x="13349" y="1"/>
                </a:moveTo>
                <a:cubicBezTo>
                  <a:pt x="5950" y="1"/>
                  <a:pt x="1" y="6025"/>
                  <a:pt x="1" y="13423"/>
                </a:cubicBezTo>
                <a:cubicBezTo>
                  <a:pt x="1" y="20822"/>
                  <a:pt x="5950" y="26771"/>
                  <a:pt x="13349" y="26771"/>
                </a:cubicBezTo>
                <a:cubicBezTo>
                  <a:pt x="20722" y="26771"/>
                  <a:pt x="26771" y="20822"/>
                  <a:pt x="26771" y="13423"/>
                </a:cubicBezTo>
                <a:cubicBezTo>
                  <a:pt x="26771" y="6025"/>
                  <a:pt x="20722" y="1"/>
                  <a:pt x="13349" y="1"/>
                </a:cubicBezTo>
                <a:close/>
              </a:path>
            </a:pathLst>
          </a:custGeom>
          <a:solidFill>
            <a:srgbClr val="E76F5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Google Shape;113;p17">
            <a:extLst>
              <a:ext uri="{FF2B5EF4-FFF2-40B4-BE49-F238E27FC236}">
                <a16:creationId xmlns:a16="http://schemas.microsoft.com/office/drawing/2014/main" id="{CA18B11F-7852-4BDE-A35C-00FDCC3F0E71}"/>
              </a:ext>
            </a:extLst>
          </p:cNvPr>
          <p:cNvSpPr/>
          <p:nvPr/>
        </p:nvSpPr>
        <p:spPr>
          <a:xfrm>
            <a:off x="10627612" y="5153345"/>
            <a:ext cx="1144800" cy="1144800"/>
          </a:xfrm>
          <a:custGeom>
            <a:avLst/>
            <a:gdLst/>
            <a:ahLst/>
            <a:cxnLst/>
            <a:rect l="l" t="t" r="r" b="b"/>
            <a:pathLst>
              <a:path w="26872" h="26771" extrusionOk="0">
                <a:moveTo>
                  <a:pt x="13424" y="1"/>
                </a:moveTo>
                <a:cubicBezTo>
                  <a:pt x="6050" y="1"/>
                  <a:pt x="1" y="6025"/>
                  <a:pt x="1" y="13423"/>
                </a:cubicBezTo>
                <a:cubicBezTo>
                  <a:pt x="1" y="20822"/>
                  <a:pt x="6050" y="26771"/>
                  <a:pt x="13424" y="26771"/>
                </a:cubicBezTo>
                <a:cubicBezTo>
                  <a:pt x="20822" y="26771"/>
                  <a:pt x="26871" y="20822"/>
                  <a:pt x="26871" y="13423"/>
                </a:cubicBezTo>
                <a:cubicBezTo>
                  <a:pt x="26871" y="6025"/>
                  <a:pt x="20822" y="1"/>
                  <a:pt x="13424" y="1"/>
                </a:cubicBezTo>
                <a:close/>
              </a:path>
            </a:pathLst>
          </a:custGeom>
          <a:solidFill>
            <a:srgbClr val="E0AD2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Google Shape;114;p17">
            <a:extLst>
              <a:ext uri="{FF2B5EF4-FFF2-40B4-BE49-F238E27FC236}">
                <a16:creationId xmlns:a16="http://schemas.microsoft.com/office/drawing/2014/main" id="{31166401-8A1D-46B4-A104-55086E860DE0}"/>
              </a:ext>
            </a:extLst>
          </p:cNvPr>
          <p:cNvSpPr txBox="1"/>
          <p:nvPr/>
        </p:nvSpPr>
        <p:spPr>
          <a:xfrm>
            <a:off x="10648160" y="2945083"/>
            <a:ext cx="1124251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9</a:t>
            </a: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%</a:t>
            </a:r>
            <a:endParaRPr kumimoji="0" lang="en" sz="3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Fira Sans Extra Condensed Medium"/>
              <a:cs typeface="Times New Roman" panose="02020603050405020304" pitchFamily="18" charset="0"/>
              <a:sym typeface="Fira Sans Extra Condensed Medium"/>
            </a:endParaRPr>
          </a:p>
        </p:txBody>
      </p:sp>
      <p:sp>
        <p:nvSpPr>
          <p:cNvPr id="12" name="Google Shape;116;p17">
            <a:extLst>
              <a:ext uri="{FF2B5EF4-FFF2-40B4-BE49-F238E27FC236}">
                <a16:creationId xmlns:a16="http://schemas.microsoft.com/office/drawing/2014/main" id="{53B5942A-F64A-4DBC-BE10-24A01F6F227F}"/>
              </a:ext>
            </a:extLst>
          </p:cNvPr>
          <p:cNvSpPr txBox="1"/>
          <p:nvPr/>
        </p:nvSpPr>
        <p:spPr>
          <a:xfrm>
            <a:off x="8128423" y="2839483"/>
            <a:ext cx="2504198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Fira Sans Condensed SemiBold"/>
              </a:rPr>
              <a:t>Минземимущество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Fira Sans Condensed SemiBold"/>
              </a:rPr>
              <a:t> Республики Башкортостан</a:t>
            </a:r>
          </a:p>
        </p:txBody>
      </p:sp>
      <p:sp>
        <p:nvSpPr>
          <p:cNvPr id="13" name="Google Shape;119;p17">
            <a:extLst>
              <a:ext uri="{FF2B5EF4-FFF2-40B4-BE49-F238E27FC236}">
                <a16:creationId xmlns:a16="http://schemas.microsoft.com/office/drawing/2014/main" id="{42D5ED8A-6FB1-46A2-83B0-B1CC78BB9041}"/>
              </a:ext>
            </a:extLst>
          </p:cNvPr>
          <p:cNvSpPr txBox="1"/>
          <p:nvPr/>
        </p:nvSpPr>
        <p:spPr>
          <a:xfrm>
            <a:off x="2663982" y="2702563"/>
            <a:ext cx="2273217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Fira Sans Condensed SemiBold"/>
              </a:rPr>
              <a:t>УФНС по Республике Башкортостан</a:t>
            </a:r>
          </a:p>
        </p:txBody>
      </p:sp>
      <p:sp>
        <p:nvSpPr>
          <p:cNvPr id="14" name="Google Shape;123;p17">
            <a:extLst>
              <a:ext uri="{FF2B5EF4-FFF2-40B4-BE49-F238E27FC236}">
                <a16:creationId xmlns:a16="http://schemas.microsoft.com/office/drawing/2014/main" id="{7AE6B81A-61B9-4250-9C80-0A381E96F11D}"/>
              </a:ext>
            </a:extLst>
          </p:cNvPr>
          <p:cNvSpPr txBox="1"/>
          <p:nvPr/>
        </p:nvSpPr>
        <p:spPr>
          <a:xfrm>
            <a:off x="1516835" y="2969263"/>
            <a:ext cx="11448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80</a:t>
            </a: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%</a:t>
            </a:r>
            <a:endParaRPr kumimoji="0" lang="en" sz="40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Fira Sans Extra Condensed Medium"/>
              <a:cs typeface="Times New Roman" panose="02020603050405020304" pitchFamily="18" charset="0"/>
              <a:sym typeface="Fira Sans Extra Condensed Medium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7980153-F946-4631-B03E-1653D60BF1F9}"/>
              </a:ext>
            </a:extLst>
          </p:cNvPr>
          <p:cNvSpPr/>
          <p:nvPr/>
        </p:nvSpPr>
        <p:spPr>
          <a:xfrm>
            <a:off x="2655680" y="5326574"/>
            <a:ext cx="2261413" cy="881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Fira Sans Condensed SemiBold"/>
              </a:rPr>
              <a:t>МКУ «Городская казна»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Fira Sans Condensed SemiBold"/>
              </a:rPr>
              <a:t>г. Стерлитамак</a:t>
            </a:r>
          </a:p>
        </p:txBody>
      </p:sp>
      <p:sp>
        <p:nvSpPr>
          <p:cNvPr id="16" name="Google Shape;710;p35">
            <a:extLst>
              <a:ext uri="{FF2B5EF4-FFF2-40B4-BE49-F238E27FC236}">
                <a16:creationId xmlns:a16="http://schemas.microsoft.com/office/drawing/2014/main" id="{1CC1C3AF-6A05-4F7F-AC3C-60F8E04FBECB}"/>
              </a:ext>
            </a:extLst>
          </p:cNvPr>
          <p:cNvSpPr txBox="1"/>
          <p:nvPr/>
        </p:nvSpPr>
        <p:spPr>
          <a:xfrm rot="10800000" flipV="1">
            <a:off x="8209703" y="5350888"/>
            <a:ext cx="2394246" cy="81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Fira Sans Condensed SemiBold"/>
              </a:rPr>
              <a:t>Прочие администраторы доходов</a:t>
            </a:r>
            <a:endParaRPr kumimoji="0" sz="19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Roboto" panose="020B0604020202020204" charset="0"/>
              <a:cs typeface="Times New Roman" panose="02020603050405020304" pitchFamily="18" charset="0"/>
              <a:sym typeface="Fira Sans Condensed SemiBold"/>
            </a:endParaRPr>
          </a:p>
        </p:txBody>
      </p:sp>
      <p:sp>
        <p:nvSpPr>
          <p:cNvPr id="17" name="Google Shape;111;p17">
            <a:extLst>
              <a:ext uri="{FF2B5EF4-FFF2-40B4-BE49-F238E27FC236}">
                <a16:creationId xmlns:a16="http://schemas.microsoft.com/office/drawing/2014/main" id="{3319D4AD-5CCE-419A-8DD3-6C4B53CBF738}"/>
              </a:ext>
            </a:extLst>
          </p:cNvPr>
          <p:cNvSpPr txBox="1"/>
          <p:nvPr/>
        </p:nvSpPr>
        <p:spPr>
          <a:xfrm>
            <a:off x="1638289" y="5524445"/>
            <a:ext cx="901892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10</a:t>
            </a: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%</a:t>
            </a:r>
            <a:endParaRPr kumimoji="0" lang="en" sz="32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Fira Sans Extra Condensed Medium"/>
              <a:cs typeface="Times New Roman" panose="02020603050405020304" pitchFamily="18" charset="0"/>
              <a:sym typeface="Fira Sans Extra Condensed Medium"/>
            </a:endParaRPr>
          </a:p>
        </p:txBody>
      </p:sp>
      <p:sp>
        <p:nvSpPr>
          <p:cNvPr id="18" name="Google Shape;111;p17">
            <a:extLst>
              <a:ext uri="{FF2B5EF4-FFF2-40B4-BE49-F238E27FC236}">
                <a16:creationId xmlns:a16="http://schemas.microsoft.com/office/drawing/2014/main" id="{58AFE610-F0DA-49F4-A43C-746A472869FD}"/>
              </a:ext>
            </a:extLst>
          </p:cNvPr>
          <p:cNvSpPr txBox="1"/>
          <p:nvPr/>
        </p:nvSpPr>
        <p:spPr>
          <a:xfrm>
            <a:off x="10765580" y="5517211"/>
            <a:ext cx="934913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1</a:t>
            </a: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%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A5F9EB53-DFA8-44B0-8179-C9438CF9F5FF}"/>
              </a:ext>
            </a:extLst>
          </p:cNvPr>
          <p:cNvGrpSpPr/>
          <p:nvPr/>
        </p:nvGrpSpPr>
        <p:grpSpPr>
          <a:xfrm>
            <a:off x="1544220" y="1104506"/>
            <a:ext cx="10255575" cy="944794"/>
            <a:chOff x="907750" y="759882"/>
            <a:chExt cx="10357644" cy="944794"/>
          </a:xfrm>
          <a:solidFill>
            <a:srgbClr val="D9D9D9"/>
          </a:solidFill>
        </p:grpSpPr>
        <p:sp>
          <p:nvSpPr>
            <p:cNvPr id="20" name="Google Shape;1088;p45">
              <a:extLst>
                <a:ext uri="{FF2B5EF4-FFF2-40B4-BE49-F238E27FC236}">
                  <a16:creationId xmlns:a16="http://schemas.microsoft.com/office/drawing/2014/main" id="{8370E53F-B0FB-4999-856E-614076A97BA0}"/>
                </a:ext>
              </a:extLst>
            </p:cNvPr>
            <p:cNvSpPr/>
            <p:nvPr/>
          </p:nvSpPr>
          <p:spPr>
            <a:xfrm>
              <a:off x="907750" y="759882"/>
              <a:ext cx="10357644" cy="944794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396216D-C818-4C70-84CA-3E0D054D25FD}"/>
                </a:ext>
              </a:extLst>
            </p:cNvPr>
            <p:cNvSpPr txBox="1"/>
            <p:nvPr/>
          </p:nvSpPr>
          <p:spPr>
            <a:xfrm>
              <a:off x="1033014" y="870796"/>
              <a:ext cx="10124424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В формировании доходной части местного бюджета участвуют </a:t>
              </a:r>
            </a:p>
            <a:p>
              <a:pPr algn="ctr"/>
              <a:r>
                <a:rPr lang="ru-RU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10 администраторов доходов</a:t>
              </a:r>
              <a:endPara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AB07FBF-A5E1-461B-9B24-F824A3C95F8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985987" y="3808972"/>
            <a:ext cx="1374420" cy="1257772"/>
          </a:xfrm>
          <a:prstGeom prst="rect">
            <a:avLst/>
          </a:prstGeom>
          <a:solidFill>
            <a:srgbClr val="7FAB71"/>
          </a:solidFill>
        </p:spPr>
      </p:pic>
      <p:sp>
        <p:nvSpPr>
          <p:cNvPr id="23" name="Google Shape;56;p15">
            <a:extLst>
              <a:ext uri="{FF2B5EF4-FFF2-40B4-BE49-F238E27FC236}">
                <a16:creationId xmlns:a16="http://schemas.microsoft.com/office/drawing/2014/main" id="{761CD923-F6C8-4978-999E-66495AA4A2D7}"/>
              </a:ext>
            </a:extLst>
          </p:cNvPr>
          <p:cNvSpPr txBox="1">
            <a:spLocks/>
          </p:cNvSpPr>
          <p:nvPr/>
        </p:nvSpPr>
        <p:spPr>
          <a:xfrm>
            <a:off x="1487489" y="124449"/>
            <a:ext cx="10369550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Администраторы доходов местного бюджета</a:t>
            </a:r>
          </a:p>
        </p:txBody>
      </p:sp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id="{6238BB24-1F17-4E11-A647-5D2299F3F3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3308624"/>
              </p:ext>
            </p:extLst>
          </p:nvPr>
        </p:nvGraphicFramePr>
        <p:xfrm>
          <a:off x="3524677" y="1810108"/>
          <a:ext cx="6750121" cy="5722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57864903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;p15">
            <a:extLst>
              <a:ext uri="{FF2B5EF4-FFF2-40B4-BE49-F238E27FC236}">
                <a16:creationId xmlns:a16="http://schemas.microsoft.com/office/drawing/2014/main" id="{F3262FC0-4017-4A82-B600-F3E1220301EE}"/>
              </a:ext>
            </a:extLst>
          </p:cNvPr>
          <p:cNvSpPr txBox="1">
            <a:spLocks/>
          </p:cNvSpPr>
          <p:nvPr/>
        </p:nvSpPr>
        <p:spPr>
          <a:xfrm>
            <a:off x="1487488" y="310910"/>
            <a:ext cx="9433048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defRPr/>
            </a:pPr>
            <a: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Лидеры по сумме поступлений налоговых и неналоговых доходов в местный бюджет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uLnTx/>
              <a:uFillTx/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  <a:sym typeface="Fira Sans Extra Condensed"/>
            </a:endParaRPr>
          </a:p>
        </p:txBody>
      </p:sp>
      <p:sp>
        <p:nvSpPr>
          <p:cNvPr id="3" name="五边形 37">
            <a:extLst>
              <a:ext uri="{FF2B5EF4-FFF2-40B4-BE49-F238E27FC236}">
                <a16:creationId xmlns:a16="http://schemas.microsoft.com/office/drawing/2014/main" id="{F4B3FFE6-8231-4746-8D68-127C2314DBFB}"/>
              </a:ext>
            </a:extLst>
          </p:cNvPr>
          <p:cNvSpPr/>
          <p:nvPr/>
        </p:nvSpPr>
        <p:spPr>
          <a:xfrm flipH="1">
            <a:off x="3835851" y="1903970"/>
            <a:ext cx="4880680" cy="6796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五边形 38">
            <a:extLst>
              <a:ext uri="{FF2B5EF4-FFF2-40B4-BE49-F238E27FC236}">
                <a16:creationId xmlns:a16="http://schemas.microsoft.com/office/drawing/2014/main" id="{75309269-09C3-401B-9CC6-94046017C954}"/>
              </a:ext>
            </a:extLst>
          </p:cNvPr>
          <p:cNvSpPr/>
          <p:nvPr/>
        </p:nvSpPr>
        <p:spPr>
          <a:xfrm flipH="1">
            <a:off x="3835851" y="2856627"/>
            <a:ext cx="4880679" cy="6796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五边形 41">
            <a:extLst>
              <a:ext uri="{FF2B5EF4-FFF2-40B4-BE49-F238E27FC236}">
                <a16:creationId xmlns:a16="http://schemas.microsoft.com/office/drawing/2014/main" id="{14B1E470-86DC-4ACD-8AC2-5EDF816392F5}"/>
              </a:ext>
            </a:extLst>
          </p:cNvPr>
          <p:cNvSpPr/>
          <p:nvPr/>
        </p:nvSpPr>
        <p:spPr>
          <a:xfrm flipH="1">
            <a:off x="3835853" y="3809945"/>
            <a:ext cx="4880678" cy="6796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五边形 42">
            <a:extLst>
              <a:ext uri="{FF2B5EF4-FFF2-40B4-BE49-F238E27FC236}">
                <a16:creationId xmlns:a16="http://schemas.microsoft.com/office/drawing/2014/main" id="{4FCE87CA-0C04-470C-AEB0-755FB98F63BA}"/>
              </a:ext>
            </a:extLst>
          </p:cNvPr>
          <p:cNvSpPr/>
          <p:nvPr/>
        </p:nvSpPr>
        <p:spPr>
          <a:xfrm flipH="1">
            <a:off x="3835853" y="4761949"/>
            <a:ext cx="4893262" cy="6796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五边形 43">
            <a:extLst>
              <a:ext uri="{FF2B5EF4-FFF2-40B4-BE49-F238E27FC236}">
                <a16:creationId xmlns:a16="http://schemas.microsoft.com/office/drawing/2014/main" id="{30E61FCC-8892-4950-AF71-0D02D4E030C3}"/>
              </a:ext>
            </a:extLst>
          </p:cNvPr>
          <p:cNvSpPr/>
          <p:nvPr/>
        </p:nvSpPr>
        <p:spPr>
          <a:xfrm flipH="1">
            <a:off x="3835853" y="5724439"/>
            <a:ext cx="4880678" cy="6796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文本框 9">
            <a:extLst>
              <a:ext uri="{FF2B5EF4-FFF2-40B4-BE49-F238E27FC236}">
                <a16:creationId xmlns:a16="http://schemas.microsoft.com/office/drawing/2014/main" id="{184306CA-F02F-436F-A618-832B3CE037E4}"/>
              </a:ext>
            </a:extLst>
          </p:cNvPr>
          <p:cNvSpPr txBox="1"/>
          <p:nvPr/>
        </p:nvSpPr>
        <p:spPr>
          <a:xfrm>
            <a:off x="4387135" y="2051144"/>
            <a:ext cx="42183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АО «БСК»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9">
            <a:extLst>
              <a:ext uri="{FF2B5EF4-FFF2-40B4-BE49-F238E27FC236}">
                <a16:creationId xmlns:a16="http://schemas.microsoft.com/office/drawing/2014/main" id="{D1DF1C33-7AB5-47B5-9E6C-08A09AC7D31C}"/>
              </a:ext>
            </a:extLst>
          </p:cNvPr>
          <p:cNvSpPr txBox="1"/>
          <p:nvPr/>
        </p:nvSpPr>
        <p:spPr>
          <a:xfrm>
            <a:off x="4406800" y="3021637"/>
            <a:ext cx="42183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ОАО «СНХЗ»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96C8B70-32A9-4C4E-ACFE-27470AB91F49}"/>
              </a:ext>
            </a:extLst>
          </p:cNvPr>
          <p:cNvSpPr txBox="1"/>
          <p:nvPr/>
        </p:nvSpPr>
        <p:spPr>
          <a:xfrm>
            <a:off x="4406800" y="4897336"/>
            <a:ext cx="436940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ГБУЗ РБ ГКБ-1 Стерлитамак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9">
            <a:extLst>
              <a:ext uri="{FF2B5EF4-FFF2-40B4-BE49-F238E27FC236}">
                <a16:creationId xmlns:a16="http://schemas.microsoft.com/office/drawing/2014/main" id="{0D4F42F0-985D-42AF-8834-DE482B84F906}"/>
              </a:ext>
            </a:extLst>
          </p:cNvPr>
          <p:cNvSpPr txBox="1"/>
          <p:nvPr/>
        </p:nvSpPr>
        <p:spPr>
          <a:xfrm>
            <a:off x="4406800" y="3960175"/>
            <a:ext cx="42183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ФКП «Авангард»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89DBD79-B4AC-4B7D-9253-A4832B02B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1848066"/>
            <a:ext cx="1059220" cy="70495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E252DC6-71F1-4C67-A565-8CCA1FA77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189" y="2834221"/>
            <a:ext cx="1059220" cy="66416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5E6C2B6-846A-40FF-BFD5-4B45F8076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759" y="4645016"/>
            <a:ext cx="1072944" cy="87750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9C2142F-2C56-4D93-A3A0-19FD0644EE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753" y="3688791"/>
            <a:ext cx="972955" cy="877508"/>
          </a:xfrm>
          <a:prstGeom prst="rect">
            <a:avLst/>
          </a:prstGeom>
        </p:spPr>
      </p:pic>
      <p:sp>
        <p:nvSpPr>
          <p:cNvPr id="17" name="Google Shape;1098;p45">
            <a:extLst>
              <a:ext uri="{FF2B5EF4-FFF2-40B4-BE49-F238E27FC236}">
                <a16:creationId xmlns:a16="http://schemas.microsoft.com/office/drawing/2014/main" id="{77268045-33EC-4A36-B0D4-7C01A721A551}"/>
              </a:ext>
            </a:extLst>
          </p:cNvPr>
          <p:cNvSpPr/>
          <p:nvPr/>
        </p:nvSpPr>
        <p:spPr>
          <a:xfrm>
            <a:off x="8802943" y="5667312"/>
            <a:ext cx="1122876" cy="679694"/>
          </a:xfrm>
          <a:prstGeom prst="roundRect">
            <a:avLst>
              <a:gd name="adj" fmla="val 0"/>
            </a:avLst>
          </a:prstGeom>
          <a:solidFill>
            <a:srgbClr val="7BA86F"/>
          </a:solidFill>
          <a:ln>
            <a:noFill/>
          </a:ln>
          <a:effectLst>
            <a:outerShdw blurRad="101600" dist="50800" dir="5400000" sx="102000" sy="102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Frame 7">
            <a:extLst>
              <a:ext uri="{FF2B5EF4-FFF2-40B4-BE49-F238E27FC236}">
                <a16:creationId xmlns:a16="http://schemas.microsoft.com/office/drawing/2014/main" id="{9341E89E-AB39-4803-A10C-A41D9A9A5326}"/>
              </a:ext>
            </a:extLst>
          </p:cNvPr>
          <p:cNvSpPr/>
          <p:nvPr/>
        </p:nvSpPr>
        <p:spPr>
          <a:xfrm>
            <a:off x="8713710" y="5603029"/>
            <a:ext cx="1235728" cy="888853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9" name="Google Shape;1098;p45">
            <a:extLst>
              <a:ext uri="{FF2B5EF4-FFF2-40B4-BE49-F238E27FC236}">
                <a16:creationId xmlns:a16="http://schemas.microsoft.com/office/drawing/2014/main" id="{A1F717DF-5E31-4C8D-B87A-6D1E5DCBD16A}"/>
              </a:ext>
            </a:extLst>
          </p:cNvPr>
          <p:cNvSpPr/>
          <p:nvPr/>
        </p:nvSpPr>
        <p:spPr>
          <a:xfrm>
            <a:off x="8807854" y="3754931"/>
            <a:ext cx="1122876" cy="679694"/>
          </a:xfrm>
          <a:prstGeom prst="roundRect">
            <a:avLst>
              <a:gd name="adj" fmla="val 0"/>
            </a:avLst>
          </a:prstGeom>
          <a:solidFill>
            <a:srgbClr val="7BA86F"/>
          </a:solidFill>
          <a:ln>
            <a:noFill/>
          </a:ln>
          <a:effectLst>
            <a:outerShdw blurRad="101600" dist="50800" dir="5400000" sx="102000" sy="102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Frame 7">
            <a:extLst>
              <a:ext uri="{FF2B5EF4-FFF2-40B4-BE49-F238E27FC236}">
                <a16:creationId xmlns:a16="http://schemas.microsoft.com/office/drawing/2014/main" id="{F9BA0569-55A0-403C-A344-E6B16BB4B946}"/>
              </a:ext>
            </a:extLst>
          </p:cNvPr>
          <p:cNvSpPr/>
          <p:nvPr/>
        </p:nvSpPr>
        <p:spPr>
          <a:xfrm>
            <a:off x="8718621" y="3690648"/>
            <a:ext cx="1235728" cy="888853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1" name="Google Shape;1098;p45">
            <a:extLst>
              <a:ext uri="{FF2B5EF4-FFF2-40B4-BE49-F238E27FC236}">
                <a16:creationId xmlns:a16="http://schemas.microsoft.com/office/drawing/2014/main" id="{FC40AFC9-2FDA-47A4-8AAA-A67AB8A379B7}"/>
              </a:ext>
            </a:extLst>
          </p:cNvPr>
          <p:cNvSpPr/>
          <p:nvPr/>
        </p:nvSpPr>
        <p:spPr>
          <a:xfrm>
            <a:off x="8812771" y="1891709"/>
            <a:ext cx="1122876" cy="679694"/>
          </a:xfrm>
          <a:prstGeom prst="roundRect">
            <a:avLst>
              <a:gd name="adj" fmla="val 0"/>
            </a:avLst>
          </a:prstGeom>
          <a:solidFill>
            <a:srgbClr val="7BA86F"/>
          </a:solidFill>
          <a:ln>
            <a:noFill/>
          </a:ln>
          <a:effectLst>
            <a:outerShdw blurRad="101600" dist="50800" dir="5400000" sx="102000" sy="102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Frame 7">
            <a:extLst>
              <a:ext uri="{FF2B5EF4-FFF2-40B4-BE49-F238E27FC236}">
                <a16:creationId xmlns:a16="http://schemas.microsoft.com/office/drawing/2014/main" id="{44A5CA50-D47B-4588-AA36-35CB604E9653}"/>
              </a:ext>
            </a:extLst>
          </p:cNvPr>
          <p:cNvSpPr/>
          <p:nvPr/>
        </p:nvSpPr>
        <p:spPr>
          <a:xfrm>
            <a:off x="8723537" y="1794825"/>
            <a:ext cx="1236229" cy="882124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3" name="Google Shape;1098;p45">
            <a:extLst>
              <a:ext uri="{FF2B5EF4-FFF2-40B4-BE49-F238E27FC236}">
                <a16:creationId xmlns:a16="http://schemas.microsoft.com/office/drawing/2014/main" id="{AA6364D5-6868-46C3-9317-2BA7C93F72AE}"/>
              </a:ext>
            </a:extLst>
          </p:cNvPr>
          <p:cNvSpPr/>
          <p:nvPr/>
        </p:nvSpPr>
        <p:spPr>
          <a:xfrm>
            <a:off x="8807857" y="4729206"/>
            <a:ext cx="1122876" cy="679694"/>
          </a:xfrm>
          <a:prstGeom prst="roundRect">
            <a:avLst>
              <a:gd name="adj" fmla="val 0"/>
            </a:avLst>
          </a:prstGeom>
          <a:solidFill>
            <a:srgbClr val="468198"/>
          </a:solidFill>
          <a:ln>
            <a:noFill/>
          </a:ln>
          <a:effectLst>
            <a:outerShdw blurRad="101600" dist="50800" dir="5400000" sx="102000" sy="102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Frame 7">
            <a:extLst>
              <a:ext uri="{FF2B5EF4-FFF2-40B4-BE49-F238E27FC236}">
                <a16:creationId xmlns:a16="http://schemas.microsoft.com/office/drawing/2014/main" id="{B9D24A1F-223F-4952-AB02-941778011ECA}"/>
              </a:ext>
            </a:extLst>
          </p:cNvPr>
          <p:cNvSpPr/>
          <p:nvPr/>
        </p:nvSpPr>
        <p:spPr>
          <a:xfrm>
            <a:off x="8718624" y="4639036"/>
            <a:ext cx="1235728" cy="888853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5" name="Google Shape;1098;p45">
            <a:extLst>
              <a:ext uri="{FF2B5EF4-FFF2-40B4-BE49-F238E27FC236}">
                <a16:creationId xmlns:a16="http://schemas.microsoft.com/office/drawing/2014/main" id="{961C5F49-B453-4A60-8D30-40282296329B}"/>
              </a:ext>
            </a:extLst>
          </p:cNvPr>
          <p:cNvSpPr/>
          <p:nvPr/>
        </p:nvSpPr>
        <p:spPr>
          <a:xfrm>
            <a:off x="8802942" y="2804418"/>
            <a:ext cx="1122876" cy="679694"/>
          </a:xfrm>
          <a:prstGeom prst="roundRect">
            <a:avLst>
              <a:gd name="adj" fmla="val 0"/>
            </a:avLst>
          </a:prstGeom>
          <a:solidFill>
            <a:srgbClr val="468198"/>
          </a:solidFill>
          <a:ln>
            <a:noFill/>
          </a:ln>
          <a:effectLst>
            <a:outerShdw blurRad="101600" dist="50800" dir="5400000" sx="102000" sy="102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Frame 7">
            <a:extLst>
              <a:ext uri="{FF2B5EF4-FFF2-40B4-BE49-F238E27FC236}">
                <a16:creationId xmlns:a16="http://schemas.microsoft.com/office/drawing/2014/main" id="{DB39EF74-A82E-48F1-B492-0E86621CB22C}"/>
              </a:ext>
            </a:extLst>
          </p:cNvPr>
          <p:cNvSpPr/>
          <p:nvPr/>
        </p:nvSpPr>
        <p:spPr>
          <a:xfrm>
            <a:off x="8713709" y="2740135"/>
            <a:ext cx="1235728" cy="888853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0C9F4FFD-78F2-4E9A-A63D-FF7D900DF30C}"/>
              </a:ext>
            </a:extLst>
          </p:cNvPr>
          <p:cNvSpPr/>
          <p:nvPr/>
        </p:nvSpPr>
        <p:spPr>
          <a:xfrm>
            <a:off x="4166234" y="1881805"/>
            <a:ext cx="4867356" cy="674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50" dirty="0">
              <a:solidFill>
                <a:schemeClr val="tx1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28" name="Rectangle 34">
            <a:extLst>
              <a:ext uri="{FF2B5EF4-FFF2-40B4-BE49-F238E27FC236}">
                <a16:creationId xmlns:a16="http://schemas.microsoft.com/office/drawing/2014/main" id="{3BC79270-2F04-4EAC-AF6C-C1D6BBFAC9D5}"/>
              </a:ext>
            </a:extLst>
          </p:cNvPr>
          <p:cNvSpPr/>
          <p:nvPr/>
        </p:nvSpPr>
        <p:spPr>
          <a:xfrm>
            <a:off x="8868148" y="2079377"/>
            <a:ext cx="1048492" cy="372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13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Arial"/>
              </a:rPr>
              <a:t>10,2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Arial"/>
              </a:rPr>
              <a:t>%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Roboto" panose="020B060402020202020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34">
            <a:extLst>
              <a:ext uri="{FF2B5EF4-FFF2-40B4-BE49-F238E27FC236}">
                <a16:creationId xmlns:a16="http://schemas.microsoft.com/office/drawing/2014/main" id="{DA32E308-6484-40E5-A663-51A2046852AC}"/>
              </a:ext>
            </a:extLst>
          </p:cNvPr>
          <p:cNvSpPr/>
          <p:nvPr/>
        </p:nvSpPr>
        <p:spPr>
          <a:xfrm>
            <a:off x="8905639" y="3032713"/>
            <a:ext cx="1048492" cy="372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13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Arial"/>
              </a:rPr>
              <a:t>2,9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Arial"/>
              </a:rPr>
              <a:t>%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Roboto" panose="020B060402020202020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" name="Rectangle 34">
            <a:extLst>
              <a:ext uri="{FF2B5EF4-FFF2-40B4-BE49-F238E27FC236}">
                <a16:creationId xmlns:a16="http://schemas.microsoft.com/office/drawing/2014/main" id="{239B12D0-23DA-4329-B549-F121C11956F9}"/>
              </a:ext>
            </a:extLst>
          </p:cNvPr>
          <p:cNvSpPr/>
          <p:nvPr/>
        </p:nvSpPr>
        <p:spPr>
          <a:xfrm>
            <a:off x="8901342" y="3990313"/>
            <a:ext cx="1048492" cy="372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13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Arial"/>
              </a:rPr>
              <a:t>1,9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Arial"/>
              </a:rPr>
              <a:t>%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Roboto" panose="020B060402020202020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Rectangle 34">
            <a:extLst>
              <a:ext uri="{FF2B5EF4-FFF2-40B4-BE49-F238E27FC236}">
                <a16:creationId xmlns:a16="http://schemas.microsoft.com/office/drawing/2014/main" id="{FCA46C1B-919C-463E-ACA4-7F6D28223CA7}"/>
              </a:ext>
            </a:extLst>
          </p:cNvPr>
          <p:cNvSpPr/>
          <p:nvPr/>
        </p:nvSpPr>
        <p:spPr>
          <a:xfrm>
            <a:off x="8906260" y="4908321"/>
            <a:ext cx="1048492" cy="372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13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Arial"/>
              </a:rPr>
              <a:t>1,8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Arial"/>
              </a:rPr>
              <a:t>%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Roboto" panose="020B060402020202020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Rectangle 34">
            <a:extLst>
              <a:ext uri="{FF2B5EF4-FFF2-40B4-BE49-F238E27FC236}">
                <a16:creationId xmlns:a16="http://schemas.microsoft.com/office/drawing/2014/main" id="{890DBFB8-403A-4A10-9F50-43D3F75EE074}"/>
              </a:ext>
            </a:extLst>
          </p:cNvPr>
          <p:cNvSpPr/>
          <p:nvPr/>
        </p:nvSpPr>
        <p:spPr>
          <a:xfrm>
            <a:off x="8906260" y="5871884"/>
            <a:ext cx="1048492" cy="372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13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Arial"/>
              </a:rPr>
              <a:t>1,2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Arial"/>
              </a:rPr>
              <a:t>%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Roboto" panose="020B060402020202020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文本框 9">
            <a:extLst>
              <a:ext uri="{FF2B5EF4-FFF2-40B4-BE49-F238E27FC236}">
                <a16:creationId xmlns:a16="http://schemas.microsoft.com/office/drawing/2014/main" id="{378A5F82-A087-44EB-81C1-0E442E59F6FB}"/>
              </a:ext>
            </a:extLst>
          </p:cNvPr>
          <p:cNvSpPr txBox="1"/>
          <p:nvPr/>
        </p:nvSpPr>
        <p:spPr>
          <a:xfrm>
            <a:off x="4411720" y="5868076"/>
            <a:ext cx="42183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АО «Тандер»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34" name="Speech Bubble: Rectangle with Corners Rounded 9">
            <a:extLst>
              <a:ext uri="{FF2B5EF4-FFF2-40B4-BE49-F238E27FC236}">
                <a16:creationId xmlns:a16="http://schemas.microsoft.com/office/drawing/2014/main" id="{A40EEF8C-1636-4094-9C67-7F4E8B9E64C6}"/>
              </a:ext>
            </a:extLst>
          </p:cNvPr>
          <p:cNvSpPr/>
          <p:nvPr/>
        </p:nvSpPr>
        <p:spPr>
          <a:xfrm rot="5400000">
            <a:off x="9914328" y="1991151"/>
            <a:ext cx="2402512" cy="1791805"/>
          </a:xfrm>
          <a:prstGeom prst="wedgeRoundRectCallout">
            <a:avLst>
              <a:gd name="adj1" fmla="val -31559"/>
              <a:gd name="adj2" fmla="val 60505"/>
              <a:gd name="adj3" fmla="val 16667"/>
            </a:avLst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F0481FC-E8B1-4BDE-A832-4E4A2866E6EA}"/>
              </a:ext>
            </a:extLst>
          </p:cNvPr>
          <p:cNvSpPr txBox="1"/>
          <p:nvPr/>
        </p:nvSpPr>
        <p:spPr>
          <a:xfrm>
            <a:off x="10262193" y="1877076"/>
            <a:ext cx="17067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поступлений в местный бюджет от организации в общем объеме поступлений налоговых и неналоговых доходов местного бюджета              (по данным 10 месяцев 2025 года)</a:t>
            </a: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1878FC6-4180-4DAE-8A20-1C967F63D0B8}"/>
              </a:ext>
            </a:extLst>
          </p:cNvPr>
          <p:cNvGrpSpPr/>
          <p:nvPr/>
        </p:nvGrpSpPr>
        <p:grpSpPr>
          <a:xfrm>
            <a:off x="2865154" y="1778711"/>
            <a:ext cx="888853" cy="888853"/>
            <a:chOff x="1700163" y="2095052"/>
            <a:chExt cx="888853" cy="888853"/>
          </a:xfrm>
        </p:grpSpPr>
        <p:sp>
          <p:nvSpPr>
            <p:cNvPr id="38" name="Rectangle 6">
              <a:extLst>
                <a:ext uri="{FF2B5EF4-FFF2-40B4-BE49-F238E27FC236}">
                  <a16:creationId xmlns:a16="http://schemas.microsoft.com/office/drawing/2014/main" id="{A8665028-713A-4E5F-A71A-3F198BC3A864}"/>
                </a:ext>
              </a:extLst>
            </p:cNvPr>
            <p:cNvSpPr/>
            <p:nvPr/>
          </p:nvSpPr>
          <p:spPr>
            <a:xfrm>
              <a:off x="1810873" y="2188277"/>
              <a:ext cx="742508" cy="620520"/>
            </a:xfrm>
            <a:prstGeom prst="rect">
              <a:avLst/>
            </a:prstGeom>
            <a:solidFill>
              <a:srgbClr val="407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06BDC8D-5176-47EC-B73C-BC8838BED1A9}"/>
                </a:ext>
              </a:extLst>
            </p:cNvPr>
            <p:cNvSpPr/>
            <p:nvPr/>
          </p:nvSpPr>
          <p:spPr>
            <a:xfrm>
              <a:off x="1760072" y="2552228"/>
              <a:ext cx="742508" cy="366169"/>
            </a:xfrm>
            <a:prstGeom prst="rect">
              <a:avLst/>
            </a:prstGeom>
            <a:solidFill>
              <a:srgbClr val="6D93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rame 7">
              <a:extLst>
                <a:ext uri="{FF2B5EF4-FFF2-40B4-BE49-F238E27FC236}">
                  <a16:creationId xmlns:a16="http://schemas.microsoft.com/office/drawing/2014/main" id="{8ACBD344-BD82-4383-A11E-27841417277B}"/>
                </a:ext>
              </a:extLst>
            </p:cNvPr>
            <p:cNvSpPr/>
            <p:nvPr/>
          </p:nvSpPr>
          <p:spPr>
            <a:xfrm>
              <a:off x="1700163" y="2095052"/>
              <a:ext cx="888853" cy="888853"/>
            </a:xfrm>
            <a:prstGeom prst="fram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dist="508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0A09E37-650E-4C81-8273-F2175F25CAE5}"/>
                </a:ext>
              </a:extLst>
            </p:cNvPr>
            <p:cNvSpPr txBox="1"/>
            <p:nvPr/>
          </p:nvSpPr>
          <p:spPr>
            <a:xfrm>
              <a:off x="1813049" y="2202183"/>
              <a:ext cx="694417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01</a:t>
              </a: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4D90EF1B-BA1D-4E77-A0DD-90C8A028F370}"/>
              </a:ext>
            </a:extLst>
          </p:cNvPr>
          <p:cNvGrpSpPr/>
          <p:nvPr/>
        </p:nvGrpSpPr>
        <p:grpSpPr>
          <a:xfrm>
            <a:off x="2865149" y="2733751"/>
            <a:ext cx="888853" cy="888853"/>
            <a:chOff x="1700163" y="2095052"/>
            <a:chExt cx="888853" cy="888853"/>
          </a:xfrm>
        </p:grpSpPr>
        <p:sp>
          <p:nvSpPr>
            <p:cNvPr id="43" name="Rectangle 6">
              <a:extLst>
                <a:ext uri="{FF2B5EF4-FFF2-40B4-BE49-F238E27FC236}">
                  <a16:creationId xmlns:a16="http://schemas.microsoft.com/office/drawing/2014/main" id="{C6CE0702-6916-484A-9E74-2F5C068C5FC3}"/>
                </a:ext>
              </a:extLst>
            </p:cNvPr>
            <p:cNvSpPr/>
            <p:nvPr/>
          </p:nvSpPr>
          <p:spPr>
            <a:xfrm>
              <a:off x="1810873" y="2188277"/>
              <a:ext cx="742508" cy="620520"/>
            </a:xfrm>
            <a:prstGeom prst="rect">
              <a:avLst/>
            </a:prstGeom>
            <a:solidFill>
              <a:srgbClr val="407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38">
              <a:extLst>
                <a:ext uri="{FF2B5EF4-FFF2-40B4-BE49-F238E27FC236}">
                  <a16:creationId xmlns:a16="http://schemas.microsoft.com/office/drawing/2014/main" id="{9FCCB201-C7D2-4A7A-A2CD-5E490E2FB8AD}"/>
                </a:ext>
              </a:extLst>
            </p:cNvPr>
            <p:cNvSpPr/>
            <p:nvPr/>
          </p:nvSpPr>
          <p:spPr>
            <a:xfrm>
              <a:off x="1760072" y="2552228"/>
              <a:ext cx="742508" cy="366169"/>
            </a:xfrm>
            <a:prstGeom prst="rect">
              <a:avLst/>
            </a:prstGeom>
            <a:solidFill>
              <a:srgbClr val="6D93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Frame 7">
              <a:extLst>
                <a:ext uri="{FF2B5EF4-FFF2-40B4-BE49-F238E27FC236}">
                  <a16:creationId xmlns:a16="http://schemas.microsoft.com/office/drawing/2014/main" id="{14515EF5-0AC2-4455-A9C3-F799F167CBA6}"/>
                </a:ext>
              </a:extLst>
            </p:cNvPr>
            <p:cNvSpPr/>
            <p:nvPr/>
          </p:nvSpPr>
          <p:spPr>
            <a:xfrm>
              <a:off x="1700163" y="2095052"/>
              <a:ext cx="888853" cy="888853"/>
            </a:xfrm>
            <a:prstGeom prst="fram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dist="508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AE144C9-1DCB-4B53-9DDA-D20593C46126}"/>
                </a:ext>
              </a:extLst>
            </p:cNvPr>
            <p:cNvSpPr txBox="1"/>
            <p:nvPr/>
          </p:nvSpPr>
          <p:spPr>
            <a:xfrm>
              <a:off x="1813049" y="2202183"/>
              <a:ext cx="694417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ru-RU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08B16FD1-D99A-4827-ADF5-804128EF629A}"/>
              </a:ext>
            </a:extLst>
          </p:cNvPr>
          <p:cNvGrpSpPr/>
          <p:nvPr/>
        </p:nvGrpSpPr>
        <p:grpSpPr>
          <a:xfrm>
            <a:off x="2865154" y="3688791"/>
            <a:ext cx="888853" cy="888853"/>
            <a:chOff x="1700163" y="2095052"/>
            <a:chExt cx="888853" cy="888853"/>
          </a:xfrm>
        </p:grpSpPr>
        <p:sp>
          <p:nvSpPr>
            <p:cNvPr id="48" name="Rectangle 6">
              <a:extLst>
                <a:ext uri="{FF2B5EF4-FFF2-40B4-BE49-F238E27FC236}">
                  <a16:creationId xmlns:a16="http://schemas.microsoft.com/office/drawing/2014/main" id="{DB04F85F-559A-4472-BEAB-FAAC72B72DDF}"/>
                </a:ext>
              </a:extLst>
            </p:cNvPr>
            <p:cNvSpPr/>
            <p:nvPr/>
          </p:nvSpPr>
          <p:spPr>
            <a:xfrm>
              <a:off x="1810873" y="2188277"/>
              <a:ext cx="742508" cy="620520"/>
            </a:xfrm>
            <a:prstGeom prst="rect">
              <a:avLst/>
            </a:prstGeom>
            <a:solidFill>
              <a:srgbClr val="407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Rectangle 38">
              <a:extLst>
                <a:ext uri="{FF2B5EF4-FFF2-40B4-BE49-F238E27FC236}">
                  <a16:creationId xmlns:a16="http://schemas.microsoft.com/office/drawing/2014/main" id="{519641D2-8FC8-4ED0-BB34-AFDA251BD3CA}"/>
                </a:ext>
              </a:extLst>
            </p:cNvPr>
            <p:cNvSpPr/>
            <p:nvPr/>
          </p:nvSpPr>
          <p:spPr>
            <a:xfrm>
              <a:off x="1760072" y="2552228"/>
              <a:ext cx="742508" cy="366169"/>
            </a:xfrm>
            <a:prstGeom prst="rect">
              <a:avLst/>
            </a:prstGeom>
            <a:solidFill>
              <a:srgbClr val="6D93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Frame 7">
              <a:extLst>
                <a:ext uri="{FF2B5EF4-FFF2-40B4-BE49-F238E27FC236}">
                  <a16:creationId xmlns:a16="http://schemas.microsoft.com/office/drawing/2014/main" id="{548833A1-28DC-470E-AB3D-D1EF99835F98}"/>
                </a:ext>
              </a:extLst>
            </p:cNvPr>
            <p:cNvSpPr/>
            <p:nvPr/>
          </p:nvSpPr>
          <p:spPr>
            <a:xfrm>
              <a:off x="1700163" y="2095052"/>
              <a:ext cx="888853" cy="888853"/>
            </a:xfrm>
            <a:prstGeom prst="fram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dist="508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55B7038-8C1F-4985-A80C-BA1E28577E9B}"/>
                </a:ext>
              </a:extLst>
            </p:cNvPr>
            <p:cNvSpPr txBox="1"/>
            <p:nvPr/>
          </p:nvSpPr>
          <p:spPr>
            <a:xfrm>
              <a:off x="1813049" y="2202183"/>
              <a:ext cx="694417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ru-RU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4DF60608-7106-41C7-B350-A06F0F6F3399}"/>
              </a:ext>
            </a:extLst>
          </p:cNvPr>
          <p:cNvGrpSpPr/>
          <p:nvPr/>
        </p:nvGrpSpPr>
        <p:grpSpPr>
          <a:xfrm>
            <a:off x="2865154" y="4633671"/>
            <a:ext cx="888853" cy="888853"/>
            <a:chOff x="1700163" y="2095052"/>
            <a:chExt cx="888853" cy="888853"/>
          </a:xfrm>
        </p:grpSpPr>
        <p:sp>
          <p:nvSpPr>
            <p:cNvPr id="53" name="Rectangle 6">
              <a:extLst>
                <a:ext uri="{FF2B5EF4-FFF2-40B4-BE49-F238E27FC236}">
                  <a16:creationId xmlns:a16="http://schemas.microsoft.com/office/drawing/2014/main" id="{9D4E1592-B6B9-439E-A345-FC66792BCE43}"/>
                </a:ext>
              </a:extLst>
            </p:cNvPr>
            <p:cNvSpPr/>
            <p:nvPr/>
          </p:nvSpPr>
          <p:spPr>
            <a:xfrm>
              <a:off x="1810873" y="2188277"/>
              <a:ext cx="742508" cy="620520"/>
            </a:xfrm>
            <a:prstGeom prst="rect">
              <a:avLst/>
            </a:prstGeom>
            <a:solidFill>
              <a:srgbClr val="407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Rectangle 38">
              <a:extLst>
                <a:ext uri="{FF2B5EF4-FFF2-40B4-BE49-F238E27FC236}">
                  <a16:creationId xmlns:a16="http://schemas.microsoft.com/office/drawing/2014/main" id="{82F98EDC-4949-465C-BEC4-36F3F0555D7F}"/>
                </a:ext>
              </a:extLst>
            </p:cNvPr>
            <p:cNvSpPr/>
            <p:nvPr/>
          </p:nvSpPr>
          <p:spPr>
            <a:xfrm>
              <a:off x="1760072" y="2552228"/>
              <a:ext cx="742508" cy="366169"/>
            </a:xfrm>
            <a:prstGeom prst="rect">
              <a:avLst/>
            </a:prstGeom>
            <a:solidFill>
              <a:srgbClr val="6D93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Frame 7">
              <a:extLst>
                <a:ext uri="{FF2B5EF4-FFF2-40B4-BE49-F238E27FC236}">
                  <a16:creationId xmlns:a16="http://schemas.microsoft.com/office/drawing/2014/main" id="{C73D6711-BD24-4F73-846E-2A8C24D2EAA5}"/>
                </a:ext>
              </a:extLst>
            </p:cNvPr>
            <p:cNvSpPr/>
            <p:nvPr/>
          </p:nvSpPr>
          <p:spPr>
            <a:xfrm>
              <a:off x="1700163" y="2095052"/>
              <a:ext cx="888853" cy="888853"/>
            </a:xfrm>
            <a:prstGeom prst="fram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dist="508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234A765-B225-4923-AEE8-3E2AEC0858D6}"/>
                </a:ext>
              </a:extLst>
            </p:cNvPr>
            <p:cNvSpPr txBox="1"/>
            <p:nvPr/>
          </p:nvSpPr>
          <p:spPr>
            <a:xfrm>
              <a:off x="1813049" y="2202183"/>
              <a:ext cx="694417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ru-RU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16FDA2E2-32BC-46AE-AD2E-5E8C9414AC4A}"/>
              </a:ext>
            </a:extLst>
          </p:cNvPr>
          <p:cNvGrpSpPr/>
          <p:nvPr/>
        </p:nvGrpSpPr>
        <p:grpSpPr>
          <a:xfrm>
            <a:off x="2865154" y="5588711"/>
            <a:ext cx="888853" cy="888853"/>
            <a:chOff x="1700163" y="2095052"/>
            <a:chExt cx="888853" cy="888853"/>
          </a:xfrm>
        </p:grpSpPr>
        <p:sp>
          <p:nvSpPr>
            <p:cNvPr id="58" name="Rectangle 6">
              <a:extLst>
                <a:ext uri="{FF2B5EF4-FFF2-40B4-BE49-F238E27FC236}">
                  <a16:creationId xmlns:a16="http://schemas.microsoft.com/office/drawing/2014/main" id="{95244782-B1FF-4D89-B5DB-19AAA12490C4}"/>
                </a:ext>
              </a:extLst>
            </p:cNvPr>
            <p:cNvSpPr/>
            <p:nvPr/>
          </p:nvSpPr>
          <p:spPr>
            <a:xfrm>
              <a:off x="1810873" y="2188277"/>
              <a:ext cx="742508" cy="620520"/>
            </a:xfrm>
            <a:prstGeom prst="rect">
              <a:avLst/>
            </a:prstGeom>
            <a:solidFill>
              <a:srgbClr val="407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Rectangle 38">
              <a:extLst>
                <a:ext uri="{FF2B5EF4-FFF2-40B4-BE49-F238E27FC236}">
                  <a16:creationId xmlns:a16="http://schemas.microsoft.com/office/drawing/2014/main" id="{274DA750-706A-4A12-B577-28BA00B3A017}"/>
                </a:ext>
              </a:extLst>
            </p:cNvPr>
            <p:cNvSpPr/>
            <p:nvPr/>
          </p:nvSpPr>
          <p:spPr>
            <a:xfrm>
              <a:off x="1760072" y="2552228"/>
              <a:ext cx="742508" cy="366169"/>
            </a:xfrm>
            <a:prstGeom prst="rect">
              <a:avLst/>
            </a:prstGeom>
            <a:solidFill>
              <a:srgbClr val="6D93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Frame 7">
              <a:extLst>
                <a:ext uri="{FF2B5EF4-FFF2-40B4-BE49-F238E27FC236}">
                  <a16:creationId xmlns:a16="http://schemas.microsoft.com/office/drawing/2014/main" id="{097722FF-2A6C-4BDB-A47E-B47685DDF921}"/>
                </a:ext>
              </a:extLst>
            </p:cNvPr>
            <p:cNvSpPr/>
            <p:nvPr/>
          </p:nvSpPr>
          <p:spPr>
            <a:xfrm>
              <a:off x="1700163" y="2095052"/>
              <a:ext cx="888853" cy="888853"/>
            </a:xfrm>
            <a:prstGeom prst="fram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dist="508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F393B15-4ADA-4EB6-9784-CAA64A6B5199}"/>
                </a:ext>
              </a:extLst>
            </p:cNvPr>
            <p:cNvSpPr txBox="1"/>
            <p:nvPr/>
          </p:nvSpPr>
          <p:spPr>
            <a:xfrm>
              <a:off x="1813049" y="2202183"/>
              <a:ext cx="694417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ru-RU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A8564D25-A5D7-4F65-8A13-CB8790AD13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3759" y="5567935"/>
            <a:ext cx="1022950" cy="90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73510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199A940-742A-471E-A84B-DBBED58FE6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298836"/>
              </p:ext>
            </p:extLst>
          </p:nvPr>
        </p:nvGraphicFramePr>
        <p:xfrm>
          <a:off x="1487487" y="1186239"/>
          <a:ext cx="9400200" cy="5120640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56029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15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7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84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266">
                <a:tc>
                  <a:txBody>
                    <a:bodyPr/>
                    <a:lstStyle/>
                    <a:p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2 161,9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2 039,9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2 192,7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</a:t>
                      </a:r>
                      <a:r>
                        <a:rPr lang="ru-RU" sz="17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Федерации</a:t>
                      </a:r>
                      <a:endParaRPr lang="ru-RU" sz="17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</a:t>
                      </a:r>
                      <a:r>
                        <a:rPr lang="ru-RU" sz="17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 упрощенной системы налогообложения</a:t>
                      </a:r>
                      <a:endParaRPr lang="ru-RU" sz="17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413,3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447,3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</a:t>
                      </a:r>
                      <a:r>
                        <a:rPr lang="ru-RU" sz="17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налог</a:t>
                      </a:r>
                      <a:endParaRPr lang="ru-RU" sz="17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</a:t>
                      </a:r>
                      <a:r>
                        <a:rPr lang="ru-RU" sz="17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физических лиц</a:t>
                      </a:r>
                      <a:endParaRPr lang="ru-RU" sz="17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258,0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263,1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организаций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Налоги,</a:t>
                      </a:r>
                      <a:r>
                        <a:rPr lang="ru-RU" sz="17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сборы и регулярные платежи за пользование природными ресурсами</a:t>
                      </a:r>
                      <a:endParaRPr lang="ru-RU" sz="17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</a:t>
                      </a:r>
                      <a:r>
                        <a:rPr lang="ru-RU" sz="17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пошлина</a:t>
                      </a:r>
                      <a:endParaRPr lang="ru-RU" sz="17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59B9AAB-4653-4147-AAD9-0175306019C0}"/>
              </a:ext>
            </a:extLst>
          </p:cNvPr>
          <p:cNvSpPr txBox="1">
            <a:spLocks/>
          </p:cNvSpPr>
          <p:nvPr/>
        </p:nvSpPr>
        <p:spPr>
          <a:xfrm>
            <a:off x="1487488" y="405458"/>
            <a:ext cx="9600815" cy="4907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5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 бюджета городского округа город Стерлитамак                   Республики Башкортостан, млн. рублей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E22BE6F-B0C9-4187-B916-3D54C9BB2FEB}"/>
              </a:ext>
            </a:extLst>
          </p:cNvPr>
          <p:cNvSpPr/>
          <p:nvPr/>
        </p:nvSpPr>
        <p:spPr>
          <a:xfrm>
            <a:off x="7366468" y="6338736"/>
            <a:ext cx="10432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3 250,4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442C8F2-0E17-4DF3-BF76-0766BBCED73C}"/>
              </a:ext>
            </a:extLst>
          </p:cNvPr>
          <p:cNvSpPr/>
          <p:nvPr/>
        </p:nvSpPr>
        <p:spPr>
          <a:xfrm>
            <a:off x="8637346" y="6338736"/>
            <a:ext cx="10432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3 173,4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6D5631D-B1CC-4FF6-819F-B5AEB9BCE7D2}"/>
              </a:ext>
            </a:extLst>
          </p:cNvPr>
          <p:cNvSpPr/>
          <p:nvPr/>
        </p:nvSpPr>
        <p:spPr>
          <a:xfrm>
            <a:off x="9844423" y="6338736"/>
            <a:ext cx="10432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3 376,0</a:t>
            </a:r>
          </a:p>
        </p:txBody>
      </p:sp>
    </p:spTree>
    <p:extLst>
      <p:ext uri="{BB962C8B-B14F-4D97-AF65-F5344CB8AC3E}">
        <p14:creationId xmlns:p14="http://schemas.microsoft.com/office/powerpoint/2010/main" val="228707380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207909C-2724-4103-80C8-E7785ECB2DDE}"/>
              </a:ext>
            </a:extLst>
          </p:cNvPr>
          <p:cNvSpPr/>
          <p:nvPr/>
        </p:nvSpPr>
        <p:spPr>
          <a:xfrm>
            <a:off x="1487488" y="267323"/>
            <a:ext cx="10081120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b="1" cap="all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Рейтинг по уровню открытости бюджетных данных</a:t>
            </a:r>
          </a:p>
          <a:p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CAF97924-5173-41B6-86B0-52B5D0BB85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613984"/>
              </p:ext>
            </p:extLst>
          </p:nvPr>
        </p:nvGraphicFramePr>
        <p:xfrm>
          <a:off x="2823029" y="836560"/>
          <a:ext cx="7881483" cy="4294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4288656-FBF9-4188-8A02-C66BBA8042D6}"/>
              </a:ext>
            </a:extLst>
          </p:cNvPr>
          <p:cNvSpPr txBox="1"/>
          <p:nvPr/>
        </p:nvSpPr>
        <p:spPr>
          <a:xfrm>
            <a:off x="4421294" y="6138246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сеть для распространения информации о бюджете 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https://vk.com/budgetsterlitamak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2" descr="https://sun9-29.userapi.com/impf/hsVJx5FlQFl70rohPRnAholi7Dy3JeLxH4AE6Q/h8OGHxUAi0Y.jpg?size=699x699&amp;quality=95&amp;sign=56b9a299380e79c8265fae92d5e47a2d&amp;type=album">
            <a:extLst>
              <a:ext uri="{FF2B5EF4-FFF2-40B4-BE49-F238E27FC236}">
                <a16:creationId xmlns:a16="http://schemas.microsoft.com/office/drawing/2014/main" id="{5D342DCE-E29A-4079-9D55-394F8D494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029" y="5130775"/>
            <a:ext cx="1502083" cy="150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420321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CBE39E-1F1A-47F0-99FA-426682CD3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396" y="206970"/>
            <a:ext cx="9575622" cy="57606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и структура налоговых доходов бюджета городского округа </a:t>
            </a:r>
            <a:b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Стерлитамак Республики Башкортостан, млн. рублей</a:t>
            </a: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1391AE1B-D9EF-4F1B-A722-B1FAA57104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4452920"/>
              </p:ext>
            </p:extLst>
          </p:nvPr>
        </p:nvGraphicFramePr>
        <p:xfrm>
          <a:off x="1546966" y="1098948"/>
          <a:ext cx="3411036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FD0B6A01-B674-4365-A16B-0BBA8A1374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8918034"/>
              </p:ext>
            </p:extLst>
          </p:nvPr>
        </p:nvGraphicFramePr>
        <p:xfrm>
          <a:off x="4958002" y="1098948"/>
          <a:ext cx="3367851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DDD7E32D-585B-4F39-9A70-7486FC17B4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2819337"/>
              </p:ext>
            </p:extLst>
          </p:nvPr>
        </p:nvGraphicFramePr>
        <p:xfrm>
          <a:off x="8399136" y="1052512"/>
          <a:ext cx="3738278" cy="5805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3E9E6F-7374-4ADF-BABC-386D0D05A8AF}"/>
              </a:ext>
            </a:extLst>
          </p:cNvPr>
          <p:cNvSpPr/>
          <p:nvPr/>
        </p:nvSpPr>
        <p:spPr>
          <a:xfrm>
            <a:off x="2775810" y="1065496"/>
            <a:ext cx="20478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87FCFEA-171F-4A25-8C3F-643F36903CF5}"/>
              </a:ext>
            </a:extLst>
          </p:cNvPr>
          <p:cNvSpPr/>
          <p:nvPr/>
        </p:nvSpPr>
        <p:spPr>
          <a:xfrm>
            <a:off x="2156059" y="1098948"/>
            <a:ext cx="2642992" cy="461665"/>
          </a:xfrm>
          <a:prstGeom prst="rect">
            <a:avLst/>
          </a:prstGeom>
          <a:ln>
            <a:solidFill>
              <a:srgbClr val="00B050"/>
            </a:solidFill>
          </a:ln>
          <a:effectLst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- 3 241,4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C4C3F10-801E-450D-8E8E-1F6F1F32C4AB}"/>
              </a:ext>
            </a:extLst>
          </p:cNvPr>
          <p:cNvSpPr/>
          <p:nvPr/>
        </p:nvSpPr>
        <p:spPr>
          <a:xfrm>
            <a:off x="5672700" y="1098948"/>
            <a:ext cx="2592053" cy="461665"/>
          </a:xfrm>
          <a:prstGeom prst="rect">
            <a:avLst/>
          </a:prstGeom>
          <a:ln>
            <a:solidFill>
              <a:srgbClr val="00B050"/>
            </a:solidFill>
          </a:ln>
          <a:effectLst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 - 3 173,4 </a:t>
            </a:r>
          </a:p>
        </p:txBody>
      </p:sp>
    </p:spTree>
    <p:extLst>
      <p:ext uri="{BB962C8B-B14F-4D97-AF65-F5344CB8AC3E}">
        <p14:creationId xmlns:p14="http://schemas.microsoft.com/office/powerpoint/2010/main" val="2747899703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BDFD02-05F0-4C76-B541-523D3CC60483}"/>
              </a:ext>
            </a:extLst>
          </p:cNvPr>
          <p:cNvSpPr txBox="1">
            <a:spLocks/>
          </p:cNvSpPr>
          <p:nvPr/>
        </p:nvSpPr>
        <p:spPr>
          <a:xfrm>
            <a:off x="4705633" y="234404"/>
            <a:ext cx="4187183" cy="4907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5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Местные налоги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8A59083-75CF-4147-AD10-44ED1579A448}"/>
              </a:ext>
            </a:extLst>
          </p:cNvPr>
          <p:cNvSpPr/>
          <p:nvPr/>
        </p:nvSpPr>
        <p:spPr>
          <a:xfrm>
            <a:off x="1953879" y="2216116"/>
            <a:ext cx="4505199" cy="15764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8CEE45C9-1066-45F8-9378-E29568216DC1}"/>
              </a:ext>
            </a:extLst>
          </p:cNvPr>
          <p:cNvSpPr/>
          <p:nvPr/>
        </p:nvSpPr>
        <p:spPr>
          <a:xfrm>
            <a:off x="1590837" y="2475136"/>
            <a:ext cx="733425" cy="733425"/>
          </a:xfrm>
          <a:prstGeom prst="ellipse">
            <a:avLst/>
          </a:prstGeom>
          <a:solidFill>
            <a:srgbClr val="E3DED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18036F8-5BBA-4403-89C6-D12B374C4C3E}"/>
              </a:ext>
            </a:extLst>
          </p:cNvPr>
          <p:cNvSpPr/>
          <p:nvPr/>
        </p:nvSpPr>
        <p:spPr>
          <a:xfrm>
            <a:off x="1953880" y="3892907"/>
            <a:ext cx="4505198" cy="28352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DE043A86-D09C-48F4-B765-58F0F41CC4C1}"/>
              </a:ext>
            </a:extLst>
          </p:cNvPr>
          <p:cNvSpPr txBox="1">
            <a:spLocks/>
          </p:cNvSpPr>
          <p:nvPr/>
        </p:nvSpPr>
        <p:spPr>
          <a:xfrm>
            <a:off x="2545106" y="3925160"/>
            <a:ext cx="3980851" cy="293284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налог:</a:t>
            </a:r>
          </a:p>
          <a:p>
            <a:pPr marL="268288" indent="0">
              <a:buNone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   налог с организаций;</a:t>
            </a:r>
          </a:p>
          <a:p>
            <a:pPr marL="268288" indent="0">
              <a:buNone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налог с физических лиц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Платят простые граждане и организации, у которых есть земля в собственности, бессрочном пользовании или пожизненном наследуемом владении</a:t>
            </a:r>
          </a:p>
          <a:p>
            <a:pPr marL="360363" indent="0">
              <a:buNone/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802764F3-1341-410E-9F5D-7CFB2E5FEAF0}"/>
              </a:ext>
            </a:extLst>
          </p:cNvPr>
          <p:cNvSpPr/>
          <p:nvPr/>
        </p:nvSpPr>
        <p:spPr>
          <a:xfrm>
            <a:off x="1578569" y="4135848"/>
            <a:ext cx="733425" cy="733425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AEC2DF-2C25-41DE-B9AD-9E8785440338}"/>
              </a:ext>
            </a:extLst>
          </p:cNvPr>
          <p:cNvSpPr txBox="1"/>
          <p:nvPr/>
        </p:nvSpPr>
        <p:spPr>
          <a:xfrm>
            <a:off x="1564657" y="4135848"/>
            <a:ext cx="733424" cy="70788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</a:rPr>
              <a:t>2</a:t>
            </a:r>
            <a:endParaRPr lang="ru-RU" sz="4000" b="1" dirty="0">
              <a:solidFill>
                <a:schemeClr val="tx2"/>
              </a:solidFill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2AC0649C-C998-4252-91F5-547DBFEDC33D}"/>
              </a:ext>
            </a:extLst>
          </p:cNvPr>
          <p:cNvSpPr txBox="1">
            <a:spLocks/>
          </p:cNvSpPr>
          <p:nvPr/>
        </p:nvSpPr>
        <p:spPr>
          <a:xfrm>
            <a:off x="2502764" y="2344465"/>
            <a:ext cx="3836801" cy="2007407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имущество физических лиц</a:t>
            </a:r>
          </a:p>
          <a:p>
            <a:pPr marL="0" indent="0">
              <a:buNone/>
            </a:pP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Платят физические лица с любой недвижимостью в собственности</a:t>
            </a:r>
            <a:endParaRPr lang="en-US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五边形 37">
            <a:extLst>
              <a:ext uri="{FF2B5EF4-FFF2-40B4-BE49-F238E27FC236}">
                <a16:creationId xmlns:a16="http://schemas.microsoft.com/office/drawing/2014/main" id="{D90556B8-0298-4665-87DA-CCA9E299F816}"/>
              </a:ext>
            </a:extLst>
          </p:cNvPr>
          <p:cNvSpPr/>
          <p:nvPr/>
        </p:nvSpPr>
        <p:spPr>
          <a:xfrm rot="10800000" flipH="1">
            <a:off x="2600190" y="4411920"/>
            <a:ext cx="186481" cy="227984"/>
          </a:xfrm>
          <a:prstGeom prst="homePlate">
            <a:avLst/>
          </a:prstGeom>
          <a:solidFill>
            <a:srgbClr val="5E9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五边形 37">
            <a:extLst>
              <a:ext uri="{FF2B5EF4-FFF2-40B4-BE49-F238E27FC236}">
                <a16:creationId xmlns:a16="http://schemas.microsoft.com/office/drawing/2014/main" id="{9CE10901-3E47-488C-9353-9B88097953C3}"/>
              </a:ext>
            </a:extLst>
          </p:cNvPr>
          <p:cNvSpPr/>
          <p:nvPr/>
        </p:nvSpPr>
        <p:spPr>
          <a:xfrm rot="10800000" flipH="1">
            <a:off x="2600190" y="5059992"/>
            <a:ext cx="186481" cy="227984"/>
          </a:xfrm>
          <a:prstGeom prst="homePlate">
            <a:avLst/>
          </a:prstGeom>
          <a:solidFill>
            <a:srgbClr val="5E9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71A337C-E946-4300-B0EC-2B6924D4AF4D}"/>
              </a:ext>
            </a:extLst>
          </p:cNvPr>
          <p:cNvSpPr/>
          <p:nvPr/>
        </p:nvSpPr>
        <p:spPr>
          <a:xfrm>
            <a:off x="1487487" y="679919"/>
            <a:ext cx="103695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Местные налоги в Российской Федерации — это налоги и сборы, которые устанавливаются Налоговым кодексом Российской Федерации и нормативно-правовыми актами муниципальных образований и обязательны к уплате на этих территориях.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 ст.15 НК РФ к местным налогам и сборам относятся земельный налог, налог на имущество физических лиц, торговый сбор, туристический налог. На территории городского округа город Стерлитамак Республики Башкортостан установлены: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5">
            <a:extLst>
              <a:ext uri="{FF2B5EF4-FFF2-40B4-BE49-F238E27FC236}">
                <a16:creationId xmlns:a16="http://schemas.microsoft.com/office/drawing/2014/main" id="{708EC4DE-50FA-472E-B561-12EA5F0ED8F6}"/>
              </a:ext>
            </a:extLst>
          </p:cNvPr>
          <p:cNvSpPr/>
          <p:nvPr/>
        </p:nvSpPr>
        <p:spPr>
          <a:xfrm rot="5400000">
            <a:off x="8417639" y="3238416"/>
            <a:ext cx="2802976" cy="4176464"/>
          </a:xfrm>
          <a:prstGeom prst="roundRect">
            <a:avLst/>
          </a:prstGeom>
          <a:noFill/>
          <a:ln w="38100">
            <a:solidFill>
              <a:srgbClr val="C5E0B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703118A-711A-448E-9F44-E5C76FCA8986}"/>
              </a:ext>
            </a:extLst>
          </p:cNvPr>
          <p:cNvSpPr/>
          <p:nvPr/>
        </p:nvSpPr>
        <p:spPr>
          <a:xfrm>
            <a:off x="8044374" y="3970444"/>
            <a:ext cx="39117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Совета городского округа г. Стерлитамак РБ от 21.11.2017 № 4-1/12з (ред. от 29.10.2024) «Об установлении земельного налога»</a:t>
            </a:r>
          </a:p>
          <a:p>
            <a:pPr indent="360363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предоставлены льготы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5">
            <a:extLst>
              <a:ext uri="{FF2B5EF4-FFF2-40B4-BE49-F238E27FC236}">
                <a16:creationId xmlns:a16="http://schemas.microsoft.com/office/drawing/2014/main" id="{D96CF4D9-1D97-4E05-9D5E-DE1B4E92E97C}"/>
              </a:ext>
            </a:extLst>
          </p:cNvPr>
          <p:cNvSpPr/>
          <p:nvPr/>
        </p:nvSpPr>
        <p:spPr>
          <a:xfrm rot="5400000">
            <a:off x="9002791" y="916125"/>
            <a:ext cx="1576478" cy="4176464"/>
          </a:xfrm>
          <a:prstGeom prst="roundRect">
            <a:avLst/>
          </a:prstGeom>
          <a:noFill/>
          <a:ln w="38100">
            <a:solidFill>
              <a:srgbClr val="73B2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85F9537-2D3A-4829-B86D-1B66BF266E5D}"/>
              </a:ext>
            </a:extLst>
          </p:cNvPr>
          <p:cNvSpPr/>
          <p:nvPr/>
        </p:nvSpPr>
        <p:spPr>
          <a:xfrm>
            <a:off x="8019946" y="2263640"/>
            <a:ext cx="39117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Совета городского округа г. Стерлитамак РБ от 21.11.2017 № 4-2/12з (ред. от 29.10.2024) «Об установлении налога на имущество физических лиц»</a:t>
            </a:r>
          </a:p>
        </p:txBody>
      </p:sp>
      <p:sp>
        <p:nvSpPr>
          <p:cNvPr id="17" name="五边形 37">
            <a:extLst>
              <a:ext uri="{FF2B5EF4-FFF2-40B4-BE49-F238E27FC236}">
                <a16:creationId xmlns:a16="http://schemas.microsoft.com/office/drawing/2014/main" id="{7E866DE5-A388-4A60-B9FB-F478CC4AEA3B}"/>
              </a:ext>
            </a:extLst>
          </p:cNvPr>
          <p:cNvSpPr/>
          <p:nvPr/>
        </p:nvSpPr>
        <p:spPr>
          <a:xfrm rot="10800000" flipH="1">
            <a:off x="6675103" y="2551672"/>
            <a:ext cx="706793" cy="864096"/>
          </a:xfrm>
          <a:prstGeom prst="homePlate">
            <a:avLst/>
          </a:prstGeom>
          <a:solidFill>
            <a:srgbClr val="73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8" name="五边形 37">
            <a:extLst>
              <a:ext uri="{FF2B5EF4-FFF2-40B4-BE49-F238E27FC236}">
                <a16:creationId xmlns:a16="http://schemas.microsoft.com/office/drawing/2014/main" id="{20FB3B61-68AB-476C-8E25-6CD72348362D}"/>
              </a:ext>
            </a:extLst>
          </p:cNvPr>
          <p:cNvSpPr/>
          <p:nvPr/>
        </p:nvSpPr>
        <p:spPr>
          <a:xfrm rot="10800000" flipH="1">
            <a:off x="6682069" y="4207856"/>
            <a:ext cx="706793" cy="864096"/>
          </a:xfrm>
          <a:prstGeom prst="homePlate">
            <a:avLst/>
          </a:prstGeom>
          <a:solidFill>
            <a:srgbClr val="B8D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256514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814999B-B874-41EB-8C47-AA6706DE2D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207945"/>
              </p:ext>
            </p:extLst>
          </p:nvPr>
        </p:nvGraphicFramePr>
        <p:xfrm>
          <a:off x="1487488" y="1873187"/>
          <a:ext cx="9998654" cy="4249127"/>
        </p:xfrm>
        <a:graphic>
          <a:graphicData uri="http://schemas.openxmlformats.org/drawingml/2006/table">
            <a:tbl>
              <a:tblPr>
                <a:effectLst>
                  <a:outerShdw blurRad="38100" dist="38100" sx="1000" sy="1000" algn="bl" rotWithShape="0">
                    <a:schemeClr val="tx1">
                      <a:lumMod val="95000"/>
                      <a:lumOff val="5000"/>
                      <a:alpha val="0"/>
                    </a:schemeClr>
                  </a:outerShdw>
                </a:effectLst>
                <a:tableStyleId>{5C22544A-7EE6-4342-B048-85BDC9FD1C3A}</a:tableStyleId>
              </a:tblPr>
              <a:tblGrid>
                <a:gridCol w="1536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8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76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76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8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62374">
                <a:tc>
                  <a:txBody>
                    <a:bodyPr/>
                    <a:lstStyle/>
                    <a:p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7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</a:t>
                      </a:r>
                      <a:r>
                        <a:rPr lang="ru-RU" sz="17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муниципальной собственности</a:t>
                      </a:r>
                      <a:endParaRPr lang="ru-RU" sz="17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459,4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491,1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520,5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067">
                <a:tc>
                  <a:txBody>
                    <a:bodyPr/>
                    <a:lstStyle/>
                    <a:p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7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301,0</a:t>
                      </a:r>
                    </a:p>
                  </a:txBody>
                  <a:tcPr marL="72000" marT="0" marB="68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138,0</a:t>
                      </a:r>
                    </a:p>
                  </a:txBody>
                  <a:tcPr marL="72000" marT="0" marB="68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48,0</a:t>
                      </a:r>
                    </a:p>
                  </a:txBody>
                  <a:tcPr marL="72000" marT="0" marB="68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3343">
                <a:tc>
                  <a:txBody>
                    <a:bodyPr/>
                    <a:lstStyle/>
                    <a:p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5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7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5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</a:t>
                      </a:r>
                      <a:r>
                        <a:rPr lang="ru-RU" sz="17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санкции, возмещение ущерба</a:t>
                      </a:r>
                    </a:p>
                    <a:p>
                      <a:pPr algn="l"/>
                      <a:endParaRPr lang="ru-RU" sz="17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14,7</a:t>
                      </a:r>
                    </a:p>
                  </a:txBody>
                  <a:tcPr marL="72000" marT="0" marB="68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</a:p>
                  </a:txBody>
                  <a:tcPr marL="72000" marT="0" marB="68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</a:p>
                  </a:txBody>
                  <a:tcPr marL="72000" marT="0" marB="684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3343">
                <a:tc>
                  <a:txBody>
                    <a:bodyPr/>
                    <a:lstStyle/>
                    <a:p>
                      <a:endParaRPr lang="ru-RU" sz="13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7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7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 получателями средств бюджетов городских округов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 descr="C:\Documents and Settings\Loner\Рабочий стол\Проект\1550211255.jpg">
            <a:extLst>
              <a:ext uri="{FF2B5EF4-FFF2-40B4-BE49-F238E27FC236}">
                <a16:creationId xmlns:a16="http://schemas.microsoft.com/office/drawing/2014/main" id="{51D3E85E-B15B-446F-AC6C-E0846BAD6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629" y="1872409"/>
            <a:ext cx="1536835" cy="10081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</p:pic>
      <p:pic>
        <p:nvPicPr>
          <p:cNvPr id="4" name="Picture 3" descr="C:\Documents and Settings\Loner\Рабочий стол\Проект\956c08b000913d02f11877d2680b5f2c.jpg">
            <a:extLst>
              <a:ext uri="{FF2B5EF4-FFF2-40B4-BE49-F238E27FC236}">
                <a16:creationId xmlns:a16="http://schemas.microsoft.com/office/drawing/2014/main" id="{CBC6DF52-0656-45A5-ABD6-65C75A32F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631" y="3015441"/>
            <a:ext cx="1536835" cy="936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</p:pic>
      <p:pic>
        <p:nvPicPr>
          <p:cNvPr id="5" name="Picture 4" descr="C:\Documents and Settings\Loner\Рабочий стол\Проект\delklaraciya.jpg">
            <a:extLst>
              <a:ext uri="{FF2B5EF4-FFF2-40B4-BE49-F238E27FC236}">
                <a16:creationId xmlns:a16="http://schemas.microsoft.com/office/drawing/2014/main" id="{867E129D-1AFC-4E43-B2E7-381DA36AD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630" y="4085533"/>
            <a:ext cx="1536835" cy="936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3A349E-E103-492A-9081-C007C17F99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32" y="5169963"/>
            <a:ext cx="1536833" cy="95235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2159CA3-A360-4217-8A94-FBAC10B16F17}"/>
              </a:ext>
            </a:extLst>
          </p:cNvPr>
          <p:cNvSpPr txBox="1">
            <a:spLocks/>
          </p:cNvSpPr>
          <p:nvPr/>
        </p:nvSpPr>
        <p:spPr>
          <a:xfrm>
            <a:off x="1487488" y="362058"/>
            <a:ext cx="10369550" cy="4907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5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 бюджета городского округа город Стерлитамак                   Республики Башкортостан, млн. рублей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F7C1270-3C72-4199-A875-043F2F6273A4}"/>
              </a:ext>
            </a:extLst>
          </p:cNvPr>
          <p:cNvSpPr/>
          <p:nvPr/>
        </p:nvSpPr>
        <p:spPr>
          <a:xfrm>
            <a:off x="8415233" y="6203561"/>
            <a:ext cx="761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779,1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83E720B-A03B-48EF-8EB9-4218E35C22DC}"/>
              </a:ext>
            </a:extLst>
          </p:cNvPr>
          <p:cNvSpPr/>
          <p:nvPr/>
        </p:nvSpPr>
        <p:spPr>
          <a:xfrm>
            <a:off x="9533704" y="6203561"/>
            <a:ext cx="761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644,0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2C5FE2C-FADB-4090-8901-7463F1D255E4}"/>
              </a:ext>
            </a:extLst>
          </p:cNvPr>
          <p:cNvSpPr/>
          <p:nvPr/>
        </p:nvSpPr>
        <p:spPr>
          <a:xfrm>
            <a:off x="10652175" y="6203561"/>
            <a:ext cx="761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583,4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43CF8BB-39D2-4AE3-8E53-B0FCA0FA79EC}"/>
              </a:ext>
            </a:extLst>
          </p:cNvPr>
          <p:cNvSpPr/>
          <p:nvPr/>
        </p:nvSpPr>
        <p:spPr>
          <a:xfrm>
            <a:off x="8114190" y="1500326"/>
            <a:ext cx="1233996" cy="3720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600BE2A-04A4-4B4B-8D7B-AE38DB6B871C}"/>
              </a:ext>
            </a:extLst>
          </p:cNvPr>
          <p:cNvSpPr/>
          <p:nvPr/>
        </p:nvSpPr>
        <p:spPr>
          <a:xfrm>
            <a:off x="9310895" y="1499546"/>
            <a:ext cx="1062153" cy="3720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8DC6E24-2308-4A97-8623-0AA10C75610C}"/>
              </a:ext>
            </a:extLst>
          </p:cNvPr>
          <p:cNvSpPr/>
          <p:nvPr/>
        </p:nvSpPr>
        <p:spPr>
          <a:xfrm>
            <a:off x="10295451" y="1499546"/>
            <a:ext cx="1233996" cy="3720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2028</a:t>
            </a:r>
          </a:p>
        </p:txBody>
      </p:sp>
    </p:spTree>
    <p:extLst>
      <p:ext uri="{BB962C8B-B14F-4D97-AF65-F5344CB8AC3E}">
        <p14:creationId xmlns:p14="http://schemas.microsoft.com/office/powerpoint/2010/main" val="2321132623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65D5A8-706B-4716-8ACA-612415B3D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188448"/>
            <a:ext cx="10341146" cy="63481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и структура неналоговых доходов бюджета городского округа </a:t>
            </a:r>
            <a:b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Стерлитамак Республики Башкортостан, млн. рублей</a:t>
            </a: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9A54101C-BFF9-43C1-A81D-8F311752B9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0715267"/>
              </p:ext>
            </p:extLst>
          </p:nvPr>
        </p:nvGraphicFramePr>
        <p:xfrm>
          <a:off x="1609347" y="851268"/>
          <a:ext cx="3124699" cy="6094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7829627D-0DB1-4705-9528-99897E5410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1182688"/>
              </p:ext>
            </p:extLst>
          </p:nvPr>
        </p:nvGraphicFramePr>
        <p:xfrm>
          <a:off x="5180098" y="836194"/>
          <a:ext cx="3314604" cy="6109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5D29B6E6-FAA5-4D89-8875-3337D346FB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2996334"/>
              </p:ext>
            </p:extLst>
          </p:nvPr>
        </p:nvGraphicFramePr>
        <p:xfrm>
          <a:off x="8828118" y="836194"/>
          <a:ext cx="3202195" cy="609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28FB361-3A98-4EB1-857D-3AC14E186FBE}"/>
              </a:ext>
            </a:extLst>
          </p:cNvPr>
          <p:cNvSpPr/>
          <p:nvPr/>
        </p:nvSpPr>
        <p:spPr>
          <a:xfrm>
            <a:off x="2300944" y="1095715"/>
            <a:ext cx="2433102" cy="461665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- 779,1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7EC85BD-1947-41A4-ABB5-E65968D34189}"/>
              </a:ext>
            </a:extLst>
          </p:cNvPr>
          <p:cNvSpPr/>
          <p:nvPr/>
        </p:nvSpPr>
        <p:spPr>
          <a:xfrm>
            <a:off x="5747988" y="1077247"/>
            <a:ext cx="2433102" cy="461665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 - 644,0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244890D-776C-446D-AB31-7153A8FBBC19}"/>
              </a:ext>
            </a:extLst>
          </p:cNvPr>
          <p:cNvSpPr/>
          <p:nvPr/>
        </p:nvSpPr>
        <p:spPr>
          <a:xfrm>
            <a:off x="9107252" y="1077247"/>
            <a:ext cx="2433102" cy="461665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2028 год - 583,4 </a:t>
            </a:r>
          </a:p>
        </p:txBody>
      </p:sp>
    </p:spTree>
    <p:extLst>
      <p:ext uri="{BB962C8B-B14F-4D97-AF65-F5344CB8AC3E}">
        <p14:creationId xmlns:p14="http://schemas.microsoft.com/office/powerpoint/2010/main" val="2704306484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5583D5-C405-4D06-847D-7CE98EBEF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0"/>
            <a:ext cx="10447678" cy="132587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налоговых льгот (налоговых расходов) городского округа города Стерлитамак Республики Башкортостан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2B7AC59-33D5-492B-B8B5-8DB9D05483C9}"/>
              </a:ext>
            </a:extLst>
          </p:cNvPr>
          <p:cNvSpPr/>
          <p:nvPr/>
        </p:nvSpPr>
        <p:spPr>
          <a:xfrm>
            <a:off x="1487488" y="1053530"/>
            <a:ext cx="10447678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проведения оценки эффективности планируемых к предоставлению налоговых льгот и ставок налогов, установленных решениями Совета городского округа город Стерлитамак Республики Башкортостан утвержден постановлением администрации городского округа город Стерлитамак Республики Башкортостан  от 26.01.2021 № 130.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оценки эффективности установленных (планируемых к установлению) налоговых льгот (налоговых расходов) и ставок по местным налогам ежегодно выносятся на рассмотрение и принятие соответствующих на заседание Межведомственной комиссии по вопросам увеличения поступлений налоговых и неналоговых доходов бюджета городского округа город Стерлитамак Республики Башкортостан в соответствии с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пп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3.5. п. 3. Положения о Межведомственной комиссии по вопросам увеличения поступлений налоговых и неналоговых доходов бюджета городского округа город Стерлитамак Республики Башкортостан, утвержденного постановлением администрации городского округа город Стерлитамак Республики Башкортостан от 04.09.2025 № 2273,. 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налоговых расходов городского округа город Стерлитамак Республики Башкортостан, характеристика бюджетного, социально-экономического эффекта льгот по налогам доступны к просмотру по ссылке: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https://butget.sterlitamakadm.ru/byudzhet-goroda/otsenka-effektivnosti/efficiency-mark8.php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0E65C0-3148-4AF4-98AF-8EE190318A0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536" y="5149627"/>
            <a:ext cx="1550643" cy="15263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5929105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213830-71B1-45CB-97C5-6E0CDF28E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8682" y="170301"/>
            <a:ext cx="4845318" cy="490797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2C13D72-CE85-4487-869C-BADDE0DBB67A}"/>
              </a:ext>
            </a:extLst>
          </p:cNvPr>
          <p:cNvGrpSpPr/>
          <p:nvPr/>
        </p:nvGrpSpPr>
        <p:grpSpPr>
          <a:xfrm>
            <a:off x="1309508" y="642547"/>
            <a:ext cx="10616780" cy="6064533"/>
            <a:chOff x="1025423" y="793467"/>
            <a:chExt cx="10616780" cy="606453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F51DF7-FD14-4400-8FEB-0DDC4A5B2D64}"/>
                </a:ext>
              </a:extLst>
            </p:cNvPr>
            <p:cNvSpPr txBox="1"/>
            <p:nvPr/>
          </p:nvSpPr>
          <p:spPr>
            <a:xfrm>
              <a:off x="1203403" y="793467"/>
              <a:ext cx="10438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7200" algn="just"/>
              <a:r>
                <a:rPr lang="ru-RU" sz="1600" b="1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Безвозмездные поступления от других бюджетов бюджетной системы Российской Федерации – межбюджетные трансферты (МБТ) или средства, предоставляемые одним бюджетом другому. Межбюджетные трансферты формируют значительную часть бюджетов всех уровней.</a:t>
              </a:r>
            </a:p>
          </p:txBody>
        </p:sp>
        <p:grpSp>
          <p:nvGrpSpPr>
            <p:cNvPr id="5" name="Group 49">
              <a:extLst>
                <a:ext uri="{FF2B5EF4-FFF2-40B4-BE49-F238E27FC236}">
                  <a16:creationId xmlns:a16="http://schemas.microsoft.com/office/drawing/2014/main" id="{6590108F-7323-4C9C-BD16-C5C3D5B91FD9}"/>
                </a:ext>
              </a:extLst>
            </p:cNvPr>
            <p:cNvGrpSpPr/>
            <p:nvPr/>
          </p:nvGrpSpPr>
          <p:grpSpPr>
            <a:xfrm>
              <a:off x="1025423" y="1772898"/>
              <a:ext cx="4457763" cy="2137855"/>
              <a:chOff x="868665" y="1419634"/>
              <a:chExt cx="3868057" cy="1855044"/>
            </a:xfrm>
          </p:grpSpPr>
          <p:grpSp>
            <p:nvGrpSpPr>
              <p:cNvPr id="39" name="Group 41">
                <a:extLst>
                  <a:ext uri="{FF2B5EF4-FFF2-40B4-BE49-F238E27FC236}">
                    <a16:creationId xmlns:a16="http://schemas.microsoft.com/office/drawing/2014/main" id="{3A588C20-A872-40C8-AC58-46D6964F9BBC}"/>
                  </a:ext>
                </a:extLst>
              </p:cNvPr>
              <p:cNvGrpSpPr/>
              <p:nvPr/>
            </p:nvGrpSpPr>
            <p:grpSpPr>
              <a:xfrm>
                <a:off x="868665" y="1729695"/>
                <a:ext cx="2631796" cy="610758"/>
                <a:chOff x="868665" y="1729695"/>
                <a:chExt cx="2631796" cy="610758"/>
              </a:xfrm>
            </p:grpSpPr>
            <p:sp>
              <p:nvSpPr>
                <p:cNvPr id="44" name="Rectangle 6">
                  <a:extLst>
                    <a:ext uri="{FF2B5EF4-FFF2-40B4-BE49-F238E27FC236}">
                      <a16:creationId xmlns:a16="http://schemas.microsoft.com/office/drawing/2014/main" id="{670DA210-A967-4908-B11C-F7F906761A57}"/>
                    </a:ext>
                  </a:extLst>
                </p:cNvPr>
                <p:cNvSpPr/>
                <p:nvPr/>
              </p:nvSpPr>
              <p:spPr>
                <a:xfrm>
                  <a:off x="868665" y="1729695"/>
                  <a:ext cx="1034488" cy="468139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5" name="Rectangle: Rounded Corners 7">
                  <a:extLst>
                    <a:ext uri="{FF2B5EF4-FFF2-40B4-BE49-F238E27FC236}">
                      <a16:creationId xmlns:a16="http://schemas.microsoft.com/office/drawing/2014/main" id="{856DA45A-D099-402C-B852-C17E2075C797}"/>
                    </a:ext>
                  </a:extLst>
                </p:cNvPr>
                <p:cNvSpPr/>
                <p:nvPr/>
              </p:nvSpPr>
              <p:spPr>
                <a:xfrm>
                  <a:off x="868666" y="2032480"/>
                  <a:ext cx="2631795" cy="30797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</p:grpSp>
          <p:sp>
            <p:nvSpPr>
              <p:cNvPr id="40" name="Rectangle 8">
                <a:extLst>
                  <a:ext uri="{FF2B5EF4-FFF2-40B4-BE49-F238E27FC236}">
                    <a16:creationId xmlns:a16="http://schemas.microsoft.com/office/drawing/2014/main" id="{5F4D5656-8A65-40BB-A652-983877CBA375}"/>
                  </a:ext>
                </a:extLst>
              </p:cNvPr>
              <p:cNvSpPr/>
              <p:nvPr/>
            </p:nvSpPr>
            <p:spPr>
              <a:xfrm>
                <a:off x="1135549" y="1700955"/>
                <a:ext cx="3601173" cy="1573723"/>
              </a:xfrm>
              <a:prstGeom prst="rect">
                <a:avLst/>
              </a:prstGeom>
              <a:solidFill>
                <a:srgbClr val="D9D9D9"/>
              </a:solidFill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68580" rIns="137160" rtlCol="0" anchor="t"/>
              <a:lstStyle/>
              <a:p>
                <a:pPr algn="r"/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01</a:t>
                </a:r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480A6974-87BB-4626-B11E-116E259327F7}"/>
                  </a:ext>
                </a:extLst>
              </p:cNvPr>
              <p:cNvGrpSpPr/>
              <p:nvPr/>
            </p:nvGrpSpPr>
            <p:grpSpPr>
              <a:xfrm>
                <a:off x="868666" y="1419634"/>
                <a:ext cx="2631795" cy="617584"/>
                <a:chOff x="868666" y="1419634"/>
                <a:chExt cx="2631795" cy="617584"/>
              </a:xfrm>
            </p:grpSpPr>
            <p:sp>
              <p:nvSpPr>
                <p:cNvPr id="42" name="Rectangle: Rounded Corners 9">
                  <a:extLst>
                    <a:ext uri="{FF2B5EF4-FFF2-40B4-BE49-F238E27FC236}">
                      <a16:creationId xmlns:a16="http://schemas.microsoft.com/office/drawing/2014/main" id="{FE6753A8-EE1F-474B-9DDF-8E50AD18BBB9}"/>
                    </a:ext>
                  </a:extLst>
                </p:cNvPr>
                <p:cNvSpPr/>
                <p:nvPr/>
              </p:nvSpPr>
              <p:spPr>
                <a:xfrm>
                  <a:off x="868666" y="1419634"/>
                  <a:ext cx="2631795" cy="61284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43" name="Rectangle 10">
                  <a:extLst>
                    <a:ext uri="{FF2B5EF4-FFF2-40B4-BE49-F238E27FC236}">
                      <a16:creationId xmlns:a16="http://schemas.microsoft.com/office/drawing/2014/main" id="{D991D355-4A61-4F16-844D-BC80C2815CAC}"/>
                    </a:ext>
                  </a:extLst>
                </p:cNvPr>
                <p:cNvSpPr/>
                <p:nvPr/>
              </p:nvSpPr>
              <p:spPr>
                <a:xfrm>
                  <a:off x="920789" y="1726057"/>
                  <a:ext cx="313636" cy="311161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  <p:grpSp>
          <p:nvGrpSpPr>
            <p:cNvPr id="6" name="Group 52">
              <a:extLst>
                <a:ext uri="{FF2B5EF4-FFF2-40B4-BE49-F238E27FC236}">
                  <a16:creationId xmlns:a16="http://schemas.microsoft.com/office/drawing/2014/main" id="{2449B42B-2931-43AD-A969-8870E778D0A0}"/>
                </a:ext>
              </a:extLst>
            </p:cNvPr>
            <p:cNvGrpSpPr/>
            <p:nvPr/>
          </p:nvGrpSpPr>
          <p:grpSpPr>
            <a:xfrm>
              <a:off x="1379652" y="4293461"/>
              <a:ext cx="4415312" cy="2555014"/>
              <a:chOff x="423922" y="3716583"/>
              <a:chExt cx="3831221" cy="1803770"/>
            </a:xfrm>
          </p:grpSpPr>
          <p:grpSp>
            <p:nvGrpSpPr>
              <p:cNvPr id="32" name="Group 45">
                <a:extLst>
                  <a:ext uri="{FF2B5EF4-FFF2-40B4-BE49-F238E27FC236}">
                    <a16:creationId xmlns:a16="http://schemas.microsoft.com/office/drawing/2014/main" id="{4A52F2E9-3755-40DB-BE2A-FD291C92DFDD}"/>
                  </a:ext>
                </a:extLst>
              </p:cNvPr>
              <p:cNvGrpSpPr/>
              <p:nvPr/>
            </p:nvGrpSpPr>
            <p:grpSpPr>
              <a:xfrm>
                <a:off x="423922" y="3946541"/>
                <a:ext cx="2631795" cy="569273"/>
                <a:chOff x="423922" y="3946541"/>
                <a:chExt cx="2631795" cy="569273"/>
              </a:xfrm>
            </p:grpSpPr>
            <p:sp>
              <p:nvSpPr>
                <p:cNvPr id="37" name="Rectangle 15">
                  <a:extLst>
                    <a:ext uri="{FF2B5EF4-FFF2-40B4-BE49-F238E27FC236}">
                      <a16:creationId xmlns:a16="http://schemas.microsoft.com/office/drawing/2014/main" id="{598F7E0E-BAB5-453B-8400-3A25C42B9993}"/>
                    </a:ext>
                  </a:extLst>
                </p:cNvPr>
                <p:cNvSpPr/>
                <p:nvPr/>
              </p:nvSpPr>
              <p:spPr>
                <a:xfrm>
                  <a:off x="423922" y="3946541"/>
                  <a:ext cx="1034488" cy="468139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38" name="Rectangle: Rounded Corners 16">
                  <a:extLst>
                    <a:ext uri="{FF2B5EF4-FFF2-40B4-BE49-F238E27FC236}">
                      <a16:creationId xmlns:a16="http://schemas.microsoft.com/office/drawing/2014/main" id="{2D06F3CE-7482-48FD-9332-FDA5A772937B}"/>
                    </a:ext>
                  </a:extLst>
                </p:cNvPr>
                <p:cNvSpPr/>
                <p:nvPr/>
              </p:nvSpPr>
              <p:spPr>
                <a:xfrm>
                  <a:off x="423922" y="4235835"/>
                  <a:ext cx="2631795" cy="27997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</p:grpSp>
          <p:sp>
            <p:nvSpPr>
              <p:cNvPr id="33" name="Rectangle 17">
                <a:extLst>
                  <a:ext uri="{FF2B5EF4-FFF2-40B4-BE49-F238E27FC236}">
                    <a16:creationId xmlns:a16="http://schemas.microsoft.com/office/drawing/2014/main" id="{0F1D0F4B-65FF-45B9-ADAA-1C0185FC20A4}"/>
                  </a:ext>
                </a:extLst>
              </p:cNvPr>
              <p:cNvSpPr/>
              <p:nvPr/>
            </p:nvSpPr>
            <p:spPr>
              <a:xfrm>
                <a:off x="653970" y="3946630"/>
                <a:ext cx="3601173" cy="157372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68580" rIns="137160" rtlCol="0" anchor="t"/>
              <a:lstStyle/>
              <a:p>
                <a:pPr algn="r"/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03</a:t>
                </a:r>
              </a:p>
            </p:txBody>
          </p:sp>
          <p:grpSp>
            <p:nvGrpSpPr>
              <p:cNvPr id="34" name="Group 46">
                <a:extLst>
                  <a:ext uri="{FF2B5EF4-FFF2-40B4-BE49-F238E27FC236}">
                    <a16:creationId xmlns:a16="http://schemas.microsoft.com/office/drawing/2014/main" id="{6CE5BB87-7D17-48B9-A01A-8E002B20FA3B}"/>
                  </a:ext>
                </a:extLst>
              </p:cNvPr>
              <p:cNvGrpSpPr/>
              <p:nvPr/>
            </p:nvGrpSpPr>
            <p:grpSpPr>
              <a:xfrm>
                <a:off x="423922" y="3716583"/>
                <a:ext cx="2631795" cy="505255"/>
                <a:chOff x="423922" y="3716583"/>
                <a:chExt cx="2631795" cy="505255"/>
              </a:xfrm>
            </p:grpSpPr>
            <p:sp>
              <p:nvSpPr>
                <p:cNvPr id="35" name="Rectangle: Rounded Corners 18">
                  <a:extLst>
                    <a:ext uri="{FF2B5EF4-FFF2-40B4-BE49-F238E27FC236}">
                      <a16:creationId xmlns:a16="http://schemas.microsoft.com/office/drawing/2014/main" id="{97549944-8114-4EDF-9BBA-07067AF80D8E}"/>
                    </a:ext>
                  </a:extLst>
                </p:cNvPr>
                <p:cNvSpPr/>
                <p:nvPr/>
              </p:nvSpPr>
              <p:spPr>
                <a:xfrm>
                  <a:off x="423922" y="3716583"/>
                  <a:ext cx="2631795" cy="50148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36" name="Rectangle 19">
                  <a:extLst>
                    <a:ext uri="{FF2B5EF4-FFF2-40B4-BE49-F238E27FC236}">
                      <a16:creationId xmlns:a16="http://schemas.microsoft.com/office/drawing/2014/main" id="{8564C4EF-F301-40D8-A893-2954FE1CAF8C}"/>
                    </a:ext>
                  </a:extLst>
                </p:cNvPr>
                <p:cNvSpPr/>
                <p:nvPr/>
              </p:nvSpPr>
              <p:spPr>
                <a:xfrm>
                  <a:off x="445962" y="3910677"/>
                  <a:ext cx="313636" cy="311161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  <p:grpSp>
          <p:nvGrpSpPr>
            <p:cNvPr id="7" name="Group 50">
              <a:extLst>
                <a:ext uri="{FF2B5EF4-FFF2-40B4-BE49-F238E27FC236}">
                  <a16:creationId xmlns:a16="http://schemas.microsoft.com/office/drawing/2014/main" id="{FE0B4E2B-BA57-4EE8-8F71-F0C04EFC8BAB}"/>
                </a:ext>
              </a:extLst>
            </p:cNvPr>
            <p:cNvGrpSpPr/>
            <p:nvPr/>
          </p:nvGrpSpPr>
          <p:grpSpPr>
            <a:xfrm>
              <a:off x="7166030" y="1807214"/>
              <a:ext cx="4415312" cy="2078764"/>
              <a:chOff x="4886325" y="1449411"/>
              <a:chExt cx="3831221" cy="1803770"/>
            </a:xfrm>
          </p:grpSpPr>
          <p:grpSp>
            <p:nvGrpSpPr>
              <p:cNvPr id="25" name="Group 43">
                <a:extLst>
                  <a:ext uri="{FF2B5EF4-FFF2-40B4-BE49-F238E27FC236}">
                    <a16:creationId xmlns:a16="http://schemas.microsoft.com/office/drawing/2014/main" id="{BC46A3D7-7FFD-4B6B-B198-F03B5A9F42A0}"/>
                  </a:ext>
                </a:extLst>
              </p:cNvPr>
              <p:cNvGrpSpPr/>
              <p:nvPr/>
            </p:nvGrpSpPr>
            <p:grpSpPr>
              <a:xfrm>
                <a:off x="4886325" y="1751097"/>
                <a:ext cx="2631795" cy="605141"/>
                <a:chOff x="4886325" y="1751097"/>
                <a:chExt cx="2631795" cy="605141"/>
              </a:xfrm>
            </p:grpSpPr>
            <p:sp>
              <p:nvSpPr>
                <p:cNvPr id="30" name="Rectangle 24">
                  <a:extLst>
                    <a:ext uri="{FF2B5EF4-FFF2-40B4-BE49-F238E27FC236}">
                      <a16:creationId xmlns:a16="http://schemas.microsoft.com/office/drawing/2014/main" id="{73BFDC3B-9390-47B7-8A36-5264FFDA111D}"/>
                    </a:ext>
                  </a:extLst>
                </p:cNvPr>
                <p:cNvSpPr/>
                <p:nvPr/>
              </p:nvSpPr>
              <p:spPr>
                <a:xfrm>
                  <a:off x="4886325" y="1751097"/>
                  <a:ext cx="1034488" cy="468139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31" name="Rectangle: Rounded Corners 25">
                  <a:extLst>
                    <a:ext uri="{FF2B5EF4-FFF2-40B4-BE49-F238E27FC236}">
                      <a16:creationId xmlns:a16="http://schemas.microsoft.com/office/drawing/2014/main" id="{8CA06D74-E088-4697-8368-9CB96890585F}"/>
                    </a:ext>
                  </a:extLst>
                </p:cNvPr>
                <p:cNvSpPr/>
                <p:nvPr/>
              </p:nvSpPr>
              <p:spPr>
                <a:xfrm>
                  <a:off x="4886325" y="2076252"/>
                  <a:ext cx="2631795" cy="27998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</p:grpSp>
          <p:sp>
            <p:nvSpPr>
              <p:cNvPr id="26" name="Rectangle 26">
                <a:extLst>
                  <a:ext uri="{FF2B5EF4-FFF2-40B4-BE49-F238E27FC236}">
                    <a16:creationId xmlns:a16="http://schemas.microsoft.com/office/drawing/2014/main" id="{671163C5-B473-45C3-B024-DC4F30FFC828}"/>
                  </a:ext>
                </a:extLst>
              </p:cNvPr>
              <p:cNvSpPr/>
              <p:nvPr/>
            </p:nvSpPr>
            <p:spPr>
              <a:xfrm>
                <a:off x="5116373" y="1679458"/>
                <a:ext cx="3601173" cy="157372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68580" rIns="137160" rtlCol="0" anchor="t"/>
              <a:lstStyle/>
              <a:p>
                <a:pPr algn="r"/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02</a:t>
                </a:r>
              </a:p>
            </p:txBody>
          </p:sp>
          <p:grpSp>
            <p:nvGrpSpPr>
              <p:cNvPr id="27" name="Group 42">
                <a:extLst>
                  <a:ext uri="{FF2B5EF4-FFF2-40B4-BE49-F238E27FC236}">
                    <a16:creationId xmlns:a16="http://schemas.microsoft.com/office/drawing/2014/main" id="{1B8EA4BF-C295-45E4-A073-76B313B82257}"/>
                  </a:ext>
                </a:extLst>
              </p:cNvPr>
              <p:cNvGrpSpPr/>
              <p:nvPr/>
            </p:nvGrpSpPr>
            <p:grpSpPr>
              <a:xfrm>
                <a:off x="4886325" y="1449411"/>
                <a:ext cx="2631795" cy="612847"/>
                <a:chOff x="4886325" y="1449411"/>
                <a:chExt cx="2631795" cy="612847"/>
              </a:xfrm>
            </p:grpSpPr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id="{AAC92359-CCCA-43CF-8E91-D04C9C46FF61}"/>
                    </a:ext>
                  </a:extLst>
                </p:cNvPr>
                <p:cNvSpPr/>
                <p:nvPr/>
              </p:nvSpPr>
              <p:spPr>
                <a:xfrm>
                  <a:off x="4886325" y="1449411"/>
                  <a:ext cx="2631795" cy="61284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4C510B64-6D6C-45B7-A6AF-1E9C4F078D1F}"/>
                    </a:ext>
                  </a:extLst>
                </p:cNvPr>
                <p:cNvSpPr/>
                <p:nvPr/>
              </p:nvSpPr>
              <p:spPr>
                <a:xfrm>
                  <a:off x="4886325" y="1751097"/>
                  <a:ext cx="313636" cy="311161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  <p:grpSp>
          <p:nvGrpSpPr>
            <p:cNvPr id="8" name="Group 51">
              <a:extLst>
                <a:ext uri="{FF2B5EF4-FFF2-40B4-BE49-F238E27FC236}">
                  <a16:creationId xmlns:a16="http://schemas.microsoft.com/office/drawing/2014/main" id="{0C411188-093D-40FA-923A-CDBDE9F6DD54}"/>
                </a:ext>
              </a:extLst>
            </p:cNvPr>
            <p:cNvGrpSpPr/>
            <p:nvPr/>
          </p:nvGrpSpPr>
          <p:grpSpPr>
            <a:xfrm>
              <a:off x="6258855" y="4293461"/>
              <a:ext cx="4417774" cy="2078764"/>
              <a:chOff x="4884188" y="3716583"/>
              <a:chExt cx="3833358" cy="1803770"/>
            </a:xfrm>
          </p:grpSpPr>
          <p:grpSp>
            <p:nvGrpSpPr>
              <p:cNvPr id="18" name="Group 47">
                <a:extLst>
                  <a:ext uri="{FF2B5EF4-FFF2-40B4-BE49-F238E27FC236}">
                    <a16:creationId xmlns:a16="http://schemas.microsoft.com/office/drawing/2014/main" id="{CACB43A8-647E-4AA3-9835-3677EE0D523F}"/>
                  </a:ext>
                </a:extLst>
              </p:cNvPr>
              <p:cNvGrpSpPr/>
              <p:nvPr/>
            </p:nvGrpSpPr>
            <p:grpSpPr>
              <a:xfrm>
                <a:off x="4886325" y="4018269"/>
                <a:ext cx="2631795" cy="619133"/>
                <a:chOff x="4886325" y="4018269"/>
                <a:chExt cx="2631795" cy="619133"/>
              </a:xfrm>
            </p:grpSpPr>
            <p:sp>
              <p:nvSpPr>
                <p:cNvPr id="23" name="Rectangle 33">
                  <a:extLst>
                    <a:ext uri="{FF2B5EF4-FFF2-40B4-BE49-F238E27FC236}">
                      <a16:creationId xmlns:a16="http://schemas.microsoft.com/office/drawing/2014/main" id="{5969912A-FF05-4832-ABC6-C12596FFB5E1}"/>
                    </a:ext>
                  </a:extLst>
                </p:cNvPr>
                <p:cNvSpPr/>
                <p:nvPr/>
              </p:nvSpPr>
              <p:spPr>
                <a:xfrm>
                  <a:off x="4886325" y="4018269"/>
                  <a:ext cx="1034488" cy="468139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4" name="Rectangle: Rounded Corners 34">
                  <a:extLst>
                    <a:ext uri="{FF2B5EF4-FFF2-40B4-BE49-F238E27FC236}">
                      <a16:creationId xmlns:a16="http://schemas.microsoft.com/office/drawing/2014/main" id="{37E157F3-85FF-48D6-B956-73AD8FBE41A5}"/>
                    </a:ext>
                  </a:extLst>
                </p:cNvPr>
                <p:cNvSpPr/>
                <p:nvPr/>
              </p:nvSpPr>
              <p:spPr>
                <a:xfrm>
                  <a:off x="4886325" y="4329428"/>
                  <a:ext cx="2631795" cy="30797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</p:grpSp>
          <p:sp>
            <p:nvSpPr>
              <p:cNvPr id="19" name="Rectangle 35">
                <a:extLst>
                  <a:ext uri="{FF2B5EF4-FFF2-40B4-BE49-F238E27FC236}">
                    <a16:creationId xmlns:a16="http://schemas.microsoft.com/office/drawing/2014/main" id="{104A5C3D-7F4E-4192-B63C-F5AAFAF37B6A}"/>
                  </a:ext>
                </a:extLst>
              </p:cNvPr>
              <p:cNvSpPr/>
              <p:nvPr/>
            </p:nvSpPr>
            <p:spPr>
              <a:xfrm>
                <a:off x="5116373" y="3946630"/>
                <a:ext cx="3601173" cy="157372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68580" rIns="137160" rtlCol="0" anchor="t"/>
              <a:lstStyle/>
              <a:p>
                <a:pPr algn="r"/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04</a:t>
                </a:r>
              </a:p>
            </p:txBody>
          </p:sp>
          <p:grpSp>
            <p:nvGrpSpPr>
              <p:cNvPr id="20" name="Group 48">
                <a:extLst>
                  <a:ext uri="{FF2B5EF4-FFF2-40B4-BE49-F238E27FC236}">
                    <a16:creationId xmlns:a16="http://schemas.microsoft.com/office/drawing/2014/main" id="{4B6270E6-1C77-4504-AFF9-F303BFE05749}"/>
                  </a:ext>
                </a:extLst>
              </p:cNvPr>
              <p:cNvGrpSpPr/>
              <p:nvPr/>
            </p:nvGrpSpPr>
            <p:grpSpPr>
              <a:xfrm>
                <a:off x="4884188" y="3716583"/>
                <a:ext cx="2631795" cy="612847"/>
                <a:chOff x="4884188" y="3716583"/>
                <a:chExt cx="2631795" cy="612847"/>
              </a:xfrm>
            </p:grpSpPr>
            <p:sp>
              <p:nvSpPr>
                <p:cNvPr id="21" name="Rectangle: Rounded Corners 36">
                  <a:extLst>
                    <a:ext uri="{FF2B5EF4-FFF2-40B4-BE49-F238E27FC236}">
                      <a16:creationId xmlns:a16="http://schemas.microsoft.com/office/drawing/2014/main" id="{BB7F97C7-9223-49F5-A1FF-BE106F75AA8F}"/>
                    </a:ext>
                  </a:extLst>
                </p:cNvPr>
                <p:cNvSpPr/>
                <p:nvPr/>
              </p:nvSpPr>
              <p:spPr>
                <a:xfrm>
                  <a:off x="4884188" y="3716583"/>
                  <a:ext cx="2631795" cy="61284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Rectangle 37">
                  <a:extLst>
                    <a:ext uri="{FF2B5EF4-FFF2-40B4-BE49-F238E27FC236}">
                      <a16:creationId xmlns:a16="http://schemas.microsoft.com/office/drawing/2014/main" id="{28685F3A-54D1-43B8-AE29-A0C1757EDA6D}"/>
                    </a:ext>
                  </a:extLst>
                </p:cNvPr>
                <p:cNvSpPr/>
                <p:nvPr/>
              </p:nvSpPr>
              <p:spPr>
                <a:xfrm>
                  <a:off x="4886325" y="4018269"/>
                  <a:ext cx="313636" cy="311161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  <p:pic>
          <p:nvPicPr>
            <p:cNvPr id="9" name="Рисунок 8" descr="Монеты">
              <a:extLst>
                <a:ext uri="{FF2B5EF4-FFF2-40B4-BE49-F238E27FC236}">
                  <a16:creationId xmlns:a16="http://schemas.microsoft.com/office/drawing/2014/main" id="{8C8D8F3A-5A2E-49FE-A2BF-60082733F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63018" y="2234549"/>
              <a:ext cx="1871712" cy="187171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F87AEC7-C1D4-495C-8963-8F50E1A3E666}"/>
                </a:ext>
              </a:extLst>
            </p:cNvPr>
            <p:cNvSpPr txBox="1"/>
            <p:nvPr/>
          </p:nvSpPr>
          <p:spPr>
            <a:xfrm>
              <a:off x="7852424" y="1948004"/>
              <a:ext cx="21038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Субсидии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DBAAC2F-8C37-4DD6-9D52-56C635850B21}"/>
                </a:ext>
              </a:extLst>
            </p:cNvPr>
            <p:cNvSpPr txBox="1"/>
            <p:nvPr/>
          </p:nvSpPr>
          <p:spPr>
            <a:xfrm>
              <a:off x="2305933" y="4443890"/>
              <a:ext cx="21038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Субвенции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110F15-917A-459C-B6FC-456733ED2D15}"/>
                </a:ext>
              </a:extLst>
            </p:cNvPr>
            <p:cNvSpPr txBox="1"/>
            <p:nvPr/>
          </p:nvSpPr>
          <p:spPr>
            <a:xfrm>
              <a:off x="1623755" y="1905226"/>
              <a:ext cx="21038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Дотации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2E82BA-B5B8-42F8-8093-8AAA3F19070E}"/>
                </a:ext>
              </a:extLst>
            </p:cNvPr>
            <p:cNvSpPr txBox="1"/>
            <p:nvPr/>
          </p:nvSpPr>
          <p:spPr>
            <a:xfrm>
              <a:off x="6353434" y="4415644"/>
              <a:ext cx="2926466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Иные межбюджетные трансферты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E8B64A3-FAEF-44B8-98B2-EC41593D87F7}"/>
                </a:ext>
              </a:extLst>
            </p:cNvPr>
            <p:cNvSpPr txBox="1"/>
            <p:nvPr/>
          </p:nvSpPr>
          <p:spPr>
            <a:xfrm>
              <a:off x="7582246" y="2559951"/>
              <a:ext cx="3699017" cy="132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4583">
                <a:lnSpc>
                  <a:spcPct val="90000"/>
                </a:lnSpc>
                <a:spcBef>
                  <a:spcPts val="1000"/>
                </a:spcBef>
              </a:pPr>
              <a:r>
                <a:rPr lang="ru-RU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 лат. </a:t>
              </a:r>
              <a:r>
                <a:rPr lang="en-US" sz="1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subsidium</a:t>
              </a:r>
              <a:r>
                <a:rPr lang="en-US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ru-RU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помощь, поддержка. </a:t>
              </a:r>
            </a:p>
            <a:p>
              <a:pPr lvl="0" algn="ctr" defTabSz="914583">
                <a:lnSpc>
                  <a:spcPct val="90000"/>
                </a:lnSpc>
                <a:spcBef>
                  <a:spcPts val="1000"/>
                </a:spcBef>
              </a:pPr>
              <a:r>
                <a:rPr lang="ru-RU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Межбюджетные трансферты, предоставляемые в целях </a:t>
              </a:r>
              <a:r>
                <a:rPr lang="ru-RU" sz="1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софинансирования</a:t>
              </a:r>
              <a:r>
                <a:rPr lang="ru-RU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расходных обязательств нижестоящего бюджета.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0DB1899-4F08-466C-95CD-5F3DB151E208}"/>
                </a:ext>
              </a:extLst>
            </p:cNvPr>
            <p:cNvSpPr txBox="1"/>
            <p:nvPr/>
          </p:nvSpPr>
          <p:spPr>
            <a:xfrm>
              <a:off x="1731683" y="5042118"/>
              <a:ext cx="405386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ru-RU" sz="1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 лат. </a:t>
              </a:r>
              <a:r>
                <a:rPr lang="en-US" sz="1400" i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subvenre</a:t>
              </a:r>
              <a:r>
                <a:rPr lang="en-US" sz="1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ru-RU" sz="1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приходить на помощь.</a:t>
              </a:r>
            </a:p>
            <a:p>
              <a:pPr lvl="0" algn="ctr"/>
              <a:r>
                <a:rPr lang="ru-RU" sz="1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Межбюджетные трансферты, предоставляемые в целях финансового обеспечения расходных обязательств муниципальных образований, возникающих при выполнении государственных полномочий, переданных для осуществления органам местного самоуправления в установленном порядке.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E3D0A65-4E17-4C59-8C46-27D958747590}"/>
                </a:ext>
              </a:extLst>
            </p:cNvPr>
            <p:cNvSpPr txBox="1"/>
            <p:nvPr/>
          </p:nvSpPr>
          <p:spPr>
            <a:xfrm>
              <a:off x="1477422" y="2565081"/>
              <a:ext cx="384116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ru-RU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 лат. </a:t>
              </a:r>
              <a:r>
                <a:rPr lang="en-US" sz="1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dotatio</a:t>
              </a:r>
              <a:r>
                <a:rPr lang="en-US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ru-RU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дар, пожертвование.</a:t>
              </a:r>
            </a:p>
            <a:p>
              <a:pPr lvl="0" algn="ctr"/>
              <a:r>
                <a:rPr lang="ru-RU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Межбюджетные трансферты, предоставляемые на безвозмездной и безвозвратной основе без определения конкретной цели их использования.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C7DD302-C8D9-4983-9FA6-B851E2098CA8}"/>
                </a:ext>
              </a:extLst>
            </p:cNvPr>
            <p:cNvSpPr txBox="1"/>
            <p:nvPr/>
          </p:nvSpPr>
          <p:spPr>
            <a:xfrm>
              <a:off x="6978000" y="5173889"/>
              <a:ext cx="34269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Предоставляются на конкретные цели без условий долевого финансирования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0682047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C97F18-432B-4F0B-BCB0-1FBADB725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011" y="333450"/>
            <a:ext cx="10312366" cy="49079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в бюджет городского округа </a:t>
            </a:r>
            <a:b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Стерлитамак Республики Башкортостан, (план)</a:t>
            </a:r>
          </a:p>
        </p:txBody>
      </p:sp>
      <p:sp>
        <p:nvSpPr>
          <p:cNvPr id="3" name="Google Shape;801;p37">
            <a:extLst>
              <a:ext uri="{FF2B5EF4-FFF2-40B4-BE49-F238E27FC236}">
                <a16:creationId xmlns:a16="http://schemas.microsoft.com/office/drawing/2014/main" id="{84486619-CB9C-4479-8176-93233F2396D1}"/>
              </a:ext>
            </a:extLst>
          </p:cNvPr>
          <p:cNvSpPr/>
          <p:nvPr/>
        </p:nvSpPr>
        <p:spPr>
          <a:xfrm>
            <a:off x="2253053" y="1531484"/>
            <a:ext cx="2331078" cy="2334696"/>
          </a:xfrm>
          <a:prstGeom prst="arc">
            <a:avLst>
              <a:gd name="adj1" fmla="val 16200000"/>
              <a:gd name="adj2" fmla="val 16193819"/>
            </a:avLst>
          </a:prstGeom>
          <a:noFill/>
          <a:ln w="11430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Google Shape;802;p37">
            <a:extLst>
              <a:ext uri="{FF2B5EF4-FFF2-40B4-BE49-F238E27FC236}">
                <a16:creationId xmlns:a16="http://schemas.microsoft.com/office/drawing/2014/main" id="{C4221472-FE77-49A2-8C85-1A779A8BF84E}"/>
              </a:ext>
            </a:extLst>
          </p:cNvPr>
          <p:cNvSpPr/>
          <p:nvPr/>
        </p:nvSpPr>
        <p:spPr>
          <a:xfrm>
            <a:off x="2283781" y="1579849"/>
            <a:ext cx="2331078" cy="2334696"/>
          </a:xfrm>
          <a:prstGeom prst="arc">
            <a:avLst>
              <a:gd name="adj1" fmla="val 16208855"/>
              <a:gd name="adj2" fmla="val 8323456"/>
            </a:avLst>
          </a:prstGeom>
          <a:noFill/>
          <a:ln w="2286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Google Shape;803;p37">
            <a:extLst>
              <a:ext uri="{FF2B5EF4-FFF2-40B4-BE49-F238E27FC236}">
                <a16:creationId xmlns:a16="http://schemas.microsoft.com/office/drawing/2014/main" id="{E9CF554B-BF72-469A-BB59-689644976270}"/>
              </a:ext>
            </a:extLst>
          </p:cNvPr>
          <p:cNvSpPr txBox="1"/>
          <p:nvPr/>
        </p:nvSpPr>
        <p:spPr>
          <a:xfrm>
            <a:off x="2324024" y="2372111"/>
            <a:ext cx="2130313" cy="75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Condensed"/>
                <a:cs typeface="Times New Roman" panose="02020603050405020304" pitchFamily="18" charset="0"/>
                <a:sym typeface="Fira Sans Condensed"/>
              </a:rPr>
              <a:t>6 596,3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Condensed"/>
                <a:cs typeface="Times New Roman" panose="02020603050405020304" pitchFamily="18" charset="0"/>
                <a:sym typeface="Fira Sans Condensed"/>
              </a:rPr>
              <a:t>млн. рублей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Fira Sans Condensed"/>
              <a:cs typeface="Times New Roman" panose="02020603050405020304" pitchFamily="18" charset="0"/>
              <a:sym typeface="Fira Sans Condensed"/>
            </a:endParaRPr>
          </a:p>
        </p:txBody>
      </p:sp>
      <p:sp>
        <p:nvSpPr>
          <p:cNvPr id="6" name="Google Shape;807;p37">
            <a:extLst>
              <a:ext uri="{FF2B5EF4-FFF2-40B4-BE49-F238E27FC236}">
                <a16:creationId xmlns:a16="http://schemas.microsoft.com/office/drawing/2014/main" id="{3C88DDDD-5839-4DDD-8112-486F4D5CE4C9}"/>
              </a:ext>
            </a:extLst>
          </p:cNvPr>
          <p:cNvSpPr txBox="1"/>
          <p:nvPr/>
        </p:nvSpPr>
        <p:spPr>
          <a:xfrm>
            <a:off x="2227448" y="1125538"/>
            <a:ext cx="2468031" cy="362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Condensed SemiBold"/>
                <a:cs typeface="Times New Roman" panose="02020603050405020304" pitchFamily="18" charset="0"/>
                <a:sym typeface="Fira Sans Condensed SemiBold"/>
              </a:rPr>
              <a:t>2026 г.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Fira Sans Condensed SemiBold"/>
              <a:cs typeface="Times New Roman" panose="02020603050405020304" pitchFamily="18" charset="0"/>
              <a:sym typeface="Fira Sans Condensed SemiBold"/>
            </a:endParaRPr>
          </a:p>
        </p:txBody>
      </p:sp>
      <p:sp>
        <p:nvSpPr>
          <p:cNvPr id="7" name="Google Shape;803;p37">
            <a:extLst>
              <a:ext uri="{FF2B5EF4-FFF2-40B4-BE49-F238E27FC236}">
                <a16:creationId xmlns:a16="http://schemas.microsoft.com/office/drawing/2014/main" id="{CB9DFE09-16AA-4E23-A5F3-836C8031AF1E}"/>
              </a:ext>
            </a:extLst>
          </p:cNvPr>
          <p:cNvSpPr txBox="1"/>
          <p:nvPr/>
        </p:nvSpPr>
        <p:spPr>
          <a:xfrm>
            <a:off x="5961778" y="2308767"/>
            <a:ext cx="2130313" cy="75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Condensed"/>
                <a:cs typeface="Times New Roman" panose="02020603050405020304" pitchFamily="18" charset="0"/>
                <a:sym typeface="Fira Sans Condensed"/>
              </a:rPr>
              <a:t>5 969,4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Condensed"/>
                <a:cs typeface="Times New Roman" panose="02020603050405020304" pitchFamily="18" charset="0"/>
                <a:sym typeface="Fira Sans Condensed"/>
              </a:rPr>
              <a:t>млн. рублей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Fira Sans Condensed"/>
              <a:cs typeface="Times New Roman" panose="02020603050405020304" pitchFamily="18" charset="0"/>
              <a:sym typeface="Fira Sans Condensed"/>
            </a:endParaRPr>
          </a:p>
        </p:txBody>
      </p:sp>
      <p:sp>
        <p:nvSpPr>
          <p:cNvPr id="8" name="Google Shape;803;p37">
            <a:extLst>
              <a:ext uri="{FF2B5EF4-FFF2-40B4-BE49-F238E27FC236}">
                <a16:creationId xmlns:a16="http://schemas.microsoft.com/office/drawing/2014/main" id="{3D99B56D-37F4-42F2-B586-DDA23630CBC0}"/>
              </a:ext>
            </a:extLst>
          </p:cNvPr>
          <p:cNvSpPr txBox="1"/>
          <p:nvPr/>
        </p:nvSpPr>
        <p:spPr>
          <a:xfrm>
            <a:off x="9550971" y="2391416"/>
            <a:ext cx="2046944" cy="75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Condensed"/>
                <a:cs typeface="Times New Roman" panose="02020603050405020304" pitchFamily="18" charset="0"/>
                <a:sym typeface="Fira Sans Condensed"/>
              </a:rPr>
              <a:t>5 142,0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Condensed"/>
                <a:cs typeface="Times New Roman" panose="02020603050405020304" pitchFamily="18" charset="0"/>
                <a:sym typeface="Fira Sans Condensed"/>
              </a:rPr>
              <a:t>млн. рублей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Fira Sans Condensed"/>
              <a:cs typeface="Times New Roman" panose="02020603050405020304" pitchFamily="18" charset="0"/>
              <a:sym typeface="Fira Sans Condensed"/>
            </a:endParaRPr>
          </a:p>
        </p:txBody>
      </p:sp>
      <p:sp>
        <p:nvSpPr>
          <p:cNvPr id="9" name="Google Shape;808;p37">
            <a:extLst>
              <a:ext uri="{FF2B5EF4-FFF2-40B4-BE49-F238E27FC236}">
                <a16:creationId xmlns:a16="http://schemas.microsoft.com/office/drawing/2014/main" id="{8AE01DDB-5BB1-414F-847D-980CD886EE53}"/>
              </a:ext>
            </a:extLst>
          </p:cNvPr>
          <p:cNvSpPr txBox="1"/>
          <p:nvPr/>
        </p:nvSpPr>
        <p:spPr>
          <a:xfrm>
            <a:off x="9298276" y="1125538"/>
            <a:ext cx="2469151" cy="362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Condensed SemiBold"/>
                <a:cs typeface="Times New Roman" panose="02020603050405020304" pitchFamily="18" charset="0"/>
                <a:sym typeface="Fira Sans Condensed SemiBold"/>
              </a:rPr>
              <a:t>2028 г.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Fira Sans Condensed SemiBold"/>
              <a:cs typeface="Times New Roman" panose="02020603050405020304" pitchFamily="18" charset="0"/>
              <a:sym typeface="Fira Sans Condensed SemiBold"/>
            </a:endParaRPr>
          </a:p>
        </p:txBody>
      </p:sp>
      <p:sp>
        <p:nvSpPr>
          <p:cNvPr id="10" name="Google Shape;801;p37">
            <a:extLst>
              <a:ext uri="{FF2B5EF4-FFF2-40B4-BE49-F238E27FC236}">
                <a16:creationId xmlns:a16="http://schemas.microsoft.com/office/drawing/2014/main" id="{D995535B-6015-4997-826C-6182F52B8A2C}"/>
              </a:ext>
            </a:extLst>
          </p:cNvPr>
          <p:cNvSpPr/>
          <p:nvPr/>
        </p:nvSpPr>
        <p:spPr>
          <a:xfrm>
            <a:off x="5830197" y="1517438"/>
            <a:ext cx="2333005" cy="2333004"/>
          </a:xfrm>
          <a:prstGeom prst="arc">
            <a:avLst>
              <a:gd name="adj1" fmla="val 16200000"/>
              <a:gd name="adj2" fmla="val 16193819"/>
            </a:avLst>
          </a:prstGeom>
          <a:noFill/>
          <a:ln w="11430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Google Shape;802;p37">
            <a:extLst>
              <a:ext uri="{FF2B5EF4-FFF2-40B4-BE49-F238E27FC236}">
                <a16:creationId xmlns:a16="http://schemas.microsoft.com/office/drawing/2014/main" id="{5CAD2282-9DAD-4A10-A35C-1BDFD424F6A6}"/>
              </a:ext>
            </a:extLst>
          </p:cNvPr>
          <p:cNvSpPr/>
          <p:nvPr/>
        </p:nvSpPr>
        <p:spPr>
          <a:xfrm>
            <a:off x="5830197" y="1500660"/>
            <a:ext cx="2333005" cy="2333004"/>
          </a:xfrm>
          <a:prstGeom prst="arc">
            <a:avLst>
              <a:gd name="adj1" fmla="val 16206889"/>
              <a:gd name="adj2" fmla="val 7470526"/>
            </a:avLst>
          </a:prstGeom>
          <a:noFill/>
          <a:ln w="228600" cap="flat" cmpd="sng">
            <a:solidFill>
              <a:srgbClr val="76A46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Google Shape;807;p37">
            <a:extLst>
              <a:ext uri="{FF2B5EF4-FFF2-40B4-BE49-F238E27FC236}">
                <a16:creationId xmlns:a16="http://schemas.microsoft.com/office/drawing/2014/main" id="{513C6EFD-A382-4F16-BC2E-2A4035371383}"/>
              </a:ext>
            </a:extLst>
          </p:cNvPr>
          <p:cNvSpPr txBox="1"/>
          <p:nvPr/>
        </p:nvSpPr>
        <p:spPr>
          <a:xfrm>
            <a:off x="5881326" y="1025352"/>
            <a:ext cx="2469151" cy="362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Condensed SemiBold"/>
                <a:cs typeface="Times New Roman" panose="02020603050405020304" pitchFamily="18" charset="0"/>
                <a:sym typeface="Fira Sans Condensed SemiBold"/>
              </a:rPr>
              <a:t>2027 г.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Fira Sans Condensed SemiBold"/>
              <a:cs typeface="Times New Roman" panose="02020603050405020304" pitchFamily="18" charset="0"/>
              <a:sym typeface="Fira Sans Condensed SemiBold"/>
            </a:endParaRPr>
          </a:p>
        </p:txBody>
      </p:sp>
      <p:sp>
        <p:nvSpPr>
          <p:cNvPr id="13" name="Google Shape;804;p37">
            <a:extLst>
              <a:ext uri="{FF2B5EF4-FFF2-40B4-BE49-F238E27FC236}">
                <a16:creationId xmlns:a16="http://schemas.microsoft.com/office/drawing/2014/main" id="{58487DAC-DD1A-44B5-BEF6-4E5A8385D079}"/>
              </a:ext>
            </a:extLst>
          </p:cNvPr>
          <p:cNvSpPr/>
          <p:nvPr/>
        </p:nvSpPr>
        <p:spPr>
          <a:xfrm>
            <a:off x="9391163" y="1600845"/>
            <a:ext cx="2333005" cy="2333004"/>
          </a:xfrm>
          <a:prstGeom prst="arc">
            <a:avLst>
              <a:gd name="adj1" fmla="val 16200000"/>
              <a:gd name="adj2" fmla="val 16193819"/>
            </a:avLst>
          </a:prstGeom>
          <a:noFill/>
          <a:ln w="11430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Google Shape;805;p37">
            <a:extLst>
              <a:ext uri="{FF2B5EF4-FFF2-40B4-BE49-F238E27FC236}">
                <a16:creationId xmlns:a16="http://schemas.microsoft.com/office/drawing/2014/main" id="{1DE6F68B-2FBD-4ED7-A947-0902DAF6E7EF}"/>
              </a:ext>
            </a:extLst>
          </p:cNvPr>
          <p:cNvSpPr/>
          <p:nvPr/>
        </p:nvSpPr>
        <p:spPr>
          <a:xfrm>
            <a:off x="9407941" y="1600845"/>
            <a:ext cx="2333005" cy="2333004"/>
          </a:xfrm>
          <a:prstGeom prst="arc">
            <a:avLst>
              <a:gd name="adj1" fmla="val 16171412"/>
              <a:gd name="adj2" fmla="val 6441573"/>
            </a:avLst>
          </a:prstGeom>
          <a:noFill/>
          <a:ln w="228600" cap="flat" cmpd="sng">
            <a:solidFill>
              <a:srgbClr val="ED7D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15" name="Объект 5">
            <a:extLst>
              <a:ext uri="{FF2B5EF4-FFF2-40B4-BE49-F238E27FC236}">
                <a16:creationId xmlns:a16="http://schemas.microsoft.com/office/drawing/2014/main" id="{0491CF19-E122-4E06-AD7E-84B793BC01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2379541"/>
              </p:ext>
            </p:extLst>
          </p:nvPr>
        </p:nvGraphicFramePr>
        <p:xfrm>
          <a:off x="1386445" y="3408901"/>
          <a:ext cx="3157340" cy="3429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Объект 5">
            <a:extLst>
              <a:ext uri="{FF2B5EF4-FFF2-40B4-BE49-F238E27FC236}">
                <a16:creationId xmlns:a16="http://schemas.microsoft.com/office/drawing/2014/main" id="{4136BAFF-A1E5-4370-B0FC-C0C4DF5A2D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957206"/>
              </p:ext>
            </p:extLst>
          </p:nvPr>
        </p:nvGraphicFramePr>
        <p:xfrm>
          <a:off x="5110117" y="3140174"/>
          <a:ext cx="3157340" cy="3717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Объект 5">
            <a:extLst>
              <a:ext uri="{FF2B5EF4-FFF2-40B4-BE49-F238E27FC236}">
                <a16:creationId xmlns:a16="http://schemas.microsoft.com/office/drawing/2014/main" id="{F3DC04E6-4AF5-41F7-9D16-C4276DC26C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608961"/>
              </p:ext>
            </p:extLst>
          </p:nvPr>
        </p:nvGraphicFramePr>
        <p:xfrm>
          <a:off x="8682095" y="3240359"/>
          <a:ext cx="3157340" cy="3717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83063517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2A120A3-9833-425A-B372-17038ADCF215}"/>
              </a:ext>
            </a:extLst>
          </p:cNvPr>
          <p:cNvGrpSpPr/>
          <p:nvPr/>
        </p:nvGrpSpPr>
        <p:grpSpPr>
          <a:xfrm>
            <a:off x="5763671" y="2869011"/>
            <a:ext cx="6428329" cy="3631375"/>
            <a:chOff x="534996" y="412482"/>
            <a:chExt cx="7363976" cy="5649317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51E0086E-2EB2-479F-9641-4F8D63452E4C}"/>
                </a:ext>
              </a:extLst>
            </p:cNvPr>
            <p:cNvGrpSpPr/>
            <p:nvPr/>
          </p:nvGrpSpPr>
          <p:grpSpPr>
            <a:xfrm>
              <a:off x="534996" y="1804185"/>
              <a:ext cx="6811073" cy="4257614"/>
              <a:chOff x="893524" y="2157443"/>
              <a:chExt cx="5986020" cy="3171548"/>
            </a:xfrm>
          </p:grpSpPr>
          <p:grpSp>
            <p:nvGrpSpPr>
              <p:cNvPr id="5" name="Группа 4">
                <a:extLst>
                  <a:ext uri="{FF2B5EF4-FFF2-40B4-BE49-F238E27FC236}">
                    <a16:creationId xmlns:a16="http://schemas.microsoft.com/office/drawing/2014/main" id="{394274A6-40A5-4C34-AC0E-9E24F86163F3}"/>
                  </a:ext>
                </a:extLst>
              </p:cNvPr>
              <p:cNvGrpSpPr/>
              <p:nvPr/>
            </p:nvGrpSpPr>
            <p:grpSpPr>
              <a:xfrm>
                <a:off x="893524" y="2157443"/>
                <a:ext cx="2061363" cy="3118480"/>
                <a:chOff x="846308" y="2963232"/>
                <a:chExt cx="1932256" cy="2269175"/>
              </a:xfrm>
            </p:grpSpPr>
            <p:grpSp>
              <p:nvGrpSpPr>
                <p:cNvPr id="23" name="Group 21">
                  <a:extLst>
                    <a:ext uri="{FF2B5EF4-FFF2-40B4-BE49-F238E27FC236}">
                      <a16:creationId xmlns:a16="http://schemas.microsoft.com/office/drawing/2014/main" id="{BAFE5C7F-D9FC-48C3-B377-7E048A33E120}"/>
                    </a:ext>
                  </a:extLst>
                </p:cNvPr>
                <p:cNvGrpSpPr/>
                <p:nvPr/>
              </p:nvGrpSpPr>
              <p:grpSpPr>
                <a:xfrm>
                  <a:off x="1717705" y="2974345"/>
                  <a:ext cx="980168" cy="2258062"/>
                  <a:chOff x="5450016" y="1696591"/>
                  <a:chExt cx="1215524" cy="2117456"/>
                </a:xfrm>
              </p:grpSpPr>
              <p:sp>
                <p:nvSpPr>
                  <p:cNvPr id="32" name="Freeform 14">
                    <a:extLst>
                      <a:ext uri="{FF2B5EF4-FFF2-40B4-BE49-F238E27FC236}">
                        <a16:creationId xmlns:a16="http://schemas.microsoft.com/office/drawing/2014/main" id="{46A5AC4F-9E79-49EA-8F8A-7C47A7D2BF9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50016" y="1696591"/>
                    <a:ext cx="1169776" cy="406358"/>
                  </a:xfrm>
                  <a:custGeom>
                    <a:avLst/>
                    <a:gdLst>
                      <a:gd name="T0" fmla="*/ 40 w 142"/>
                      <a:gd name="T1" fmla="*/ 0 h 141"/>
                      <a:gd name="T2" fmla="*/ 102 w 142"/>
                      <a:gd name="T3" fmla="*/ 0 h 141"/>
                      <a:gd name="T4" fmla="*/ 142 w 142"/>
                      <a:gd name="T5" fmla="*/ 40 h 141"/>
                      <a:gd name="T6" fmla="*/ 142 w 142"/>
                      <a:gd name="T7" fmla="*/ 101 h 141"/>
                      <a:gd name="T8" fmla="*/ 102 w 142"/>
                      <a:gd name="T9" fmla="*/ 141 h 141"/>
                      <a:gd name="T10" fmla="*/ 40 w 142"/>
                      <a:gd name="T11" fmla="*/ 141 h 141"/>
                      <a:gd name="T12" fmla="*/ 0 w 142"/>
                      <a:gd name="T13" fmla="*/ 101 h 141"/>
                      <a:gd name="T14" fmla="*/ 0 w 142"/>
                      <a:gd name="T15" fmla="*/ 40 h 141"/>
                      <a:gd name="T16" fmla="*/ 40 w 142"/>
                      <a:gd name="T17" fmla="*/ 0 h 1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42" h="141">
                        <a:moveTo>
                          <a:pt x="40" y="0"/>
                        </a:moveTo>
                        <a:cubicBezTo>
                          <a:pt x="102" y="0"/>
                          <a:pt x="102" y="0"/>
                          <a:pt x="102" y="0"/>
                        </a:cubicBezTo>
                        <a:cubicBezTo>
                          <a:pt x="124" y="0"/>
                          <a:pt x="142" y="18"/>
                          <a:pt x="142" y="40"/>
                        </a:cubicBezTo>
                        <a:cubicBezTo>
                          <a:pt x="142" y="101"/>
                          <a:pt x="142" y="101"/>
                          <a:pt x="142" y="101"/>
                        </a:cubicBezTo>
                        <a:cubicBezTo>
                          <a:pt x="142" y="123"/>
                          <a:pt x="124" y="141"/>
                          <a:pt x="102" y="141"/>
                        </a:cubicBezTo>
                        <a:cubicBezTo>
                          <a:pt x="40" y="141"/>
                          <a:pt x="40" y="141"/>
                          <a:pt x="40" y="141"/>
                        </a:cubicBezTo>
                        <a:cubicBezTo>
                          <a:pt x="18" y="141"/>
                          <a:pt x="0" y="123"/>
                          <a:pt x="0" y="101"/>
                        </a:cubicBezTo>
                        <a:cubicBezTo>
                          <a:pt x="0" y="40"/>
                          <a:pt x="0" y="40"/>
                          <a:pt x="0" y="40"/>
                        </a:cubicBezTo>
                        <a:cubicBezTo>
                          <a:pt x="0" y="18"/>
                          <a:pt x="18" y="0"/>
                          <a:pt x="40" y="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7EB0C4"/>
                      </a:gs>
                      <a:gs pos="100000">
                        <a:srgbClr val="468198"/>
                      </a:gs>
                    </a:gsLst>
                    <a:path path="circle">
                      <a:fillToRect l="50000" t="130000" r="50000" b="-30000"/>
                    </a:path>
                  </a:gradFill>
                  <a:ln>
                    <a:noFill/>
                  </a:ln>
                </p:spPr>
                <p:txBody>
                  <a:bodyPr vert="horz" wrap="square" lIns="68573" tIns="34286" rIns="68573" bIns="3428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 sz="105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3" name="Freeform 15">
                    <a:extLst>
                      <a:ext uri="{FF2B5EF4-FFF2-40B4-BE49-F238E27FC236}">
                        <a16:creationId xmlns:a16="http://schemas.microsoft.com/office/drawing/2014/main" id="{28602754-A65D-471D-A4F2-A37E10B632F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50049" y="2262453"/>
                    <a:ext cx="1166307" cy="406358"/>
                  </a:xfrm>
                  <a:custGeom>
                    <a:avLst/>
                    <a:gdLst>
                      <a:gd name="T0" fmla="*/ 40 w 142"/>
                      <a:gd name="T1" fmla="*/ 0 h 141"/>
                      <a:gd name="T2" fmla="*/ 102 w 142"/>
                      <a:gd name="T3" fmla="*/ 0 h 141"/>
                      <a:gd name="T4" fmla="*/ 142 w 142"/>
                      <a:gd name="T5" fmla="*/ 40 h 141"/>
                      <a:gd name="T6" fmla="*/ 142 w 142"/>
                      <a:gd name="T7" fmla="*/ 101 h 141"/>
                      <a:gd name="T8" fmla="*/ 102 w 142"/>
                      <a:gd name="T9" fmla="*/ 141 h 141"/>
                      <a:gd name="T10" fmla="*/ 40 w 142"/>
                      <a:gd name="T11" fmla="*/ 141 h 141"/>
                      <a:gd name="T12" fmla="*/ 0 w 142"/>
                      <a:gd name="T13" fmla="*/ 101 h 141"/>
                      <a:gd name="T14" fmla="*/ 0 w 142"/>
                      <a:gd name="T15" fmla="*/ 40 h 141"/>
                      <a:gd name="T16" fmla="*/ 40 w 142"/>
                      <a:gd name="T17" fmla="*/ 0 h 1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42" h="141">
                        <a:moveTo>
                          <a:pt x="40" y="0"/>
                        </a:moveTo>
                        <a:cubicBezTo>
                          <a:pt x="102" y="0"/>
                          <a:pt x="102" y="0"/>
                          <a:pt x="102" y="0"/>
                        </a:cubicBezTo>
                        <a:cubicBezTo>
                          <a:pt x="124" y="0"/>
                          <a:pt x="142" y="18"/>
                          <a:pt x="142" y="40"/>
                        </a:cubicBezTo>
                        <a:cubicBezTo>
                          <a:pt x="142" y="101"/>
                          <a:pt x="142" y="101"/>
                          <a:pt x="142" y="101"/>
                        </a:cubicBezTo>
                        <a:cubicBezTo>
                          <a:pt x="142" y="123"/>
                          <a:pt x="124" y="141"/>
                          <a:pt x="102" y="141"/>
                        </a:cubicBezTo>
                        <a:cubicBezTo>
                          <a:pt x="40" y="141"/>
                          <a:pt x="40" y="141"/>
                          <a:pt x="40" y="141"/>
                        </a:cubicBezTo>
                        <a:cubicBezTo>
                          <a:pt x="18" y="141"/>
                          <a:pt x="0" y="123"/>
                          <a:pt x="0" y="101"/>
                        </a:cubicBezTo>
                        <a:cubicBezTo>
                          <a:pt x="0" y="40"/>
                          <a:pt x="0" y="40"/>
                          <a:pt x="0" y="40"/>
                        </a:cubicBezTo>
                        <a:cubicBezTo>
                          <a:pt x="0" y="18"/>
                          <a:pt x="18" y="0"/>
                          <a:pt x="40" y="0"/>
                        </a:cubicBezTo>
                        <a:close/>
                      </a:path>
                    </a:pathLst>
                  </a:custGeom>
                  <a:gradFill>
                    <a:gsLst>
                      <a:gs pos="59000">
                        <a:srgbClr val="EF8B47"/>
                      </a:gs>
                      <a:gs pos="100000">
                        <a:srgbClr val="F8CAAA"/>
                      </a:gs>
                    </a:gsLst>
                    <a:path path="circle">
                      <a:fillToRect l="50000" t="130000" r="50000" b="-30000"/>
                    </a:path>
                  </a:gradFill>
                  <a:ln>
                    <a:noFill/>
                  </a:ln>
                </p:spPr>
                <p:txBody>
                  <a:bodyPr vert="horz" wrap="square" lIns="68573" tIns="34286" rIns="68573" bIns="3428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 sz="105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4" name="Freeform 16">
                    <a:extLst>
                      <a:ext uri="{FF2B5EF4-FFF2-40B4-BE49-F238E27FC236}">
                        <a16:creationId xmlns:a16="http://schemas.microsoft.com/office/drawing/2014/main" id="{E8532AB7-4587-44EA-905C-B33F0DCF80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50073" y="2827770"/>
                    <a:ext cx="1215467" cy="406358"/>
                  </a:xfrm>
                  <a:custGeom>
                    <a:avLst/>
                    <a:gdLst>
                      <a:gd name="T0" fmla="*/ 40 w 142"/>
                      <a:gd name="T1" fmla="*/ 0 h 141"/>
                      <a:gd name="T2" fmla="*/ 102 w 142"/>
                      <a:gd name="T3" fmla="*/ 0 h 141"/>
                      <a:gd name="T4" fmla="*/ 142 w 142"/>
                      <a:gd name="T5" fmla="*/ 40 h 141"/>
                      <a:gd name="T6" fmla="*/ 142 w 142"/>
                      <a:gd name="T7" fmla="*/ 101 h 141"/>
                      <a:gd name="T8" fmla="*/ 102 w 142"/>
                      <a:gd name="T9" fmla="*/ 141 h 141"/>
                      <a:gd name="T10" fmla="*/ 40 w 142"/>
                      <a:gd name="T11" fmla="*/ 141 h 141"/>
                      <a:gd name="T12" fmla="*/ 0 w 142"/>
                      <a:gd name="T13" fmla="*/ 101 h 141"/>
                      <a:gd name="T14" fmla="*/ 0 w 142"/>
                      <a:gd name="T15" fmla="*/ 40 h 141"/>
                      <a:gd name="T16" fmla="*/ 40 w 142"/>
                      <a:gd name="T17" fmla="*/ 0 h 1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42" h="141">
                        <a:moveTo>
                          <a:pt x="40" y="0"/>
                        </a:moveTo>
                        <a:cubicBezTo>
                          <a:pt x="102" y="0"/>
                          <a:pt x="102" y="0"/>
                          <a:pt x="102" y="0"/>
                        </a:cubicBezTo>
                        <a:cubicBezTo>
                          <a:pt x="124" y="0"/>
                          <a:pt x="142" y="18"/>
                          <a:pt x="142" y="40"/>
                        </a:cubicBezTo>
                        <a:cubicBezTo>
                          <a:pt x="142" y="101"/>
                          <a:pt x="142" y="101"/>
                          <a:pt x="142" y="101"/>
                        </a:cubicBezTo>
                        <a:cubicBezTo>
                          <a:pt x="142" y="123"/>
                          <a:pt x="124" y="141"/>
                          <a:pt x="102" y="141"/>
                        </a:cubicBezTo>
                        <a:cubicBezTo>
                          <a:pt x="40" y="141"/>
                          <a:pt x="40" y="141"/>
                          <a:pt x="40" y="141"/>
                        </a:cubicBezTo>
                        <a:cubicBezTo>
                          <a:pt x="18" y="141"/>
                          <a:pt x="0" y="123"/>
                          <a:pt x="0" y="101"/>
                        </a:cubicBezTo>
                        <a:cubicBezTo>
                          <a:pt x="0" y="40"/>
                          <a:pt x="0" y="40"/>
                          <a:pt x="0" y="40"/>
                        </a:cubicBezTo>
                        <a:cubicBezTo>
                          <a:pt x="0" y="18"/>
                          <a:pt x="18" y="0"/>
                          <a:pt x="40" y="0"/>
                        </a:cubicBezTo>
                        <a:close/>
                      </a:path>
                    </a:pathLst>
                  </a:custGeom>
                  <a:gradFill>
                    <a:gsLst>
                      <a:gs pos="95000">
                        <a:srgbClr val="B2D0DC"/>
                      </a:gs>
                      <a:gs pos="66000">
                        <a:srgbClr val="468198"/>
                      </a:gs>
                    </a:gsLst>
                    <a:lin ang="2700000" scaled="1"/>
                  </a:gradFill>
                  <a:ln>
                    <a:noFill/>
                  </a:ln>
                </p:spPr>
                <p:txBody>
                  <a:bodyPr vert="horz" wrap="square" lIns="68573" tIns="34286" rIns="68573" bIns="3428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 sz="105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5" name="Freeform 17">
                    <a:extLst>
                      <a:ext uri="{FF2B5EF4-FFF2-40B4-BE49-F238E27FC236}">
                        <a16:creationId xmlns:a16="http://schemas.microsoft.com/office/drawing/2014/main" id="{2689A69D-99D7-486B-9EFA-8A150C3A15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50062" y="3390447"/>
                    <a:ext cx="1173278" cy="423600"/>
                  </a:xfrm>
                  <a:custGeom>
                    <a:avLst/>
                    <a:gdLst>
                      <a:gd name="T0" fmla="*/ 40 w 142"/>
                      <a:gd name="T1" fmla="*/ 0 h 141"/>
                      <a:gd name="T2" fmla="*/ 102 w 142"/>
                      <a:gd name="T3" fmla="*/ 0 h 141"/>
                      <a:gd name="T4" fmla="*/ 142 w 142"/>
                      <a:gd name="T5" fmla="*/ 40 h 141"/>
                      <a:gd name="T6" fmla="*/ 142 w 142"/>
                      <a:gd name="T7" fmla="*/ 101 h 141"/>
                      <a:gd name="T8" fmla="*/ 102 w 142"/>
                      <a:gd name="T9" fmla="*/ 141 h 141"/>
                      <a:gd name="T10" fmla="*/ 40 w 142"/>
                      <a:gd name="T11" fmla="*/ 141 h 141"/>
                      <a:gd name="T12" fmla="*/ 0 w 142"/>
                      <a:gd name="T13" fmla="*/ 101 h 141"/>
                      <a:gd name="T14" fmla="*/ 0 w 142"/>
                      <a:gd name="T15" fmla="*/ 40 h 141"/>
                      <a:gd name="T16" fmla="*/ 40 w 142"/>
                      <a:gd name="T17" fmla="*/ 0 h 1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42" h="141">
                        <a:moveTo>
                          <a:pt x="40" y="0"/>
                        </a:moveTo>
                        <a:cubicBezTo>
                          <a:pt x="102" y="0"/>
                          <a:pt x="102" y="0"/>
                          <a:pt x="102" y="0"/>
                        </a:cubicBezTo>
                        <a:cubicBezTo>
                          <a:pt x="124" y="0"/>
                          <a:pt x="142" y="18"/>
                          <a:pt x="142" y="40"/>
                        </a:cubicBezTo>
                        <a:cubicBezTo>
                          <a:pt x="142" y="101"/>
                          <a:pt x="142" y="101"/>
                          <a:pt x="142" y="101"/>
                        </a:cubicBezTo>
                        <a:cubicBezTo>
                          <a:pt x="142" y="123"/>
                          <a:pt x="124" y="141"/>
                          <a:pt x="102" y="141"/>
                        </a:cubicBezTo>
                        <a:cubicBezTo>
                          <a:pt x="40" y="141"/>
                          <a:pt x="40" y="141"/>
                          <a:pt x="40" y="141"/>
                        </a:cubicBezTo>
                        <a:cubicBezTo>
                          <a:pt x="18" y="141"/>
                          <a:pt x="0" y="123"/>
                          <a:pt x="0" y="101"/>
                        </a:cubicBezTo>
                        <a:cubicBezTo>
                          <a:pt x="0" y="40"/>
                          <a:pt x="0" y="40"/>
                          <a:pt x="0" y="40"/>
                        </a:cubicBezTo>
                        <a:cubicBezTo>
                          <a:pt x="0" y="18"/>
                          <a:pt x="18" y="0"/>
                          <a:pt x="40" y="0"/>
                        </a:cubicBezTo>
                        <a:close/>
                      </a:path>
                    </a:pathLst>
                  </a:custGeom>
                  <a:gradFill>
                    <a:gsLst>
                      <a:gs pos="100000">
                        <a:srgbClr val="B2D0DC"/>
                      </a:gs>
                      <a:gs pos="66000">
                        <a:srgbClr val="468198"/>
                      </a:gs>
                    </a:gsLst>
                    <a:lin ang="2700000" scaled="1"/>
                  </a:gradFill>
                  <a:ln>
                    <a:noFill/>
                  </a:ln>
                </p:spPr>
                <p:txBody>
                  <a:bodyPr vert="horz" wrap="square" lIns="68573" tIns="34286" rIns="68573" bIns="3428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 sz="105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24" name="Google Shape;807;p37">
                  <a:extLst>
                    <a:ext uri="{FF2B5EF4-FFF2-40B4-BE49-F238E27FC236}">
                      <a16:creationId xmlns:a16="http://schemas.microsoft.com/office/drawing/2014/main" id="{F08C25A7-E9A2-460C-BD4B-F5B8F5CE7BD0}"/>
                    </a:ext>
                  </a:extLst>
                </p:cNvPr>
                <p:cNvSpPr txBox="1"/>
                <p:nvPr/>
              </p:nvSpPr>
              <p:spPr>
                <a:xfrm>
                  <a:off x="877720" y="3641984"/>
                  <a:ext cx="884600" cy="36248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 SemiBold"/>
                      <a:cs typeface="Times New Roman" panose="02020603050405020304" pitchFamily="18" charset="0"/>
                      <a:sym typeface="Fira Sans Condensed SemiBold"/>
                    </a:rPr>
                    <a:t>2026 г.</a:t>
                  </a:r>
                  <a:endParaRPr kumimoji="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 SemiBold"/>
                    <a:cs typeface="Times New Roman" panose="02020603050405020304" pitchFamily="18" charset="0"/>
                    <a:sym typeface="Fira Sans Condensed SemiBold"/>
                  </a:endParaRPr>
                </a:p>
              </p:txBody>
            </p:sp>
            <p:sp>
              <p:nvSpPr>
                <p:cNvPr id="25" name="Google Shape;807;p37">
                  <a:extLst>
                    <a:ext uri="{FF2B5EF4-FFF2-40B4-BE49-F238E27FC236}">
                      <a16:creationId xmlns:a16="http://schemas.microsoft.com/office/drawing/2014/main" id="{1145339E-E636-424E-A3D4-044D50FACEA4}"/>
                    </a:ext>
                  </a:extLst>
                </p:cNvPr>
                <p:cNvSpPr txBox="1"/>
                <p:nvPr/>
              </p:nvSpPr>
              <p:spPr>
                <a:xfrm>
                  <a:off x="873723" y="4804810"/>
                  <a:ext cx="884600" cy="36248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 SemiBold"/>
                      <a:cs typeface="Times New Roman" panose="02020603050405020304" pitchFamily="18" charset="0"/>
                      <a:sym typeface="Fira Sans Condensed SemiBold"/>
                    </a:rPr>
                    <a:t>2028 г.</a:t>
                  </a:r>
                  <a:endParaRPr kumimoji="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 SemiBold"/>
                    <a:cs typeface="Times New Roman" panose="02020603050405020304" pitchFamily="18" charset="0"/>
                    <a:sym typeface="Fira Sans Condensed SemiBold"/>
                  </a:endParaRPr>
                </a:p>
              </p:txBody>
            </p:sp>
            <p:sp>
              <p:nvSpPr>
                <p:cNvPr id="26" name="Google Shape;807;p37">
                  <a:extLst>
                    <a:ext uri="{FF2B5EF4-FFF2-40B4-BE49-F238E27FC236}">
                      <a16:creationId xmlns:a16="http://schemas.microsoft.com/office/drawing/2014/main" id="{D434974B-0783-4425-87EF-AA4C354B0223}"/>
                    </a:ext>
                  </a:extLst>
                </p:cNvPr>
                <p:cNvSpPr txBox="1"/>
                <p:nvPr/>
              </p:nvSpPr>
              <p:spPr>
                <a:xfrm>
                  <a:off x="873473" y="4236698"/>
                  <a:ext cx="884600" cy="36248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 SemiBold"/>
                      <a:cs typeface="Times New Roman" panose="02020603050405020304" pitchFamily="18" charset="0"/>
                      <a:sym typeface="Fira Sans Condensed SemiBold"/>
                    </a:rPr>
                    <a:t>2027 г.</a:t>
                  </a:r>
                  <a:endParaRPr kumimoji="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 SemiBold"/>
                    <a:cs typeface="Times New Roman" panose="02020603050405020304" pitchFamily="18" charset="0"/>
                    <a:sym typeface="Fira Sans Condensed SemiBold"/>
                  </a:endParaRPr>
                </a:p>
              </p:txBody>
            </p:sp>
            <p:sp>
              <p:nvSpPr>
                <p:cNvPr id="27" name="Google Shape;807;p37">
                  <a:extLst>
                    <a:ext uri="{FF2B5EF4-FFF2-40B4-BE49-F238E27FC236}">
                      <a16:creationId xmlns:a16="http://schemas.microsoft.com/office/drawing/2014/main" id="{72D2B46C-4159-41C9-8D84-139F3201E056}"/>
                    </a:ext>
                  </a:extLst>
                </p:cNvPr>
                <p:cNvSpPr txBox="1"/>
                <p:nvPr/>
              </p:nvSpPr>
              <p:spPr>
                <a:xfrm>
                  <a:off x="846308" y="3018341"/>
                  <a:ext cx="884600" cy="43334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 SemiBold"/>
                      <a:cs typeface="Times New Roman" panose="02020603050405020304" pitchFamily="18" charset="0"/>
                      <a:sym typeface="Fira Sans Condensed SemiBold"/>
                    </a:rPr>
                    <a:t>2025 г.</a:t>
                  </a:r>
                  <a:endParaRPr kumimoji="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 SemiBold"/>
                    <a:cs typeface="Times New Roman" panose="02020603050405020304" pitchFamily="18" charset="0"/>
                    <a:sym typeface="Fira Sans Condensed SemiBold"/>
                  </a:endParaRPr>
                </a:p>
              </p:txBody>
            </p:sp>
            <p:sp>
              <p:nvSpPr>
                <p:cNvPr id="28" name="Google Shape;807;p37">
                  <a:extLst>
                    <a:ext uri="{FF2B5EF4-FFF2-40B4-BE49-F238E27FC236}">
                      <a16:creationId xmlns:a16="http://schemas.microsoft.com/office/drawing/2014/main" id="{9D0A7663-67B7-45BB-A6A2-42616AD4DFDD}"/>
                    </a:ext>
                  </a:extLst>
                </p:cNvPr>
                <p:cNvSpPr txBox="1"/>
                <p:nvPr/>
              </p:nvSpPr>
              <p:spPr>
                <a:xfrm>
                  <a:off x="1738549" y="2963232"/>
                  <a:ext cx="905197" cy="43334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 SemiBold"/>
                      <a:cs typeface="Times New Roman" panose="02020603050405020304" pitchFamily="18" charset="0"/>
                      <a:sym typeface="Fira Sans Condensed SemiBold"/>
                    </a:rPr>
                    <a:t>+12%</a:t>
                  </a:r>
                  <a:endParaRPr kumimoji="0" sz="2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 SemiBold"/>
                    <a:cs typeface="Times New Roman" panose="02020603050405020304" pitchFamily="18" charset="0"/>
                    <a:sym typeface="Fira Sans Condensed SemiBold"/>
                  </a:endParaRPr>
                </a:p>
              </p:txBody>
            </p:sp>
            <p:sp>
              <p:nvSpPr>
                <p:cNvPr id="29" name="Google Shape;807;p37">
                  <a:extLst>
                    <a:ext uri="{FF2B5EF4-FFF2-40B4-BE49-F238E27FC236}">
                      <a16:creationId xmlns:a16="http://schemas.microsoft.com/office/drawing/2014/main" id="{37EF85DE-A5DA-4946-977B-E7E911CE42EE}"/>
                    </a:ext>
                  </a:extLst>
                </p:cNvPr>
                <p:cNvSpPr txBox="1"/>
                <p:nvPr/>
              </p:nvSpPr>
              <p:spPr>
                <a:xfrm>
                  <a:off x="1522311" y="3609495"/>
                  <a:ext cx="1256253" cy="4099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lvl="0" algn="ctr">
                    <a:lnSpc>
                      <a:spcPct val="80000"/>
                    </a:lnSpc>
                    <a:buClr>
                      <a:srgbClr val="000000"/>
                    </a:buClr>
                    <a:defRPr/>
                  </a:pPr>
                  <a:r>
                    <a:rPr kumimoji="0" lang="ru-RU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 SemiBold"/>
                      <a:cs typeface="Times New Roman" panose="02020603050405020304" pitchFamily="18" charset="0"/>
                      <a:sym typeface="Fira Sans Condensed SemiBold"/>
                    </a:rPr>
                    <a:t>+15% </a:t>
                  </a:r>
                </a:p>
              </p:txBody>
            </p:sp>
            <p:sp>
              <p:nvSpPr>
                <p:cNvPr id="30" name="Google Shape;807;p37">
                  <a:extLst>
                    <a:ext uri="{FF2B5EF4-FFF2-40B4-BE49-F238E27FC236}">
                      <a16:creationId xmlns:a16="http://schemas.microsoft.com/office/drawing/2014/main" id="{C101344A-5F19-468B-9D5C-4305DAC79806}"/>
                    </a:ext>
                  </a:extLst>
                </p:cNvPr>
                <p:cNvSpPr txBox="1"/>
                <p:nvPr/>
              </p:nvSpPr>
              <p:spPr>
                <a:xfrm>
                  <a:off x="1728929" y="4171228"/>
                  <a:ext cx="941862" cy="43334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 SemiBold"/>
                      <a:cs typeface="Times New Roman" panose="02020603050405020304" pitchFamily="18" charset="0"/>
                      <a:sym typeface="Fira Sans Condensed SemiBold"/>
                    </a:rPr>
                    <a:t>+11%</a:t>
                  </a:r>
                  <a:endParaRPr kumimoji="0" sz="2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 SemiBold"/>
                    <a:cs typeface="Times New Roman" panose="02020603050405020304" pitchFamily="18" charset="0"/>
                    <a:sym typeface="Fira Sans Condensed SemiBold"/>
                  </a:endParaRPr>
                </a:p>
              </p:txBody>
            </p:sp>
            <p:sp>
              <p:nvSpPr>
                <p:cNvPr id="31" name="Google Shape;807;p37">
                  <a:extLst>
                    <a:ext uri="{FF2B5EF4-FFF2-40B4-BE49-F238E27FC236}">
                      <a16:creationId xmlns:a16="http://schemas.microsoft.com/office/drawing/2014/main" id="{8B42097D-C183-4BFF-A9DC-A244CC4E6DAC}"/>
                    </a:ext>
                  </a:extLst>
                </p:cNvPr>
                <p:cNvSpPr txBox="1"/>
                <p:nvPr/>
              </p:nvSpPr>
              <p:spPr>
                <a:xfrm>
                  <a:off x="1721038" y="4765103"/>
                  <a:ext cx="905197" cy="43334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 SemiBold"/>
                      <a:cs typeface="Times New Roman" panose="02020603050405020304" pitchFamily="18" charset="0"/>
                      <a:sym typeface="Fira Sans Condensed SemiBold"/>
                    </a:rPr>
                    <a:t>+11%</a:t>
                  </a:r>
                  <a:endParaRPr kumimoji="0" sz="2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 SemiBold"/>
                    <a:cs typeface="Times New Roman" panose="02020603050405020304" pitchFamily="18" charset="0"/>
                    <a:sym typeface="Fira Sans Condensed SemiBold"/>
                  </a:endParaRPr>
                </a:p>
              </p:txBody>
            </p:sp>
          </p:grpSp>
          <p:grpSp>
            <p:nvGrpSpPr>
              <p:cNvPr id="6" name="Группа 5">
                <a:extLst>
                  <a:ext uri="{FF2B5EF4-FFF2-40B4-BE49-F238E27FC236}">
                    <a16:creationId xmlns:a16="http://schemas.microsoft.com/office/drawing/2014/main" id="{11C46F6B-F019-49D9-AAB6-81C283DB204D}"/>
                  </a:ext>
                </a:extLst>
              </p:cNvPr>
              <p:cNvGrpSpPr/>
              <p:nvPr/>
            </p:nvGrpSpPr>
            <p:grpSpPr>
              <a:xfrm>
                <a:off x="3316009" y="2211578"/>
                <a:ext cx="3437738" cy="3065753"/>
                <a:chOff x="8205491" y="1937557"/>
                <a:chExt cx="3437738" cy="3065753"/>
              </a:xfrm>
            </p:grpSpPr>
            <p:sp>
              <p:nvSpPr>
                <p:cNvPr id="15" name="Google Shape;762;p36">
                  <a:extLst>
                    <a:ext uri="{FF2B5EF4-FFF2-40B4-BE49-F238E27FC236}">
                      <a16:creationId xmlns:a16="http://schemas.microsoft.com/office/drawing/2014/main" id="{4AD592F9-5CF9-46EF-9636-749CFC107898}"/>
                    </a:ext>
                  </a:extLst>
                </p:cNvPr>
                <p:cNvSpPr txBox="1"/>
                <p:nvPr/>
              </p:nvSpPr>
              <p:spPr>
                <a:xfrm>
                  <a:off x="8745533" y="1937557"/>
                  <a:ext cx="2786300" cy="31296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5</a:t>
                  </a:r>
                  <a:r>
                    <a:rPr kumimoji="0" lang="ru-RU" sz="160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% - выделение по Закону РБ</a:t>
                  </a:r>
                  <a:endParaRPr kumimoji="0" sz="16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16" name="Google Shape;762;p36">
                  <a:extLst>
                    <a:ext uri="{FF2B5EF4-FFF2-40B4-BE49-F238E27FC236}">
                      <a16:creationId xmlns:a16="http://schemas.microsoft.com/office/drawing/2014/main" id="{B420C826-BA35-4E72-990F-307EC37CBFF0}"/>
                    </a:ext>
                  </a:extLst>
                </p:cNvPr>
                <p:cNvSpPr txBox="1"/>
                <p:nvPr/>
              </p:nvSpPr>
              <p:spPr>
                <a:xfrm>
                  <a:off x="8236399" y="2181194"/>
                  <a:ext cx="2624740" cy="31296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   7</a:t>
                  </a:r>
                  <a:r>
                    <a:rPr kumimoji="0" lang="ru-RU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% - замена дотации</a:t>
                  </a:r>
                  <a:endParaRPr kumimoji="0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17" name="Google Shape;762;p36">
                  <a:extLst>
                    <a:ext uri="{FF2B5EF4-FFF2-40B4-BE49-F238E27FC236}">
                      <a16:creationId xmlns:a16="http://schemas.microsoft.com/office/drawing/2014/main" id="{B1C6D46F-2ABA-415E-A53A-583252EF17E1}"/>
                    </a:ext>
                  </a:extLst>
                </p:cNvPr>
                <p:cNvSpPr txBox="1"/>
                <p:nvPr/>
              </p:nvSpPr>
              <p:spPr>
                <a:xfrm>
                  <a:off x="8332748" y="2742807"/>
                  <a:ext cx="3310481" cy="31296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4</a:t>
                  </a:r>
                  <a:r>
                    <a:rPr kumimoji="0" lang="ru-RU" sz="160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% - выделение по Закону РБ</a:t>
                  </a:r>
                  <a:endParaRPr kumimoji="0" sz="16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18" name="Google Shape;762;p36">
                  <a:extLst>
                    <a:ext uri="{FF2B5EF4-FFF2-40B4-BE49-F238E27FC236}">
                      <a16:creationId xmlns:a16="http://schemas.microsoft.com/office/drawing/2014/main" id="{2EBCFA4D-8333-40EB-A179-9886F940867B}"/>
                    </a:ext>
                  </a:extLst>
                </p:cNvPr>
                <p:cNvSpPr txBox="1"/>
                <p:nvPr/>
              </p:nvSpPr>
              <p:spPr>
                <a:xfrm>
                  <a:off x="8205491" y="3014197"/>
                  <a:ext cx="2624740" cy="31296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11</a:t>
                  </a:r>
                  <a:r>
                    <a:rPr kumimoji="0" lang="ru-RU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% - </a:t>
                  </a:r>
                  <a:r>
                    <a:rPr kumimoji="0" lang="ru-RU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замена</a:t>
                  </a:r>
                  <a:r>
                    <a:rPr kumimoji="0" lang="ru-RU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 дотации</a:t>
                  </a:r>
                  <a:endParaRPr kumimoji="0" sz="1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19" name="Google Shape;762;p36">
                  <a:extLst>
                    <a:ext uri="{FF2B5EF4-FFF2-40B4-BE49-F238E27FC236}">
                      <a16:creationId xmlns:a16="http://schemas.microsoft.com/office/drawing/2014/main" id="{71975611-012F-485B-8AEB-97F2A1410678}"/>
                    </a:ext>
                  </a:extLst>
                </p:cNvPr>
                <p:cNvSpPr txBox="1"/>
                <p:nvPr/>
              </p:nvSpPr>
              <p:spPr>
                <a:xfrm>
                  <a:off x="8248938" y="3596743"/>
                  <a:ext cx="3310481" cy="31296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4</a:t>
                  </a:r>
                  <a:r>
                    <a:rPr kumimoji="0" lang="ru-RU" sz="160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% - выделение по Закону РБ</a:t>
                  </a:r>
                  <a:endParaRPr kumimoji="0" sz="16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20" name="Google Shape;762;p36">
                  <a:extLst>
                    <a:ext uri="{FF2B5EF4-FFF2-40B4-BE49-F238E27FC236}">
                      <a16:creationId xmlns:a16="http://schemas.microsoft.com/office/drawing/2014/main" id="{922B6501-701C-4031-8B39-E4C2FF344053}"/>
                    </a:ext>
                  </a:extLst>
                </p:cNvPr>
                <p:cNvSpPr txBox="1"/>
                <p:nvPr/>
              </p:nvSpPr>
              <p:spPr>
                <a:xfrm>
                  <a:off x="8271445" y="3855698"/>
                  <a:ext cx="2624740" cy="31296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7</a:t>
                  </a:r>
                  <a:r>
                    <a:rPr kumimoji="0" lang="ru-RU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% - замена дотации</a:t>
                  </a:r>
                  <a:endParaRPr kumimoji="0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21" name="Google Shape;762;p36">
                  <a:extLst>
                    <a:ext uri="{FF2B5EF4-FFF2-40B4-BE49-F238E27FC236}">
                      <a16:creationId xmlns:a16="http://schemas.microsoft.com/office/drawing/2014/main" id="{1A544FA3-0C84-45E5-AB0A-BC4D11F71276}"/>
                    </a:ext>
                  </a:extLst>
                </p:cNvPr>
                <p:cNvSpPr txBox="1"/>
                <p:nvPr/>
              </p:nvSpPr>
              <p:spPr>
                <a:xfrm>
                  <a:off x="8239097" y="4426962"/>
                  <a:ext cx="3310481" cy="31296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4</a:t>
                  </a:r>
                  <a:r>
                    <a:rPr kumimoji="0" lang="ru-RU" sz="160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% - выделение по Закону РБ</a:t>
                  </a:r>
                  <a:endParaRPr kumimoji="0" sz="16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22" name="Google Shape;762;p36">
                  <a:extLst>
                    <a:ext uri="{FF2B5EF4-FFF2-40B4-BE49-F238E27FC236}">
                      <a16:creationId xmlns:a16="http://schemas.microsoft.com/office/drawing/2014/main" id="{971222A9-A81A-4089-93AE-241102C9905D}"/>
                    </a:ext>
                  </a:extLst>
                </p:cNvPr>
                <p:cNvSpPr txBox="1"/>
                <p:nvPr/>
              </p:nvSpPr>
              <p:spPr>
                <a:xfrm>
                  <a:off x="8266944" y="4690342"/>
                  <a:ext cx="2624740" cy="31296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7</a:t>
                  </a:r>
                  <a:r>
                    <a:rPr kumimoji="0" lang="ru-RU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% - замена дотации</a:t>
                  </a:r>
                  <a:endParaRPr kumimoji="0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</p:grpSp>
          <p:sp>
            <p:nvSpPr>
              <p:cNvPr id="7" name="Стрелка: вправо 6">
                <a:extLst>
                  <a:ext uri="{FF2B5EF4-FFF2-40B4-BE49-F238E27FC236}">
                    <a16:creationId xmlns:a16="http://schemas.microsoft.com/office/drawing/2014/main" id="{32A06CCD-7A02-4A3A-B03A-1C411B0452C5}"/>
                  </a:ext>
                </a:extLst>
              </p:cNvPr>
              <p:cNvSpPr/>
              <p:nvPr/>
            </p:nvSpPr>
            <p:spPr>
              <a:xfrm>
                <a:off x="3165853" y="2160910"/>
                <a:ext cx="484910" cy="580727"/>
              </a:xfrm>
              <a:prstGeom prst="rightArrow">
                <a:avLst>
                  <a:gd name="adj1" fmla="val 50000"/>
                  <a:gd name="adj2" fmla="val 68132"/>
                </a:avLst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Стрелка: вправо 7">
                <a:extLst>
                  <a:ext uri="{FF2B5EF4-FFF2-40B4-BE49-F238E27FC236}">
                    <a16:creationId xmlns:a16="http://schemas.microsoft.com/office/drawing/2014/main" id="{97D98F9E-6436-47ED-A25C-D169472C889F}"/>
                  </a:ext>
                </a:extLst>
              </p:cNvPr>
              <p:cNvSpPr/>
              <p:nvPr/>
            </p:nvSpPr>
            <p:spPr>
              <a:xfrm>
                <a:off x="3164662" y="2998412"/>
                <a:ext cx="484910" cy="580727"/>
              </a:xfrm>
              <a:prstGeom prst="rightArrow">
                <a:avLst>
                  <a:gd name="adj1" fmla="val 50000"/>
                  <a:gd name="adj2" fmla="val 68132"/>
                </a:avLst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Стрелка: вправо 8">
                <a:extLst>
                  <a:ext uri="{FF2B5EF4-FFF2-40B4-BE49-F238E27FC236}">
                    <a16:creationId xmlns:a16="http://schemas.microsoft.com/office/drawing/2014/main" id="{3F4ADFB0-8FB2-4C75-839A-90A2714E02B5}"/>
                  </a:ext>
                </a:extLst>
              </p:cNvPr>
              <p:cNvSpPr/>
              <p:nvPr/>
            </p:nvSpPr>
            <p:spPr>
              <a:xfrm>
                <a:off x="3164662" y="3824969"/>
                <a:ext cx="484910" cy="580727"/>
              </a:xfrm>
              <a:prstGeom prst="rightArrow">
                <a:avLst>
                  <a:gd name="adj1" fmla="val 50000"/>
                  <a:gd name="adj2" fmla="val 68132"/>
                </a:avLst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Стрелка: вправо 9">
                <a:extLst>
                  <a:ext uri="{FF2B5EF4-FFF2-40B4-BE49-F238E27FC236}">
                    <a16:creationId xmlns:a16="http://schemas.microsoft.com/office/drawing/2014/main" id="{594A13EC-28E6-4F36-BCDB-EFAABE0E19EA}"/>
                  </a:ext>
                </a:extLst>
              </p:cNvPr>
              <p:cNvSpPr/>
              <p:nvPr/>
            </p:nvSpPr>
            <p:spPr>
              <a:xfrm>
                <a:off x="3165645" y="4651526"/>
                <a:ext cx="484910" cy="580727"/>
              </a:xfrm>
              <a:prstGeom prst="rightArrow">
                <a:avLst>
                  <a:gd name="adj1" fmla="val 50000"/>
                  <a:gd name="adj2" fmla="val 68132"/>
                </a:avLst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圆角矩形 19">
                <a:extLst>
                  <a:ext uri="{FF2B5EF4-FFF2-40B4-BE49-F238E27FC236}">
                    <a16:creationId xmlns:a16="http://schemas.microsoft.com/office/drawing/2014/main" id="{0A0B707C-1FB1-4222-A858-927C7DD51233}"/>
                  </a:ext>
                </a:extLst>
              </p:cNvPr>
              <p:cNvSpPr/>
              <p:nvPr/>
            </p:nvSpPr>
            <p:spPr>
              <a:xfrm>
                <a:off x="3932781" y="3004760"/>
                <a:ext cx="2945876" cy="646330"/>
              </a:xfrm>
              <a:prstGeom prst="roundRect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0" tIns="45715" rIns="91430" bIns="45715" rtlCol="0" anchor="ctr"/>
              <a:lstStyle/>
              <a:p>
                <a:pPr algn="ctr"/>
                <a:endParaRPr lang="zh-CN" altLang="en-US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圆角矩形 19">
                <a:extLst>
                  <a:ext uri="{FF2B5EF4-FFF2-40B4-BE49-F238E27FC236}">
                    <a16:creationId xmlns:a16="http://schemas.microsoft.com/office/drawing/2014/main" id="{85425171-E6B9-4460-BD19-C4E27592581A}"/>
                  </a:ext>
                </a:extLst>
              </p:cNvPr>
              <p:cNvSpPr/>
              <p:nvPr/>
            </p:nvSpPr>
            <p:spPr>
              <a:xfrm>
                <a:off x="3919209" y="2172242"/>
                <a:ext cx="2945876" cy="646330"/>
              </a:xfrm>
              <a:prstGeom prst="roundRect">
                <a:avLst/>
              </a:prstGeom>
              <a:noFill/>
              <a:ln w="28575">
                <a:solidFill>
                  <a:srgbClr val="46819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0" tIns="45715" rIns="91430" bIns="45715" rtlCol="0" anchor="ctr"/>
              <a:lstStyle/>
              <a:p>
                <a:pPr algn="ctr"/>
                <a:endParaRPr lang="zh-CN" altLang="en-US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圆角矩形 19">
                <a:extLst>
                  <a:ext uri="{FF2B5EF4-FFF2-40B4-BE49-F238E27FC236}">
                    <a16:creationId xmlns:a16="http://schemas.microsoft.com/office/drawing/2014/main" id="{876CDA5D-8A3C-4439-901B-53155F6B7E1E}"/>
                  </a:ext>
                </a:extLst>
              </p:cNvPr>
              <p:cNvSpPr/>
              <p:nvPr/>
            </p:nvSpPr>
            <p:spPr>
              <a:xfrm>
                <a:off x="3932165" y="3845813"/>
                <a:ext cx="2945876" cy="646330"/>
              </a:xfrm>
              <a:prstGeom prst="roundRect">
                <a:avLst/>
              </a:prstGeom>
              <a:noFill/>
              <a:ln w="28575">
                <a:solidFill>
                  <a:srgbClr val="568D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0" tIns="45715" rIns="91430" bIns="45715" rtlCol="0" anchor="ctr"/>
              <a:lstStyle/>
              <a:p>
                <a:pPr algn="ctr"/>
                <a:endParaRPr lang="zh-CN" altLang="en-US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圆角矩形 19">
                <a:extLst>
                  <a:ext uri="{FF2B5EF4-FFF2-40B4-BE49-F238E27FC236}">
                    <a16:creationId xmlns:a16="http://schemas.microsoft.com/office/drawing/2014/main" id="{C94BDC4A-F657-4241-B1CB-2EE91FD9BEE2}"/>
                  </a:ext>
                </a:extLst>
              </p:cNvPr>
              <p:cNvSpPr/>
              <p:nvPr/>
            </p:nvSpPr>
            <p:spPr>
              <a:xfrm>
                <a:off x="3933668" y="4682661"/>
                <a:ext cx="2945876" cy="646330"/>
              </a:xfrm>
              <a:prstGeom prst="roundRect">
                <a:avLst/>
              </a:prstGeom>
              <a:noFill/>
              <a:ln w="28575">
                <a:solidFill>
                  <a:srgbClr val="568D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0" tIns="45715" rIns="91430" bIns="45715" rtlCol="0" anchor="ctr"/>
              <a:lstStyle/>
              <a:p>
                <a:pPr algn="ctr"/>
                <a:endParaRPr lang="zh-CN" altLang="en-US" sz="10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Google Shape;56;p15">
              <a:extLst>
                <a:ext uri="{FF2B5EF4-FFF2-40B4-BE49-F238E27FC236}">
                  <a16:creationId xmlns:a16="http://schemas.microsoft.com/office/drawing/2014/main" id="{8CF4F897-E2BA-4F67-9990-8286562FF9C3}"/>
                </a:ext>
              </a:extLst>
            </p:cNvPr>
            <p:cNvSpPr txBox="1">
              <a:spLocks/>
            </p:cNvSpPr>
            <p:nvPr/>
          </p:nvSpPr>
          <p:spPr>
            <a:xfrm>
              <a:off x="914878" y="412482"/>
              <a:ext cx="6984094" cy="1011669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0" algn="ctr">
                <a:defRPr/>
              </a:pPr>
              <a:r>
                <a:rPr lang="ru-RU" sz="18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Roboto" panose="02000000000000000000" charset="0"/>
                  <a:cs typeface="Times New Roman" panose="02020603050405020304" pitchFamily="18" charset="0"/>
                  <a:sym typeface="Fira Sans Extra Condensed"/>
                </a:rPr>
                <a:t>Дополнительные нормативы отчислений от НДФЛ </a:t>
              </a:r>
            </a:p>
          </p:txBody>
        </p:sp>
      </p:grpSp>
      <p:graphicFrame>
        <p:nvGraphicFramePr>
          <p:cNvPr id="36" name="Диаграмма 35">
            <a:extLst>
              <a:ext uri="{FF2B5EF4-FFF2-40B4-BE49-F238E27FC236}">
                <a16:creationId xmlns:a16="http://schemas.microsoft.com/office/drawing/2014/main" id="{FBF4CC0F-2620-4CD4-B565-6CDE91B92D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4835702"/>
              </p:ext>
            </p:extLst>
          </p:nvPr>
        </p:nvGraphicFramePr>
        <p:xfrm>
          <a:off x="1487488" y="2644082"/>
          <a:ext cx="4663895" cy="4113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557931BD-5E9C-4CD6-88D7-979573467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7" y="165513"/>
            <a:ext cx="10369551" cy="490797"/>
          </a:xfrm>
        </p:spPr>
        <p:txBody>
          <a:bodyPr/>
          <a:lstStyle/>
          <a:p>
            <a:pPr algn="ctr"/>
            <a:r>
              <a:rPr lang="ru-RU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2026 год, млн. рублей 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BA4699CA-8DD8-4369-B06C-8FD754805030}"/>
              </a:ext>
            </a:extLst>
          </p:cNvPr>
          <p:cNvSpPr/>
          <p:nvPr/>
        </p:nvSpPr>
        <p:spPr>
          <a:xfrm>
            <a:off x="1487487" y="719298"/>
            <a:ext cx="10442747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90000"/>
              </a:lnSpc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Министерством финансов Республики Башкортостан ежегодно распределяется дотация на выравнивание бюджетной обеспеченности с выделением дополнительного норматива по налогу на доходы физических лиц. </a:t>
            </a:r>
          </a:p>
          <a:p>
            <a:pPr indent="449580" algn="just">
              <a:lnSpc>
                <a:spcPct val="90000"/>
              </a:lnSpc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2026 год для города Стерлитамака он составляет 4%. Часть дотации было решено заменить увеличением дополнительного норматива от НДФЛ на 11%, что по прогнозу будет составлять 769 млн. руб., таким образом в проекте бюджета дотации учтены в объеме 54 млн. рублей, а дополнительный норматив отчислений от НДФЛ составит 15% или 1 млрд. 50 млн. руб.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449580" algn="just">
              <a:lnSpc>
                <a:spcPct val="90000"/>
              </a:lnSpc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обеспечение сбалансированности бюджета дотация не предусмотрена.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6338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DD963-8194-432F-AC3C-7D67A57C0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9434"/>
            <a:ext cx="12195175" cy="490797"/>
          </a:xfrm>
        </p:spPr>
        <p:txBody>
          <a:bodyPr/>
          <a:lstStyle/>
          <a:p>
            <a:pPr algn="ctr"/>
            <a:r>
              <a:rPr lang="ru-RU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на 2026 год, млн. рублей</a:t>
            </a: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C6429552-BC78-4912-8F40-F6CBAF0640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7973858"/>
              </p:ext>
            </p:extLst>
          </p:nvPr>
        </p:nvGraphicFramePr>
        <p:xfrm>
          <a:off x="1384916" y="909516"/>
          <a:ext cx="10473309" cy="5668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17285822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2302E0-CC55-4D41-9053-82A1349C4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051" y="274704"/>
            <a:ext cx="10312366" cy="490797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</a:t>
            </a:r>
            <a:r>
              <a:rPr lang="ru-RU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2026 год, млн. рублей</a:t>
            </a: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A54A28BD-718C-484F-B8D9-A8D549550D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9892406"/>
              </p:ext>
            </p:extLst>
          </p:nvPr>
        </p:nvGraphicFramePr>
        <p:xfrm>
          <a:off x="1273052" y="1197546"/>
          <a:ext cx="10814690" cy="5662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6416147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09658E34-6626-4A99-A57E-53C4F8CBA21F}"/>
              </a:ext>
            </a:extLst>
          </p:cNvPr>
          <p:cNvSpPr/>
          <p:nvPr/>
        </p:nvSpPr>
        <p:spPr>
          <a:xfrm>
            <a:off x="3794491" y="290493"/>
            <a:ext cx="6048672" cy="476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грамотность в 2025 году</a:t>
            </a:r>
          </a:p>
        </p:txBody>
      </p:sp>
      <p:graphicFrame>
        <p:nvGraphicFramePr>
          <p:cNvPr id="27" name="Таблица 27">
            <a:extLst>
              <a:ext uri="{FF2B5EF4-FFF2-40B4-BE49-F238E27FC236}">
                <a16:creationId xmlns:a16="http://schemas.microsoft.com/office/drawing/2014/main" id="{874D494F-6FAD-4E69-B6AC-3DD6794C91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374008"/>
              </p:ext>
            </p:extLst>
          </p:nvPr>
        </p:nvGraphicFramePr>
        <p:xfrm>
          <a:off x="1487488" y="1204298"/>
          <a:ext cx="10369552" cy="546906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59600">
                  <a:extLst>
                    <a:ext uri="{9D8B030D-6E8A-4147-A177-3AD203B41FA5}">
                      <a16:colId xmlns:a16="http://schemas.microsoft.com/office/drawing/2014/main" val="971663246"/>
                    </a:ext>
                  </a:extLst>
                </a:gridCol>
                <a:gridCol w="1591056">
                  <a:extLst>
                    <a:ext uri="{9D8B030D-6E8A-4147-A177-3AD203B41FA5}">
                      <a16:colId xmlns:a16="http://schemas.microsoft.com/office/drawing/2014/main" val="3872340082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1912235232"/>
                    </a:ext>
                  </a:extLst>
                </a:gridCol>
                <a:gridCol w="1014984">
                  <a:extLst>
                    <a:ext uri="{9D8B030D-6E8A-4147-A177-3AD203B41FA5}">
                      <a16:colId xmlns:a16="http://schemas.microsoft.com/office/drawing/2014/main" val="3859595107"/>
                    </a:ext>
                  </a:extLst>
                </a:gridCol>
                <a:gridCol w="1298448">
                  <a:extLst>
                    <a:ext uri="{9D8B030D-6E8A-4147-A177-3AD203B41FA5}">
                      <a16:colId xmlns:a16="http://schemas.microsoft.com/office/drawing/2014/main" val="618966411"/>
                    </a:ext>
                  </a:extLst>
                </a:gridCol>
                <a:gridCol w="1444752">
                  <a:extLst>
                    <a:ext uri="{9D8B030D-6E8A-4147-A177-3AD203B41FA5}">
                      <a16:colId xmlns:a16="http://schemas.microsoft.com/office/drawing/2014/main" val="3749213411"/>
                    </a:ext>
                  </a:extLst>
                </a:gridCol>
                <a:gridCol w="612648">
                  <a:extLst>
                    <a:ext uri="{9D8B030D-6E8A-4147-A177-3AD203B41FA5}">
                      <a16:colId xmlns:a16="http://schemas.microsoft.com/office/drawing/2014/main" val="294488995"/>
                    </a:ext>
                  </a:extLst>
                </a:gridCol>
                <a:gridCol w="2859344">
                  <a:extLst>
                    <a:ext uri="{9D8B030D-6E8A-4147-A177-3AD203B41FA5}">
                      <a16:colId xmlns:a16="http://schemas.microsoft.com/office/drawing/2014/main" val="24105202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</a:t>
                      </a:r>
                      <a:endParaRPr lang="ru-RU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населенного пункта (района)</a:t>
                      </a:r>
                      <a:endParaRPr lang="ru-RU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и место проведения</a:t>
                      </a:r>
                      <a:endParaRPr lang="ru-RU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ФИО, должность выступающего</a:t>
                      </a:r>
                      <a:endParaRPr lang="ru-RU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проведенных уроков/лекций (шт.)</a:t>
                      </a:r>
                      <a:endParaRPr lang="ru-RU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Охват (чел.)</a:t>
                      </a:r>
                      <a:endParaRPr lang="ru-RU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Фотоматериалы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(шт.)</a:t>
                      </a:r>
                      <a:endParaRPr lang="ru-RU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extLst>
                  <a:ext uri="{0D108BD9-81ED-4DB2-BD59-A6C34878D82A}">
                    <a16:rowId xmlns:a16="http://schemas.microsoft.com/office/drawing/2014/main" val="781252437"/>
                  </a:ext>
                </a:extLst>
              </a:tr>
              <a:tr h="7728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Просветительская лекция «Мошенники за 30 минут»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взрослого экономически активного населения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 город Стерлитамак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07.10.2025 г.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Шарафутдинова Г.Ф., зав. отделом ЦГБ МБУ «ЦБС»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Стерлитамак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чел.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5183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Урок «Не дай себя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дропнуть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использованием плана и презентации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 город Стерлитамак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29.10.2025 г.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Шарафутдинова Г.Ф., зав. отделом ЦГБ МБУ «ЦБС»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Стерлитамак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чел.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3884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Видеоурок «Не дай себя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дропнуть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использованием записи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 город Стерлитамак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13.11.2025 г.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Шарафутдинова Г.Ф., зав. отделом ЦГБ МБУ «ЦБС»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Стерлитамак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чел.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280705"/>
                  </a:ext>
                </a:extLst>
              </a:tr>
            </a:tbl>
          </a:graphicData>
        </a:graphic>
      </p:graphicFrame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392084F-7229-4705-ABED-9240291B3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0447" y="2045151"/>
            <a:ext cx="2395728" cy="138384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7E89590-63F7-4ABF-9DC1-0D52F05B7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0447" y="3681935"/>
            <a:ext cx="2395728" cy="141872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BCAA3E2-2C96-482F-A475-B6BEB9603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0446" y="5192010"/>
            <a:ext cx="2395727" cy="139000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723398736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B5D8C4-F9D6-41E9-B598-E455CB071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067" y="333450"/>
            <a:ext cx="10312366" cy="490797"/>
          </a:xfrm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</a:t>
            </a:r>
            <a:r>
              <a:rPr lang="ru-RU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трансферты на 2026 год, млн. рублей</a:t>
            </a: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285F1245-B7F8-4172-83D7-577429704F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5910552"/>
              </p:ext>
            </p:extLst>
          </p:nvPr>
        </p:nvGraphicFramePr>
        <p:xfrm>
          <a:off x="1487488" y="958788"/>
          <a:ext cx="10442747" cy="5899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53203110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6328A17-A0E8-42A5-8D2B-7F707B189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7" y="274704"/>
            <a:ext cx="10097929" cy="490797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r>
              <a:rPr lang="ru-RU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435F66-FD44-4DA9-8FD4-C066853B9D53}"/>
              </a:ext>
            </a:extLst>
          </p:cNvPr>
          <p:cNvSpPr txBox="1"/>
          <p:nvPr/>
        </p:nvSpPr>
        <p:spPr>
          <a:xfrm>
            <a:off x="3829822" y="1171004"/>
            <a:ext cx="5256261" cy="1138773"/>
          </a:xfrm>
          <a:prstGeom prst="rect">
            <a:avLst/>
          </a:prstGeom>
          <a:solidFill>
            <a:schemeClr val="bg2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выплачиваемы из бюджета денежные средства, за исключением средств являющихся источниками финансирования </a:t>
            </a:r>
            <a:r>
              <a:rPr lang="ru-RU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дефи,цита</a:t>
            </a:r>
            <a:r>
              <a:rPr 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290E56-B3E4-4B13-8047-CE6474C26C3C}"/>
              </a:ext>
            </a:extLst>
          </p:cNvPr>
          <p:cNvSpPr txBox="1"/>
          <p:nvPr/>
        </p:nvSpPr>
        <p:spPr>
          <a:xfrm>
            <a:off x="1642369" y="2734685"/>
            <a:ext cx="9971764" cy="1708160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 (Статья 65 Бюджетного кодекса Российской Федерации).</a:t>
            </a:r>
          </a:p>
        </p:txBody>
      </p:sp>
      <p:sp>
        <p:nvSpPr>
          <p:cNvPr id="8" name="Стрелка вниз 5">
            <a:extLst>
              <a:ext uri="{FF2B5EF4-FFF2-40B4-BE49-F238E27FC236}">
                <a16:creationId xmlns:a16="http://schemas.microsoft.com/office/drawing/2014/main" id="{807F8022-0630-45E9-A5D5-1B45951B16F7}"/>
              </a:ext>
            </a:extLst>
          </p:cNvPr>
          <p:cNvSpPr/>
          <p:nvPr/>
        </p:nvSpPr>
        <p:spPr>
          <a:xfrm>
            <a:off x="6191728" y="2318916"/>
            <a:ext cx="532449" cy="438879"/>
          </a:xfrm>
          <a:prstGeom prst="downArrow">
            <a:avLst/>
          </a:prstGeom>
          <a:solidFill>
            <a:schemeClr val="accent6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DE22C1-F0E9-4FF0-8674-D865990FF9CF}"/>
              </a:ext>
            </a:extLst>
          </p:cNvPr>
          <p:cNvSpPr txBox="1"/>
          <p:nvPr/>
        </p:nvSpPr>
        <p:spPr>
          <a:xfrm>
            <a:off x="1921445" y="4835511"/>
            <a:ext cx="9073009" cy="1661993"/>
          </a:xfrm>
          <a:prstGeom prst="rect">
            <a:avLst/>
          </a:prstGeom>
          <a:solidFill>
            <a:schemeClr val="bg2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формирования расходов бюджета городского округа </a:t>
            </a:r>
          </a:p>
          <a:p>
            <a:pPr algn="ctr"/>
            <a:r>
              <a:rPr 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Стерлитамак Республики Башкортостан:</a:t>
            </a:r>
          </a:p>
          <a:p>
            <a:pPr marL="285726" indent="-285726" algn="just">
              <a:buFont typeface="Wingdings" panose="05000000000000000000" pitchFamily="2" charset="2"/>
              <a:buChar char="§"/>
            </a:pPr>
            <a:r>
              <a:rPr lang="ru-RU" sz="17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разделам, подразделам, целевым статьям, группам видов расходов классификации расходов бюджетов;</a:t>
            </a:r>
          </a:p>
          <a:p>
            <a:pPr marL="285726" indent="-285726" algn="just">
              <a:buFont typeface="Wingdings" panose="05000000000000000000" pitchFamily="2" charset="2"/>
              <a:buChar char="§"/>
            </a:pPr>
            <a:r>
              <a:rPr lang="ru-RU" sz="17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муниципальным программам и непрограммным направлениям деятельности;</a:t>
            </a:r>
          </a:p>
          <a:p>
            <a:pPr marL="285726" indent="-285726" algn="just">
              <a:buFont typeface="Wingdings" panose="05000000000000000000" pitchFamily="2" charset="2"/>
              <a:buChar char="§"/>
            </a:pPr>
            <a:r>
              <a:rPr lang="ru-RU" sz="17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ведомствам. </a:t>
            </a:r>
          </a:p>
        </p:txBody>
      </p:sp>
      <p:sp>
        <p:nvSpPr>
          <p:cNvPr id="10" name="Стрелка вниз 8">
            <a:extLst>
              <a:ext uri="{FF2B5EF4-FFF2-40B4-BE49-F238E27FC236}">
                <a16:creationId xmlns:a16="http://schemas.microsoft.com/office/drawing/2014/main" id="{1936613B-3690-4E2C-9665-31B57B7F72C3}"/>
              </a:ext>
            </a:extLst>
          </p:cNvPr>
          <p:cNvSpPr/>
          <p:nvPr/>
        </p:nvSpPr>
        <p:spPr>
          <a:xfrm>
            <a:off x="6191725" y="4442847"/>
            <a:ext cx="532449" cy="438879"/>
          </a:xfrm>
          <a:prstGeom prst="downArrow">
            <a:avLst/>
          </a:prstGeom>
          <a:solidFill>
            <a:schemeClr val="accent6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500005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950A40-560F-4EB4-B342-20E8D28F9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082" y="-1485"/>
            <a:ext cx="10225115" cy="171493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формирования расходной части бюджета городского округа город Стерлитамак Республики Башкортостан в 2026 году и на период до 2028 года обусловлены необходимостью реализации следующих подходов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408FB3E-CF10-4939-B087-4CD4EEFD7697}"/>
              </a:ext>
            </a:extLst>
          </p:cNvPr>
          <p:cNvSpPr txBox="1">
            <a:spLocks/>
          </p:cNvSpPr>
          <p:nvPr/>
        </p:nvSpPr>
        <p:spPr bwMode="auto">
          <a:xfrm>
            <a:off x="1487487" y="4217079"/>
            <a:ext cx="10409338" cy="2629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54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50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75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9014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В предстоящий трехлетний период необходимо обеспечить безусловную реализацию мероприятий, направленных на качественное управление финансами: </a:t>
            </a:r>
          </a:p>
          <a:p>
            <a:pPr algn="l"/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-продолжить выработку и оперативное внедрение инструментов и мер, обеспечивающих баланс экономической и бюджетной эффективности, позволяющих сохранить бюджетную устойчивость;</a:t>
            </a:r>
          </a:p>
          <a:p>
            <a:pPr algn="l"/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-обеспечить высокую результативность расходов бюджета в рамках федеральных, региональных и национальных проектов;</a:t>
            </a:r>
          </a:p>
          <a:p>
            <a:pPr algn="l"/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-обеспечить открытость и прозрачность бюджетного процесса;    </a:t>
            </a:r>
          </a:p>
          <a:p>
            <a:pPr algn="l"/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-продолжить развитие на муниципальном уровне государственной информационной системы «Единая информационная система управления государственными финансами Республики Башкортостан»; </a:t>
            </a:r>
          </a:p>
          <a:p>
            <a:pPr algn="l"/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-обеспечить осуществление внутреннего муниципального финансового контроля и контроля в сфере закупок в соответствии с федеральными стандартами по внутреннему муниципальному финансовому контролю и правилами осуществления контроля в сфере закупок, утвержденными Правительством Российской Федерации, методическими рекомендациями Министерства финансов Российской Федерации; </a:t>
            </a:r>
          </a:p>
          <a:p>
            <a:pPr algn="l"/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-усилить контроль за эффективностью использования бюджетных средств, муниципального имущества, достоверностью отчетности о результатах реализации муниципальных программ, выполнения муниципальных заданий.</a:t>
            </a:r>
            <a:endParaRPr lang="ru-RU" sz="13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6">
            <a:extLst>
              <a:ext uri="{FF2B5EF4-FFF2-40B4-BE49-F238E27FC236}">
                <a16:creationId xmlns:a16="http://schemas.microsoft.com/office/drawing/2014/main" id="{680566D1-61DE-4993-B851-5E37FF8FDBC6}"/>
              </a:ext>
            </a:extLst>
          </p:cNvPr>
          <p:cNvSpPr/>
          <p:nvPr/>
        </p:nvSpPr>
        <p:spPr>
          <a:xfrm>
            <a:off x="1561081" y="1978493"/>
            <a:ext cx="8640961" cy="6480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установленных Правительством Республики Башкортостан нормативов формирования расходов на содержание органов местного самоуправления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Скругленный прямоугольник 10">
            <a:extLst>
              <a:ext uri="{FF2B5EF4-FFF2-40B4-BE49-F238E27FC236}">
                <a16:creationId xmlns:a16="http://schemas.microsoft.com/office/drawing/2014/main" id="{902DAA53-694F-41F3-B4A5-F7244A363C42}"/>
              </a:ext>
            </a:extLst>
          </p:cNvPr>
          <p:cNvSpPr/>
          <p:nvPr/>
        </p:nvSpPr>
        <p:spPr>
          <a:xfrm>
            <a:off x="2723949" y="2690403"/>
            <a:ext cx="8508733" cy="6480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заработной платы работников учреждений бюджетной сферы с учетом установленного с 1 января 2026 года минимального размера оплаты труда 27 093,00 рублей (с районным коэффициентом –31 156,95рублей)</a:t>
            </a:r>
          </a:p>
        </p:txBody>
      </p:sp>
      <p:sp>
        <p:nvSpPr>
          <p:cNvPr id="6" name="Скругленный прямоугольник 11">
            <a:extLst>
              <a:ext uri="{FF2B5EF4-FFF2-40B4-BE49-F238E27FC236}">
                <a16:creationId xmlns:a16="http://schemas.microsoft.com/office/drawing/2014/main" id="{E82F8C8E-251D-488B-A98D-E6FF98045885}"/>
              </a:ext>
            </a:extLst>
          </p:cNvPr>
          <p:cNvSpPr/>
          <p:nvPr/>
        </p:nvSpPr>
        <p:spPr>
          <a:xfrm>
            <a:off x="3955983" y="3463140"/>
            <a:ext cx="7845458" cy="6480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соответствия муниципальных услуг и работ муниципальных учреждений предусмотренным законодательством Российской Федерации полномочиям органов местного самоуправления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634454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;p15">
            <a:extLst>
              <a:ext uri="{FF2B5EF4-FFF2-40B4-BE49-F238E27FC236}">
                <a16:creationId xmlns:a16="http://schemas.microsoft.com/office/drawing/2014/main" id="{8A7646CE-04A4-4034-A7E9-D5C6825C57CF}"/>
              </a:ext>
            </a:extLst>
          </p:cNvPr>
          <p:cNvSpPr txBox="1">
            <a:spLocks/>
          </p:cNvSpPr>
          <p:nvPr/>
        </p:nvSpPr>
        <p:spPr>
          <a:xfrm>
            <a:off x="1657726" y="108236"/>
            <a:ext cx="8911771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Расходы</a:t>
            </a:r>
            <a: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местного бюджета на 2026 год и </a:t>
            </a:r>
          </a:p>
          <a:p>
            <a:pPr algn="ctr"/>
            <a: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плановый период 2027 и 2028 годов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DC4FD74-50B0-4835-89D7-43D5A5BAA532}"/>
              </a:ext>
            </a:extLst>
          </p:cNvPr>
          <p:cNvGrpSpPr/>
          <p:nvPr/>
        </p:nvGrpSpPr>
        <p:grpSpPr>
          <a:xfrm>
            <a:off x="1813681" y="2113623"/>
            <a:ext cx="1912521" cy="3315755"/>
            <a:chOff x="705707" y="2252867"/>
            <a:chExt cx="2156764" cy="3606097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B707E7F0-15F9-456D-B0E3-393E1C23E297}"/>
                </a:ext>
              </a:extLst>
            </p:cNvPr>
            <p:cNvGrpSpPr/>
            <p:nvPr/>
          </p:nvGrpSpPr>
          <p:grpSpPr>
            <a:xfrm>
              <a:off x="708368" y="2252867"/>
              <a:ext cx="2148856" cy="2239619"/>
              <a:chOff x="2635179" y="2436079"/>
              <a:chExt cx="854603" cy="3291366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7D7C9A-AFF5-42FD-891A-F1A598CC146B}"/>
                  </a:ext>
                </a:extLst>
              </p:cNvPr>
              <p:cNvSpPr/>
              <p:nvPr/>
            </p:nvSpPr>
            <p:spPr bwMode="auto">
              <a:xfrm>
                <a:off x="2635179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A0CC82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6D0E12B5-BF06-42FA-952A-37B2475A91D5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649B3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1C255008-0F6B-406D-A704-5569ED02AAAB}"/>
                </a:ext>
              </a:extLst>
            </p:cNvPr>
            <p:cNvGrpSpPr/>
            <p:nvPr/>
          </p:nvGrpSpPr>
          <p:grpSpPr>
            <a:xfrm>
              <a:off x="705707" y="4108174"/>
              <a:ext cx="2156764" cy="1750790"/>
              <a:chOff x="2632034" y="2436079"/>
              <a:chExt cx="857748" cy="3291366"/>
            </a:xfrm>
          </p:grpSpPr>
          <p:sp>
            <p:nvSpPr>
              <p:cNvPr id="7" name="Freeform 8">
                <a:extLst>
                  <a:ext uri="{FF2B5EF4-FFF2-40B4-BE49-F238E27FC236}">
                    <a16:creationId xmlns:a16="http://schemas.microsoft.com/office/drawing/2014/main" id="{9FEFE529-179C-444C-9457-9C8FBDA55B4F}"/>
                  </a:ext>
                </a:extLst>
              </p:cNvPr>
              <p:cNvSpPr/>
              <p:nvPr/>
            </p:nvSpPr>
            <p:spPr bwMode="auto">
              <a:xfrm>
                <a:off x="2632034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95ABC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" name="Freeform 9">
                <a:extLst>
                  <a:ext uri="{FF2B5EF4-FFF2-40B4-BE49-F238E27FC236}">
                    <a16:creationId xmlns:a16="http://schemas.microsoft.com/office/drawing/2014/main" id="{35615F81-5047-4056-8677-6EBB90EFC0A9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597B9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C024A0D0-CFEB-4684-B428-DC831D63A477}"/>
              </a:ext>
            </a:extLst>
          </p:cNvPr>
          <p:cNvGrpSpPr/>
          <p:nvPr/>
        </p:nvGrpSpPr>
        <p:grpSpPr>
          <a:xfrm>
            <a:off x="4452984" y="2113623"/>
            <a:ext cx="2017133" cy="3315755"/>
            <a:chOff x="705707" y="2252867"/>
            <a:chExt cx="2156764" cy="3606097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1C98FAB8-04EB-4B21-B302-7764ADFDA069}"/>
                </a:ext>
              </a:extLst>
            </p:cNvPr>
            <p:cNvGrpSpPr/>
            <p:nvPr/>
          </p:nvGrpSpPr>
          <p:grpSpPr>
            <a:xfrm>
              <a:off x="708368" y="2252867"/>
              <a:ext cx="2148856" cy="2239619"/>
              <a:chOff x="2635179" y="2436079"/>
              <a:chExt cx="854603" cy="3291366"/>
            </a:xfrm>
          </p:grpSpPr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C422EFF7-C6FC-407D-A131-7EAD8523E248}"/>
                  </a:ext>
                </a:extLst>
              </p:cNvPr>
              <p:cNvSpPr/>
              <p:nvPr/>
            </p:nvSpPr>
            <p:spPr bwMode="auto">
              <a:xfrm>
                <a:off x="2635179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A0CC82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CFF08F40-A69B-4D30-91E0-4BF1D9852E07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649B3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A0942CCC-9D00-4FF7-99C4-4FC5ABE3970D}"/>
                </a:ext>
              </a:extLst>
            </p:cNvPr>
            <p:cNvGrpSpPr/>
            <p:nvPr/>
          </p:nvGrpSpPr>
          <p:grpSpPr>
            <a:xfrm>
              <a:off x="705707" y="4108174"/>
              <a:ext cx="2156764" cy="1750790"/>
              <a:chOff x="2632034" y="2436079"/>
              <a:chExt cx="857748" cy="3291366"/>
            </a:xfrm>
          </p:grpSpPr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E7D2C32F-5393-4678-BFD7-B0033A81FD62}"/>
                  </a:ext>
                </a:extLst>
              </p:cNvPr>
              <p:cNvSpPr/>
              <p:nvPr/>
            </p:nvSpPr>
            <p:spPr bwMode="auto">
              <a:xfrm>
                <a:off x="2632034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95ABC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5" name="Freeform 9">
                <a:extLst>
                  <a:ext uri="{FF2B5EF4-FFF2-40B4-BE49-F238E27FC236}">
                    <a16:creationId xmlns:a16="http://schemas.microsoft.com/office/drawing/2014/main" id="{3494F164-05E8-4BFD-A2DE-FA6D7750AEE5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597B9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8AFA0A83-4C6F-4163-B204-51731F1DEF47}"/>
              </a:ext>
            </a:extLst>
          </p:cNvPr>
          <p:cNvGrpSpPr/>
          <p:nvPr/>
        </p:nvGrpSpPr>
        <p:grpSpPr>
          <a:xfrm>
            <a:off x="7106021" y="2135054"/>
            <a:ext cx="2019484" cy="3315755"/>
            <a:chOff x="705707" y="2252867"/>
            <a:chExt cx="2156764" cy="3606097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6928099B-91B2-4CE4-88C2-0C8C81D6842B}"/>
                </a:ext>
              </a:extLst>
            </p:cNvPr>
            <p:cNvGrpSpPr/>
            <p:nvPr/>
          </p:nvGrpSpPr>
          <p:grpSpPr>
            <a:xfrm>
              <a:off x="708368" y="2252867"/>
              <a:ext cx="2148856" cy="2239619"/>
              <a:chOff x="2635179" y="2436079"/>
              <a:chExt cx="854603" cy="3291366"/>
            </a:xfrm>
          </p:grpSpPr>
          <p:sp>
            <p:nvSpPr>
              <p:cNvPr id="23" name="Freeform 8">
                <a:extLst>
                  <a:ext uri="{FF2B5EF4-FFF2-40B4-BE49-F238E27FC236}">
                    <a16:creationId xmlns:a16="http://schemas.microsoft.com/office/drawing/2014/main" id="{6E4C9CAE-6EB6-4BD1-9B9E-A1C68A714DE8}"/>
                  </a:ext>
                </a:extLst>
              </p:cNvPr>
              <p:cNvSpPr/>
              <p:nvPr/>
            </p:nvSpPr>
            <p:spPr bwMode="auto">
              <a:xfrm>
                <a:off x="2635179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A0CC82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4" name="Freeform 9">
                <a:extLst>
                  <a:ext uri="{FF2B5EF4-FFF2-40B4-BE49-F238E27FC236}">
                    <a16:creationId xmlns:a16="http://schemas.microsoft.com/office/drawing/2014/main" id="{FB11D03C-1B41-40E0-9DC5-87511706F3F3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649B3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00E358B8-A23F-4DBB-A98A-555A1BE821AD}"/>
                </a:ext>
              </a:extLst>
            </p:cNvPr>
            <p:cNvGrpSpPr/>
            <p:nvPr/>
          </p:nvGrpSpPr>
          <p:grpSpPr>
            <a:xfrm>
              <a:off x="705707" y="4108174"/>
              <a:ext cx="2156764" cy="1750790"/>
              <a:chOff x="2632034" y="2436079"/>
              <a:chExt cx="857748" cy="3291366"/>
            </a:xfrm>
          </p:grpSpPr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3C6EFA67-23D9-46E4-89D8-9B6B4A0F742A}"/>
                  </a:ext>
                </a:extLst>
              </p:cNvPr>
              <p:cNvSpPr/>
              <p:nvPr/>
            </p:nvSpPr>
            <p:spPr bwMode="auto">
              <a:xfrm>
                <a:off x="2632034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95ABC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" name="Freeform 9">
                <a:extLst>
                  <a:ext uri="{FF2B5EF4-FFF2-40B4-BE49-F238E27FC236}">
                    <a16:creationId xmlns:a16="http://schemas.microsoft.com/office/drawing/2014/main" id="{E04B3845-CD0B-4E97-A94D-78E5FC4C77EC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597B9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24DEFC64-C874-4B88-97BB-4F68681C268A}"/>
              </a:ext>
            </a:extLst>
          </p:cNvPr>
          <p:cNvGrpSpPr/>
          <p:nvPr/>
        </p:nvGrpSpPr>
        <p:grpSpPr>
          <a:xfrm>
            <a:off x="9784906" y="2135054"/>
            <a:ext cx="2035619" cy="3315755"/>
            <a:chOff x="708368" y="2252867"/>
            <a:chExt cx="2154103" cy="3606097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02A1D40C-E42F-45E4-9457-2E893C654A61}"/>
                </a:ext>
              </a:extLst>
            </p:cNvPr>
            <p:cNvGrpSpPr/>
            <p:nvPr/>
          </p:nvGrpSpPr>
          <p:grpSpPr>
            <a:xfrm>
              <a:off x="708368" y="2252867"/>
              <a:ext cx="2148856" cy="2239619"/>
              <a:chOff x="2635179" y="2436079"/>
              <a:chExt cx="854603" cy="3291366"/>
            </a:xfrm>
          </p:grpSpPr>
          <p:sp>
            <p:nvSpPr>
              <p:cNvPr id="30" name="Freeform 8">
                <a:extLst>
                  <a:ext uri="{FF2B5EF4-FFF2-40B4-BE49-F238E27FC236}">
                    <a16:creationId xmlns:a16="http://schemas.microsoft.com/office/drawing/2014/main" id="{1C741FAD-A151-455A-89EF-B1CB7224B859}"/>
                  </a:ext>
                </a:extLst>
              </p:cNvPr>
              <p:cNvSpPr/>
              <p:nvPr/>
            </p:nvSpPr>
            <p:spPr bwMode="auto">
              <a:xfrm>
                <a:off x="2635179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A0CC82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" name="Freeform 9">
                <a:extLst>
                  <a:ext uri="{FF2B5EF4-FFF2-40B4-BE49-F238E27FC236}">
                    <a16:creationId xmlns:a16="http://schemas.microsoft.com/office/drawing/2014/main" id="{2BD51D6F-7F8C-4CBB-A1AF-887548489B5F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649B3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CD97B234-FE6D-4FF5-8DD3-BD5ADCCA3C1F}"/>
                </a:ext>
              </a:extLst>
            </p:cNvPr>
            <p:cNvGrpSpPr/>
            <p:nvPr/>
          </p:nvGrpSpPr>
          <p:grpSpPr>
            <a:xfrm>
              <a:off x="713615" y="4108174"/>
              <a:ext cx="2148856" cy="1750790"/>
              <a:chOff x="2635179" y="2436079"/>
              <a:chExt cx="854603" cy="3291366"/>
            </a:xfrm>
          </p:grpSpPr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id="{9AD97374-6912-41F4-A73F-6A2529E5784F}"/>
                  </a:ext>
                </a:extLst>
              </p:cNvPr>
              <p:cNvSpPr/>
              <p:nvPr/>
            </p:nvSpPr>
            <p:spPr bwMode="auto">
              <a:xfrm>
                <a:off x="2635179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95ABC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6523534E-68F4-4AB9-B185-421070626C2C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597B9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A629F36-B277-4B78-B6E1-999ABE765B76}"/>
              </a:ext>
            </a:extLst>
          </p:cNvPr>
          <p:cNvSpPr txBox="1"/>
          <p:nvPr/>
        </p:nvSpPr>
        <p:spPr>
          <a:xfrm>
            <a:off x="2145750" y="5625678"/>
            <a:ext cx="1417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2025</a:t>
            </a:r>
            <a:r>
              <a:rPr lang="ru-RU" b="1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г.</a:t>
            </a:r>
            <a:endParaRPr lang="ru-RU" sz="1000" b="1" kern="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8D5ACA6-F230-4693-9761-92E6E2FFACCA}"/>
              </a:ext>
            </a:extLst>
          </p:cNvPr>
          <p:cNvSpPr txBox="1"/>
          <p:nvPr/>
        </p:nvSpPr>
        <p:spPr>
          <a:xfrm>
            <a:off x="4699661" y="5632110"/>
            <a:ext cx="1417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2026</a:t>
            </a:r>
            <a:r>
              <a:rPr lang="ru-RU" b="1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г.</a:t>
            </a:r>
            <a:endParaRPr lang="ru-RU" sz="1000" b="1" kern="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441DFCB-B503-4F46-8FB6-278521F41200}"/>
              </a:ext>
            </a:extLst>
          </p:cNvPr>
          <p:cNvSpPr txBox="1"/>
          <p:nvPr/>
        </p:nvSpPr>
        <p:spPr>
          <a:xfrm>
            <a:off x="7498222" y="5604524"/>
            <a:ext cx="1417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2027</a:t>
            </a:r>
            <a:r>
              <a:rPr lang="ru-RU" b="1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г.</a:t>
            </a:r>
            <a:endParaRPr lang="ru-RU" sz="1000" b="1" kern="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53C0B29-9844-4B28-89EC-DE2AF5A4D292}"/>
              </a:ext>
            </a:extLst>
          </p:cNvPr>
          <p:cNvSpPr txBox="1"/>
          <p:nvPr/>
        </p:nvSpPr>
        <p:spPr>
          <a:xfrm>
            <a:off x="10212666" y="5604524"/>
            <a:ext cx="1417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2028</a:t>
            </a:r>
            <a:r>
              <a:rPr lang="ru-RU" b="1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г.</a:t>
            </a:r>
            <a:endParaRPr lang="ru-RU" sz="1000" b="1" kern="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57D430C-69AC-4B09-9E25-F27FBCCD03F9}"/>
              </a:ext>
            </a:extLst>
          </p:cNvPr>
          <p:cNvSpPr txBox="1"/>
          <p:nvPr/>
        </p:nvSpPr>
        <p:spPr>
          <a:xfrm>
            <a:off x="11019928" y="1011669"/>
            <a:ext cx="1391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AA601F3-6325-41A3-B6DF-ABE00788A2CE}"/>
              </a:ext>
            </a:extLst>
          </p:cNvPr>
          <p:cNvSpPr txBox="1"/>
          <p:nvPr/>
        </p:nvSpPr>
        <p:spPr>
          <a:xfrm>
            <a:off x="1702474" y="2798054"/>
            <a:ext cx="143206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5 623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A09FF34-163D-4493-8FFB-6E2CA9A36204}"/>
              </a:ext>
            </a:extLst>
          </p:cNvPr>
          <p:cNvSpPr txBox="1"/>
          <p:nvPr/>
        </p:nvSpPr>
        <p:spPr>
          <a:xfrm>
            <a:off x="4372322" y="2746878"/>
            <a:ext cx="1432066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6 596</a:t>
            </a:r>
          </a:p>
          <a:p>
            <a:pPr>
              <a:lnSpc>
                <a:spcPct val="90000"/>
              </a:lnSpc>
            </a:pPr>
            <a:endParaRPr lang="ru-RU" sz="3800" b="1" kern="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5224820-FB56-465A-892F-4BD18A1CDAFB}"/>
              </a:ext>
            </a:extLst>
          </p:cNvPr>
          <p:cNvSpPr txBox="1"/>
          <p:nvPr/>
        </p:nvSpPr>
        <p:spPr>
          <a:xfrm>
            <a:off x="7037280" y="2692424"/>
            <a:ext cx="143206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5 969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DBFA171-41E2-4695-A9AE-5CFDD52FD303}"/>
              </a:ext>
            </a:extLst>
          </p:cNvPr>
          <p:cNvSpPr txBox="1"/>
          <p:nvPr/>
        </p:nvSpPr>
        <p:spPr>
          <a:xfrm>
            <a:off x="9734349" y="2727579"/>
            <a:ext cx="143206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5 142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A7A1077-6F9B-4288-B678-0B1B601ED139}"/>
              </a:ext>
            </a:extLst>
          </p:cNvPr>
          <p:cNvSpPr txBox="1"/>
          <p:nvPr/>
        </p:nvSpPr>
        <p:spPr>
          <a:xfrm>
            <a:off x="1787306" y="1363101"/>
            <a:ext cx="22076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00" b="1" kern="0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9 165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0F8B63D-3B3A-4A75-AAB7-2169EE612201}"/>
              </a:ext>
            </a:extLst>
          </p:cNvPr>
          <p:cNvSpPr txBox="1"/>
          <p:nvPr/>
        </p:nvSpPr>
        <p:spPr>
          <a:xfrm>
            <a:off x="4503660" y="1380521"/>
            <a:ext cx="22076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00" b="1" kern="0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10 676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994522F-3F0B-42BF-BABC-D86B7A11F488}"/>
              </a:ext>
            </a:extLst>
          </p:cNvPr>
          <p:cNvSpPr txBox="1"/>
          <p:nvPr/>
        </p:nvSpPr>
        <p:spPr>
          <a:xfrm>
            <a:off x="6784558" y="1381001"/>
            <a:ext cx="22076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00" b="1" kern="0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9 787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1BCDC35-950D-4055-A684-E0A3F4C9AF5E}"/>
              </a:ext>
            </a:extLst>
          </p:cNvPr>
          <p:cNvSpPr txBox="1"/>
          <p:nvPr/>
        </p:nvSpPr>
        <p:spPr>
          <a:xfrm>
            <a:off x="9784906" y="1407191"/>
            <a:ext cx="22076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00" b="1" kern="0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9 101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654B246-F4B4-4639-887B-85796E58332C}"/>
              </a:ext>
            </a:extLst>
          </p:cNvPr>
          <p:cNvSpPr txBox="1"/>
          <p:nvPr/>
        </p:nvSpPr>
        <p:spPr>
          <a:xfrm>
            <a:off x="1669795" y="4264847"/>
            <a:ext cx="143206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3 542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F81961D-F25C-4862-BBBB-34557ECA2792}"/>
              </a:ext>
            </a:extLst>
          </p:cNvPr>
          <p:cNvSpPr txBox="1"/>
          <p:nvPr/>
        </p:nvSpPr>
        <p:spPr>
          <a:xfrm>
            <a:off x="4362106" y="4212760"/>
            <a:ext cx="1432066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4 080</a:t>
            </a:r>
          </a:p>
          <a:p>
            <a:pPr>
              <a:lnSpc>
                <a:spcPct val="90000"/>
              </a:lnSpc>
            </a:pPr>
            <a:endParaRPr lang="ru-RU" sz="3800" b="1" kern="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38AA9E8-E08E-45C1-9374-0D08EC53DCDE}"/>
              </a:ext>
            </a:extLst>
          </p:cNvPr>
          <p:cNvSpPr txBox="1"/>
          <p:nvPr/>
        </p:nvSpPr>
        <p:spPr>
          <a:xfrm>
            <a:off x="7033393" y="4282119"/>
            <a:ext cx="143206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3 818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9845644-8CDB-4069-8793-2AE3D5433E88}"/>
              </a:ext>
            </a:extLst>
          </p:cNvPr>
          <p:cNvSpPr txBox="1"/>
          <p:nvPr/>
        </p:nvSpPr>
        <p:spPr>
          <a:xfrm>
            <a:off x="9688781" y="4274978"/>
            <a:ext cx="143206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3 959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CD7355D0-0692-49DD-9434-BB26DE8196CF}"/>
              </a:ext>
            </a:extLst>
          </p:cNvPr>
          <p:cNvSpPr/>
          <p:nvPr/>
        </p:nvSpPr>
        <p:spPr>
          <a:xfrm>
            <a:off x="7018291" y="6302931"/>
            <a:ext cx="470564" cy="417343"/>
          </a:xfrm>
          <a:prstGeom prst="rect">
            <a:avLst/>
          </a:prstGeom>
          <a:solidFill>
            <a:srgbClr val="8FA4B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162AE177-ADAA-407F-B360-350E35C1AD80}"/>
              </a:ext>
            </a:extLst>
          </p:cNvPr>
          <p:cNvSpPr/>
          <p:nvPr/>
        </p:nvSpPr>
        <p:spPr>
          <a:xfrm>
            <a:off x="2259373" y="6313756"/>
            <a:ext cx="470564" cy="417344"/>
          </a:xfrm>
          <a:prstGeom prst="rect">
            <a:avLst/>
          </a:prstGeom>
          <a:solidFill>
            <a:srgbClr val="AAD88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51BE51-F655-4C42-B98A-6CD114E03E3F}"/>
              </a:ext>
            </a:extLst>
          </p:cNvPr>
          <p:cNvSpPr txBox="1"/>
          <p:nvPr/>
        </p:nvSpPr>
        <p:spPr>
          <a:xfrm>
            <a:off x="2753786" y="6302714"/>
            <a:ext cx="425513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межбюджетные поступления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4C2D89B-496C-4682-9979-29E3B946198D}"/>
              </a:ext>
            </a:extLst>
          </p:cNvPr>
          <p:cNvSpPr txBox="1"/>
          <p:nvPr/>
        </p:nvSpPr>
        <p:spPr>
          <a:xfrm>
            <a:off x="7498222" y="6308086"/>
            <a:ext cx="276940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местный бюджет</a:t>
            </a:r>
          </a:p>
        </p:txBody>
      </p:sp>
      <p:sp>
        <p:nvSpPr>
          <p:cNvPr id="53" name="Стрелка вверх 3">
            <a:extLst>
              <a:ext uri="{FF2B5EF4-FFF2-40B4-BE49-F238E27FC236}">
                <a16:creationId xmlns:a16="http://schemas.microsoft.com/office/drawing/2014/main" id="{69C3C420-A111-4324-8DCF-8A867245E626}"/>
              </a:ext>
            </a:extLst>
          </p:cNvPr>
          <p:cNvSpPr/>
          <p:nvPr/>
        </p:nvSpPr>
        <p:spPr>
          <a:xfrm rot="1931677">
            <a:off x="3857867" y="3208876"/>
            <a:ext cx="520065" cy="628073"/>
          </a:xfrm>
          <a:prstGeom prst="upArrow">
            <a:avLst>
              <a:gd name="adj1" fmla="val 45698"/>
              <a:gd name="adj2" fmla="val 5932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76200" dist="50800" dir="4200000" sx="101000" sy="101000" algn="tl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Стрелка вверх 3">
            <a:extLst>
              <a:ext uri="{FF2B5EF4-FFF2-40B4-BE49-F238E27FC236}">
                <a16:creationId xmlns:a16="http://schemas.microsoft.com/office/drawing/2014/main" id="{6B17AB28-5AA5-4473-90AC-B98AB28369F0}"/>
              </a:ext>
            </a:extLst>
          </p:cNvPr>
          <p:cNvSpPr/>
          <p:nvPr/>
        </p:nvSpPr>
        <p:spPr>
          <a:xfrm rot="9217830">
            <a:off x="6527282" y="3245800"/>
            <a:ext cx="520065" cy="628073"/>
          </a:xfrm>
          <a:prstGeom prst="upArrow">
            <a:avLst>
              <a:gd name="adj1" fmla="val 45698"/>
              <a:gd name="adj2" fmla="val 5932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76200" dist="50800" dir="4200000" sx="101000" sy="101000" algn="tl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Стрелка вверх 3">
            <a:extLst>
              <a:ext uri="{FF2B5EF4-FFF2-40B4-BE49-F238E27FC236}">
                <a16:creationId xmlns:a16="http://schemas.microsoft.com/office/drawing/2014/main" id="{FF901E31-99A8-4271-936C-DB92C3CCC115}"/>
              </a:ext>
            </a:extLst>
          </p:cNvPr>
          <p:cNvSpPr/>
          <p:nvPr/>
        </p:nvSpPr>
        <p:spPr>
          <a:xfrm rot="9217830">
            <a:off x="9197622" y="3137009"/>
            <a:ext cx="520065" cy="628073"/>
          </a:xfrm>
          <a:prstGeom prst="upArrow">
            <a:avLst>
              <a:gd name="adj1" fmla="val 45698"/>
              <a:gd name="adj2" fmla="val 5932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76200" dist="50800" dir="4200000" sx="101000" sy="101000" algn="tl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128390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E7AF2D-9142-4B62-9EFF-2B2B7592D114}"/>
              </a:ext>
            </a:extLst>
          </p:cNvPr>
          <p:cNvSpPr txBox="1"/>
          <p:nvPr/>
        </p:nvSpPr>
        <p:spPr>
          <a:xfrm>
            <a:off x="2725790" y="750075"/>
            <a:ext cx="7373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Минимальный размер оплаты труда: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542B8B-7AA8-4218-AF31-392867E74DF3}"/>
              </a:ext>
            </a:extLst>
          </p:cNvPr>
          <p:cNvSpPr txBox="1"/>
          <p:nvPr/>
        </p:nvSpPr>
        <p:spPr>
          <a:xfrm>
            <a:off x="1956867" y="2953453"/>
            <a:ext cx="3631782" cy="60016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22 440,00 руб.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57B744-39A8-4743-A81E-EB1E1C709E2B}"/>
              </a:ext>
            </a:extLst>
          </p:cNvPr>
          <p:cNvSpPr txBox="1"/>
          <p:nvPr/>
        </p:nvSpPr>
        <p:spPr>
          <a:xfrm>
            <a:off x="7245487" y="2944601"/>
            <a:ext cx="3631781" cy="60016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27 093,00 руб.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6CA28F-B718-47E2-8B4D-1CF9670B1C05}"/>
              </a:ext>
            </a:extLst>
          </p:cNvPr>
          <p:cNvSpPr txBox="1"/>
          <p:nvPr/>
        </p:nvSpPr>
        <p:spPr>
          <a:xfrm>
            <a:off x="1956867" y="5016157"/>
            <a:ext cx="3631782" cy="60016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25 806,00 руб.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BBE6E4-9C99-490D-A7D3-0BF73278E5F6}"/>
              </a:ext>
            </a:extLst>
          </p:cNvPr>
          <p:cNvSpPr txBox="1"/>
          <p:nvPr/>
        </p:nvSpPr>
        <p:spPr>
          <a:xfrm>
            <a:off x="3468216" y="4160012"/>
            <a:ext cx="58890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районным коэффициентом: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67F77B-E603-41CE-A386-24B94E2A9DDA}"/>
              </a:ext>
            </a:extLst>
          </p:cNvPr>
          <p:cNvSpPr txBox="1"/>
          <p:nvPr/>
        </p:nvSpPr>
        <p:spPr>
          <a:xfrm>
            <a:off x="7298054" y="4967620"/>
            <a:ext cx="3631782" cy="60016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31 156,95 руб.</a:t>
            </a:r>
          </a:p>
        </p:txBody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06D60F9F-8573-4A8F-ACD1-D229F4E1ABA0}"/>
              </a:ext>
            </a:extLst>
          </p:cNvPr>
          <p:cNvSpPr>
            <a:spLocks/>
          </p:cNvSpPr>
          <p:nvPr/>
        </p:nvSpPr>
        <p:spPr bwMode="auto">
          <a:xfrm>
            <a:off x="2724990" y="1681536"/>
            <a:ext cx="1931520" cy="961349"/>
          </a:xfrm>
          <a:custGeom>
            <a:avLst/>
            <a:gdLst>
              <a:gd name="T0" fmla="*/ 40 w 142"/>
              <a:gd name="T1" fmla="*/ 0 h 141"/>
              <a:gd name="T2" fmla="*/ 102 w 142"/>
              <a:gd name="T3" fmla="*/ 0 h 141"/>
              <a:gd name="T4" fmla="*/ 142 w 142"/>
              <a:gd name="T5" fmla="*/ 40 h 141"/>
              <a:gd name="T6" fmla="*/ 142 w 142"/>
              <a:gd name="T7" fmla="*/ 101 h 141"/>
              <a:gd name="T8" fmla="*/ 102 w 142"/>
              <a:gd name="T9" fmla="*/ 141 h 141"/>
              <a:gd name="T10" fmla="*/ 40 w 142"/>
              <a:gd name="T11" fmla="*/ 141 h 141"/>
              <a:gd name="T12" fmla="*/ 0 w 142"/>
              <a:gd name="T13" fmla="*/ 101 h 141"/>
              <a:gd name="T14" fmla="*/ 0 w 142"/>
              <a:gd name="T15" fmla="*/ 40 h 141"/>
              <a:gd name="T16" fmla="*/ 40 w 142"/>
              <a:gd name="T17" fmla="*/ 0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2" h="141">
                <a:moveTo>
                  <a:pt x="40" y="0"/>
                </a:moveTo>
                <a:cubicBezTo>
                  <a:pt x="102" y="0"/>
                  <a:pt x="102" y="0"/>
                  <a:pt x="102" y="0"/>
                </a:cubicBezTo>
                <a:cubicBezTo>
                  <a:pt x="124" y="0"/>
                  <a:pt x="142" y="18"/>
                  <a:pt x="142" y="40"/>
                </a:cubicBezTo>
                <a:cubicBezTo>
                  <a:pt x="142" y="101"/>
                  <a:pt x="142" y="101"/>
                  <a:pt x="142" y="101"/>
                </a:cubicBezTo>
                <a:cubicBezTo>
                  <a:pt x="142" y="123"/>
                  <a:pt x="124" y="141"/>
                  <a:pt x="102" y="141"/>
                </a:cubicBezTo>
                <a:cubicBezTo>
                  <a:pt x="40" y="141"/>
                  <a:pt x="40" y="141"/>
                  <a:pt x="40" y="141"/>
                </a:cubicBezTo>
                <a:cubicBezTo>
                  <a:pt x="18" y="141"/>
                  <a:pt x="0" y="123"/>
                  <a:pt x="0" y="101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18"/>
                  <a:pt x="18" y="0"/>
                  <a:pt x="40" y="0"/>
                </a:cubicBezTo>
                <a:close/>
              </a:path>
            </a:pathLst>
          </a:custGeom>
          <a:gradFill>
            <a:gsLst>
              <a:gs pos="0">
                <a:srgbClr val="7EB0C4"/>
              </a:gs>
              <a:gs pos="100000">
                <a:srgbClr val="468198"/>
              </a:gs>
            </a:gsLst>
            <a:path path="circle">
              <a:fillToRect l="50000" t="130000" r="50000" b="-30000"/>
            </a:path>
          </a:gradFill>
          <a:ln>
            <a:noFill/>
          </a:ln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endParaRPr lang="zh-CN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6CD63EF1-6A4C-4407-B35D-BF5161B4CD05}"/>
              </a:ext>
            </a:extLst>
          </p:cNvPr>
          <p:cNvSpPr>
            <a:spLocks/>
          </p:cNvSpPr>
          <p:nvPr/>
        </p:nvSpPr>
        <p:spPr bwMode="auto">
          <a:xfrm>
            <a:off x="8016673" y="1674745"/>
            <a:ext cx="1931520" cy="961349"/>
          </a:xfrm>
          <a:custGeom>
            <a:avLst/>
            <a:gdLst>
              <a:gd name="T0" fmla="*/ 40 w 142"/>
              <a:gd name="T1" fmla="*/ 0 h 141"/>
              <a:gd name="T2" fmla="*/ 102 w 142"/>
              <a:gd name="T3" fmla="*/ 0 h 141"/>
              <a:gd name="T4" fmla="*/ 142 w 142"/>
              <a:gd name="T5" fmla="*/ 40 h 141"/>
              <a:gd name="T6" fmla="*/ 142 w 142"/>
              <a:gd name="T7" fmla="*/ 101 h 141"/>
              <a:gd name="T8" fmla="*/ 102 w 142"/>
              <a:gd name="T9" fmla="*/ 141 h 141"/>
              <a:gd name="T10" fmla="*/ 40 w 142"/>
              <a:gd name="T11" fmla="*/ 141 h 141"/>
              <a:gd name="T12" fmla="*/ 0 w 142"/>
              <a:gd name="T13" fmla="*/ 101 h 141"/>
              <a:gd name="T14" fmla="*/ 0 w 142"/>
              <a:gd name="T15" fmla="*/ 40 h 141"/>
              <a:gd name="T16" fmla="*/ 40 w 142"/>
              <a:gd name="T17" fmla="*/ 0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2" h="141">
                <a:moveTo>
                  <a:pt x="40" y="0"/>
                </a:moveTo>
                <a:cubicBezTo>
                  <a:pt x="102" y="0"/>
                  <a:pt x="102" y="0"/>
                  <a:pt x="102" y="0"/>
                </a:cubicBezTo>
                <a:cubicBezTo>
                  <a:pt x="124" y="0"/>
                  <a:pt x="142" y="18"/>
                  <a:pt x="142" y="40"/>
                </a:cubicBezTo>
                <a:cubicBezTo>
                  <a:pt x="142" y="101"/>
                  <a:pt x="142" y="101"/>
                  <a:pt x="142" y="101"/>
                </a:cubicBezTo>
                <a:cubicBezTo>
                  <a:pt x="142" y="123"/>
                  <a:pt x="124" y="141"/>
                  <a:pt x="102" y="141"/>
                </a:cubicBezTo>
                <a:cubicBezTo>
                  <a:pt x="40" y="141"/>
                  <a:pt x="40" y="141"/>
                  <a:pt x="40" y="141"/>
                </a:cubicBezTo>
                <a:cubicBezTo>
                  <a:pt x="18" y="141"/>
                  <a:pt x="0" y="123"/>
                  <a:pt x="0" y="101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18"/>
                  <a:pt x="18" y="0"/>
                  <a:pt x="40" y="0"/>
                </a:cubicBezTo>
                <a:close/>
              </a:path>
            </a:pathLst>
          </a:custGeom>
          <a:gradFill>
            <a:gsLst>
              <a:gs pos="0">
                <a:srgbClr val="7EB0C4"/>
              </a:gs>
              <a:gs pos="100000">
                <a:srgbClr val="468198"/>
              </a:gs>
            </a:gsLst>
            <a:path path="circle">
              <a:fillToRect l="50000" t="130000" r="50000" b="-30000"/>
            </a:path>
          </a:gradFill>
          <a:ln>
            <a:noFill/>
          </a:ln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endParaRPr lang="zh-CN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6B9A22-03D4-416E-A236-E3F4A655C2B8}"/>
              </a:ext>
            </a:extLst>
          </p:cNvPr>
          <p:cNvSpPr txBox="1"/>
          <p:nvPr/>
        </p:nvSpPr>
        <p:spPr>
          <a:xfrm>
            <a:off x="2848002" y="1846362"/>
            <a:ext cx="18495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96F329-477F-4448-A2CC-200140C7B3F3}"/>
              </a:ext>
            </a:extLst>
          </p:cNvPr>
          <p:cNvSpPr txBox="1"/>
          <p:nvPr/>
        </p:nvSpPr>
        <p:spPr>
          <a:xfrm>
            <a:off x="8165340" y="1834156"/>
            <a:ext cx="17920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</a:t>
            </a:r>
          </a:p>
        </p:txBody>
      </p:sp>
    </p:spTree>
    <p:extLst>
      <p:ext uri="{BB962C8B-B14F-4D97-AF65-F5344CB8AC3E}">
        <p14:creationId xmlns:p14="http://schemas.microsoft.com/office/powerpoint/2010/main" val="3913754921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EB485B-2914-4876-A075-705589E1065A}"/>
              </a:ext>
            </a:extLst>
          </p:cNvPr>
          <p:cNvSpPr txBox="1"/>
          <p:nvPr/>
        </p:nvSpPr>
        <p:spPr>
          <a:xfrm>
            <a:off x="1324560" y="240827"/>
            <a:ext cx="10495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оплаты труда по «указным» категориям работников муниципальных учреждений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B06388D-0871-464F-9F41-DDD79DFAEAB7}"/>
              </a:ext>
            </a:extLst>
          </p:cNvPr>
          <p:cNvGrpSpPr/>
          <p:nvPr/>
        </p:nvGrpSpPr>
        <p:grpSpPr>
          <a:xfrm>
            <a:off x="2766169" y="1153428"/>
            <a:ext cx="6859094" cy="1195490"/>
            <a:chOff x="2724224" y="994037"/>
            <a:chExt cx="6591152" cy="1444752"/>
          </a:xfrm>
        </p:grpSpPr>
        <p:sp>
          <p:nvSpPr>
            <p:cNvPr id="4" name="Freeform: Shape 113">
              <a:extLst>
                <a:ext uri="{FF2B5EF4-FFF2-40B4-BE49-F238E27FC236}">
                  <a16:creationId xmlns:a16="http://schemas.microsoft.com/office/drawing/2014/main" id="{F0D3145E-3EBE-45E2-BB58-6F280FEF9FB3}"/>
                </a:ext>
              </a:extLst>
            </p:cNvPr>
            <p:cNvSpPr/>
            <p:nvPr/>
          </p:nvSpPr>
          <p:spPr>
            <a:xfrm>
              <a:off x="2785894" y="1038657"/>
              <a:ext cx="6467812" cy="1356682"/>
            </a:xfrm>
            <a:custGeom>
              <a:avLst/>
              <a:gdLst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881606 h 1445923"/>
                <a:gd name="connsiteX16" fmla="*/ 1444028 w 6591152"/>
                <a:gd name="connsiteY16" fmla="*/ 1444984 h 1445923"/>
                <a:gd name="connsiteX17" fmla="*/ 178417 w 6591152"/>
                <a:gd name="connsiteY17" fmla="*/ 1444984 h 1445923"/>
                <a:gd name="connsiteX18" fmla="*/ 0 w 6591152"/>
                <a:gd name="connsiteY18" fmla="*/ 1266618 h 1445923"/>
                <a:gd name="connsiteX19" fmla="*/ 0 w 6591152"/>
                <a:gd name="connsiteY19" fmla="*/ 179305 h 1445923"/>
                <a:gd name="connsiteX20" fmla="*/ 178417 w 6591152"/>
                <a:gd name="connsiteY20" fmla="*/ 938 h 1445923"/>
                <a:gd name="connsiteX21" fmla="*/ 1444028 w 6591152"/>
                <a:gd name="connsiteY21" fmla="*/ 938 h 1445923"/>
                <a:gd name="connsiteX22" fmla="*/ 1444028 w 6591152"/>
                <a:gd name="connsiteY22" fmla="*/ 564317 h 1445923"/>
                <a:gd name="connsiteX23" fmla="*/ 1445924 w 6591152"/>
                <a:gd name="connsiteY23" fmla="*/ 569774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1444984 h 1445923"/>
                <a:gd name="connsiteX16" fmla="*/ 178417 w 6591152"/>
                <a:gd name="connsiteY16" fmla="*/ 1444984 h 1445923"/>
                <a:gd name="connsiteX17" fmla="*/ 0 w 6591152"/>
                <a:gd name="connsiteY17" fmla="*/ 1266618 h 1445923"/>
                <a:gd name="connsiteX18" fmla="*/ 0 w 6591152"/>
                <a:gd name="connsiteY18" fmla="*/ 179305 h 1445923"/>
                <a:gd name="connsiteX19" fmla="*/ 178417 w 6591152"/>
                <a:gd name="connsiteY19" fmla="*/ 938 h 1445923"/>
                <a:gd name="connsiteX20" fmla="*/ 1444028 w 6591152"/>
                <a:gd name="connsiteY20" fmla="*/ 938 h 1445923"/>
                <a:gd name="connsiteX21" fmla="*/ 1444028 w 6591152"/>
                <a:gd name="connsiteY21" fmla="*/ 564317 h 1445923"/>
                <a:gd name="connsiteX22" fmla="*/ 1445924 w 6591152"/>
                <a:gd name="connsiteY22" fmla="*/ 569774 h 1445923"/>
                <a:gd name="connsiteX23" fmla="*/ 1445924 w 6591152"/>
                <a:gd name="connsiteY23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569774 h 1445923"/>
                <a:gd name="connsiteX22" fmla="*/ 1445924 w 6591152"/>
                <a:gd name="connsiteY22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5924 w 6591152"/>
                <a:gd name="connsiteY20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19" fmla="*/ 1445924 w 6591152"/>
                <a:gd name="connsiteY19" fmla="*/ 0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17" fmla="*/ 1444028 w 6591152"/>
                <a:gd name="connsiteY17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1 h 1445923"/>
                <a:gd name="connsiteX4" fmla="*/ 6412736 w 6591152"/>
                <a:gd name="connsiteY4" fmla="*/ 1 h 1445923"/>
                <a:gd name="connsiteX5" fmla="*/ 6591152 w 6591152"/>
                <a:gd name="connsiteY5" fmla="*/ 180273 h 1445923"/>
                <a:gd name="connsiteX6" fmla="*/ 6591152 w 6591152"/>
                <a:gd name="connsiteY6" fmla="*/ 1267524 h 1445923"/>
                <a:gd name="connsiteX7" fmla="*/ 6412736 w 6591152"/>
                <a:gd name="connsiteY7" fmla="*/ 1445921 h 1445923"/>
                <a:gd name="connsiteX8" fmla="*/ 5147124 w 6591152"/>
                <a:gd name="connsiteY8" fmla="*/ 1445921 h 1445923"/>
                <a:gd name="connsiteX9" fmla="*/ 5147124 w 6591152"/>
                <a:gd name="connsiteY9" fmla="*/ 882548 h 1445923"/>
                <a:gd name="connsiteX10" fmla="*/ 5147113 w 6591152"/>
                <a:gd name="connsiteY10" fmla="*/ 882516 h 1445923"/>
                <a:gd name="connsiteX11" fmla="*/ 5147113 w 6591152"/>
                <a:gd name="connsiteY11" fmla="*/ 1445923 h 1445923"/>
                <a:gd name="connsiteX12" fmla="*/ 178417 w 6591152"/>
                <a:gd name="connsiteY12" fmla="*/ 1444984 h 1445923"/>
                <a:gd name="connsiteX13" fmla="*/ 0 w 6591152"/>
                <a:gd name="connsiteY13" fmla="*/ 1266618 h 1445923"/>
                <a:gd name="connsiteX14" fmla="*/ 0 w 6591152"/>
                <a:gd name="connsiteY14" fmla="*/ 179305 h 1445923"/>
                <a:gd name="connsiteX15" fmla="*/ 178417 w 6591152"/>
                <a:gd name="connsiteY15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24 w 6591152"/>
                <a:gd name="connsiteY2" fmla="*/ 1 h 1445923"/>
                <a:gd name="connsiteX3" fmla="*/ 6412736 w 6591152"/>
                <a:gd name="connsiteY3" fmla="*/ 1 h 1445923"/>
                <a:gd name="connsiteX4" fmla="*/ 6591152 w 6591152"/>
                <a:gd name="connsiteY4" fmla="*/ 180273 h 1445923"/>
                <a:gd name="connsiteX5" fmla="*/ 6591152 w 6591152"/>
                <a:gd name="connsiteY5" fmla="*/ 1267524 h 1445923"/>
                <a:gd name="connsiteX6" fmla="*/ 6412736 w 6591152"/>
                <a:gd name="connsiteY6" fmla="*/ 1445921 h 1445923"/>
                <a:gd name="connsiteX7" fmla="*/ 5147124 w 6591152"/>
                <a:gd name="connsiteY7" fmla="*/ 1445921 h 1445923"/>
                <a:gd name="connsiteX8" fmla="*/ 5147124 w 6591152"/>
                <a:gd name="connsiteY8" fmla="*/ 882548 h 1445923"/>
                <a:gd name="connsiteX9" fmla="*/ 5147113 w 6591152"/>
                <a:gd name="connsiteY9" fmla="*/ 882516 h 1445923"/>
                <a:gd name="connsiteX10" fmla="*/ 5147113 w 6591152"/>
                <a:gd name="connsiteY10" fmla="*/ 1445923 h 1445923"/>
                <a:gd name="connsiteX11" fmla="*/ 178417 w 6591152"/>
                <a:gd name="connsiteY11" fmla="*/ 1444984 h 1445923"/>
                <a:gd name="connsiteX12" fmla="*/ 0 w 6591152"/>
                <a:gd name="connsiteY12" fmla="*/ 1266618 h 1445923"/>
                <a:gd name="connsiteX13" fmla="*/ 0 w 6591152"/>
                <a:gd name="connsiteY13" fmla="*/ 179305 h 1445923"/>
                <a:gd name="connsiteX14" fmla="*/ 178417 w 6591152"/>
                <a:gd name="connsiteY14" fmla="*/ 938 h 1445923"/>
                <a:gd name="connsiteX0" fmla="*/ 178417 w 6591152"/>
                <a:gd name="connsiteY0" fmla="*/ 14325 h 1459310"/>
                <a:gd name="connsiteX1" fmla="*/ 5147113 w 6591152"/>
                <a:gd name="connsiteY1" fmla="*/ 13387 h 1459310"/>
                <a:gd name="connsiteX2" fmla="*/ 6412736 w 6591152"/>
                <a:gd name="connsiteY2" fmla="*/ 13388 h 1459310"/>
                <a:gd name="connsiteX3" fmla="*/ 6591152 w 6591152"/>
                <a:gd name="connsiteY3" fmla="*/ 193660 h 1459310"/>
                <a:gd name="connsiteX4" fmla="*/ 6591152 w 6591152"/>
                <a:gd name="connsiteY4" fmla="*/ 1280911 h 1459310"/>
                <a:gd name="connsiteX5" fmla="*/ 6412736 w 6591152"/>
                <a:gd name="connsiteY5" fmla="*/ 1459308 h 1459310"/>
                <a:gd name="connsiteX6" fmla="*/ 5147124 w 6591152"/>
                <a:gd name="connsiteY6" fmla="*/ 1459308 h 1459310"/>
                <a:gd name="connsiteX7" fmla="*/ 5147124 w 6591152"/>
                <a:gd name="connsiteY7" fmla="*/ 895935 h 1459310"/>
                <a:gd name="connsiteX8" fmla="*/ 5147113 w 6591152"/>
                <a:gd name="connsiteY8" fmla="*/ 895903 h 1459310"/>
                <a:gd name="connsiteX9" fmla="*/ 5147113 w 6591152"/>
                <a:gd name="connsiteY9" fmla="*/ 1459310 h 1459310"/>
                <a:gd name="connsiteX10" fmla="*/ 178417 w 6591152"/>
                <a:gd name="connsiteY10" fmla="*/ 1458371 h 1459310"/>
                <a:gd name="connsiteX11" fmla="*/ 0 w 6591152"/>
                <a:gd name="connsiteY11" fmla="*/ 1280005 h 1459310"/>
                <a:gd name="connsiteX12" fmla="*/ 0 w 6591152"/>
                <a:gd name="connsiteY12" fmla="*/ 192692 h 1459310"/>
                <a:gd name="connsiteX13" fmla="*/ 178417 w 6591152"/>
                <a:gd name="connsiteY13" fmla="*/ 14325 h 1459310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882515 h 1445922"/>
                <a:gd name="connsiteX8" fmla="*/ 5147113 w 6591152"/>
                <a:gd name="connsiteY8" fmla="*/ 1445922 h 1445922"/>
                <a:gd name="connsiteX9" fmla="*/ 178417 w 6591152"/>
                <a:gd name="connsiteY9" fmla="*/ 1444983 h 1445922"/>
                <a:gd name="connsiteX10" fmla="*/ 0 w 6591152"/>
                <a:gd name="connsiteY10" fmla="*/ 1266617 h 1445922"/>
                <a:gd name="connsiteX11" fmla="*/ 0 w 6591152"/>
                <a:gd name="connsiteY11" fmla="*/ 179304 h 1445922"/>
                <a:gd name="connsiteX12" fmla="*/ 178417 w 6591152"/>
                <a:gd name="connsiteY12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1445922 h 1445922"/>
                <a:gd name="connsiteX8" fmla="*/ 178417 w 6591152"/>
                <a:gd name="connsiteY8" fmla="*/ 1444983 h 1445922"/>
                <a:gd name="connsiteX9" fmla="*/ 0 w 6591152"/>
                <a:gd name="connsiteY9" fmla="*/ 1266617 h 1445922"/>
                <a:gd name="connsiteX10" fmla="*/ 0 w 6591152"/>
                <a:gd name="connsiteY10" fmla="*/ 179304 h 1445922"/>
                <a:gd name="connsiteX11" fmla="*/ 178417 w 6591152"/>
                <a:gd name="connsiteY11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13 w 6591152"/>
                <a:gd name="connsiteY6" fmla="*/ 1445922 h 1445922"/>
                <a:gd name="connsiteX7" fmla="*/ 178417 w 6591152"/>
                <a:gd name="connsiteY7" fmla="*/ 1444983 h 1445922"/>
                <a:gd name="connsiteX8" fmla="*/ 0 w 6591152"/>
                <a:gd name="connsiteY8" fmla="*/ 1266617 h 1445922"/>
                <a:gd name="connsiteX9" fmla="*/ 0 w 6591152"/>
                <a:gd name="connsiteY9" fmla="*/ 179304 h 1445922"/>
                <a:gd name="connsiteX10" fmla="*/ 178417 w 6591152"/>
                <a:gd name="connsiteY10" fmla="*/ 937 h 1445922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5147124 w 6591152"/>
                <a:gd name="connsiteY5" fmla="*/ 1445920 h 1445920"/>
                <a:gd name="connsiteX6" fmla="*/ 178417 w 6591152"/>
                <a:gd name="connsiteY6" fmla="*/ 1444983 h 1445920"/>
                <a:gd name="connsiteX7" fmla="*/ 0 w 6591152"/>
                <a:gd name="connsiteY7" fmla="*/ 1266617 h 1445920"/>
                <a:gd name="connsiteX8" fmla="*/ 0 w 6591152"/>
                <a:gd name="connsiteY8" fmla="*/ 179304 h 1445920"/>
                <a:gd name="connsiteX9" fmla="*/ 178417 w 6591152"/>
                <a:gd name="connsiteY9" fmla="*/ 937 h 1445920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178417 w 6591152"/>
                <a:gd name="connsiteY5" fmla="*/ 1444983 h 1445920"/>
                <a:gd name="connsiteX6" fmla="*/ 0 w 6591152"/>
                <a:gd name="connsiteY6" fmla="*/ 1266617 h 1445920"/>
                <a:gd name="connsiteX7" fmla="*/ 0 w 6591152"/>
                <a:gd name="connsiteY7" fmla="*/ 179304 h 1445920"/>
                <a:gd name="connsiteX8" fmla="*/ 178417 w 6591152"/>
                <a:gd name="connsiteY8" fmla="*/ 937 h 144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91152" h="1445920">
                  <a:moveTo>
                    <a:pt x="178417" y="937"/>
                  </a:moveTo>
                  <a:lnTo>
                    <a:pt x="6412736" y="0"/>
                  </a:lnTo>
                  <a:cubicBezTo>
                    <a:pt x="6512315" y="0"/>
                    <a:pt x="6591152" y="80731"/>
                    <a:pt x="6591152" y="180272"/>
                  </a:cubicBezTo>
                  <a:lnTo>
                    <a:pt x="6591152" y="1267523"/>
                  </a:lnTo>
                  <a:cubicBezTo>
                    <a:pt x="6591152" y="1365190"/>
                    <a:pt x="6512315" y="1445920"/>
                    <a:pt x="6412736" y="1445920"/>
                  </a:cubicBezTo>
                  <a:lnTo>
                    <a:pt x="178417" y="1444983"/>
                  </a:lnTo>
                  <a:cubicBezTo>
                    <a:pt x="80731" y="1444983"/>
                    <a:pt x="0" y="1366095"/>
                    <a:pt x="0" y="1266617"/>
                  </a:cubicBezTo>
                  <a:lnTo>
                    <a:pt x="0" y="179304"/>
                  </a:lnTo>
                  <a:cubicBezTo>
                    <a:pt x="0" y="81697"/>
                    <a:pt x="78837" y="937"/>
                    <a:pt x="178417" y="93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  <a:effectLst>
              <a:outerShdw blurRad="215900" dist="101600" dir="30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114">
              <a:extLst>
                <a:ext uri="{FF2B5EF4-FFF2-40B4-BE49-F238E27FC236}">
                  <a16:creationId xmlns:a16="http://schemas.microsoft.com/office/drawing/2014/main" id="{B75949BE-A091-4A95-812B-729474475075}"/>
                </a:ext>
              </a:extLst>
            </p:cNvPr>
            <p:cNvGrpSpPr/>
            <p:nvPr/>
          </p:nvGrpSpPr>
          <p:grpSpPr>
            <a:xfrm>
              <a:off x="2724224" y="994037"/>
              <a:ext cx="6591152" cy="1444752"/>
              <a:chOff x="2800424" y="1194392"/>
              <a:chExt cx="6591152" cy="1444752"/>
            </a:xfrm>
          </p:grpSpPr>
          <p:sp>
            <p:nvSpPr>
              <p:cNvPr id="6" name="Rectangle">
                <a:extLst>
                  <a:ext uri="{FF2B5EF4-FFF2-40B4-BE49-F238E27FC236}">
                    <a16:creationId xmlns:a16="http://schemas.microsoft.com/office/drawing/2014/main" id="{E6A1A36B-FF02-47F5-B2B6-A60773CD5D2C}"/>
                  </a:ext>
                </a:extLst>
              </p:cNvPr>
              <p:cNvSpPr/>
              <p:nvPr/>
            </p:nvSpPr>
            <p:spPr>
              <a:xfrm>
                <a:off x="4184680" y="1194392"/>
                <a:ext cx="3824526" cy="1444752"/>
              </a:xfrm>
              <a:prstGeom prst="rect">
                <a:avLst/>
              </a:pr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Shape">
                <a:extLst>
                  <a:ext uri="{FF2B5EF4-FFF2-40B4-BE49-F238E27FC236}">
                    <a16:creationId xmlns:a16="http://schemas.microsoft.com/office/drawing/2014/main" id="{362273A6-9C6C-4FFF-B0A6-245660B2B496}"/>
                  </a:ext>
                </a:extLst>
              </p:cNvPr>
              <p:cNvSpPr/>
              <p:nvPr/>
            </p:nvSpPr>
            <p:spPr>
              <a:xfrm>
                <a:off x="2800424" y="1194392"/>
                <a:ext cx="2001311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986" y="8679"/>
                    </a:moveTo>
                    <a:cubicBezTo>
                      <a:pt x="18742" y="8679"/>
                      <a:pt x="18153" y="9494"/>
                      <a:pt x="17542" y="9494"/>
                    </a:cubicBezTo>
                    <a:cubicBezTo>
                      <a:pt x="17280" y="9494"/>
                      <a:pt x="17084" y="9325"/>
                      <a:pt x="16975" y="9157"/>
                    </a:cubicBezTo>
                    <a:cubicBezTo>
                      <a:pt x="16844" y="8960"/>
                      <a:pt x="16778" y="8707"/>
                      <a:pt x="16778" y="8427"/>
                    </a:cubicBezTo>
                    <a:lnTo>
                      <a:pt x="16778" y="0"/>
                    </a:lnTo>
                    <a:lnTo>
                      <a:pt x="2073" y="0"/>
                    </a:lnTo>
                    <a:cubicBezTo>
                      <a:pt x="916" y="0"/>
                      <a:pt x="0" y="1208"/>
                      <a:pt x="0" y="2668"/>
                    </a:cubicBezTo>
                    <a:lnTo>
                      <a:pt x="0" y="18932"/>
                    </a:lnTo>
                    <a:cubicBezTo>
                      <a:pt x="0" y="20420"/>
                      <a:pt x="938" y="21600"/>
                      <a:pt x="2073" y="21600"/>
                    </a:cubicBezTo>
                    <a:lnTo>
                      <a:pt x="16778" y="21600"/>
                    </a:lnTo>
                    <a:lnTo>
                      <a:pt x="16778" y="13173"/>
                    </a:lnTo>
                    <a:cubicBezTo>
                      <a:pt x="16778" y="12921"/>
                      <a:pt x="16844" y="12640"/>
                      <a:pt x="16975" y="12443"/>
                    </a:cubicBezTo>
                    <a:cubicBezTo>
                      <a:pt x="17084" y="12275"/>
                      <a:pt x="17280" y="12106"/>
                      <a:pt x="17542" y="12106"/>
                    </a:cubicBezTo>
                    <a:cubicBezTo>
                      <a:pt x="18153" y="12106"/>
                      <a:pt x="18742" y="12921"/>
                      <a:pt x="19985" y="12921"/>
                    </a:cubicBezTo>
                    <a:cubicBezTo>
                      <a:pt x="21229" y="12921"/>
                      <a:pt x="21600" y="11629"/>
                      <a:pt x="21600" y="10786"/>
                    </a:cubicBezTo>
                    <a:cubicBezTo>
                      <a:pt x="21600" y="9943"/>
                      <a:pt x="21229" y="8679"/>
                      <a:pt x="19986" y="8679"/>
                    </a:cubicBezTo>
                    <a:close/>
                  </a:path>
                </a:pathLst>
              </a:custGeom>
              <a:solidFill>
                <a:srgbClr val="F0C049">
                  <a:alpha val="85000"/>
                </a:srgb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Shape">
                <a:extLst>
                  <a:ext uri="{FF2B5EF4-FFF2-40B4-BE49-F238E27FC236}">
                    <a16:creationId xmlns:a16="http://schemas.microsoft.com/office/drawing/2014/main" id="{BDE304C4-4F99-4DC7-9712-302FB9949923}"/>
                  </a:ext>
                </a:extLst>
              </p:cNvPr>
              <p:cNvSpPr/>
              <p:nvPr/>
            </p:nvSpPr>
            <p:spPr>
              <a:xfrm>
                <a:off x="7532534" y="1194392"/>
                <a:ext cx="1859042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527" y="0"/>
                    </a:moveTo>
                    <a:lnTo>
                      <a:pt x="4822" y="0"/>
                    </a:lnTo>
                    <a:lnTo>
                      <a:pt x="4822" y="8416"/>
                    </a:lnTo>
                    <a:cubicBezTo>
                      <a:pt x="4822" y="8668"/>
                      <a:pt x="4756" y="8949"/>
                      <a:pt x="4625" y="9145"/>
                    </a:cubicBezTo>
                    <a:cubicBezTo>
                      <a:pt x="4516" y="9313"/>
                      <a:pt x="4320" y="9482"/>
                      <a:pt x="4058" y="9482"/>
                    </a:cubicBezTo>
                    <a:cubicBezTo>
                      <a:pt x="3447" y="9482"/>
                      <a:pt x="2858" y="8668"/>
                      <a:pt x="1615" y="8668"/>
                    </a:cubicBezTo>
                    <a:cubicBezTo>
                      <a:pt x="371" y="8668"/>
                      <a:pt x="0" y="9958"/>
                      <a:pt x="0" y="10800"/>
                    </a:cubicBezTo>
                    <a:cubicBezTo>
                      <a:pt x="0" y="11642"/>
                      <a:pt x="349" y="12932"/>
                      <a:pt x="1615" y="12932"/>
                    </a:cubicBezTo>
                    <a:cubicBezTo>
                      <a:pt x="2880" y="12932"/>
                      <a:pt x="3447" y="12118"/>
                      <a:pt x="4058" y="12118"/>
                    </a:cubicBezTo>
                    <a:cubicBezTo>
                      <a:pt x="4320" y="12118"/>
                      <a:pt x="4516" y="12287"/>
                      <a:pt x="4625" y="12455"/>
                    </a:cubicBezTo>
                    <a:cubicBezTo>
                      <a:pt x="4756" y="12651"/>
                      <a:pt x="4822" y="12904"/>
                      <a:pt x="4822" y="13184"/>
                    </a:cubicBezTo>
                    <a:lnTo>
                      <a:pt x="4822" y="21600"/>
                    </a:lnTo>
                    <a:lnTo>
                      <a:pt x="19527" y="21600"/>
                    </a:lnTo>
                    <a:cubicBezTo>
                      <a:pt x="20684" y="21600"/>
                      <a:pt x="21600" y="20394"/>
                      <a:pt x="21600" y="18935"/>
                    </a:cubicBezTo>
                    <a:lnTo>
                      <a:pt x="21600" y="2693"/>
                    </a:lnTo>
                    <a:cubicBezTo>
                      <a:pt x="21600" y="1206"/>
                      <a:pt x="20684" y="0"/>
                      <a:pt x="19527" y="0"/>
                    </a:cubicBezTo>
                    <a:close/>
                  </a:path>
                </a:pathLst>
              </a:custGeom>
              <a:solidFill>
                <a:srgbClr val="D3D3D3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453C316-FA93-4384-A419-9D5E9CA0084E}"/>
              </a:ext>
            </a:extLst>
          </p:cNvPr>
          <p:cNvGrpSpPr/>
          <p:nvPr/>
        </p:nvGrpSpPr>
        <p:grpSpPr>
          <a:xfrm>
            <a:off x="2766169" y="2574430"/>
            <a:ext cx="6859094" cy="1195490"/>
            <a:chOff x="2724224" y="994037"/>
            <a:chExt cx="6591152" cy="1444752"/>
          </a:xfrm>
        </p:grpSpPr>
        <p:sp>
          <p:nvSpPr>
            <p:cNvPr id="10" name="Freeform: Shape 113">
              <a:extLst>
                <a:ext uri="{FF2B5EF4-FFF2-40B4-BE49-F238E27FC236}">
                  <a16:creationId xmlns:a16="http://schemas.microsoft.com/office/drawing/2014/main" id="{6CA4DE3A-0B8B-4724-99E0-50E91FFA221F}"/>
                </a:ext>
              </a:extLst>
            </p:cNvPr>
            <p:cNvSpPr/>
            <p:nvPr/>
          </p:nvSpPr>
          <p:spPr>
            <a:xfrm>
              <a:off x="2785894" y="1038657"/>
              <a:ext cx="6467812" cy="1356682"/>
            </a:xfrm>
            <a:custGeom>
              <a:avLst/>
              <a:gdLst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881606 h 1445923"/>
                <a:gd name="connsiteX16" fmla="*/ 1444028 w 6591152"/>
                <a:gd name="connsiteY16" fmla="*/ 1444984 h 1445923"/>
                <a:gd name="connsiteX17" fmla="*/ 178417 w 6591152"/>
                <a:gd name="connsiteY17" fmla="*/ 1444984 h 1445923"/>
                <a:gd name="connsiteX18" fmla="*/ 0 w 6591152"/>
                <a:gd name="connsiteY18" fmla="*/ 1266618 h 1445923"/>
                <a:gd name="connsiteX19" fmla="*/ 0 w 6591152"/>
                <a:gd name="connsiteY19" fmla="*/ 179305 h 1445923"/>
                <a:gd name="connsiteX20" fmla="*/ 178417 w 6591152"/>
                <a:gd name="connsiteY20" fmla="*/ 938 h 1445923"/>
                <a:gd name="connsiteX21" fmla="*/ 1444028 w 6591152"/>
                <a:gd name="connsiteY21" fmla="*/ 938 h 1445923"/>
                <a:gd name="connsiteX22" fmla="*/ 1444028 w 6591152"/>
                <a:gd name="connsiteY22" fmla="*/ 564317 h 1445923"/>
                <a:gd name="connsiteX23" fmla="*/ 1445924 w 6591152"/>
                <a:gd name="connsiteY23" fmla="*/ 569774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1444984 h 1445923"/>
                <a:gd name="connsiteX16" fmla="*/ 178417 w 6591152"/>
                <a:gd name="connsiteY16" fmla="*/ 1444984 h 1445923"/>
                <a:gd name="connsiteX17" fmla="*/ 0 w 6591152"/>
                <a:gd name="connsiteY17" fmla="*/ 1266618 h 1445923"/>
                <a:gd name="connsiteX18" fmla="*/ 0 w 6591152"/>
                <a:gd name="connsiteY18" fmla="*/ 179305 h 1445923"/>
                <a:gd name="connsiteX19" fmla="*/ 178417 w 6591152"/>
                <a:gd name="connsiteY19" fmla="*/ 938 h 1445923"/>
                <a:gd name="connsiteX20" fmla="*/ 1444028 w 6591152"/>
                <a:gd name="connsiteY20" fmla="*/ 938 h 1445923"/>
                <a:gd name="connsiteX21" fmla="*/ 1444028 w 6591152"/>
                <a:gd name="connsiteY21" fmla="*/ 564317 h 1445923"/>
                <a:gd name="connsiteX22" fmla="*/ 1445924 w 6591152"/>
                <a:gd name="connsiteY22" fmla="*/ 569774 h 1445923"/>
                <a:gd name="connsiteX23" fmla="*/ 1445924 w 6591152"/>
                <a:gd name="connsiteY23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569774 h 1445923"/>
                <a:gd name="connsiteX22" fmla="*/ 1445924 w 6591152"/>
                <a:gd name="connsiteY22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5924 w 6591152"/>
                <a:gd name="connsiteY20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19" fmla="*/ 1445924 w 6591152"/>
                <a:gd name="connsiteY19" fmla="*/ 0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17" fmla="*/ 1444028 w 6591152"/>
                <a:gd name="connsiteY17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1 h 1445923"/>
                <a:gd name="connsiteX4" fmla="*/ 6412736 w 6591152"/>
                <a:gd name="connsiteY4" fmla="*/ 1 h 1445923"/>
                <a:gd name="connsiteX5" fmla="*/ 6591152 w 6591152"/>
                <a:gd name="connsiteY5" fmla="*/ 180273 h 1445923"/>
                <a:gd name="connsiteX6" fmla="*/ 6591152 w 6591152"/>
                <a:gd name="connsiteY6" fmla="*/ 1267524 h 1445923"/>
                <a:gd name="connsiteX7" fmla="*/ 6412736 w 6591152"/>
                <a:gd name="connsiteY7" fmla="*/ 1445921 h 1445923"/>
                <a:gd name="connsiteX8" fmla="*/ 5147124 w 6591152"/>
                <a:gd name="connsiteY8" fmla="*/ 1445921 h 1445923"/>
                <a:gd name="connsiteX9" fmla="*/ 5147124 w 6591152"/>
                <a:gd name="connsiteY9" fmla="*/ 882548 h 1445923"/>
                <a:gd name="connsiteX10" fmla="*/ 5147113 w 6591152"/>
                <a:gd name="connsiteY10" fmla="*/ 882516 h 1445923"/>
                <a:gd name="connsiteX11" fmla="*/ 5147113 w 6591152"/>
                <a:gd name="connsiteY11" fmla="*/ 1445923 h 1445923"/>
                <a:gd name="connsiteX12" fmla="*/ 178417 w 6591152"/>
                <a:gd name="connsiteY12" fmla="*/ 1444984 h 1445923"/>
                <a:gd name="connsiteX13" fmla="*/ 0 w 6591152"/>
                <a:gd name="connsiteY13" fmla="*/ 1266618 h 1445923"/>
                <a:gd name="connsiteX14" fmla="*/ 0 w 6591152"/>
                <a:gd name="connsiteY14" fmla="*/ 179305 h 1445923"/>
                <a:gd name="connsiteX15" fmla="*/ 178417 w 6591152"/>
                <a:gd name="connsiteY15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24 w 6591152"/>
                <a:gd name="connsiteY2" fmla="*/ 1 h 1445923"/>
                <a:gd name="connsiteX3" fmla="*/ 6412736 w 6591152"/>
                <a:gd name="connsiteY3" fmla="*/ 1 h 1445923"/>
                <a:gd name="connsiteX4" fmla="*/ 6591152 w 6591152"/>
                <a:gd name="connsiteY4" fmla="*/ 180273 h 1445923"/>
                <a:gd name="connsiteX5" fmla="*/ 6591152 w 6591152"/>
                <a:gd name="connsiteY5" fmla="*/ 1267524 h 1445923"/>
                <a:gd name="connsiteX6" fmla="*/ 6412736 w 6591152"/>
                <a:gd name="connsiteY6" fmla="*/ 1445921 h 1445923"/>
                <a:gd name="connsiteX7" fmla="*/ 5147124 w 6591152"/>
                <a:gd name="connsiteY7" fmla="*/ 1445921 h 1445923"/>
                <a:gd name="connsiteX8" fmla="*/ 5147124 w 6591152"/>
                <a:gd name="connsiteY8" fmla="*/ 882548 h 1445923"/>
                <a:gd name="connsiteX9" fmla="*/ 5147113 w 6591152"/>
                <a:gd name="connsiteY9" fmla="*/ 882516 h 1445923"/>
                <a:gd name="connsiteX10" fmla="*/ 5147113 w 6591152"/>
                <a:gd name="connsiteY10" fmla="*/ 1445923 h 1445923"/>
                <a:gd name="connsiteX11" fmla="*/ 178417 w 6591152"/>
                <a:gd name="connsiteY11" fmla="*/ 1444984 h 1445923"/>
                <a:gd name="connsiteX12" fmla="*/ 0 w 6591152"/>
                <a:gd name="connsiteY12" fmla="*/ 1266618 h 1445923"/>
                <a:gd name="connsiteX13" fmla="*/ 0 w 6591152"/>
                <a:gd name="connsiteY13" fmla="*/ 179305 h 1445923"/>
                <a:gd name="connsiteX14" fmla="*/ 178417 w 6591152"/>
                <a:gd name="connsiteY14" fmla="*/ 938 h 1445923"/>
                <a:gd name="connsiteX0" fmla="*/ 178417 w 6591152"/>
                <a:gd name="connsiteY0" fmla="*/ 14325 h 1459310"/>
                <a:gd name="connsiteX1" fmla="*/ 5147113 w 6591152"/>
                <a:gd name="connsiteY1" fmla="*/ 13387 h 1459310"/>
                <a:gd name="connsiteX2" fmla="*/ 6412736 w 6591152"/>
                <a:gd name="connsiteY2" fmla="*/ 13388 h 1459310"/>
                <a:gd name="connsiteX3" fmla="*/ 6591152 w 6591152"/>
                <a:gd name="connsiteY3" fmla="*/ 193660 h 1459310"/>
                <a:gd name="connsiteX4" fmla="*/ 6591152 w 6591152"/>
                <a:gd name="connsiteY4" fmla="*/ 1280911 h 1459310"/>
                <a:gd name="connsiteX5" fmla="*/ 6412736 w 6591152"/>
                <a:gd name="connsiteY5" fmla="*/ 1459308 h 1459310"/>
                <a:gd name="connsiteX6" fmla="*/ 5147124 w 6591152"/>
                <a:gd name="connsiteY6" fmla="*/ 1459308 h 1459310"/>
                <a:gd name="connsiteX7" fmla="*/ 5147124 w 6591152"/>
                <a:gd name="connsiteY7" fmla="*/ 895935 h 1459310"/>
                <a:gd name="connsiteX8" fmla="*/ 5147113 w 6591152"/>
                <a:gd name="connsiteY8" fmla="*/ 895903 h 1459310"/>
                <a:gd name="connsiteX9" fmla="*/ 5147113 w 6591152"/>
                <a:gd name="connsiteY9" fmla="*/ 1459310 h 1459310"/>
                <a:gd name="connsiteX10" fmla="*/ 178417 w 6591152"/>
                <a:gd name="connsiteY10" fmla="*/ 1458371 h 1459310"/>
                <a:gd name="connsiteX11" fmla="*/ 0 w 6591152"/>
                <a:gd name="connsiteY11" fmla="*/ 1280005 h 1459310"/>
                <a:gd name="connsiteX12" fmla="*/ 0 w 6591152"/>
                <a:gd name="connsiteY12" fmla="*/ 192692 h 1459310"/>
                <a:gd name="connsiteX13" fmla="*/ 178417 w 6591152"/>
                <a:gd name="connsiteY13" fmla="*/ 14325 h 1459310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882515 h 1445922"/>
                <a:gd name="connsiteX8" fmla="*/ 5147113 w 6591152"/>
                <a:gd name="connsiteY8" fmla="*/ 1445922 h 1445922"/>
                <a:gd name="connsiteX9" fmla="*/ 178417 w 6591152"/>
                <a:gd name="connsiteY9" fmla="*/ 1444983 h 1445922"/>
                <a:gd name="connsiteX10" fmla="*/ 0 w 6591152"/>
                <a:gd name="connsiteY10" fmla="*/ 1266617 h 1445922"/>
                <a:gd name="connsiteX11" fmla="*/ 0 w 6591152"/>
                <a:gd name="connsiteY11" fmla="*/ 179304 h 1445922"/>
                <a:gd name="connsiteX12" fmla="*/ 178417 w 6591152"/>
                <a:gd name="connsiteY12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1445922 h 1445922"/>
                <a:gd name="connsiteX8" fmla="*/ 178417 w 6591152"/>
                <a:gd name="connsiteY8" fmla="*/ 1444983 h 1445922"/>
                <a:gd name="connsiteX9" fmla="*/ 0 w 6591152"/>
                <a:gd name="connsiteY9" fmla="*/ 1266617 h 1445922"/>
                <a:gd name="connsiteX10" fmla="*/ 0 w 6591152"/>
                <a:gd name="connsiteY10" fmla="*/ 179304 h 1445922"/>
                <a:gd name="connsiteX11" fmla="*/ 178417 w 6591152"/>
                <a:gd name="connsiteY11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13 w 6591152"/>
                <a:gd name="connsiteY6" fmla="*/ 1445922 h 1445922"/>
                <a:gd name="connsiteX7" fmla="*/ 178417 w 6591152"/>
                <a:gd name="connsiteY7" fmla="*/ 1444983 h 1445922"/>
                <a:gd name="connsiteX8" fmla="*/ 0 w 6591152"/>
                <a:gd name="connsiteY8" fmla="*/ 1266617 h 1445922"/>
                <a:gd name="connsiteX9" fmla="*/ 0 w 6591152"/>
                <a:gd name="connsiteY9" fmla="*/ 179304 h 1445922"/>
                <a:gd name="connsiteX10" fmla="*/ 178417 w 6591152"/>
                <a:gd name="connsiteY10" fmla="*/ 937 h 1445922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5147124 w 6591152"/>
                <a:gd name="connsiteY5" fmla="*/ 1445920 h 1445920"/>
                <a:gd name="connsiteX6" fmla="*/ 178417 w 6591152"/>
                <a:gd name="connsiteY6" fmla="*/ 1444983 h 1445920"/>
                <a:gd name="connsiteX7" fmla="*/ 0 w 6591152"/>
                <a:gd name="connsiteY7" fmla="*/ 1266617 h 1445920"/>
                <a:gd name="connsiteX8" fmla="*/ 0 w 6591152"/>
                <a:gd name="connsiteY8" fmla="*/ 179304 h 1445920"/>
                <a:gd name="connsiteX9" fmla="*/ 178417 w 6591152"/>
                <a:gd name="connsiteY9" fmla="*/ 937 h 1445920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178417 w 6591152"/>
                <a:gd name="connsiteY5" fmla="*/ 1444983 h 1445920"/>
                <a:gd name="connsiteX6" fmla="*/ 0 w 6591152"/>
                <a:gd name="connsiteY6" fmla="*/ 1266617 h 1445920"/>
                <a:gd name="connsiteX7" fmla="*/ 0 w 6591152"/>
                <a:gd name="connsiteY7" fmla="*/ 179304 h 1445920"/>
                <a:gd name="connsiteX8" fmla="*/ 178417 w 6591152"/>
                <a:gd name="connsiteY8" fmla="*/ 937 h 144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91152" h="1445920">
                  <a:moveTo>
                    <a:pt x="178417" y="937"/>
                  </a:moveTo>
                  <a:lnTo>
                    <a:pt x="6412736" y="0"/>
                  </a:lnTo>
                  <a:cubicBezTo>
                    <a:pt x="6512315" y="0"/>
                    <a:pt x="6591152" y="80731"/>
                    <a:pt x="6591152" y="180272"/>
                  </a:cubicBezTo>
                  <a:lnTo>
                    <a:pt x="6591152" y="1267523"/>
                  </a:lnTo>
                  <a:cubicBezTo>
                    <a:pt x="6591152" y="1365190"/>
                    <a:pt x="6512315" y="1445920"/>
                    <a:pt x="6412736" y="1445920"/>
                  </a:cubicBezTo>
                  <a:lnTo>
                    <a:pt x="178417" y="1444983"/>
                  </a:lnTo>
                  <a:cubicBezTo>
                    <a:pt x="80731" y="1444983"/>
                    <a:pt x="0" y="1366095"/>
                    <a:pt x="0" y="1266617"/>
                  </a:cubicBezTo>
                  <a:lnTo>
                    <a:pt x="0" y="179304"/>
                  </a:lnTo>
                  <a:cubicBezTo>
                    <a:pt x="0" y="81697"/>
                    <a:pt x="78837" y="937"/>
                    <a:pt x="178417" y="93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  <a:effectLst>
              <a:outerShdw blurRad="215900" dist="101600" dir="30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1" name="Group 114">
              <a:extLst>
                <a:ext uri="{FF2B5EF4-FFF2-40B4-BE49-F238E27FC236}">
                  <a16:creationId xmlns:a16="http://schemas.microsoft.com/office/drawing/2014/main" id="{192486FF-444E-44D4-B376-BC4B005FA16C}"/>
                </a:ext>
              </a:extLst>
            </p:cNvPr>
            <p:cNvGrpSpPr/>
            <p:nvPr/>
          </p:nvGrpSpPr>
          <p:grpSpPr>
            <a:xfrm>
              <a:off x="2724224" y="994037"/>
              <a:ext cx="6591152" cy="1444752"/>
              <a:chOff x="2800424" y="1194392"/>
              <a:chExt cx="6591152" cy="1444752"/>
            </a:xfrm>
          </p:grpSpPr>
          <p:sp>
            <p:nvSpPr>
              <p:cNvPr id="12" name="Rectangle">
                <a:extLst>
                  <a:ext uri="{FF2B5EF4-FFF2-40B4-BE49-F238E27FC236}">
                    <a16:creationId xmlns:a16="http://schemas.microsoft.com/office/drawing/2014/main" id="{3D502D98-62E0-46AE-9C11-9F613837C1CE}"/>
                  </a:ext>
                </a:extLst>
              </p:cNvPr>
              <p:cNvSpPr/>
              <p:nvPr/>
            </p:nvSpPr>
            <p:spPr>
              <a:xfrm>
                <a:off x="4184680" y="1194392"/>
                <a:ext cx="3824526" cy="1444752"/>
              </a:xfrm>
              <a:prstGeom prst="rect">
                <a:avLst/>
              </a:pr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Shape">
                <a:extLst>
                  <a:ext uri="{FF2B5EF4-FFF2-40B4-BE49-F238E27FC236}">
                    <a16:creationId xmlns:a16="http://schemas.microsoft.com/office/drawing/2014/main" id="{0A8AAD0D-F49C-4E09-AC25-809109FB684F}"/>
                  </a:ext>
                </a:extLst>
              </p:cNvPr>
              <p:cNvSpPr/>
              <p:nvPr/>
            </p:nvSpPr>
            <p:spPr>
              <a:xfrm>
                <a:off x="2800424" y="1194392"/>
                <a:ext cx="2001311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986" y="8679"/>
                    </a:moveTo>
                    <a:cubicBezTo>
                      <a:pt x="18742" y="8679"/>
                      <a:pt x="18153" y="9494"/>
                      <a:pt x="17542" y="9494"/>
                    </a:cubicBezTo>
                    <a:cubicBezTo>
                      <a:pt x="17280" y="9494"/>
                      <a:pt x="17084" y="9325"/>
                      <a:pt x="16975" y="9157"/>
                    </a:cubicBezTo>
                    <a:cubicBezTo>
                      <a:pt x="16844" y="8960"/>
                      <a:pt x="16778" y="8707"/>
                      <a:pt x="16778" y="8427"/>
                    </a:cubicBezTo>
                    <a:lnTo>
                      <a:pt x="16778" y="0"/>
                    </a:lnTo>
                    <a:lnTo>
                      <a:pt x="2073" y="0"/>
                    </a:lnTo>
                    <a:cubicBezTo>
                      <a:pt x="916" y="0"/>
                      <a:pt x="0" y="1208"/>
                      <a:pt x="0" y="2668"/>
                    </a:cubicBezTo>
                    <a:lnTo>
                      <a:pt x="0" y="18932"/>
                    </a:lnTo>
                    <a:cubicBezTo>
                      <a:pt x="0" y="20420"/>
                      <a:pt x="938" y="21600"/>
                      <a:pt x="2073" y="21600"/>
                    </a:cubicBezTo>
                    <a:lnTo>
                      <a:pt x="16778" y="21600"/>
                    </a:lnTo>
                    <a:lnTo>
                      <a:pt x="16778" y="13173"/>
                    </a:lnTo>
                    <a:cubicBezTo>
                      <a:pt x="16778" y="12921"/>
                      <a:pt x="16844" y="12640"/>
                      <a:pt x="16975" y="12443"/>
                    </a:cubicBezTo>
                    <a:cubicBezTo>
                      <a:pt x="17084" y="12275"/>
                      <a:pt x="17280" y="12106"/>
                      <a:pt x="17542" y="12106"/>
                    </a:cubicBezTo>
                    <a:cubicBezTo>
                      <a:pt x="18153" y="12106"/>
                      <a:pt x="18742" y="12921"/>
                      <a:pt x="19985" y="12921"/>
                    </a:cubicBezTo>
                    <a:cubicBezTo>
                      <a:pt x="21229" y="12921"/>
                      <a:pt x="21600" y="11629"/>
                      <a:pt x="21600" y="10786"/>
                    </a:cubicBezTo>
                    <a:cubicBezTo>
                      <a:pt x="21600" y="9943"/>
                      <a:pt x="21229" y="8679"/>
                      <a:pt x="19986" y="8679"/>
                    </a:cubicBezTo>
                    <a:close/>
                  </a:path>
                </a:pathLst>
              </a:custGeom>
              <a:solidFill>
                <a:srgbClr val="E76F51">
                  <a:alpha val="85000"/>
                </a:srgb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Shape">
                <a:extLst>
                  <a:ext uri="{FF2B5EF4-FFF2-40B4-BE49-F238E27FC236}">
                    <a16:creationId xmlns:a16="http://schemas.microsoft.com/office/drawing/2014/main" id="{78A44F07-42C3-4A42-8F08-644A6C551CAF}"/>
                  </a:ext>
                </a:extLst>
              </p:cNvPr>
              <p:cNvSpPr/>
              <p:nvPr/>
            </p:nvSpPr>
            <p:spPr>
              <a:xfrm>
                <a:off x="7532534" y="1194392"/>
                <a:ext cx="1859042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527" y="0"/>
                    </a:moveTo>
                    <a:lnTo>
                      <a:pt x="4822" y="0"/>
                    </a:lnTo>
                    <a:lnTo>
                      <a:pt x="4822" y="8416"/>
                    </a:lnTo>
                    <a:cubicBezTo>
                      <a:pt x="4822" y="8668"/>
                      <a:pt x="4756" y="8949"/>
                      <a:pt x="4625" y="9145"/>
                    </a:cubicBezTo>
                    <a:cubicBezTo>
                      <a:pt x="4516" y="9313"/>
                      <a:pt x="4320" y="9482"/>
                      <a:pt x="4058" y="9482"/>
                    </a:cubicBezTo>
                    <a:cubicBezTo>
                      <a:pt x="3447" y="9482"/>
                      <a:pt x="2858" y="8668"/>
                      <a:pt x="1615" y="8668"/>
                    </a:cubicBezTo>
                    <a:cubicBezTo>
                      <a:pt x="371" y="8668"/>
                      <a:pt x="0" y="9958"/>
                      <a:pt x="0" y="10800"/>
                    </a:cubicBezTo>
                    <a:cubicBezTo>
                      <a:pt x="0" y="11642"/>
                      <a:pt x="349" y="12932"/>
                      <a:pt x="1615" y="12932"/>
                    </a:cubicBezTo>
                    <a:cubicBezTo>
                      <a:pt x="2880" y="12932"/>
                      <a:pt x="3447" y="12118"/>
                      <a:pt x="4058" y="12118"/>
                    </a:cubicBezTo>
                    <a:cubicBezTo>
                      <a:pt x="4320" y="12118"/>
                      <a:pt x="4516" y="12287"/>
                      <a:pt x="4625" y="12455"/>
                    </a:cubicBezTo>
                    <a:cubicBezTo>
                      <a:pt x="4756" y="12651"/>
                      <a:pt x="4822" y="12904"/>
                      <a:pt x="4822" y="13184"/>
                    </a:cubicBezTo>
                    <a:lnTo>
                      <a:pt x="4822" y="21600"/>
                    </a:lnTo>
                    <a:lnTo>
                      <a:pt x="19527" y="21600"/>
                    </a:lnTo>
                    <a:cubicBezTo>
                      <a:pt x="20684" y="21600"/>
                      <a:pt x="21600" y="20394"/>
                      <a:pt x="21600" y="18935"/>
                    </a:cubicBezTo>
                    <a:lnTo>
                      <a:pt x="21600" y="2693"/>
                    </a:lnTo>
                    <a:cubicBezTo>
                      <a:pt x="21600" y="1206"/>
                      <a:pt x="20684" y="0"/>
                      <a:pt x="19527" y="0"/>
                    </a:cubicBezTo>
                    <a:close/>
                  </a:path>
                </a:pathLst>
              </a:custGeom>
              <a:solidFill>
                <a:srgbClr val="D3D3D3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EAEF3E6B-45EF-4BBF-8A2B-754183787B8F}"/>
              </a:ext>
            </a:extLst>
          </p:cNvPr>
          <p:cNvGrpSpPr/>
          <p:nvPr/>
        </p:nvGrpSpPr>
        <p:grpSpPr>
          <a:xfrm>
            <a:off x="2766169" y="3995432"/>
            <a:ext cx="6859094" cy="1195490"/>
            <a:chOff x="2724224" y="994037"/>
            <a:chExt cx="6591152" cy="1444752"/>
          </a:xfrm>
        </p:grpSpPr>
        <p:sp>
          <p:nvSpPr>
            <p:cNvPr id="16" name="Freeform: Shape 113">
              <a:extLst>
                <a:ext uri="{FF2B5EF4-FFF2-40B4-BE49-F238E27FC236}">
                  <a16:creationId xmlns:a16="http://schemas.microsoft.com/office/drawing/2014/main" id="{2158251B-0EEE-4E73-8E18-DF64F187D056}"/>
                </a:ext>
              </a:extLst>
            </p:cNvPr>
            <p:cNvSpPr/>
            <p:nvPr/>
          </p:nvSpPr>
          <p:spPr>
            <a:xfrm>
              <a:off x="2785894" y="1038657"/>
              <a:ext cx="6467812" cy="1356682"/>
            </a:xfrm>
            <a:custGeom>
              <a:avLst/>
              <a:gdLst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881606 h 1445923"/>
                <a:gd name="connsiteX16" fmla="*/ 1444028 w 6591152"/>
                <a:gd name="connsiteY16" fmla="*/ 1444984 h 1445923"/>
                <a:gd name="connsiteX17" fmla="*/ 178417 w 6591152"/>
                <a:gd name="connsiteY17" fmla="*/ 1444984 h 1445923"/>
                <a:gd name="connsiteX18" fmla="*/ 0 w 6591152"/>
                <a:gd name="connsiteY18" fmla="*/ 1266618 h 1445923"/>
                <a:gd name="connsiteX19" fmla="*/ 0 w 6591152"/>
                <a:gd name="connsiteY19" fmla="*/ 179305 h 1445923"/>
                <a:gd name="connsiteX20" fmla="*/ 178417 w 6591152"/>
                <a:gd name="connsiteY20" fmla="*/ 938 h 1445923"/>
                <a:gd name="connsiteX21" fmla="*/ 1444028 w 6591152"/>
                <a:gd name="connsiteY21" fmla="*/ 938 h 1445923"/>
                <a:gd name="connsiteX22" fmla="*/ 1444028 w 6591152"/>
                <a:gd name="connsiteY22" fmla="*/ 564317 h 1445923"/>
                <a:gd name="connsiteX23" fmla="*/ 1445924 w 6591152"/>
                <a:gd name="connsiteY23" fmla="*/ 569774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1444984 h 1445923"/>
                <a:gd name="connsiteX16" fmla="*/ 178417 w 6591152"/>
                <a:gd name="connsiteY16" fmla="*/ 1444984 h 1445923"/>
                <a:gd name="connsiteX17" fmla="*/ 0 w 6591152"/>
                <a:gd name="connsiteY17" fmla="*/ 1266618 h 1445923"/>
                <a:gd name="connsiteX18" fmla="*/ 0 w 6591152"/>
                <a:gd name="connsiteY18" fmla="*/ 179305 h 1445923"/>
                <a:gd name="connsiteX19" fmla="*/ 178417 w 6591152"/>
                <a:gd name="connsiteY19" fmla="*/ 938 h 1445923"/>
                <a:gd name="connsiteX20" fmla="*/ 1444028 w 6591152"/>
                <a:gd name="connsiteY20" fmla="*/ 938 h 1445923"/>
                <a:gd name="connsiteX21" fmla="*/ 1444028 w 6591152"/>
                <a:gd name="connsiteY21" fmla="*/ 564317 h 1445923"/>
                <a:gd name="connsiteX22" fmla="*/ 1445924 w 6591152"/>
                <a:gd name="connsiteY22" fmla="*/ 569774 h 1445923"/>
                <a:gd name="connsiteX23" fmla="*/ 1445924 w 6591152"/>
                <a:gd name="connsiteY23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569774 h 1445923"/>
                <a:gd name="connsiteX22" fmla="*/ 1445924 w 6591152"/>
                <a:gd name="connsiteY22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5924 w 6591152"/>
                <a:gd name="connsiteY20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19" fmla="*/ 1445924 w 6591152"/>
                <a:gd name="connsiteY19" fmla="*/ 0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17" fmla="*/ 1444028 w 6591152"/>
                <a:gd name="connsiteY17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1 h 1445923"/>
                <a:gd name="connsiteX4" fmla="*/ 6412736 w 6591152"/>
                <a:gd name="connsiteY4" fmla="*/ 1 h 1445923"/>
                <a:gd name="connsiteX5" fmla="*/ 6591152 w 6591152"/>
                <a:gd name="connsiteY5" fmla="*/ 180273 h 1445923"/>
                <a:gd name="connsiteX6" fmla="*/ 6591152 w 6591152"/>
                <a:gd name="connsiteY6" fmla="*/ 1267524 h 1445923"/>
                <a:gd name="connsiteX7" fmla="*/ 6412736 w 6591152"/>
                <a:gd name="connsiteY7" fmla="*/ 1445921 h 1445923"/>
                <a:gd name="connsiteX8" fmla="*/ 5147124 w 6591152"/>
                <a:gd name="connsiteY8" fmla="*/ 1445921 h 1445923"/>
                <a:gd name="connsiteX9" fmla="*/ 5147124 w 6591152"/>
                <a:gd name="connsiteY9" fmla="*/ 882548 h 1445923"/>
                <a:gd name="connsiteX10" fmla="*/ 5147113 w 6591152"/>
                <a:gd name="connsiteY10" fmla="*/ 882516 h 1445923"/>
                <a:gd name="connsiteX11" fmla="*/ 5147113 w 6591152"/>
                <a:gd name="connsiteY11" fmla="*/ 1445923 h 1445923"/>
                <a:gd name="connsiteX12" fmla="*/ 178417 w 6591152"/>
                <a:gd name="connsiteY12" fmla="*/ 1444984 h 1445923"/>
                <a:gd name="connsiteX13" fmla="*/ 0 w 6591152"/>
                <a:gd name="connsiteY13" fmla="*/ 1266618 h 1445923"/>
                <a:gd name="connsiteX14" fmla="*/ 0 w 6591152"/>
                <a:gd name="connsiteY14" fmla="*/ 179305 h 1445923"/>
                <a:gd name="connsiteX15" fmla="*/ 178417 w 6591152"/>
                <a:gd name="connsiteY15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24 w 6591152"/>
                <a:gd name="connsiteY2" fmla="*/ 1 h 1445923"/>
                <a:gd name="connsiteX3" fmla="*/ 6412736 w 6591152"/>
                <a:gd name="connsiteY3" fmla="*/ 1 h 1445923"/>
                <a:gd name="connsiteX4" fmla="*/ 6591152 w 6591152"/>
                <a:gd name="connsiteY4" fmla="*/ 180273 h 1445923"/>
                <a:gd name="connsiteX5" fmla="*/ 6591152 w 6591152"/>
                <a:gd name="connsiteY5" fmla="*/ 1267524 h 1445923"/>
                <a:gd name="connsiteX6" fmla="*/ 6412736 w 6591152"/>
                <a:gd name="connsiteY6" fmla="*/ 1445921 h 1445923"/>
                <a:gd name="connsiteX7" fmla="*/ 5147124 w 6591152"/>
                <a:gd name="connsiteY7" fmla="*/ 1445921 h 1445923"/>
                <a:gd name="connsiteX8" fmla="*/ 5147124 w 6591152"/>
                <a:gd name="connsiteY8" fmla="*/ 882548 h 1445923"/>
                <a:gd name="connsiteX9" fmla="*/ 5147113 w 6591152"/>
                <a:gd name="connsiteY9" fmla="*/ 882516 h 1445923"/>
                <a:gd name="connsiteX10" fmla="*/ 5147113 w 6591152"/>
                <a:gd name="connsiteY10" fmla="*/ 1445923 h 1445923"/>
                <a:gd name="connsiteX11" fmla="*/ 178417 w 6591152"/>
                <a:gd name="connsiteY11" fmla="*/ 1444984 h 1445923"/>
                <a:gd name="connsiteX12" fmla="*/ 0 w 6591152"/>
                <a:gd name="connsiteY12" fmla="*/ 1266618 h 1445923"/>
                <a:gd name="connsiteX13" fmla="*/ 0 w 6591152"/>
                <a:gd name="connsiteY13" fmla="*/ 179305 h 1445923"/>
                <a:gd name="connsiteX14" fmla="*/ 178417 w 6591152"/>
                <a:gd name="connsiteY14" fmla="*/ 938 h 1445923"/>
                <a:gd name="connsiteX0" fmla="*/ 178417 w 6591152"/>
                <a:gd name="connsiteY0" fmla="*/ 14325 h 1459310"/>
                <a:gd name="connsiteX1" fmla="*/ 5147113 w 6591152"/>
                <a:gd name="connsiteY1" fmla="*/ 13387 h 1459310"/>
                <a:gd name="connsiteX2" fmla="*/ 6412736 w 6591152"/>
                <a:gd name="connsiteY2" fmla="*/ 13388 h 1459310"/>
                <a:gd name="connsiteX3" fmla="*/ 6591152 w 6591152"/>
                <a:gd name="connsiteY3" fmla="*/ 193660 h 1459310"/>
                <a:gd name="connsiteX4" fmla="*/ 6591152 w 6591152"/>
                <a:gd name="connsiteY4" fmla="*/ 1280911 h 1459310"/>
                <a:gd name="connsiteX5" fmla="*/ 6412736 w 6591152"/>
                <a:gd name="connsiteY5" fmla="*/ 1459308 h 1459310"/>
                <a:gd name="connsiteX6" fmla="*/ 5147124 w 6591152"/>
                <a:gd name="connsiteY6" fmla="*/ 1459308 h 1459310"/>
                <a:gd name="connsiteX7" fmla="*/ 5147124 w 6591152"/>
                <a:gd name="connsiteY7" fmla="*/ 895935 h 1459310"/>
                <a:gd name="connsiteX8" fmla="*/ 5147113 w 6591152"/>
                <a:gd name="connsiteY8" fmla="*/ 895903 h 1459310"/>
                <a:gd name="connsiteX9" fmla="*/ 5147113 w 6591152"/>
                <a:gd name="connsiteY9" fmla="*/ 1459310 h 1459310"/>
                <a:gd name="connsiteX10" fmla="*/ 178417 w 6591152"/>
                <a:gd name="connsiteY10" fmla="*/ 1458371 h 1459310"/>
                <a:gd name="connsiteX11" fmla="*/ 0 w 6591152"/>
                <a:gd name="connsiteY11" fmla="*/ 1280005 h 1459310"/>
                <a:gd name="connsiteX12" fmla="*/ 0 w 6591152"/>
                <a:gd name="connsiteY12" fmla="*/ 192692 h 1459310"/>
                <a:gd name="connsiteX13" fmla="*/ 178417 w 6591152"/>
                <a:gd name="connsiteY13" fmla="*/ 14325 h 1459310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882515 h 1445922"/>
                <a:gd name="connsiteX8" fmla="*/ 5147113 w 6591152"/>
                <a:gd name="connsiteY8" fmla="*/ 1445922 h 1445922"/>
                <a:gd name="connsiteX9" fmla="*/ 178417 w 6591152"/>
                <a:gd name="connsiteY9" fmla="*/ 1444983 h 1445922"/>
                <a:gd name="connsiteX10" fmla="*/ 0 w 6591152"/>
                <a:gd name="connsiteY10" fmla="*/ 1266617 h 1445922"/>
                <a:gd name="connsiteX11" fmla="*/ 0 w 6591152"/>
                <a:gd name="connsiteY11" fmla="*/ 179304 h 1445922"/>
                <a:gd name="connsiteX12" fmla="*/ 178417 w 6591152"/>
                <a:gd name="connsiteY12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1445922 h 1445922"/>
                <a:gd name="connsiteX8" fmla="*/ 178417 w 6591152"/>
                <a:gd name="connsiteY8" fmla="*/ 1444983 h 1445922"/>
                <a:gd name="connsiteX9" fmla="*/ 0 w 6591152"/>
                <a:gd name="connsiteY9" fmla="*/ 1266617 h 1445922"/>
                <a:gd name="connsiteX10" fmla="*/ 0 w 6591152"/>
                <a:gd name="connsiteY10" fmla="*/ 179304 h 1445922"/>
                <a:gd name="connsiteX11" fmla="*/ 178417 w 6591152"/>
                <a:gd name="connsiteY11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13 w 6591152"/>
                <a:gd name="connsiteY6" fmla="*/ 1445922 h 1445922"/>
                <a:gd name="connsiteX7" fmla="*/ 178417 w 6591152"/>
                <a:gd name="connsiteY7" fmla="*/ 1444983 h 1445922"/>
                <a:gd name="connsiteX8" fmla="*/ 0 w 6591152"/>
                <a:gd name="connsiteY8" fmla="*/ 1266617 h 1445922"/>
                <a:gd name="connsiteX9" fmla="*/ 0 w 6591152"/>
                <a:gd name="connsiteY9" fmla="*/ 179304 h 1445922"/>
                <a:gd name="connsiteX10" fmla="*/ 178417 w 6591152"/>
                <a:gd name="connsiteY10" fmla="*/ 937 h 1445922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5147124 w 6591152"/>
                <a:gd name="connsiteY5" fmla="*/ 1445920 h 1445920"/>
                <a:gd name="connsiteX6" fmla="*/ 178417 w 6591152"/>
                <a:gd name="connsiteY6" fmla="*/ 1444983 h 1445920"/>
                <a:gd name="connsiteX7" fmla="*/ 0 w 6591152"/>
                <a:gd name="connsiteY7" fmla="*/ 1266617 h 1445920"/>
                <a:gd name="connsiteX8" fmla="*/ 0 w 6591152"/>
                <a:gd name="connsiteY8" fmla="*/ 179304 h 1445920"/>
                <a:gd name="connsiteX9" fmla="*/ 178417 w 6591152"/>
                <a:gd name="connsiteY9" fmla="*/ 937 h 1445920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178417 w 6591152"/>
                <a:gd name="connsiteY5" fmla="*/ 1444983 h 1445920"/>
                <a:gd name="connsiteX6" fmla="*/ 0 w 6591152"/>
                <a:gd name="connsiteY6" fmla="*/ 1266617 h 1445920"/>
                <a:gd name="connsiteX7" fmla="*/ 0 w 6591152"/>
                <a:gd name="connsiteY7" fmla="*/ 179304 h 1445920"/>
                <a:gd name="connsiteX8" fmla="*/ 178417 w 6591152"/>
                <a:gd name="connsiteY8" fmla="*/ 937 h 144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91152" h="1445920">
                  <a:moveTo>
                    <a:pt x="178417" y="937"/>
                  </a:moveTo>
                  <a:lnTo>
                    <a:pt x="6412736" y="0"/>
                  </a:lnTo>
                  <a:cubicBezTo>
                    <a:pt x="6512315" y="0"/>
                    <a:pt x="6591152" y="80731"/>
                    <a:pt x="6591152" y="180272"/>
                  </a:cubicBezTo>
                  <a:lnTo>
                    <a:pt x="6591152" y="1267523"/>
                  </a:lnTo>
                  <a:cubicBezTo>
                    <a:pt x="6591152" y="1365190"/>
                    <a:pt x="6512315" y="1445920"/>
                    <a:pt x="6412736" y="1445920"/>
                  </a:cubicBezTo>
                  <a:lnTo>
                    <a:pt x="178417" y="1444983"/>
                  </a:lnTo>
                  <a:cubicBezTo>
                    <a:pt x="80731" y="1444983"/>
                    <a:pt x="0" y="1366095"/>
                    <a:pt x="0" y="1266617"/>
                  </a:cubicBezTo>
                  <a:lnTo>
                    <a:pt x="0" y="179304"/>
                  </a:lnTo>
                  <a:cubicBezTo>
                    <a:pt x="0" y="81697"/>
                    <a:pt x="78837" y="937"/>
                    <a:pt x="178417" y="93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  <a:effectLst>
              <a:outerShdw blurRad="215900" dist="101600" dir="30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" name="Group 114">
              <a:extLst>
                <a:ext uri="{FF2B5EF4-FFF2-40B4-BE49-F238E27FC236}">
                  <a16:creationId xmlns:a16="http://schemas.microsoft.com/office/drawing/2014/main" id="{48DC0F79-244F-4F77-AC9E-3690C7332659}"/>
                </a:ext>
              </a:extLst>
            </p:cNvPr>
            <p:cNvGrpSpPr/>
            <p:nvPr/>
          </p:nvGrpSpPr>
          <p:grpSpPr>
            <a:xfrm>
              <a:off x="2724224" y="994037"/>
              <a:ext cx="6591152" cy="1444752"/>
              <a:chOff x="2800424" y="1194392"/>
              <a:chExt cx="6591152" cy="1444752"/>
            </a:xfrm>
          </p:grpSpPr>
          <p:sp>
            <p:nvSpPr>
              <p:cNvPr id="18" name="Rectangle">
                <a:extLst>
                  <a:ext uri="{FF2B5EF4-FFF2-40B4-BE49-F238E27FC236}">
                    <a16:creationId xmlns:a16="http://schemas.microsoft.com/office/drawing/2014/main" id="{93C5A237-36A4-43DB-BE6C-0BDF3909215C}"/>
                  </a:ext>
                </a:extLst>
              </p:cNvPr>
              <p:cNvSpPr/>
              <p:nvPr/>
            </p:nvSpPr>
            <p:spPr>
              <a:xfrm>
                <a:off x="4184680" y="1194392"/>
                <a:ext cx="3824526" cy="1444752"/>
              </a:xfrm>
              <a:prstGeom prst="rect">
                <a:avLst/>
              </a:pr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Shape">
                <a:extLst>
                  <a:ext uri="{FF2B5EF4-FFF2-40B4-BE49-F238E27FC236}">
                    <a16:creationId xmlns:a16="http://schemas.microsoft.com/office/drawing/2014/main" id="{E7812AE9-FF4C-4FCA-903A-82421562C5C2}"/>
                  </a:ext>
                </a:extLst>
              </p:cNvPr>
              <p:cNvSpPr/>
              <p:nvPr/>
            </p:nvSpPr>
            <p:spPr>
              <a:xfrm>
                <a:off x="2800424" y="1194392"/>
                <a:ext cx="2001311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986" y="8679"/>
                    </a:moveTo>
                    <a:cubicBezTo>
                      <a:pt x="18742" y="8679"/>
                      <a:pt x="18153" y="9494"/>
                      <a:pt x="17542" y="9494"/>
                    </a:cubicBezTo>
                    <a:cubicBezTo>
                      <a:pt x="17280" y="9494"/>
                      <a:pt x="17084" y="9325"/>
                      <a:pt x="16975" y="9157"/>
                    </a:cubicBezTo>
                    <a:cubicBezTo>
                      <a:pt x="16844" y="8960"/>
                      <a:pt x="16778" y="8707"/>
                      <a:pt x="16778" y="8427"/>
                    </a:cubicBezTo>
                    <a:lnTo>
                      <a:pt x="16778" y="0"/>
                    </a:lnTo>
                    <a:lnTo>
                      <a:pt x="2073" y="0"/>
                    </a:lnTo>
                    <a:cubicBezTo>
                      <a:pt x="916" y="0"/>
                      <a:pt x="0" y="1208"/>
                      <a:pt x="0" y="2668"/>
                    </a:cubicBezTo>
                    <a:lnTo>
                      <a:pt x="0" y="18932"/>
                    </a:lnTo>
                    <a:cubicBezTo>
                      <a:pt x="0" y="20420"/>
                      <a:pt x="938" y="21600"/>
                      <a:pt x="2073" y="21600"/>
                    </a:cubicBezTo>
                    <a:lnTo>
                      <a:pt x="16778" y="21600"/>
                    </a:lnTo>
                    <a:lnTo>
                      <a:pt x="16778" y="13173"/>
                    </a:lnTo>
                    <a:cubicBezTo>
                      <a:pt x="16778" y="12921"/>
                      <a:pt x="16844" y="12640"/>
                      <a:pt x="16975" y="12443"/>
                    </a:cubicBezTo>
                    <a:cubicBezTo>
                      <a:pt x="17084" y="12275"/>
                      <a:pt x="17280" y="12106"/>
                      <a:pt x="17542" y="12106"/>
                    </a:cubicBezTo>
                    <a:cubicBezTo>
                      <a:pt x="18153" y="12106"/>
                      <a:pt x="18742" y="12921"/>
                      <a:pt x="19985" y="12921"/>
                    </a:cubicBezTo>
                    <a:cubicBezTo>
                      <a:pt x="21229" y="12921"/>
                      <a:pt x="21600" y="11629"/>
                      <a:pt x="21600" y="10786"/>
                    </a:cubicBezTo>
                    <a:cubicBezTo>
                      <a:pt x="21600" y="9943"/>
                      <a:pt x="21229" y="8679"/>
                      <a:pt x="19986" y="8679"/>
                    </a:cubicBezTo>
                    <a:close/>
                  </a:path>
                </a:pathLst>
              </a:custGeom>
              <a:solidFill>
                <a:srgbClr val="9DB795">
                  <a:alpha val="85000"/>
                </a:srgb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Shape">
                <a:extLst>
                  <a:ext uri="{FF2B5EF4-FFF2-40B4-BE49-F238E27FC236}">
                    <a16:creationId xmlns:a16="http://schemas.microsoft.com/office/drawing/2014/main" id="{94DB165E-8C62-48EF-B85E-2116C3D43FD4}"/>
                  </a:ext>
                </a:extLst>
              </p:cNvPr>
              <p:cNvSpPr/>
              <p:nvPr/>
            </p:nvSpPr>
            <p:spPr>
              <a:xfrm>
                <a:off x="7532534" y="1194392"/>
                <a:ext cx="1859042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527" y="0"/>
                    </a:moveTo>
                    <a:lnTo>
                      <a:pt x="4822" y="0"/>
                    </a:lnTo>
                    <a:lnTo>
                      <a:pt x="4822" y="8416"/>
                    </a:lnTo>
                    <a:cubicBezTo>
                      <a:pt x="4822" y="8668"/>
                      <a:pt x="4756" y="8949"/>
                      <a:pt x="4625" y="9145"/>
                    </a:cubicBezTo>
                    <a:cubicBezTo>
                      <a:pt x="4516" y="9313"/>
                      <a:pt x="4320" y="9482"/>
                      <a:pt x="4058" y="9482"/>
                    </a:cubicBezTo>
                    <a:cubicBezTo>
                      <a:pt x="3447" y="9482"/>
                      <a:pt x="2858" y="8668"/>
                      <a:pt x="1615" y="8668"/>
                    </a:cubicBezTo>
                    <a:cubicBezTo>
                      <a:pt x="371" y="8668"/>
                      <a:pt x="0" y="9958"/>
                      <a:pt x="0" y="10800"/>
                    </a:cubicBezTo>
                    <a:cubicBezTo>
                      <a:pt x="0" y="11642"/>
                      <a:pt x="349" y="12932"/>
                      <a:pt x="1615" y="12932"/>
                    </a:cubicBezTo>
                    <a:cubicBezTo>
                      <a:pt x="2880" y="12932"/>
                      <a:pt x="3447" y="12118"/>
                      <a:pt x="4058" y="12118"/>
                    </a:cubicBezTo>
                    <a:cubicBezTo>
                      <a:pt x="4320" y="12118"/>
                      <a:pt x="4516" y="12287"/>
                      <a:pt x="4625" y="12455"/>
                    </a:cubicBezTo>
                    <a:cubicBezTo>
                      <a:pt x="4756" y="12651"/>
                      <a:pt x="4822" y="12904"/>
                      <a:pt x="4822" y="13184"/>
                    </a:cubicBezTo>
                    <a:lnTo>
                      <a:pt x="4822" y="21600"/>
                    </a:lnTo>
                    <a:lnTo>
                      <a:pt x="19527" y="21600"/>
                    </a:lnTo>
                    <a:cubicBezTo>
                      <a:pt x="20684" y="21600"/>
                      <a:pt x="21600" y="20394"/>
                      <a:pt x="21600" y="18935"/>
                    </a:cubicBezTo>
                    <a:lnTo>
                      <a:pt x="21600" y="2693"/>
                    </a:lnTo>
                    <a:cubicBezTo>
                      <a:pt x="21600" y="1206"/>
                      <a:pt x="20684" y="0"/>
                      <a:pt x="19527" y="0"/>
                    </a:cubicBezTo>
                    <a:close/>
                  </a:path>
                </a:pathLst>
              </a:custGeom>
              <a:solidFill>
                <a:srgbClr val="D3D3D3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789E806A-75F7-40FD-9534-6445AB7EF04E}"/>
              </a:ext>
            </a:extLst>
          </p:cNvPr>
          <p:cNvGrpSpPr/>
          <p:nvPr/>
        </p:nvGrpSpPr>
        <p:grpSpPr>
          <a:xfrm>
            <a:off x="2756681" y="5416433"/>
            <a:ext cx="6868582" cy="1195490"/>
            <a:chOff x="2724224" y="994037"/>
            <a:chExt cx="6591152" cy="1444752"/>
          </a:xfrm>
        </p:grpSpPr>
        <p:sp>
          <p:nvSpPr>
            <p:cNvPr id="22" name="Freeform: Shape 113">
              <a:extLst>
                <a:ext uri="{FF2B5EF4-FFF2-40B4-BE49-F238E27FC236}">
                  <a16:creationId xmlns:a16="http://schemas.microsoft.com/office/drawing/2014/main" id="{40F69BEA-2522-4300-AE99-1A0DEFFA590B}"/>
                </a:ext>
              </a:extLst>
            </p:cNvPr>
            <p:cNvSpPr/>
            <p:nvPr/>
          </p:nvSpPr>
          <p:spPr>
            <a:xfrm>
              <a:off x="2785894" y="1038657"/>
              <a:ext cx="6467812" cy="1356682"/>
            </a:xfrm>
            <a:custGeom>
              <a:avLst/>
              <a:gdLst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881606 h 1445923"/>
                <a:gd name="connsiteX16" fmla="*/ 1444028 w 6591152"/>
                <a:gd name="connsiteY16" fmla="*/ 1444984 h 1445923"/>
                <a:gd name="connsiteX17" fmla="*/ 178417 w 6591152"/>
                <a:gd name="connsiteY17" fmla="*/ 1444984 h 1445923"/>
                <a:gd name="connsiteX18" fmla="*/ 0 w 6591152"/>
                <a:gd name="connsiteY18" fmla="*/ 1266618 h 1445923"/>
                <a:gd name="connsiteX19" fmla="*/ 0 w 6591152"/>
                <a:gd name="connsiteY19" fmla="*/ 179305 h 1445923"/>
                <a:gd name="connsiteX20" fmla="*/ 178417 w 6591152"/>
                <a:gd name="connsiteY20" fmla="*/ 938 h 1445923"/>
                <a:gd name="connsiteX21" fmla="*/ 1444028 w 6591152"/>
                <a:gd name="connsiteY21" fmla="*/ 938 h 1445923"/>
                <a:gd name="connsiteX22" fmla="*/ 1444028 w 6591152"/>
                <a:gd name="connsiteY22" fmla="*/ 564317 h 1445923"/>
                <a:gd name="connsiteX23" fmla="*/ 1445924 w 6591152"/>
                <a:gd name="connsiteY23" fmla="*/ 569774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1444984 h 1445923"/>
                <a:gd name="connsiteX16" fmla="*/ 178417 w 6591152"/>
                <a:gd name="connsiteY16" fmla="*/ 1444984 h 1445923"/>
                <a:gd name="connsiteX17" fmla="*/ 0 w 6591152"/>
                <a:gd name="connsiteY17" fmla="*/ 1266618 h 1445923"/>
                <a:gd name="connsiteX18" fmla="*/ 0 w 6591152"/>
                <a:gd name="connsiteY18" fmla="*/ 179305 h 1445923"/>
                <a:gd name="connsiteX19" fmla="*/ 178417 w 6591152"/>
                <a:gd name="connsiteY19" fmla="*/ 938 h 1445923"/>
                <a:gd name="connsiteX20" fmla="*/ 1444028 w 6591152"/>
                <a:gd name="connsiteY20" fmla="*/ 938 h 1445923"/>
                <a:gd name="connsiteX21" fmla="*/ 1444028 w 6591152"/>
                <a:gd name="connsiteY21" fmla="*/ 564317 h 1445923"/>
                <a:gd name="connsiteX22" fmla="*/ 1445924 w 6591152"/>
                <a:gd name="connsiteY22" fmla="*/ 569774 h 1445923"/>
                <a:gd name="connsiteX23" fmla="*/ 1445924 w 6591152"/>
                <a:gd name="connsiteY23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569774 h 1445923"/>
                <a:gd name="connsiteX22" fmla="*/ 1445924 w 6591152"/>
                <a:gd name="connsiteY22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5924 w 6591152"/>
                <a:gd name="connsiteY20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19" fmla="*/ 1445924 w 6591152"/>
                <a:gd name="connsiteY19" fmla="*/ 0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17" fmla="*/ 1444028 w 6591152"/>
                <a:gd name="connsiteY17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1 h 1445923"/>
                <a:gd name="connsiteX4" fmla="*/ 6412736 w 6591152"/>
                <a:gd name="connsiteY4" fmla="*/ 1 h 1445923"/>
                <a:gd name="connsiteX5" fmla="*/ 6591152 w 6591152"/>
                <a:gd name="connsiteY5" fmla="*/ 180273 h 1445923"/>
                <a:gd name="connsiteX6" fmla="*/ 6591152 w 6591152"/>
                <a:gd name="connsiteY6" fmla="*/ 1267524 h 1445923"/>
                <a:gd name="connsiteX7" fmla="*/ 6412736 w 6591152"/>
                <a:gd name="connsiteY7" fmla="*/ 1445921 h 1445923"/>
                <a:gd name="connsiteX8" fmla="*/ 5147124 w 6591152"/>
                <a:gd name="connsiteY8" fmla="*/ 1445921 h 1445923"/>
                <a:gd name="connsiteX9" fmla="*/ 5147124 w 6591152"/>
                <a:gd name="connsiteY9" fmla="*/ 882548 h 1445923"/>
                <a:gd name="connsiteX10" fmla="*/ 5147113 w 6591152"/>
                <a:gd name="connsiteY10" fmla="*/ 882516 h 1445923"/>
                <a:gd name="connsiteX11" fmla="*/ 5147113 w 6591152"/>
                <a:gd name="connsiteY11" fmla="*/ 1445923 h 1445923"/>
                <a:gd name="connsiteX12" fmla="*/ 178417 w 6591152"/>
                <a:gd name="connsiteY12" fmla="*/ 1444984 h 1445923"/>
                <a:gd name="connsiteX13" fmla="*/ 0 w 6591152"/>
                <a:gd name="connsiteY13" fmla="*/ 1266618 h 1445923"/>
                <a:gd name="connsiteX14" fmla="*/ 0 w 6591152"/>
                <a:gd name="connsiteY14" fmla="*/ 179305 h 1445923"/>
                <a:gd name="connsiteX15" fmla="*/ 178417 w 6591152"/>
                <a:gd name="connsiteY15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24 w 6591152"/>
                <a:gd name="connsiteY2" fmla="*/ 1 h 1445923"/>
                <a:gd name="connsiteX3" fmla="*/ 6412736 w 6591152"/>
                <a:gd name="connsiteY3" fmla="*/ 1 h 1445923"/>
                <a:gd name="connsiteX4" fmla="*/ 6591152 w 6591152"/>
                <a:gd name="connsiteY4" fmla="*/ 180273 h 1445923"/>
                <a:gd name="connsiteX5" fmla="*/ 6591152 w 6591152"/>
                <a:gd name="connsiteY5" fmla="*/ 1267524 h 1445923"/>
                <a:gd name="connsiteX6" fmla="*/ 6412736 w 6591152"/>
                <a:gd name="connsiteY6" fmla="*/ 1445921 h 1445923"/>
                <a:gd name="connsiteX7" fmla="*/ 5147124 w 6591152"/>
                <a:gd name="connsiteY7" fmla="*/ 1445921 h 1445923"/>
                <a:gd name="connsiteX8" fmla="*/ 5147124 w 6591152"/>
                <a:gd name="connsiteY8" fmla="*/ 882548 h 1445923"/>
                <a:gd name="connsiteX9" fmla="*/ 5147113 w 6591152"/>
                <a:gd name="connsiteY9" fmla="*/ 882516 h 1445923"/>
                <a:gd name="connsiteX10" fmla="*/ 5147113 w 6591152"/>
                <a:gd name="connsiteY10" fmla="*/ 1445923 h 1445923"/>
                <a:gd name="connsiteX11" fmla="*/ 178417 w 6591152"/>
                <a:gd name="connsiteY11" fmla="*/ 1444984 h 1445923"/>
                <a:gd name="connsiteX12" fmla="*/ 0 w 6591152"/>
                <a:gd name="connsiteY12" fmla="*/ 1266618 h 1445923"/>
                <a:gd name="connsiteX13" fmla="*/ 0 w 6591152"/>
                <a:gd name="connsiteY13" fmla="*/ 179305 h 1445923"/>
                <a:gd name="connsiteX14" fmla="*/ 178417 w 6591152"/>
                <a:gd name="connsiteY14" fmla="*/ 938 h 1445923"/>
                <a:gd name="connsiteX0" fmla="*/ 178417 w 6591152"/>
                <a:gd name="connsiteY0" fmla="*/ 14325 h 1459310"/>
                <a:gd name="connsiteX1" fmla="*/ 5147113 w 6591152"/>
                <a:gd name="connsiteY1" fmla="*/ 13387 h 1459310"/>
                <a:gd name="connsiteX2" fmla="*/ 6412736 w 6591152"/>
                <a:gd name="connsiteY2" fmla="*/ 13388 h 1459310"/>
                <a:gd name="connsiteX3" fmla="*/ 6591152 w 6591152"/>
                <a:gd name="connsiteY3" fmla="*/ 193660 h 1459310"/>
                <a:gd name="connsiteX4" fmla="*/ 6591152 w 6591152"/>
                <a:gd name="connsiteY4" fmla="*/ 1280911 h 1459310"/>
                <a:gd name="connsiteX5" fmla="*/ 6412736 w 6591152"/>
                <a:gd name="connsiteY5" fmla="*/ 1459308 h 1459310"/>
                <a:gd name="connsiteX6" fmla="*/ 5147124 w 6591152"/>
                <a:gd name="connsiteY6" fmla="*/ 1459308 h 1459310"/>
                <a:gd name="connsiteX7" fmla="*/ 5147124 w 6591152"/>
                <a:gd name="connsiteY7" fmla="*/ 895935 h 1459310"/>
                <a:gd name="connsiteX8" fmla="*/ 5147113 w 6591152"/>
                <a:gd name="connsiteY8" fmla="*/ 895903 h 1459310"/>
                <a:gd name="connsiteX9" fmla="*/ 5147113 w 6591152"/>
                <a:gd name="connsiteY9" fmla="*/ 1459310 h 1459310"/>
                <a:gd name="connsiteX10" fmla="*/ 178417 w 6591152"/>
                <a:gd name="connsiteY10" fmla="*/ 1458371 h 1459310"/>
                <a:gd name="connsiteX11" fmla="*/ 0 w 6591152"/>
                <a:gd name="connsiteY11" fmla="*/ 1280005 h 1459310"/>
                <a:gd name="connsiteX12" fmla="*/ 0 w 6591152"/>
                <a:gd name="connsiteY12" fmla="*/ 192692 h 1459310"/>
                <a:gd name="connsiteX13" fmla="*/ 178417 w 6591152"/>
                <a:gd name="connsiteY13" fmla="*/ 14325 h 1459310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882515 h 1445922"/>
                <a:gd name="connsiteX8" fmla="*/ 5147113 w 6591152"/>
                <a:gd name="connsiteY8" fmla="*/ 1445922 h 1445922"/>
                <a:gd name="connsiteX9" fmla="*/ 178417 w 6591152"/>
                <a:gd name="connsiteY9" fmla="*/ 1444983 h 1445922"/>
                <a:gd name="connsiteX10" fmla="*/ 0 w 6591152"/>
                <a:gd name="connsiteY10" fmla="*/ 1266617 h 1445922"/>
                <a:gd name="connsiteX11" fmla="*/ 0 w 6591152"/>
                <a:gd name="connsiteY11" fmla="*/ 179304 h 1445922"/>
                <a:gd name="connsiteX12" fmla="*/ 178417 w 6591152"/>
                <a:gd name="connsiteY12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1445922 h 1445922"/>
                <a:gd name="connsiteX8" fmla="*/ 178417 w 6591152"/>
                <a:gd name="connsiteY8" fmla="*/ 1444983 h 1445922"/>
                <a:gd name="connsiteX9" fmla="*/ 0 w 6591152"/>
                <a:gd name="connsiteY9" fmla="*/ 1266617 h 1445922"/>
                <a:gd name="connsiteX10" fmla="*/ 0 w 6591152"/>
                <a:gd name="connsiteY10" fmla="*/ 179304 h 1445922"/>
                <a:gd name="connsiteX11" fmla="*/ 178417 w 6591152"/>
                <a:gd name="connsiteY11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13 w 6591152"/>
                <a:gd name="connsiteY6" fmla="*/ 1445922 h 1445922"/>
                <a:gd name="connsiteX7" fmla="*/ 178417 w 6591152"/>
                <a:gd name="connsiteY7" fmla="*/ 1444983 h 1445922"/>
                <a:gd name="connsiteX8" fmla="*/ 0 w 6591152"/>
                <a:gd name="connsiteY8" fmla="*/ 1266617 h 1445922"/>
                <a:gd name="connsiteX9" fmla="*/ 0 w 6591152"/>
                <a:gd name="connsiteY9" fmla="*/ 179304 h 1445922"/>
                <a:gd name="connsiteX10" fmla="*/ 178417 w 6591152"/>
                <a:gd name="connsiteY10" fmla="*/ 937 h 1445922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5147124 w 6591152"/>
                <a:gd name="connsiteY5" fmla="*/ 1445920 h 1445920"/>
                <a:gd name="connsiteX6" fmla="*/ 178417 w 6591152"/>
                <a:gd name="connsiteY6" fmla="*/ 1444983 h 1445920"/>
                <a:gd name="connsiteX7" fmla="*/ 0 w 6591152"/>
                <a:gd name="connsiteY7" fmla="*/ 1266617 h 1445920"/>
                <a:gd name="connsiteX8" fmla="*/ 0 w 6591152"/>
                <a:gd name="connsiteY8" fmla="*/ 179304 h 1445920"/>
                <a:gd name="connsiteX9" fmla="*/ 178417 w 6591152"/>
                <a:gd name="connsiteY9" fmla="*/ 937 h 1445920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178417 w 6591152"/>
                <a:gd name="connsiteY5" fmla="*/ 1444983 h 1445920"/>
                <a:gd name="connsiteX6" fmla="*/ 0 w 6591152"/>
                <a:gd name="connsiteY6" fmla="*/ 1266617 h 1445920"/>
                <a:gd name="connsiteX7" fmla="*/ 0 w 6591152"/>
                <a:gd name="connsiteY7" fmla="*/ 179304 h 1445920"/>
                <a:gd name="connsiteX8" fmla="*/ 178417 w 6591152"/>
                <a:gd name="connsiteY8" fmla="*/ 937 h 144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91152" h="1445920">
                  <a:moveTo>
                    <a:pt x="178417" y="937"/>
                  </a:moveTo>
                  <a:lnTo>
                    <a:pt x="6412736" y="0"/>
                  </a:lnTo>
                  <a:cubicBezTo>
                    <a:pt x="6512315" y="0"/>
                    <a:pt x="6591152" y="80731"/>
                    <a:pt x="6591152" y="180272"/>
                  </a:cubicBezTo>
                  <a:lnTo>
                    <a:pt x="6591152" y="1267523"/>
                  </a:lnTo>
                  <a:cubicBezTo>
                    <a:pt x="6591152" y="1365190"/>
                    <a:pt x="6512315" y="1445920"/>
                    <a:pt x="6412736" y="1445920"/>
                  </a:cubicBezTo>
                  <a:lnTo>
                    <a:pt x="178417" y="1444983"/>
                  </a:lnTo>
                  <a:cubicBezTo>
                    <a:pt x="80731" y="1444983"/>
                    <a:pt x="0" y="1366095"/>
                    <a:pt x="0" y="1266617"/>
                  </a:cubicBezTo>
                  <a:lnTo>
                    <a:pt x="0" y="179304"/>
                  </a:lnTo>
                  <a:cubicBezTo>
                    <a:pt x="0" y="81697"/>
                    <a:pt x="78837" y="937"/>
                    <a:pt x="178417" y="93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  <a:effectLst>
              <a:outerShdw blurRad="215900" dist="101600" dir="30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3" name="Group 114">
              <a:extLst>
                <a:ext uri="{FF2B5EF4-FFF2-40B4-BE49-F238E27FC236}">
                  <a16:creationId xmlns:a16="http://schemas.microsoft.com/office/drawing/2014/main" id="{6207294B-8F03-4F18-B426-53355003AC07}"/>
                </a:ext>
              </a:extLst>
            </p:cNvPr>
            <p:cNvGrpSpPr/>
            <p:nvPr/>
          </p:nvGrpSpPr>
          <p:grpSpPr>
            <a:xfrm>
              <a:off x="2724224" y="994037"/>
              <a:ext cx="6591152" cy="1444752"/>
              <a:chOff x="2800424" y="1194392"/>
              <a:chExt cx="6591152" cy="1444752"/>
            </a:xfrm>
          </p:grpSpPr>
          <p:sp>
            <p:nvSpPr>
              <p:cNvPr id="24" name="Rectangle">
                <a:extLst>
                  <a:ext uri="{FF2B5EF4-FFF2-40B4-BE49-F238E27FC236}">
                    <a16:creationId xmlns:a16="http://schemas.microsoft.com/office/drawing/2014/main" id="{9BBB1452-0045-46EC-B831-925C7DA15977}"/>
                  </a:ext>
                </a:extLst>
              </p:cNvPr>
              <p:cNvSpPr/>
              <p:nvPr/>
            </p:nvSpPr>
            <p:spPr>
              <a:xfrm>
                <a:off x="4184680" y="1194392"/>
                <a:ext cx="3824526" cy="1444752"/>
              </a:xfrm>
              <a:prstGeom prst="rect">
                <a:avLst/>
              </a:pr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Shape">
                <a:extLst>
                  <a:ext uri="{FF2B5EF4-FFF2-40B4-BE49-F238E27FC236}">
                    <a16:creationId xmlns:a16="http://schemas.microsoft.com/office/drawing/2014/main" id="{C4D51B9B-D553-4985-8374-1936EDE3790D}"/>
                  </a:ext>
                </a:extLst>
              </p:cNvPr>
              <p:cNvSpPr/>
              <p:nvPr/>
            </p:nvSpPr>
            <p:spPr>
              <a:xfrm>
                <a:off x="2800424" y="1194392"/>
                <a:ext cx="2007651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986" y="8679"/>
                    </a:moveTo>
                    <a:cubicBezTo>
                      <a:pt x="18742" y="8679"/>
                      <a:pt x="18153" y="9494"/>
                      <a:pt x="17542" y="9494"/>
                    </a:cubicBezTo>
                    <a:cubicBezTo>
                      <a:pt x="17280" y="9494"/>
                      <a:pt x="17084" y="9325"/>
                      <a:pt x="16975" y="9157"/>
                    </a:cubicBezTo>
                    <a:cubicBezTo>
                      <a:pt x="16844" y="8960"/>
                      <a:pt x="16778" y="8707"/>
                      <a:pt x="16778" y="8427"/>
                    </a:cubicBezTo>
                    <a:lnTo>
                      <a:pt x="16778" y="0"/>
                    </a:lnTo>
                    <a:lnTo>
                      <a:pt x="2073" y="0"/>
                    </a:lnTo>
                    <a:cubicBezTo>
                      <a:pt x="916" y="0"/>
                      <a:pt x="0" y="1208"/>
                      <a:pt x="0" y="2668"/>
                    </a:cubicBezTo>
                    <a:lnTo>
                      <a:pt x="0" y="18932"/>
                    </a:lnTo>
                    <a:cubicBezTo>
                      <a:pt x="0" y="20420"/>
                      <a:pt x="938" y="21600"/>
                      <a:pt x="2073" y="21600"/>
                    </a:cubicBezTo>
                    <a:lnTo>
                      <a:pt x="16778" y="21600"/>
                    </a:lnTo>
                    <a:lnTo>
                      <a:pt x="16778" y="13173"/>
                    </a:lnTo>
                    <a:cubicBezTo>
                      <a:pt x="16778" y="12921"/>
                      <a:pt x="16844" y="12640"/>
                      <a:pt x="16975" y="12443"/>
                    </a:cubicBezTo>
                    <a:cubicBezTo>
                      <a:pt x="17084" y="12275"/>
                      <a:pt x="17280" y="12106"/>
                      <a:pt x="17542" y="12106"/>
                    </a:cubicBezTo>
                    <a:cubicBezTo>
                      <a:pt x="18153" y="12106"/>
                      <a:pt x="18742" y="12921"/>
                      <a:pt x="19985" y="12921"/>
                    </a:cubicBezTo>
                    <a:cubicBezTo>
                      <a:pt x="21229" y="12921"/>
                      <a:pt x="21600" y="11629"/>
                      <a:pt x="21600" y="10786"/>
                    </a:cubicBezTo>
                    <a:cubicBezTo>
                      <a:pt x="21600" y="9943"/>
                      <a:pt x="21229" y="8679"/>
                      <a:pt x="19986" y="8679"/>
                    </a:cubicBezTo>
                    <a:close/>
                  </a:path>
                </a:pathLst>
              </a:custGeom>
              <a:solidFill>
                <a:srgbClr val="2A9D8F">
                  <a:alpha val="85000"/>
                </a:srgb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Shape">
                <a:extLst>
                  <a:ext uri="{FF2B5EF4-FFF2-40B4-BE49-F238E27FC236}">
                    <a16:creationId xmlns:a16="http://schemas.microsoft.com/office/drawing/2014/main" id="{F5E6D6E7-30BF-4F34-B748-87AAC7A83FDB}"/>
                  </a:ext>
                </a:extLst>
              </p:cNvPr>
              <p:cNvSpPr/>
              <p:nvPr/>
            </p:nvSpPr>
            <p:spPr>
              <a:xfrm>
                <a:off x="7532534" y="1194392"/>
                <a:ext cx="1859042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527" y="0"/>
                    </a:moveTo>
                    <a:lnTo>
                      <a:pt x="4822" y="0"/>
                    </a:lnTo>
                    <a:lnTo>
                      <a:pt x="4822" y="8416"/>
                    </a:lnTo>
                    <a:cubicBezTo>
                      <a:pt x="4822" y="8668"/>
                      <a:pt x="4756" y="8949"/>
                      <a:pt x="4625" y="9145"/>
                    </a:cubicBezTo>
                    <a:cubicBezTo>
                      <a:pt x="4516" y="9313"/>
                      <a:pt x="4320" y="9482"/>
                      <a:pt x="4058" y="9482"/>
                    </a:cubicBezTo>
                    <a:cubicBezTo>
                      <a:pt x="3447" y="9482"/>
                      <a:pt x="2858" y="8668"/>
                      <a:pt x="1615" y="8668"/>
                    </a:cubicBezTo>
                    <a:cubicBezTo>
                      <a:pt x="371" y="8668"/>
                      <a:pt x="0" y="9958"/>
                      <a:pt x="0" y="10800"/>
                    </a:cubicBezTo>
                    <a:cubicBezTo>
                      <a:pt x="0" y="11642"/>
                      <a:pt x="349" y="12932"/>
                      <a:pt x="1615" y="12932"/>
                    </a:cubicBezTo>
                    <a:cubicBezTo>
                      <a:pt x="2880" y="12932"/>
                      <a:pt x="3447" y="12118"/>
                      <a:pt x="4058" y="12118"/>
                    </a:cubicBezTo>
                    <a:cubicBezTo>
                      <a:pt x="4320" y="12118"/>
                      <a:pt x="4516" y="12287"/>
                      <a:pt x="4625" y="12455"/>
                    </a:cubicBezTo>
                    <a:cubicBezTo>
                      <a:pt x="4756" y="12651"/>
                      <a:pt x="4822" y="12904"/>
                      <a:pt x="4822" y="13184"/>
                    </a:cubicBezTo>
                    <a:lnTo>
                      <a:pt x="4822" y="21600"/>
                    </a:lnTo>
                    <a:lnTo>
                      <a:pt x="19527" y="21600"/>
                    </a:lnTo>
                    <a:cubicBezTo>
                      <a:pt x="20684" y="21600"/>
                      <a:pt x="21600" y="20394"/>
                      <a:pt x="21600" y="18935"/>
                    </a:cubicBezTo>
                    <a:lnTo>
                      <a:pt x="21600" y="2693"/>
                    </a:lnTo>
                    <a:cubicBezTo>
                      <a:pt x="21600" y="1206"/>
                      <a:pt x="20684" y="0"/>
                      <a:pt x="19527" y="0"/>
                    </a:cubicBezTo>
                    <a:close/>
                  </a:path>
                </a:pathLst>
              </a:custGeom>
              <a:solidFill>
                <a:srgbClr val="D3D3D3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1DFAFCB-8B08-4139-93EB-587255A37FAA}"/>
              </a:ext>
            </a:extLst>
          </p:cNvPr>
          <p:cNvSpPr txBox="1"/>
          <p:nvPr/>
        </p:nvSpPr>
        <p:spPr>
          <a:xfrm>
            <a:off x="2812558" y="1441421"/>
            <a:ext cx="165263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F7FBD26-4128-4AA8-A2BF-16C9CB3A865C}"/>
              </a:ext>
            </a:extLst>
          </p:cNvPr>
          <p:cNvSpPr txBox="1"/>
          <p:nvPr/>
        </p:nvSpPr>
        <p:spPr>
          <a:xfrm>
            <a:off x="2819306" y="2863835"/>
            <a:ext cx="165263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6188066-BFA7-4499-9F0B-FEC697B0BD14}"/>
              </a:ext>
            </a:extLst>
          </p:cNvPr>
          <p:cNvSpPr txBox="1"/>
          <p:nvPr/>
        </p:nvSpPr>
        <p:spPr>
          <a:xfrm>
            <a:off x="2810917" y="4303465"/>
            <a:ext cx="165263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0E6C18-C679-4474-8157-89B7600C8965}"/>
              </a:ext>
            </a:extLst>
          </p:cNvPr>
          <p:cNvSpPr txBox="1"/>
          <p:nvPr/>
        </p:nvSpPr>
        <p:spPr>
          <a:xfrm>
            <a:off x="2795780" y="5752568"/>
            <a:ext cx="165263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2028 год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882C5A-EF89-43DD-903E-ED1FF0B6FD82}"/>
              </a:ext>
            </a:extLst>
          </p:cNvPr>
          <p:cNvSpPr txBox="1"/>
          <p:nvPr/>
        </p:nvSpPr>
        <p:spPr>
          <a:xfrm>
            <a:off x="5020160" y="1441421"/>
            <a:ext cx="2857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52 565,00 руб.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E9C98A-1A33-4036-B457-9D30A84F5F15}"/>
              </a:ext>
            </a:extLst>
          </p:cNvPr>
          <p:cNvSpPr txBox="1"/>
          <p:nvPr/>
        </p:nvSpPr>
        <p:spPr>
          <a:xfrm>
            <a:off x="4965999" y="2862568"/>
            <a:ext cx="2857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56 280,00 руб.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E11E60A-F667-459E-AFBC-9A2FE6177D26}"/>
              </a:ext>
            </a:extLst>
          </p:cNvPr>
          <p:cNvSpPr txBox="1"/>
          <p:nvPr/>
        </p:nvSpPr>
        <p:spPr>
          <a:xfrm>
            <a:off x="4965999" y="4283336"/>
            <a:ext cx="2857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60 050,80 руб.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CF7AF5B-1DA3-442F-A830-7A5786B76D3B}"/>
              </a:ext>
            </a:extLst>
          </p:cNvPr>
          <p:cNvSpPr txBox="1"/>
          <p:nvPr/>
        </p:nvSpPr>
        <p:spPr>
          <a:xfrm>
            <a:off x="4974526" y="5712126"/>
            <a:ext cx="2857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61 134,30 руб.</a:t>
            </a:r>
          </a:p>
        </p:txBody>
      </p:sp>
      <p:sp>
        <p:nvSpPr>
          <p:cNvPr id="35" name="Стрелка вверх 3">
            <a:extLst>
              <a:ext uri="{FF2B5EF4-FFF2-40B4-BE49-F238E27FC236}">
                <a16:creationId xmlns:a16="http://schemas.microsoft.com/office/drawing/2014/main" id="{80CA7AFA-FED7-477B-8BE7-AF52B2F21A1B}"/>
              </a:ext>
            </a:extLst>
          </p:cNvPr>
          <p:cNvSpPr/>
          <p:nvPr/>
        </p:nvSpPr>
        <p:spPr>
          <a:xfrm>
            <a:off x="8184707" y="2831939"/>
            <a:ext cx="520065" cy="628073"/>
          </a:xfrm>
          <a:prstGeom prst="upArrow">
            <a:avLst/>
          </a:prstGeom>
          <a:solidFill>
            <a:srgbClr val="E76F51"/>
          </a:solidFill>
          <a:ln>
            <a:noFill/>
          </a:ln>
          <a:effectLst>
            <a:outerShdw blurRad="76200" dist="50800" dir="4200000" sx="101000" sy="101000" algn="tl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6701C8-66D7-4084-8AF3-2272F0200BD8}"/>
              </a:ext>
            </a:extLst>
          </p:cNvPr>
          <p:cNvSpPr txBox="1"/>
          <p:nvPr/>
        </p:nvSpPr>
        <p:spPr>
          <a:xfrm>
            <a:off x="8565934" y="3033676"/>
            <a:ext cx="111231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6,6 </a:t>
            </a:r>
            <a:r>
              <a:rPr lang="ru-RU" sz="2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37" name="Стрелка вверх 3">
            <a:extLst>
              <a:ext uri="{FF2B5EF4-FFF2-40B4-BE49-F238E27FC236}">
                <a16:creationId xmlns:a16="http://schemas.microsoft.com/office/drawing/2014/main" id="{8099F90A-6091-4AAA-9BC4-3EA626D7D3C2}"/>
              </a:ext>
            </a:extLst>
          </p:cNvPr>
          <p:cNvSpPr/>
          <p:nvPr/>
        </p:nvSpPr>
        <p:spPr>
          <a:xfrm>
            <a:off x="8184707" y="4217775"/>
            <a:ext cx="520065" cy="628073"/>
          </a:xfrm>
          <a:prstGeom prst="upArrow">
            <a:avLst/>
          </a:prstGeom>
          <a:solidFill>
            <a:srgbClr val="9DB795"/>
          </a:solidFill>
          <a:ln>
            <a:noFill/>
          </a:ln>
          <a:effectLst>
            <a:outerShdw blurRad="76200" dist="50800" dir="4200000" sx="101000" sy="101000" algn="tl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391537C-B675-4758-BD9F-8CB18730FB8C}"/>
              </a:ext>
            </a:extLst>
          </p:cNvPr>
          <p:cNvSpPr txBox="1"/>
          <p:nvPr/>
        </p:nvSpPr>
        <p:spPr>
          <a:xfrm>
            <a:off x="8576772" y="4419994"/>
            <a:ext cx="111231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6,7 </a:t>
            </a:r>
            <a:r>
              <a:rPr lang="ru-RU" sz="2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39" name="Стрелка вверх 3">
            <a:extLst>
              <a:ext uri="{FF2B5EF4-FFF2-40B4-BE49-F238E27FC236}">
                <a16:creationId xmlns:a16="http://schemas.microsoft.com/office/drawing/2014/main" id="{BAD1E284-F320-4063-AAF4-380AAC7C4A45}"/>
              </a:ext>
            </a:extLst>
          </p:cNvPr>
          <p:cNvSpPr/>
          <p:nvPr/>
        </p:nvSpPr>
        <p:spPr>
          <a:xfrm>
            <a:off x="8184707" y="5613996"/>
            <a:ext cx="520065" cy="628073"/>
          </a:xfrm>
          <a:prstGeom prst="upArrow">
            <a:avLst/>
          </a:prstGeom>
          <a:solidFill>
            <a:srgbClr val="2A9D8F"/>
          </a:solidFill>
          <a:ln>
            <a:noFill/>
          </a:ln>
          <a:effectLst>
            <a:outerShdw blurRad="76200" dist="50800" dir="4200000" sx="101000" sy="101000" algn="tl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E993BFB-4203-40CE-804C-AD45CA914C80}"/>
              </a:ext>
            </a:extLst>
          </p:cNvPr>
          <p:cNvSpPr txBox="1"/>
          <p:nvPr/>
        </p:nvSpPr>
        <p:spPr>
          <a:xfrm>
            <a:off x="8576772" y="5821986"/>
            <a:ext cx="111231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6,8 </a:t>
            </a:r>
            <a:r>
              <a:rPr lang="ru-RU" sz="2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443522237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;p15">
            <a:extLst>
              <a:ext uri="{FF2B5EF4-FFF2-40B4-BE49-F238E27FC236}">
                <a16:creationId xmlns:a16="http://schemas.microsoft.com/office/drawing/2014/main" id="{72743C29-259A-4834-B5ED-3B091BF386D5}"/>
              </a:ext>
            </a:extLst>
          </p:cNvPr>
          <p:cNvSpPr txBox="1">
            <a:spLocks/>
          </p:cNvSpPr>
          <p:nvPr/>
        </p:nvSpPr>
        <p:spPr>
          <a:xfrm>
            <a:off x="1323993" y="6789"/>
            <a:ext cx="7281501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Структура расходов по отраслям </a:t>
            </a:r>
            <a:b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</a:br>
            <a: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на 2026 год</a:t>
            </a:r>
            <a:endParaRPr lang="ru-RU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30C21057-2587-4B7A-9D78-8C4FCBD247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9" r="-1"/>
          <a:stretch/>
        </p:blipFill>
        <p:spPr>
          <a:xfrm>
            <a:off x="8150086" y="0"/>
            <a:ext cx="4041913" cy="6858000"/>
          </a:xfrm>
          <a:prstGeom prst="rect">
            <a:avLst/>
          </a:prstGeom>
        </p:spPr>
      </p:pic>
      <p:grpSp>
        <p:nvGrpSpPr>
          <p:cNvPr id="130" name="Google Shape;284;p19">
            <a:extLst>
              <a:ext uri="{FF2B5EF4-FFF2-40B4-BE49-F238E27FC236}">
                <a16:creationId xmlns:a16="http://schemas.microsoft.com/office/drawing/2014/main" id="{5FB0EA9B-7FDE-4575-8D32-578E3D104185}"/>
              </a:ext>
            </a:extLst>
          </p:cNvPr>
          <p:cNvGrpSpPr/>
          <p:nvPr/>
        </p:nvGrpSpPr>
        <p:grpSpPr>
          <a:xfrm>
            <a:off x="1686757" y="847874"/>
            <a:ext cx="1860242" cy="892200"/>
            <a:chOff x="616350" y="1337550"/>
            <a:chExt cx="2295900" cy="892200"/>
          </a:xfrm>
          <a:effectLst/>
        </p:grpSpPr>
        <p:sp>
          <p:nvSpPr>
            <p:cNvPr id="131" name="Google Shape;285;p19">
              <a:extLst>
                <a:ext uri="{FF2B5EF4-FFF2-40B4-BE49-F238E27FC236}">
                  <a16:creationId xmlns:a16="http://schemas.microsoft.com/office/drawing/2014/main" id="{AE118E90-888D-4797-8B1B-DEE4CB98DE8E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2A9D8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highlight>
                  <a:srgbClr val="FFFF00"/>
                </a:highlight>
                <a:cs typeface="Times New Roman" panose="02020603050405020304" pitchFamily="18" charset="0"/>
              </a:endParaRPr>
            </a:p>
          </p:txBody>
        </p:sp>
        <p:sp>
          <p:nvSpPr>
            <p:cNvPr id="132" name="Google Shape;287;p19">
              <a:extLst>
                <a:ext uri="{FF2B5EF4-FFF2-40B4-BE49-F238E27FC236}">
                  <a16:creationId xmlns:a16="http://schemas.microsoft.com/office/drawing/2014/main" id="{2F0FF9A8-75A2-4C63-A02E-A0239C1154C4}"/>
                </a:ext>
              </a:extLst>
            </p:cNvPr>
            <p:cNvSpPr/>
            <p:nvPr/>
          </p:nvSpPr>
          <p:spPr>
            <a:xfrm>
              <a:off x="616350" y="1487934"/>
              <a:ext cx="701231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01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33" name="Google Shape;284;p19">
            <a:extLst>
              <a:ext uri="{FF2B5EF4-FFF2-40B4-BE49-F238E27FC236}">
                <a16:creationId xmlns:a16="http://schemas.microsoft.com/office/drawing/2014/main" id="{DF5DE9BB-4603-472D-8DD6-C55905087190}"/>
              </a:ext>
            </a:extLst>
          </p:cNvPr>
          <p:cNvGrpSpPr/>
          <p:nvPr/>
        </p:nvGrpSpPr>
        <p:grpSpPr>
          <a:xfrm>
            <a:off x="1686755" y="2003347"/>
            <a:ext cx="1860243" cy="892200"/>
            <a:chOff x="616350" y="1337550"/>
            <a:chExt cx="2295900" cy="892200"/>
          </a:xfrm>
          <a:solidFill>
            <a:srgbClr val="547492"/>
          </a:solidFill>
        </p:grpSpPr>
        <p:sp>
          <p:nvSpPr>
            <p:cNvPr id="134" name="Google Shape;285;p19">
              <a:extLst>
                <a:ext uri="{FF2B5EF4-FFF2-40B4-BE49-F238E27FC236}">
                  <a16:creationId xmlns:a16="http://schemas.microsoft.com/office/drawing/2014/main" id="{3AB8FE46-5E37-46CB-8AC0-205D8E79C1FB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54749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135" name="Google Shape;287;p19">
              <a:extLst>
                <a:ext uri="{FF2B5EF4-FFF2-40B4-BE49-F238E27FC236}">
                  <a16:creationId xmlns:a16="http://schemas.microsoft.com/office/drawing/2014/main" id="{1E1E04D6-4757-4980-9F1B-535B41823B77}"/>
                </a:ext>
              </a:extLst>
            </p:cNvPr>
            <p:cNvSpPr/>
            <p:nvPr/>
          </p:nvSpPr>
          <p:spPr>
            <a:xfrm>
              <a:off x="616350" y="1487934"/>
              <a:ext cx="694281" cy="591431"/>
            </a:xfrm>
            <a:prstGeom prst="roundRect">
              <a:avLst>
                <a:gd name="adj" fmla="val 10122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02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36" name="Google Shape;284;p19">
            <a:extLst>
              <a:ext uri="{FF2B5EF4-FFF2-40B4-BE49-F238E27FC236}">
                <a16:creationId xmlns:a16="http://schemas.microsoft.com/office/drawing/2014/main" id="{8A643C49-E45E-473D-894D-7594E6F4D333}"/>
              </a:ext>
            </a:extLst>
          </p:cNvPr>
          <p:cNvGrpSpPr/>
          <p:nvPr/>
        </p:nvGrpSpPr>
        <p:grpSpPr>
          <a:xfrm>
            <a:off x="1686755" y="3201018"/>
            <a:ext cx="1845316" cy="892200"/>
            <a:chOff x="616350" y="1337550"/>
            <a:chExt cx="2295900" cy="892200"/>
          </a:xfrm>
        </p:grpSpPr>
        <p:sp>
          <p:nvSpPr>
            <p:cNvPr id="137" name="Google Shape;285;p19">
              <a:extLst>
                <a:ext uri="{FF2B5EF4-FFF2-40B4-BE49-F238E27FC236}">
                  <a16:creationId xmlns:a16="http://schemas.microsoft.com/office/drawing/2014/main" id="{29EC2661-78E1-4DC3-9871-A7D9C94285D8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A4C29A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138" name="Google Shape;287;p19">
              <a:extLst>
                <a:ext uri="{FF2B5EF4-FFF2-40B4-BE49-F238E27FC236}">
                  <a16:creationId xmlns:a16="http://schemas.microsoft.com/office/drawing/2014/main" id="{712C699B-8B5B-4629-A41B-5511F56E4CCE}"/>
                </a:ext>
              </a:extLst>
            </p:cNvPr>
            <p:cNvSpPr/>
            <p:nvPr/>
          </p:nvSpPr>
          <p:spPr>
            <a:xfrm>
              <a:off x="616350" y="1487934"/>
              <a:ext cx="709809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03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39" name="Google Shape;284;p19">
            <a:extLst>
              <a:ext uri="{FF2B5EF4-FFF2-40B4-BE49-F238E27FC236}">
                <a16:creationId xmlns:a16="http://schemas.microsoft.com/office/drawing/2014/main" id="{F970BFF7-6EDA-4D22-82D2-B9EA7B936238}"/>
              </a:ext>
            </a:extLst>
          </p:cNvPr>
          <p:cNvGrpSpPr/>
          <p:nvPr/>
        </p:nvGrpSpPr>
        <p:grpSpPr>
          <a:xfrm>
            <a:off x="1686755" y="4431375"/>
            <a:ext cx="1836588" cy="892200"/>
            <a:chOff x="616350" y="1337550"/>
            <a:chExt cx="2295900" cy="892200"/>
          </a:xfrm>
        </p:grpSpPr>
        <p:sp>
          <p:nvSpPr>
            <p:cNvPr id="140" name="Google Shape;285;p19">
              <a:extLst>
                <a:ext uri="{FF2B5EF4-FFF2-40B4-BE49-F238E27FC236}">
                  <a16:creationId xmlns:a16="http://schemas.microsoft.com/office/drawing/2014/main" id="{EE33C4AC-0670-4862-B886-684328F14D04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E76F5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141" name="Google Shape;287;p19">
              <a:extLst>
                <a:ext uri="{FF2B5EF4-FFF2-40B4-BE49-F238E27FC236}">
                  <a16:creationId xmlns:a16="http://schemas.microsoft.com/office/drawing/2014/main" id="{E480E3C7-D10F-42A1-981B-A90CC7EB556F}"/>
                </a:ext>
              </a:extLst>
            </p:cNvPr>
            <p:cNvSpPr/>
            <p:nvPr/>
          </p:nvSpPr>
          <p:spPr>
            <a:xfrm>
              <a:off x="616350" y="1487934"/>
              <a:ext cx="713181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04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42" name="Google Shape;284;p19">
            <a:extLst>
              <a:ext uri="{FF2B5EF4-FFF2-40B4-BE49-F238E27FC236}">
                <a16:creationId xmlns:a16="http://schemas.microsoft.com/office/drawing/2014/main" id="{C06D3255-5FC0-4ADE-90D7-340CE8460825}"/>
              </a:ext>
            </a:extLst>
          </p:cNvPr>
          <p:cNvGrpSpPr/>
          <p:nvPr/>
        </p:nvGrpSpPr>
        <p:grpSpPr>
          <a:xfrm>
            <a:off x="1670811" y="5619787"/>
            <a:ext cx="1860243" cy="892200"/>
            <a:chOff x="616350" y="1337550"/>
            <a:chExt cx="2295900" cy="892200"/>
          </a:xfrm>
        </p:grpSpPr>
        <p:sp>
          <p:nvSpPr>
            <p:cNvPr id="143" name="Google Shape;285;p19">
              <a:extLst>
                <a:ext uri="{FF2B5EF4-FFF2-40B4-BE49-F238E27FC236}">
                  <a16:creationId xmlns:a16="http://schemas.microsoft.com/office/drawing/2014/main" id="{C9561240-E74F-47D8-BCD5-CB358E15241D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E3B54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144" name="Google Shape;287;p19">
              <a:extLst>
                <a:ext uri="{FF2B5EF4-FFF2-40B4-BE49-F238E27FC236}">
                  <a16:creationId xmlns:a16="http://schemas.microsoft.com/office/drawing/2014/main" id="{39E98F4B-86C2-4FC0-A127-785E5F71B1C5}"/>
                </a:ext>
              </a:extLst>
            </p:cNvPr>
            <p:cNvSpPr/>
            <p:nvPr/>
          </p:nvSpPr>
          <p:spPr>
            <a:xfrm>
              <a:off x="616350" y="1487934"/>
              <a:ext cx="723790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05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45" name="Google Shape;284;p19">
            <a:extLst>
              <a:ext uri="{FF2B5EF4-FFF2-40B4-BE49-F238E27FC236}">
                <a16:creationId xmlns:a16="http://schemas.microsoft.com/office/drawing/2014/main" id="{9C4A1E74-708F-431B-ACA7-90D824E16831}"/>
              </a:ext>
            </a:extLst>
          </p:cNvPr>
          <p:cNvGrpSpPr/>
          <p:nvPr/>
        </p:nvGrpSpPr>
        <p:grpSpPr>
          <a:xfrm>
            <a:off x="6096000" y="828844"/>
            <a:ext cx="1741791" cy="892200"/>
            <a:chOff x="616350" y="1337550"/>
            <a:chExt cx="2295900" cy="892200"/>
          </a:xfrm>
        </p:grpSpPr>
        <p:sp>
          <p:nvSpPr>
            <p:cNvPr id="146" name="Google Shape;285;p19">
              <a:extLst>
                <a:ext uri="{FF2B5EF4-FFF2-40B4-BE49-F238E27FC236}">
                  <a16:creationId xmlns:a16="http://schemas.microsoft.com/office/drawing/2014/main" id="{0D7DBA3E-6002-4B3B-9107-08DF0E1ECB4E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2A9D8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147" name="Google Shape;287;p19">
              <a:extLst>
                <a:ext uri="{FF2B5EF4-FFF2-40B4-BE49-F238E27FC236}">
                  <a16:creationId xmlns:a16="http://schemas.microsoft.com/office/drawing/2014/main" id="{0CEB460B-4175-4B5E-8249-7AB36DBE273E}"/>
                </a:ext>
              </a:extLst>
            </p:cNvPr>
            <p:cNvSpPr/>
            <p:nvPr/>
          </p:nvSpPr>
          <p:spPr>
            <a:xfrm>
              <a:off x="616350" y="1487934"/>
              <a:ext cx="898909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06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48" name="Google Shape;284;p19">
            <a:extLst>
              <a:ext uri="{FF2B5EF4-FFF2-40B4-BE49-F238E27FC236}">
                <a16:creationId xmlns:a16="http://schemas.microsoft.com/office/drawing/2014/main" id="{467DC06A-3AB3-45A7-95D1-0C8D10218032}"/>
              </a:ext>
            </a:extLst>
          </p:cNvPr>
          <p:cNvGrpSpPr/>
          <p:nvPr/>
        </p:nvGrpSpPr>
        <p:grpSpPr>
          <a:xfrm>
            <a:off x="6095999" y="1984317"/>
            <a:ext cx="1741793" cy="892200"/>
            <a:chOff x="616349" y="1337550"/>
            <a:chExt cx="2295901" cy="892200"/>
          </a:xfrm>
        </p:grpSpPr>
        <p:sp>
          <p:nvSpPr>
            <p:cNvPr id="149" name="Google Shape;285;p19">
              <a:extLst>
                <a:ext uri="{FF2B5EF4-FFF2-40B4-BE49-F238E27FC236}">
                  <a16:creationId xmlns:a16="http://schemas.microsoft.com/office/drawing/2014/main" id="{581ADEE8-5016-49CD-B6FB-A8EBC7FB645F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51729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150" name="Google Shape;287;p19">
              <a:extLst>
                <a:ext uri="{FF2B5EF4-FFF2-40B4-BE49-F238E27FC236}">
                  <a16:creationId xmlns:a16="http://schemas.microsoft.com/office/drawing/2014/main" id="{BB50319E-AAFA-4400-8F8F-AAA1AA45695C}"/>
                </a:ext>
              </a:extLst>
            </p:cNvPr>
            <p:cNvSpPr/>
            <p:nvPr/>
          </p:nvSpPr>
          <p:spPr>
            <a:xfrm>
              <a:off x="616349" y="1487934"/>
              <a:ext cx="898907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07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51" name="Google Shape;284;p19">
            <a:extLst>
              <a:ext uri="{FF2B5EF4-FFF2-40B4-BE49-F238E27FC236}">
                <a16:creationId xmlns:a16="http://schemas.microsoft.com/office/drawing/2014/main" id="{C323E66F-D1FC-4093-9444-1580CC88FB47}"/>
              </a:ext>
            </a:extLst>
          </p:cNvPr>
          <p:cNvGrpSpPr/>
          <p:nvPr/>
        </p:nvGrpSpPr>
        <p:grpSpPr>
          <a:xfrm>
            <a:off x="6095998" y="3181988"/>
            <a:ext cx="1743643" cy="892200"/>
            <a:chOff x="666684" y="1337550"/>
            <a:chExt cx="2295900" cy="892200"/>
          </a:xfrm>
        </p:grpSpPr>
        <p:sp>
          <p:nvSpPr>
            <p:cNvPr id="152" name="Google Shape;285;p19">
              <a:extLst>
                <a:ext uri="{FF2B5EF4-FFF2-40B4-BE49-F238E27FC236}">
                  <a16:creationId xmlns:a16="http://schemas.microsoft.com/office/drawing/2014/main" id="{B9825E65-7F9F-4E0C-9C60-0419F2131076}"/>
                </a:ext>
              </a:extLst>
            </p:cNvPr>
            <p:cNvSpPr/>
            <p:nvPr/>
          </p:nvSpPr>
          <p:spPr>
            <a:xfrm>
              <a:off x="666684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A4C29A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153" name="Google Shape;287;p19">
              <a:extLst>
                <a:ext uri="{FF2B5EF4-FFF2-40B4-BE49-F238E27FC236}">
                  <a16:creationId xmlns:a16="http://schemas.microsoft.com/office/drawing/2014/main" id="{7F3420EF-823B-452F-AE7F-B0128C073C00}"/>
                </a:ext>
              </a:extLst>
            </p:cNvPr>
            <p:cNvSpPr/>
            <p:nvPr/>
          </p:nvSpPr>
          <p:spPr>
            <a:xfrm>
              <a:off x="666684" y="1487934"/>
              <a:ext cx="882717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08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54" name="Google Shape;284;p19">
            <a:extLst>
              <a:ext uri="{FF2B5EF4-FFF2-40B4-BE49-F238E27FC236}">
                <a16:creationId xmlns:a16="http://schemas.microsoft.com/office/drawing/2014/main" id="{8DBDE997-2909-4E8A-A6CF-115A97437931}"/>
              </a:ext>
            </a:extLst>
          </p:cNvPr>
          <p:cNvGrpSpPr/>
          <p:nvPr/>
        </p:nvGrpSpPr>
        <p:grpSpPr>
          <a:xfrm>
            <a:off x="6095658" y="4412345"/>
            <a:ext cx="1743645" cy="892200"/>
            <a:chOff x="616349" y="1337550"/>
            <a:chExt cx="2295901" cy="892200"/>
          </a:xfrm>
        </p:grpSpPr>
        <p:sp>
          <p:nvSpPr>
            <p:cNvPr id="155" name="Google Shape;285;p19">
              <a:extLst>
                <a:ext uri="{FF2B5EF4-FFF2-40B4-BE49-F238E27FC236}">
                  <a16:creationId xmlns:a16="http://schemas.microsoft.com/office/drawing/2014/main" id="{AF91F634-1096-49F0-8396-29A472D2CE8D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E76F5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156" name="Google Shape;287;p19">
              <a:extLst>
                <a:ext uri="{FF2B5EF4-FFF2-40B4-BE49-F238E27FC236}">
                  <a16:creationId xmlns:a16="http://schemas.microsoft.com/office/drawing/2014/main" id="{219F6888-035B-425D-8701-E31D76FA5FB3}"/>
                </a:ext>
              </a:extLst>
            </p:cNvPr>
            <p:cNvSpPr/>
            <p:nvPr/>
          </p:nvSpPr>
          <p:spPr>
            <a:xfrm>
              <a:off x="616349" y="1487934"/>
              <a:ext cx="898400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09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57" name="Google Shape;284;p19">
            <a:extLst>
              <a:ext uri="{FF2B5EF4-FFF2-40B4-BE49-F238E27FC236}">
                <a16:creationId xmlns:a16="http://schemas.microsoft.com/office/drawing/2014/main" id="{E36D6E57-1E24-4C95-845A-5EC05064F96A}"/>
              </a:ext>
            </a:extLst>
          </p:cNvPr>
          <p:cNvGrpSpPr/>
          <p:nvPr/>
        </p:nvGrpSpPr>
        <p:grpSpPr>
          <a:xfrm>
            <a:off x="6095657" y="5600757"/>
            <a:ext cx="1751357" cy="892200"/>
            <a:chOff x="616350" y="1337550"/>
            <a:chExt cx="2295900" cy="892200"/>
          </a:xfrm>
        </p:grpSpPr>
        <p:sp>
          <p:nvSpPr>
            <p:cNvPr id="158" name="Google Shape;285;p19">
              <a:extLst>
                <a:ext uri="{FF2B5EF4-FFF2-40B4-BE49-F238E27FC236}">
                  <a16:creationId xmlns:a16="http://schemas.microsoft.com/office/drawing/2014/main" id="{03256C15-ABAD-49CC-A311-2C4FBC61CA2D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E3B54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159" name="Google Shape;287;p19">
              <a:extLst>
                <a:ext uri="{FF2B5EF4-FFF2-40B4-BE49-F238E27FC236}">
                  <a16:creationId xmlns:a16="http://schemas.microsoft.com/office/drawing/2014/main" id="{6B6D1A48-C28B-426E-B02F-E1ED7BCF1E8A}"/>
                </a:ext>
              </a:extLst>
            </p:cNvPr>
            <p:cNvSpPr/>
            <p:nvPr/>
          </p:nvSpPr>
          <p:spPr>
            <a:xfrm>
              <a:off x="616350" y="1487934"/>
              <a:ext cx="832611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10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160" name="TextBox 159">
            <a:extLst>
              <a:ext uri="{FF2B5EF4-FFF2-40B4-BE49-F238E27FC236}">
                <a16:creationId xmlns:a16="http://schemas.microsoft.com/office/drawing/2014/main" id="{65ECD4FC-2C69-4A6A-BC61-3B8ED7AD1D3B}"/>
              </a:ext>
            </a:extLst>
          </p:cNvPr>
          <p:cNvSpPr txBox="1"/>
          <p:nvPr/>
        </p:nvSpPr>
        <p:spPr>
          <a:xfrm>
            <a:off x="2254927" y="968492"/>
            <a:ext cx="1223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56,5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CE2421CE-04FA-4494-8A7E-DBCF4ACFC08A}"/>
              </a:ext>
            </a:extLst>
          </p:cNvPr>
          <p:cNvSpPr txBox="1"/>
          <p:nvPr/>
        </p:nvSpPr>
        <p:spPr>
          <a:xfrm>
            <a:off x="2254926" y="2108621"/>
            <a:ext cx="1345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20,0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632FD321-BF1E-4D75-9E98-FF74F26C9902}"/>
              </a:ext>
            </a:extLst>
          </p:cNvPr>
          <p:cNvSpPr txBox="1"/>
          <p:nvPr/>
        </p:nvSpPr>
        <p:spPr>
          <a:xfrm>
            <a:off x="2467992" y="3326720"/>
            <a:ext cx="1037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8,1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C0E755B1-51BC-4212-AA38-73C10C73BD4A}"/>
              </a:ext>
            </a:extLst>
          </p:cNvPr>
          <p:cNvSpPr txBox="1"/>
          <p:nvPr/>
        </p:nvSpPr>
        <p:spPr>
          <a:xfrm>
            <a:off x="2467992" y="4581759"/>
            <a:ext cx="1037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5,1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EFC4159A-FC03-4CA0-8A35-5742A39F6E0D}"/>
              </a:ext>
            </a:extLst>
          </p:cNvPr>
          <p:cNvSpPr txBox="1"/>
          <p:nvPr/>
        </p:nvSpPr>
        <p:spPr>
          <a:xfrm>
            <a:off x="2467991" y="5772867"/>
            <a:ext cx="1063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3,9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ED838395-C1F4-4B74-95BF-C3B371F75DB5}"/>
              </a:ext>
            </a:extLst>
          </p:cNvPr>
          <p:cNvSpPr txBox="1"/>
          <p:nvPr/>
        </p:nvSpPr>
        <p:spPr>
          <a:xfrm>
            <a:off x="6846720" y="954546"/>
            <a:ext cx="1059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3,8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40ACECDE-B558-422C-9239-B4817AF5AC05}"/>
              </a:ext>
            </a:extLst>
          </p:cNvPr>
          <p:cNvSpPr txBox="1"/>
          <p:nvPr/>
        </p:nvSpPr>
        <p:spPr>
          <a:xfrm>
            <a:off x="6883974" y="2098279"/>
            <a:ext cx="1059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1,5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6FC045C8-D4D8-4A60-86BA-9970D72DB2E0}"/>
              </a:ext>
            </a:extLst>
          </p:cNvPr>
          <p:cNvSpPr txBox="1"/>
          <p:nvPr/>
        </p:nvSpPr>
        <p:spPr>
          <a:xfrm>
            <a:off x="6857530" y="3298103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0,7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A54870AF-BB0C-4FF9-B6B9-AFB4ABBCEFB1}"/>
              </a:ext>
            </a:extLst>
          </p:cNvPr>
          <p:cNvSpPr txBox="1"/>
          <p:nvPr/>
        </p:nvSpPr>
        <p:spPr>
          <a:xfrm>
            <a:off x="6883974" y="4560114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0,3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234709D0-5FB1-4EA6-BEF7-C8CF8578E5AD}"/>
              </a:ext>
            </a:extLst>
          </p:cNvPr>
          <p:cNvSpPr txBox="1"/>
          <p:nvPr/>
        </p:nvSpPr>
        <p:spPr>
          <a:xfrm>
            <a:off x="6846720" y="5757797"/>
            <a:ext cx="1074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0,1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70" name="Google Shape;287;p19">
            <a:extLst>
              <a:ext uri="{FF2B5EF4-FFF2-40B4-BE49-F238E27FC236}">
                <a16:creationId xmlns:a16="http://schemas.microsoft.com/office/drawing/2014/main" id="{AF5B6980-D1A9-466F-8DC8-1DE9D57A344A}"/>
              </a:ext>
            </a:extLst>
          </p:cNvPr>
          <p:cNvSpPr/>
          <p:nvPr/>
        </p:nvSpPr>
        <p:spPr>
          <a:xfrm>
            <a:off x="8222971" y="101117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01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99892E68-97E2-4A59-A907-EFCBA20FE1A7}"/>
              </a:ext>
            </a:extLst>
          </p:cNvPr>
          <p:cNvSpPr txBox="1"/>
          <p:nvPr/>
        </p:nvSpPr>
        <p:spPr>
          <a:xfrm>
            <a:off x="8888118" y="146433"/>
            <a:ext cx="250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7099F415-705C-4601-B420-7D7B59448920}"/>
              </a:ext>
            </a:extLst>
          </p:cNvPr>
          <p:cNvSpPr txBox="1"/>
          <p:nvPr/>
        </p:nvSpPr>
        <p:spPr>
          <a:xfrm>
            <a:off x="8835187" y="681651"/>
            <a:ext cx="3245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Национальная экономика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AFEA5DC2-B41B-43E7-8FE0-8A5E5BEA7069}"/>
              </a:ext>
            </a:extLst>
          </p:cNvPr>
          <p:cNvSpPr txBox="1"/>
          <p:nvPr/>
        </p:nvSpPr>
        <p:spPr>
          <a:xfrm>
            <a:off x="8921820" y="1447028"/>
            <a:ext cx="3158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ЖКХ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99D84A43-9E94-4563-ABF8-B92EEC352E01}"/>
              </a:ext>
            </a:extLst>
          </p:cNvPr>
          <p:cNvSpPr txBox="1"/>
          <p:nvPr/>
        </p:nvSpPr>
        <p:spPr>
          <a:xfrm>
            <a:off x="8887677" y="2010167"/>
            <a:ext cx="3298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Общегосударственные вопросы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55AC6387-F25F-459E-8D05-769E57E0CA2B}"/>
              </a:ext>
            </a:extLst>
          </p:cNvPr>
          <p:cNvSpPr txBox="1"/>
          <p:nvPr/>
        </p:nvSpPr>
        <p:spPr>
          <a:xfrm>
            <a:off x="8895169" y="3432650"/>
            <a:ext cx="3420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Социальная политика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F23FB710-D68E-4436-A4B9-936C1E0B7EFA}"/>
              </a:ext>
            </a:extLst>
          </p:cNvPr>
          <p:cNvSpPr txBox="1"/>
          <p:nvPr/>
        </p:nvSpPr>
        <p:spPr>
          <a:xfrm>
            <a:off x="8896068" y="2811734"/>
            <a:ext cx="3420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Физическая культура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32D8A819-3396-496E-9B51-C32754B4E6A4}"/>
              </a:ext>
            </a:extLst>
          </p:cNvPr>
          <p:cNvSpPr txBox="1"/>
          <p:nvPr/>
        </p:nvSpPr>
        <p:spPr>
          <a:xfrm>
            <a:off x="8895381" y="4107494"/>
            <a:ext cx="362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Культура, кинематография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6DF735BB-FBCC-4752-881C-C158C6633EAB}"/>
              </a:ext>
            </a:extLst>
          </p:cNvPr>
          <p:cNvSpPr txBox="1"/>
          <p:nvPr/>
        </p:nvSpPr>
        <p:spPr>
          <a:xfrm>
            <a:off x="8887601" y="4805084"/>
            <a:ext cx="342032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Национальная безопасность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8E1EBF59-1E95-4626-9A93-52476DED4B20}"/>
              </a:ext>
            </a:extLst>
          </p:cNvPr>
          <p:cNvSpPr txBox="1"/>
          <p:nvPr/>
        </p:nvSpPr>
        <p:spPr>
          <a:xfrm>
            <a:off x="8896653" y="5521003"/>
            <a:ext cx="3420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Охрана окружающей среды</a:t>
            </a:r>
          </a:p>
        </p:txBody>
      </p:sp>
      <p:sp>
        <p:nvSpPr>
          <p:cNvPr id="180" name="Google Shape;287;p19">
            <a:extLst>
              <a:ext uri="{FF2B5EF4-FFF2-40B4-BE49-F238E27FC236}">
                <a16:creationId xmlns:a16="http://schemas.microsoft.com/office/drawing/2014/main" id="{4CD7A22C-4829-41D0-A719-BDECB01172FB}"/>
              </a:ext>
            </a:extLst>
          </p:cNvPr>
          <p:cNvSpPr/>
          <p:nvPr/>
        </p:nvSpPr>
        <p:spPr>
          <a:xfrm>
            <a:off x="8215717" y="746999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02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81" name="Google Shape;287;p19">
            <a:extLst>
              <a:ext uri="{FF2B5EF4-FFF2-40B4-BE49-F238E27FC236}">
                <a16:creationId xmlns:a16="http://schemas.microsoft.com/office/drawing/2014/main" id="{CF19E67D-621E-4AED-BACD-6CD95211B119}"/>
              </a:ext>
            </a:extLst>
          </p:cNvPr>
          <p:cNvSpPr/>
          <p:nvPr/>
        </p:nvSpPr>
        <p:spPr>
          <a:xfrm>
            <a:off x="8222977" y="1436424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03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82" name="Google Shape;287;p19">
            <a:extLst>
              <a:ext uri="{FF2B5EF4-FFF2-40B4-BE49-F238E27FC236}">
                <a16:creationId xmlns:a16="http://schemas.microsoft.com/office/drawing/2014/main" id="{592E18DC-8BCD-4E81-A251-98BEA7B4675F}"/>
              </a:ext>
            </a:extLst>
          </p:cNvPr>
          <p:cNvSpPr/>
          <p:nvPr/>
        </p:nvSpPr>
        <p:spPr>
          <a:xfrm>
            <a:off x="8230237" y="2082309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04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83" name="Google Shape;287;p19">
            <a:extLst>
              <a:ext uri="{FF2B5EF4-FFF2-40B4-BE49-F238E27FC236}">
                <a16:creationId xmlns:a16="http://schemas.microsoft.com/office/drawing/2014/main" id="{7D7EA883-58E1-451F-BBE7-C43A409169B8}"/>
              </a:ext>
            </a:extLst>
          </p:cNvPr>
          <p:cNvSpPr/>
          <p:nvPr/>
        </p:nvSpPr>
        <p:spPr>
          <a:xfrm>
            <a:off x="8237497" y="2757221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05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84" name="Google Shape;287;p19">
            <a:extLst>
              <a:ext uri="{FF2B5EF4-FFF2-40B4-BE49-F238E27FC236}">
                <a16:creationId xmlns:a16="http://schemas.microsoft.com/office/drawing/2014/main" id="{06BF49F3-DA10-4949-B8B7-383CC8D53697}"/>
              </a:ext>
            </a:extLst>
          </p:cNvPr>
          <p:cNvSpPr/>
          <p:nvPr/>
        </p:nvSpPr>
        <p:spPr>
          <a:xfrm>
            <a:off x="8230243" y="3403101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06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85" name="Google Shape;287;p19">
            <a:extLst>
              <a:ext uri="{FF2B5EF4-FFF2-40B4-BE49-F238E27FC236}">
                <a16:creationId xmlns:a16="http://schemas.microsoft.com/office/drawing/2014/main" id="{7CC13D39-14C4-4CE8-A2A5-8A46198A207C}"/>
              </a:ext>
            </a:extLst>
          </p:cNvPr>
          <p:cNvSpPr/>
          <p:nvPr/>
        </p:nvSpPr>
        <p:spPr>
          <a:xfrm>
            <a:off x="8237503" y="4063498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07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86" name="Google Shape;287;p19">
            <a:extLst>
              <a:ext uri="{FF2B5EF4-FFF2-40B4-BE49-F238E27FC236}">
                <a16:creationId xmlns:a16="http://schemas.microsoft.com/office/drawing/2014/main" id="{0102EC8A-2467-429A-A241-43CFC3E0552A}"/>
              </a:ext>
            </a:extLst>
          </p:cNvPr>
          <p:cNvSpPr/>
          <p:nvPr/>
        </p:nvSpPr>
        <p:spPr>
          <a:xfrm>
            <a:off x="8244762" y="4759233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08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87" name="Google Shape;287;p19">
            <a:extLst>
              <a:ext uri="{FF2B5EF4-FFF2-40B4-BE49-F238E27FC236}">
                <a16:creationId xmlns:a16="http://schemas.microsoft.com/office/drawing/2014/main" id="{EA4B1CC4-80E4-4DEF-BF55-56DB999F570E}"/>
              </a:ext>
            </a:extLst>
          </p:cNvPr>
          <p:cNvSpPr/>
          <p:nvPr/>
        </p:nvSpPr>
        <p:spPr>
          <a:xfrm>
            <a:off x="8266534" y="5500407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09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88" name="Google Shape;287;p19">
            <a:extLst>
              <a:ext uri="{FF2B5EF4-FFF2-40B4-BE49-F238E27FC236}">
                <a16:creationId xmlns:a16="http://schemas.microsoft.com/office/drawing/2014/main" id="{050034CA-6EBA-4045-9D39-62F6EB57780B}"/>
              </a:ext>
            </a:extLst>
          </p:cNvPr>
          <p:cNvSpPr/>
          <p:nvPr/>
        </p:nvSpPr>
        <p:spPr>
          <a:xfrm>
            <a:off x="8248075" y="6248036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10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98543401-FB63-40AC-9486-41161888BF12}"/>
              </a:ext>
            </a:extLst>
          </p:cNvPr>
          <p:cNvSpPr txBox="1"/>
          <p:nvPr/>
        </p:nvSpPr>
        <p:spPr>
          <a:xfrm>
            <a:off x="8895169" y="6121326"/>
            <a:ext cx="3420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Средства массовой информации</a:t>
            </a:r>
          </a:p>
        </p:txBody>
      </p:sp>
      <p:sp>
        <p:nvSpPr>
          <p:cNvPr id="190" name="Прямоугольник: скругленные углы 189">
            <a:extLst>
              <a:ext uri="{FF2B5EF4-FFF2-40B4-BE49-F238E27FC236}">
                <a16:creationId xmlns:a16="http://schemas.microsoft.com/office/drawing/2014/main" id="{B4500EA5-7405-49B7-BE10-F4099F291F0E}"/>
              </a:ext>
            </a:extLst>
          </p:cNvPr>
          <p:cNvSpPr/>
          <p:nvPr/>
        </p:nvSpPr>
        <p:spPr>
          <a:xfrm>
            <a:off x="3810738" y="2753033"/>
            <a:ext cx="2074530" cy="1659312"/>
          </a:xfrm>
          <a:prstGeom prst="roundRect">
            <a:avLst/>
          </a:prstGeom>
          <a:gradFill flip="none" rotWithShape="1">
            <a:gsLst>
              <a:gs pos="6000">
                <a:schemeClr val="bg1"/>
              </a:gs>
              <a:gs pos="55000">
                <a:schemeClr val="bg2">
                  <a:lumMod val="90000"/>
                </a:schemeClr>
              </a:gs>
            </a:gsLst>
            <a:lin ang="18900000" scaled="1"/>
            <a:tileRect/>
          </a:gra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cs typeface="Times New Roman" panose="02020603050405020304" pitchFamily="18" charset="0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1D4ECC05-BF3F-4AE9-A244-F0A738CB40CB}"/>
              </a:ext>
            </a:extLst>
          </p:cNvPr>
          <p:cNvSpPr txBox="1"/>
          <p:nvPr/>
        </p:nvSpPr>
        <p:spPr>
          <a:xfrm>
            <a:off x="3849999" y="2951747"/>
            <a:ext cx="197229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10 676</a:t>
            </a:r>
          </a:p>
          <a:p>
            <a:pPr algn="ctr"/>
            <a:r>
              <a:rPr lang="ru-RU" sz="31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2706942572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6;p15">
            <a:extLst>
              <a:ext uri="{FF2B5EF4-FFF2-40B4-BE49-F238E27FC236}">
                <a16:creationId xmlns:a16="http://schemas.microsoft.com/office/drawing/2014/main" id="{99912E2B-EB52-4281-8B63-81783EF534A2}"/>
              </a:ext>
            </a:extLst>
          </p:cNvPr>
          <p:cNvSpPr txBox="1">
            <a:spLocks/>
          </p:cNvSpPr>
          <p:nvPr/>
        </p:nvSpPr>
        <p:spPr>
          <a:xfrm>
            <a:off x="707764" y="28563"/>
            <a:ext cx="11020410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Социально-культурная сфера – 65,7 %  (7 019 млн руб.)</a:t>
            </a:r>
            <a:endParaRPr lang="ru-RU" sz="2400" b="1" kern="0" dirty="0">
              <a:solidFill>
                <a:schemeClr val="tx1"/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EFACABE-3524-491D-9C13-CBB4C8C02ED3}"/>
              </a:ext>
            </a:extLst>
          </p:cNvPr>
          <p:cNvGrpSpPr/>
          <p:nvPr/>
        </p:nvGrpSpPr>
        <p:grpSpPr>
          <a:xfrm>
            <a:off x="1919131" y="1586716"/>
            <a:ext cx="2285042" cy="4144793"/>
            <a:chOff x="248904" y="1156077"/>
            <a:chExt cx="2625299" cy="4951299"/>
          </a:xfrm>
        </p:grpSpPr>
        <p:sp>
          <p:nvSpPr>
            <p:cNvPr id="5" name="Freeform: Shape 15">
              <a:extLst>
                <a:ext uri="{FF2B5EF4-FFF2-40B4-BE49-F238E27FC236}">
                  <a16:creationId xmlns:a16="http://schemas.microsoft.com/office/drawing/2014/main" id="{EE5708E3-893E-4B97-840B-0157FFE8D359}"/>
                </a:ext>
              </a:extLst>
            </p:cNvPr>
            <p:cNvSpPr/>
            <p:nvPr/>
          </p:nvSpPr>
          <p:spPr>
            <a:xfrm>
              <a:off x="248904" y="1156077"/>
              <a:ext cx="2610678" cy="847116"/>
            </a:xfrm>
            <a:custGeom>
              <a:avLst/>
              <a:gdLst>
                <a:gd name="connsiteX0" fmla="*/ 179449 w 1762412"/>
                <a:gd name="connsiteY0" fmla="*/ 0 h 847116"/>
                <a:gd name="connsiteX1" fmla="*/ 1582963 w 1762412"/>
                <a:gd name="connsiteY1" fmla="*/ 0 h 847116"/>
                <a:gd name="connsiteX2" fmla="*/ 1762412 w 1762412"/>
                <a:gd name="connsiteY2" fmla="*/ 179449 h 847116"/>
                <a:gd name="connsiteX3" fmla="*/ 1762412 w 1762412"/>
                <a:gd name="connsiteY3" fmla="*/ 847116 h 847116"/>
                <a:gd name="connsiteX4" fmla="*/ 0 w 1762412"/>
                <a:gd name="connsiteY4" fmla="*/ 847116 h 847116"/>
                <a:gd name="connsiteX5" fmla="*/ 0 w 1762412"/>
                <a:gd name="connsiteY5" fmla="*/ 179449 h 847116"/>
                <a:gd name="connsiteX6" fmla="*/ 179449 w 1762412"/>
                <a:gd name="connsiteY6" fmla="*/ 0 h 84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847116">
                  <a:moveTo>
                    <a:pt x="179449" y="0"/>
                  </a:moveTo>
                  <a:lnTo>
                    <a:pt x="1582963" y="0"/>
                  </a:lnTo>
                  <a:cubicBezTo>
                    <a:pt x="1682070" y="0"/>
                    <a:pt x="1762412" y="80342"/>
                    <a:pt x="1762412" y="179449"/>
                  </a:cubicBezTo>
                  <a:lnTo>
                    <a:pt x="1762412" y="847116"/>
                  </a:lnTo>
                  <a:lnTo>
                    <a:pt x="0" y="847116"/>
                  </a:lnTo>
                  <a:lnTo>
                    <a:pt x="0" y="179449"/>
                  </a:lnTo>
                  <a:cubicBezTo>
                    <a:pt x="0" y="80342"/>
                    <a:pt x="80342" y="0"/>
                    <a:pt x="179449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chemeClr val="bg1">
                    <a:lumMod val="75000"/>
                  </a:schemeClr>
                </a:gs>
              </a:gsLst>
              <a:lin ang="189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Freeform: Shape 19">
              <a:extLst>
                <a:ext uri="{FF2B5EF4-FFF2-40B4-BE49-F238E27FC236}">
                  <a16:creationId xmlns:a16="http://schemas.microsoft.com/office/drawing/2014/main" id="{7108DDA9-19AC-4BC2-BD9E-EB831A32317F}"/>
                </a:ext>
              </a:extLst>
            </p:cNvPr>
            <p:cNvSpPr/>
            <p:nvPr/>
          </p:nvSpPr>
          <p:spPr>
            <a:xfrm>
              <a:off x="248904" y="3456535"/>
              <a:ext cx="2610678" cy="2650841"/>
            </a:xfrm>
            <a:custGeom>
              <a:avLst/>
              <a:gdLst>
                <a:gd name="connsiteX0" fmla="*/ 0 w 1762412"/>
                <a:gd name="connsiteY0" fmla="*/ 0 h 2650841"/>
                <a:gd name="connsiteX1" fmla="*/ 1762412 w 1762412"/>
                <a:gd name="connsiteY1" fmla="*/ 0 h 2650841"/>
                <a:gd name="connsiteX2" fmla="*/ 1762412 w 1762412"/>
                <a:gd name="connsiteY2" fmla="*/ 2471392 h 2650841"/>
                <a:gd name="connsiteX3" fmla="*/ 1582963 w 1762412"/>
                <a:gd name="connsiteY3" fmla="*/ 2650841 h 2650841"/>
                <a:gd name="connsiteX4" fmla="*/ 179449 w 1762412"/>
                <a:gd name="connsiteY4" fmla="*/ 2650841 h 2650841"/>
                <a:gd name="connsiteX5" fmla="*/ 0 w 1762412"/>
                <a:gd name="connsiteY5" fmla="*/ 2471392 h 2650841"/>
                <a:gd name="connsiteX6" fmla="*/ 0 w 1762412"/>
                <a:gd name="connsiteY6" fmla="*/ 0 h 265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2650841">
                  <a:moveTo>
                    <a:pt x="0" y="0"/>
                  </a:moveTo>
                  <a:lnTo>
                    <a:pt x="1762412" y="0"/>
                  </a:lnTo>
                  <a:lnTo>
                    <a:pt x="1762412" y="2471392"/>
                  </a:lnTo>
                  <a:cubicBezTo>
                    <a:pt x="1762412" y="2570499"/>
                    <a:pt x="1682070" y="2650841"/>
                    <a:pt x="1582963" y="2650841"/>
                  </a:cubicBezTo>
                  <a:lnTo>
                    <a:pt x="179449" y="2650841"/>
                  </a:lnTo>
                  <a:cubicBezTo>
                    <a:pt x="80342" y="2650841"/>
                    <a:pt x="0" y="2570499"/>
                    <a:pt x="0" y="2471392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9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Google Shape;859;p25">
              <a:extLst>
                <a:ext uri="{FF2B5EF4-FFF2-40B4-BE49-F238E27FC236}">
                  <a16:creationId xmlns:a16="http://schemas.microsoft.com/office/drawing/2014/main" id="{7D57BC6B-04CF-4631-B850-D1F06D2764D5}"/>
                </a:ext>
              </a:extLst>
            </p:cNvPr>
            <p:cNvSpPr/>
            <p:nvPr/>
          </p:nvSpPr>
          <p:spPr>
            <a:xfrm>
              <a:off x="263525" y="2154958"/>
              <a:ext cx="2610678" cy="1149811"/>
            </a:xfrm>
            <a:prstGeom prst="roundRect">
              <a:avLst>
                <a:gd name="adj" fmla="val 50000"/>
              </a:avLst>
            </a:prstGeom>
            <a:solidFill>
              <a:srgbClr val="2A9D8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1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1D892372-2270-45A8-A4C1-EA7B4195CE93}"/>
              </a:ext>
            </a:extLst>
          </p:cNvPr>
          <p:cNvGrpSpPr/>
          <p:nvPr/>
        </p:nvGrpSpPr>
        <p:grpSpPr>
          <a:xfrm>
            <a:off x="4540861" y="1574593"/>
            <a:ext cx="2405358" cy="4144793"/>
            <a:chOff x="248904" y="1156077"/>
            <a:chExt cx="2625299" cy="4951299"/>
          </a:xfrm>
        </p:grpSpPr>
        <p:sp>
          <p:nvSpPr>
            <p:cNvPr id="9" name="Freeform: Shape 15">
              <a:extLst>
                <a:ext uri="{FF2B5EF4-FFF2-40B4-BE49-F238E27FC236}">
                  <a16:creationId xmlns:a16="http://schemas.microsoft.com/office/drawing/2014/main" id="{E34AEC22-4B7C-4C04-BFA7-4272DD1BBE3E}"/>
                </a:ext>
              </a:extLst>
            </p:cNvPr>
            <p:cNvSpPr/>
            <p:nvPr/>
          </p:nvSpPr>
          <p:spPr>
            <a:xfrm>
              <a:off x="248904" y="1156077"/>
              <a:ext cx="2610678" cy="847116"/>
            </a:xfrm>
            <a:custGeom>
              <a:avLst/>
              <a:gdLst>
                <a:gd name="connsiteX0" fmla="*/ 179449 w 1762412"/>
                <a:gd name="connsiteY0" fmla="*/ 0 h 847116"/>
                <a:gd name="connsiteX1" fmla="*/ 1582963 w 1762412"/>
                <a:gd name="connsiteY1" fmla="*/ 0 h 847116"/>
                <a:gd name="connsiteX2" fmla="*/ 1762412 w 1762412"/>
                <a:gd name="connsiteY2" fmla="*/ 179449 h 847116"/>
                <a:gd name="connsiteX3" fmla="*/ 1762412 w 1762412"/>
                <a:gd name="connsiteY3" fmla="*/ 847116 h 847116"/>
                <a:gd name="connsiteX4" fmla="*/ 0 w 1762412"/>
                <a:gd name="connsiteY4" fmla="*/ 847116 h 847116"/>
                <a:gd name="connsiteX5" fmla="*/ 0 w 1762412"/>
                <a:gd name="connsiteY5" fmla="*/ 179449 h 847116"/>
                <a:gd name="connsiteX6" fmla="*/ 179449 w 1762412"/>
                <a:gd name="connsiteY6" fmla="*/ 0 h 84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847116">
                  <a:moveTo>
                    <a:pt x="179449" y="0"/>
                  </a:moveTo>
                  <a:lnTo>
                    <a:pt x="1582963" y="0"/>
                  </a:lnTo>
                  <a:cubicBezTo>
                    <a:pt x="1682070" y="0"/>
                    <a:pt x="1762412" y="80342"/>
                    <a:pt x="1762412" y="179449"/>
                  </a:cubicBezTo>
                  <a:lnTo>
                    <a:pt x="1762412" y="847116"/>
                  </a:lnTo>
                  <a:lnTo>
                    <a:pt x="0" y="847116"/>
                  </a:lnTo>
                  <a:lnTo>
                    <a:pt x="0" y="179449"/>
                  </a:lnTo>
                  <a:cubicBezTo>
                    <a:pt x="0" y="80342"/>
                    <a:pt x="80342" y="0"/>
                    <a:pt x="179449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9000">
                  <a:schemeClr val="bg1">
                    <a:lumMod val="75000"/>
                  </a:schemeClr>
                </a:gs>
              </a:gsLst>
              <a:lin ang="189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Freeform: Shape 19">
              <a:extLst>
                <a:ext uri="{FF2B5EF4-FFF2-40B4-BE49-F238E27FC236}">
                  <a16:creationId xmlns:a16="http://schemas.microsoft.com/office/drawing/2014/main" id="{1ED4F1A9-612A-4708-B6A7-AACB67FABD9F}"/>
                </a:ext>
              </a:extLst>
            </p:cNvPr>
            <p:cNvSpPr/>
            <p:nvPr/>
          </p:nvSpPr>
          <p:spPr>
            <a:xfrm>
              <a:off x="248904" y="3456535"/>
              <a:ext cx="2610678" cy="2650841"/>
            </a:xfrm>
            <a:custGeom>
              <a:avLst/>
              <a:gdLst>
                <a:gd name="connsiteX0" fmla="*/ 0 w 1762412"/>
                <a:gd name="connsiteY0" fmla="*/ 0 h 2650841"/>
                <a:gd name="connsiteX1" fmla="*/ 1762412 w 1762412"/>
                <a:gd name="connsiteY1" fmla="*/ 0 h 2650841"/>
                <a:gd name="connsiteX2" fmla="*/ 1762412 w 1762412"/>
                <a:gd name="connsiteY2" fmla="*/ 2471392 h 2650841"/>
                <a:gd name="connsiteX3" fmla="*/ 1582963 w 1762412"/>
                <a:gd name="connsiteY3" fmla="*/ 2650841 h 2650841"/>
                <a:gd name="connsiteX4" fmla="*/ 179449 w 1762412"/>
                <a:gd name="connsiteY4" fmla="*/ 2650841 h 2650841"/>
                <a:gd name="connsiteX5" fmla="*/ 0 w 1762412"/>
                <a:gd name="connsiteY5" fmla="*/ 2471392 h 2650841"/>
                <a:gd name="connsiteX6" fmla="*/ 0 w 1762412"/>
                <a:gd name="connsiteY6" fmla="*/ 0 h 265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2650841">
                  <a:moveTo>
                    <a:pt x="0" y="0"/>
                  </a:moveTo>
                  <a:lnTo>
                    <a:pt x="1762412" y="0"/>
                  </a:lnTo>
                  <a:lnTo>
                    <a:pt x="1762412" y="2471392"/>
                  </a:lnTo>
                  <a:cubicBezTo>
                    <a:pt x="1762412" y="2570499"/>
                    <a:pt x="1682070" y="2650841"/>
                    <a:pt x="1582963" y="2650841"/>
                  </a:cubicBezTo>
                  <a:lnTo>
                    <a:pt x="179449" y="2650841"/>
                  </a:lnTo>
                  <a:cubicBezTo>
                    <a:pt x="80342" y="2650841"/>
                    <a:pt x="0" y="2570499"/>
                    <a:pt x="0" y="2471392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bg1">
                    <a:lumMod val="75000"/>
                  </a:schemeClr>
                </a:gs>
              </a:gsLst>
              <a:lin ang="189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Google Shape;859;p25">
              <a:extLst>
                <a:ext uri="{FF2B5EF4-FFF2-40B4-BE49-F238E27FC236}">
                  <a16:creationId xmlns:a16="http://schemas.microsoft.com/office/drawing/2014/main" id="{47FAD8A6-D4F5-4E10-B44A-0D9698035720}"/>
                </a:ext>
              </a:extLst>
            </p:cNvPr>
            <p:cNvSpPr/>
            <p:nvPr/>
          </p:nvSpPr>
          <p:spPr>
            <a:xfrm>
              <a:off x="263525" y="2154958"/>
              <a:ext cx="2610678" cy="1149811"/>
            </a:xfrm>
            <a:prstGeom prst="roundRect">
              <a:avLst>
                <a:gd name="adj" fmla="val 50000"/>
              </a:avLst>
            </a:prstGeom>
            <a:solidFill>
              <a:srgbClr val="54749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1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B798688-DA23-4A2E-B907-BD8D3D6D177D}"/>
              </a:ext>
            </a:extLst>
          </p:cNvPr>
          <p:cNvGrpSpPr/>
          <p:nvPr/>
        </p:nvGrpSpPr>
        <p:grpSpPr>
          <a:xfrm>
            <a:off x="7194299" y="1580145"/>
            <a:ext cx="2215728" cy="4144793"/>
            <a:chOff x="248904" y="1156077"/>
            <a:chExt cx="2625299" cy="4951299"/>
          </a:xfrm>
        </p:grpSpPr>
        <p:sp>
          <p:nvSpPr>
            <p:cNvPr id="13" name="Freeform: Shape 15">
              <a:extLst>
                <a:ext uri="{FF2B5EF4-FFF2-40B4-BE49-F238E27FC236}">
                  <a16:creationId xmlns:a16="http://schemas.microsoft.com/office/drawing/2014/main" id="{90368F86-A41A-4FFA-AA60-9AC12BE45B38}"/>
                </a:ext>
              </a:extLst>
            </p:cNvPr>
            <p:cNvSpPr/>
            <p:nvPr/>
          </p:nvSpPr>
          <p:spPr>
            <a:xfrm>
              <a:off x="248904" y="1156077"/>
              <a:ext cx="2610678" cy="847116"/>
            </a:xfrm>
            <a:custGeom>
              <a:avLst/>
              <a:gdLst>
                <a:gd name="connsiteX0" fmla="*/ 179449 w 1762412"/>
                <a:gd name="connsiteY0" fmla="*/ 0 h 847116"/>
                <a:gd name="connsiteX1" fmla="*/ 1582963 w 1762412"/>
                <a:gd name="connsiteY1" fmla="*/ 0 h 847116"/>
                <a:gd name="connsiteX2" fmla="*/ 1762412 w 1762412"/>
                <a:gd name="connsiteY2" fmla="*/ 179449 h 847116"/>
                <a:gd name="connsiteX3" fmla="*/ 1762412 w 1762412"/>
                <a:gd name="connsiteY3" fmla="*/ 847116 h 847116"/>
                <a:gd name="connsiteX4" fmla="*/ 0 w 1762412"/>
                <a:gd name="connsiteY4" fmla="*/ 847116 h 847116"/>
                <a:gd name="connsiteX5" fmla="*/ 0 w 1762412"/>
                <a:gd name="connsiteY5" fmla="*/ 179449 h 847116"/>
                <a:gd name="connsiteX6" fmla="*/ 179449 w 1762412"/>
                <a:gd name="connsiteY6" fmla="*/ 0 h 84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847116">
                  <a:moveTo>
                    <a:pt x="179449" y="0"/>
                  </a:moveTo>
                  <a:lnTo>
                    <a:pt x="1582963" y="0"/>
                  </a:lnTo>
                  <a:cubicBezTo>
                    <a:pt x="1682070" y="0"/>
                    <a:pt x="1762412" y="80342"/>
                    <a:pt x="1762412" y="179449"/>
                  </a:cubicBezTo>
                  <a:lnTo>
                    <a:pt x="1762412" y="847116"/>
                  </a:lnTo>
                  <a:lnTo>
                    <a:pt x="0" y="847116"/>
                  </a:lnTo>
                  <a:lnTo>
                    <a:pt x="0" y="179449"/>
                  </a:lnTo>
                  <a:cubicBezTo>
                    <a:pt x="0" y="80342"/>
                    <a:pt x="80342" y="0"/>
                    <a:pt x="179449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bg1">
                    <a:lumMod val="75000"/>
                  </a:schemeClr>
                </a:gs>
              </a:gsLst>
              <a:lin ang="189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: Shape 19">
              <a:extLst>
                <a:ext uri="{FF2B5EF4-FFF2-40B4-BE49-F238E27FC236}">
                  <a16:creationId xmlns:a16="http://schemas.microsoft.com/office/drawing/2014/main" id="{B72934B7-DFCC-48BC-84E0-9466A560F213}"/>
                </a:ext>
              </a:extLst>
            </p:cNvPr>
            <p:cNvSpPr/>
            <p:nvPr/>
          </p:nvSpPr>
          <p:spPr>
            <a:xfrm>
              <a:off x="248904" y="3456535"/>
              <a:ext cx="2610678" cy="2650841"/>
            </a:xfrm>
            <a:custGeom>
              <a:avLst/>
              <a:gdLst>
                <a:gd name="connsiteX0" fmla="*/ 0 w 1762412"/>
                <a:gd name="connsiteY0" fmla="*/ 0 h 2650841"/>
                <a:gd name="connsiteX1" fmla="*/ 1762412 w 1762412"/>
                <a:gd name="connsiteY1" fmla="*/ 0 h 2650841"/>
                <a:gd name="connsiteX2" fmla="*/ 1762412 w 1762412"/>
                <a:gd name="connsiteY2" fmla="*/ 2471392 h 2650841"/>
                <a:gd name="connsiteX3" fmla="*/ 1582963 w 1762412"/>
                <a:gd name="connsiteY3" fmla="*/ 2650841 h 2650841"/>
                <a:gd name="connsiteX4" fmla="*/ 179449 w 1762412"/>
                <a:gd name="connsiteY4" fmla="*/ 2650841 h 2650841"/>
                <a:gd name="connsiteX5" fmla="*/ 0 w 1762412"/>
                <a:gd name="connsiteY5" fmla="*/ 2471392 h 2650841"/>
                <a:gd name="connsiteX6" fmla="*/ 0 w 1762412"/>
                <a:gd name="connsiteY6" fmla="*/ 0 h 265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2650841">
                  <a:moveTo>
                    <a:pt x="0" y="0"/>
                  </a:moveTo>
                  <a:lnTo>
                    <a:pt x="1762412" y="0"/>
                  </a:lnTo>
                  <a:lnTo>
                    <a:pt x="1762412" y="2471392"/>
                  </a:lnTo>
                  <a:cubicBezTo>
                    <a:pt x="1762412" y="2570499"/>
                    <a:pt x="1682070" y="2650841"/>
                    <a:pt x="1582963" y="2650841"/>
                  </a:cubicBezTo>
                  <a:lnTo>
                    <a:pt x="179449" y="2650841"/>
                  </a:lnTo>
                  <a:cubicBezTo>
                    <a:pt x="80342" y="2650841"/>
                    <a:pt x="0" y="2570499"/>
                    <a:pt x="0" y="2471392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bg1">
                    <a:lumMod val="75000"/>
                  </a:schemeClr>
                </a:gs>
              </a:gsLst>
              <a:lin ang="189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Google Shape;859;p25">
              <a:extLst>
                <a:ext uri="{FF2B5EF4-FFF2-40B4-BE49-F238E27FC236}">
                  <a16:creationId xmlns:a16="http://schemas.microsoft.com/office/drawing/2014/main" id="{9FB1FEFD-C475-4959-8966-A628D47E64CA}"/>
                </a:ext>
              </a:extLst>
            </p:cNvPr>
            <p:cNvSpPr/>
            <p:nvPr/>
          </p:nvSpPr>
          <p:spPr>
            <a:xfrm>
              <a:off x="263525" y="2154958"/>
              <a:ext cx="2610678" cy="1149811"/>
            </a:xfrm>
            <a:prstGeom prst="roundRect">
              <a:avLst>
                <a:gd name="adj" fmla="val 50000"/>
              </a:avLst>
            </a:prstGeom>
            <a:solidFill>
              <a:srgbClr val="E4593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1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9A25CA1B-8BFA-4DBD-B705-973D1E1A3D24}"/>
              </a:ext>
            </a:extLst>
          </p:cNvPr>
          <p:cNvGrpSpPr/>
          <p:nvPr/>
        </p:nvGrpSpPr>
        <p:grpSpPr>
          <a:xfrm>
            <a:off x="9714959" y="1580145"/>
            <a:ext cx="2228137" cy="4144793"/>
            <a:chOff x="248904" y="1156077"/>
            <a:chExt cx="2625299" cy="4951299"/>
          </a:xfrm>
        </p:grpSpPr>
        <p:sp>
          <p:nvSpPr>
            <p:cNvPr id="17" name="Freeform: Shape 15">
              <a:extLst>
                <a:ext uri="{FF2B5EF4-FFF2-40B4-BE49-F238E27FC236}">
                  <a16:creationId xmlns:a16="http://schemas.microsoft.com/office/drawing/2014/main" id="{6838E51F-AD48-4154-BA27-546E233ABEFF}"/>
                </a:ext>
              </a:extLst>
            </p:cNvPr>
            <p:cNvSpPr/>
            <p:nvPr/>
          </p:nvSpPr>
          <p:spPr>
            <a:xfrm>
              <a:off x="248904" y="1156077"/>
              <a:ext cx="2610678" cy="847116"/>
            </a:xfrm>
            <a:custGeom>
              <a:avLst/>
              <a:gdLst>
                <a:gd name="connsiteX0" fmla="*/ 179449 w 1762412"/>
                <a:gd name="connsiteY0" fmla="*/ 0 h 847116"/>
                <a:gd name="connsiteX1" fmla="*/ 1582963 w 1762412"/>
                <a:gd name="connsiteY1" fmla="*/ 0 h 847116"/>
                <a:gd name="connsiteX2" fmla="*/ 1762412 w 1762412"/>
                <a:gd name="connsiteY2" fmla="*/ 179449 h 847116"/>
                <a:gd name="connsiteX3" fmla="*/ 1762412 w 1762412"/>
                <a:gd name="connsiteY3" fmla="*/ 847116 h 847116"/>
                <a:gd name="connsiteX4" fmla="*/ 0 w 1762412"/>
                <a:gd name="connsiteY4" fmla="*/ 847116 h 847116"/>
                <a:gd name="connsiteX5" fmla="*/ 0 w 1762412"/>
                <a:gd name="connsiteY5" fmla="*/ 179449 h 847116"/>
                <a:gd name="connsiteX6" fmla="*/ 179449 w 1762412"/>
                <a:gd name="connsiteY6" fmla="*/ 0 h 84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847116">
                  <a:moveTo>
                    <a:pt x="179449" y="0"/>
                  </a:moveTo>
                  <a:lnTo>
                    <a:pt x="1582963" y="0"/>
                  </a:lnTo>
                  <a:cubicBezTo>
                    <a:pt x="1682070" y="0"/>
                    <a:pt x="1762412" y="80342"/>
                    <a:pt x="1762412" y="179449"/>
                  </a:cubicBezTo>
                  <a:lnTo>
                    <a:pt x="1762412" y="847116"/>
                  </a:lnTo>
                  <a:lnTo>
                    <a:pt x="0" y="847116"/>
                  </a:lnTo>
                  <a:lnTo>
                    <a:pt x="0" y="179449"/>
                  </a:lnTo>
                  <a:cubicBezTo>
                    <a:pt x="0" y="80342"/>
                    <a:pt x="80342" y="0"/>
                    <a:pt x="179449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bg1">
                    <a:lumMod val="75000"/>
                  </a:schemeClr>
                </a:gs>
              </a:gsLst>
              <a:lin ang="189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: Shape 19">
              <a:extLst>
                <a:ext uri="{FF2B5EF4-FFF2-40B4-BE49-F238E27FC236}">
                  <a16:creationId xmlns:a16="http://schemas.microsoft.com/office/drawing/2014/main" id="{9861AC17-D76E-43F7-B660-0C38E5D13535}"/>
                </a:ext>
              </a:extLst>
            </p:cNvPr>
            <p:cNvSpPr/>
            <p:nvPr/>
          </p:nvSpPr>
          <p:spPr>
            <a:xfrm>
              <a:off x="248904" y="3456535"/>
              <a:ext cx="2610678" cy="2650841"/>
            </a:xfrm>
            <a:custGeom>
              <a:avLst/>
              <a:gdLst>
                <a:gd name="connsiteX0" fmla="*/ 0 w 1762412"/>
                <a:gd name="connsiteY0" fmla="*/ 0 h 2650841"/>
                <a:gd name="connsiteX1" fmla="*/ 1762412 w 1762412"/>
                <a:gd name="connsiteY1" fmla="*/ 0 h 2650841"/>
                <a:gd name="connsiteX2" fmla="*/ 1762412 w 1762412"/>
                <a:gd name="connsiteY2" fmla="*/ 2471392 h 2650841"/>
                <a:gd name="connsiteX3" fmla="*/ 1582963 w 1762412"/>
                <a:gd name="connsiteY3" fmla="*/ 2650841 h 2650841"/>
                <a:gd name="connsiteX4" fmla="*/ 179449 w 1762412"/>
                <a:gd name="connsiteY4" fmla="*/ 2650841 h 2650841"/>
                <a:gd name="connsiteX5" fmla="*/ 0 w 1762412"/>
                <a:gd name="connsiteY5" fmla="*/ 2471392 h 2650841"/>
                <a:gd name="connsiteX6" fmla="*/ 0 w 1762412"/>
                <a:gd name="connsiteY6" fmla="*/ 0 h 265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2650841">
                  <a:moveTo>
                    <a:pt x="0" y="0"/>
                  </a:moveTo>
                  <a:lnTo>
                    <a:pt x="1762412" y="0"/>
                  </a:lnTo>
                  <a:lnTo>
                    <a:pt x="1762412" y="2471392"/>
                  </a:lnTo>
                  <a:cubicBezTo>
                    <a:pt x="1762412" y="2570499"/>
                    <a:pt x="1682070" y="2650841"/>
                    <a:pt x="1582963" y="2650841"/>
                  </a:cubicBezTo>
                  <a:lnTo>
                    <a:pt x="179449" y="2650841"/>
                  </a:lnTo>
                  <a:cubicBezTo>
                    <a:pt x="80342" y="2650841"/>
                    <a:pt x="0" y="2570499"/>
                    <a:pt x="0" y="2471392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bg1">
                    <a:lumMod val="75000"/>
                  </a:schemeClr>
                </a:gs>
              </a:gsLst>
              <a:lin ang="189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Google Shape;859;p25">
              <a:extLst>
                <a:ext uri="{FF2B5EF4-FFF2-40B4-BE49-F238E27FC236}">
                  <a16:creationId xmlns:a16="http://schemas.microsoft.com/office/drawing/2014/main" id="{56DC4D14-5ADA-41D3-BFF0-0EBF6F833959}"/>
                </a:ext>
              </a:extLst>
            </p:cNvPr>
            <p:cNvSpPr/>
            <p:nvPr/>
          </p:nvSpPr>
          <p:spPr>
            <a:xfrm>
              <a:off x="263525" y="2154958"/>
              <a:ext cx="2610678" cy="1149811"/>
            </a:xfrm>
            <a:prstGeom prst="roundRect">
              <a:avLst>
                <a:gd name="adj" fmla="val 50000"/>
              </a:avLst>
            </a:prstGeom>
            <a:solidFill>
              <a:srgbClr val="DEA82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1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D6A87C7-6129-496D-BD8F-CBC7ECB8602A}"/>
              </a:ext>
            </a:extLst>
          </p:cNvPr>
          <p:cNvSpPr txBox="1"/>
          <p:nvPr/>
        </p:nvSpPr>
        <p:spPr>
          <a:xfrm>
            <a:off x="1712706" y="4223002"/>
            <a:ext cx="2584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Образование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DDBA6F-B56D-4B39-B22C-3629C08E7263}"/>
              </a:ext>
            </a:extLst>
          </p:cNvPr>
          <p:cNvSpPr txBox="1"/>
          <p:nvPr/>
        </p:nvSpPr>
        <p:spPr>
          <a:xfrm>
            <a:off x="6971920" y="4115281"/>
            <a:ext cx="2584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Социальная политика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3DB3F3-8E62-4944-B2D3-34CE311E32DF}"/>
              </a:ext>
            </a:extLst>
          </p:cNvPr>
          <p:cNvSpPr txBox="1"/>
          <p:nvPr/>
        </p:nvSpPr>
        <p:spPr>
          <a:xfrm>
            <a:off x="4498706" y="4108671"/>
            <a:ext cx="2584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Физическая культура и спорт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96C48F-27E9-4287-A131-E43E258CE598}"/>
              </a:ext>
            </a:extLst>
          </p:cNvPr>
          <p:cNvSpPr txBox="1"/>
          <p:nvPr/>
        </p:nvSpPr>
        <p:spPr>
          <a:xfrm>
            <a:off x="9399995" y="4184927"/>
            <a:ext cx="2827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Культура и кинематография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935B76-C48F-4419-A514-6C6A88BE71D2}"/>
              </a:ext>
            </a:extLst>
          </p:cNvPr>
          <p:cNvSpPr txBox="1"/>
          <p:nvPr/>
        </p:nvSpPr>
        <p:spPr>
          <a:xfrm>
            <a:off x="2073425" y="2320525"/>
            <a:ext cx="183881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6 031</a:t>
            </a:r>
          </a:p>
          <a:p>
            <a:pPr algn="ctr"/>
            <a:r>
              <a:rPr lang="ru-RU" sz="25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1F55BE-0DDA-4E16-8B99-72DEE28974E7}"/>
              </a:ext>
            </a:extLst>
          </p:cNvPr>
          <p:cNvSpPr txBox="1"/>
          <p:nvPr/>
        </p:nvSpPr>
        <p:spPr>
          <a:xfrm>
            <a:off x="2454317" y="1581861"/>
            <a:ext cx="18110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2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56,5</a:t>
            </a:r>
            <a:r>
              <a:rPr lang="ru-RU" sz="2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 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F2D5C2-51C0-4FFD-9F15-CF928D802989}"/>
              </a:ext>
            </a:extLst>
          </p:cNvPr>
          <p:cNvSpPr txBox="1"/>
          <p:nvPr/>
        </p:nvSpPr>
        <p:spPr>
          <a:xfrm>
            <a:off x="7745260" y="1578690"/>
            <a:ext cx="18110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2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3,8</a:t>
            </a:r>
            <a:r>
              <a:rPr lang="ru-RU" sz="2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 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C27D7F-951C-4417-999E-EA29189F7AC8}"/>
              </a:ext>
            </a:extLst>
          </p:cNvPr>
          <p:cNvSpPr txBox="1"/>
          <p:nvPr/>
        </p:nvSpPr>
        <p:spPr>
          <a:xfrm>
            <a:off x="5312437" y="1586716"/>
            <a:ext cx="18110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2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3,9</a:t>
            </a:r>
            <a:r>
              <a:rPr lang="ru-RU" sz="2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 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5B410C-48CA-41D0-96FA-5F06CE147691}"/>
              </a:ext>
            </a:extLst>
          </p:cNvPr>
          <p:cNvSpPr txBox="1"/>
          <p:nvPr/>
        </p:nvSpPr>
        <p:spPr>
          <a:xfrm>
            <a:off x="10380937" y="1574593"/>
            <a:ext cx="18110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2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1,5</a:t>
            </a:r>
            <a:r>
              <a:rPr lang="ru-RU" sz="2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 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972F5E-5C29-4C00-8B5E-DBFEC7E93758}"/>
              </a:ext>
            </a:extLst>
          </p:cNvPr>
          <p:cNvSpPr txBox="1"/>
          <p:nvPr/>
        </p:nvSpPr>
        <p:spPr>
          <a:xfrm>
            <a:off x="7388924" y="2374361"/>
            <a:ext cx="183881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407</a:t>
            </a:r>
          </a:p>
          <a:p>
            <a:pPr algn="ctr"/>
            <a:r>
              <a:rPr lang="ru-RU" sz="25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6469DC2-F300-4A32-9B64-C2CEBC9BC412}"/>
              </a:ext>
            </a:extLst>
          </p:cNvPr>
          <p:cNvSpPr txBox="1"/>
          <p:nvPr/>
        </p:nvSpPr>
        <p:spPr>
          <a:xfrm>
            <a:off x="4830829" y="2333637"/>
            <a:ext cx="183881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418</a:t>
            </a:r>
          </a:p>
          <a:p>
            <a:pPr algn="ctr"/>
            <a:r>
              <a:rPr lang="ru-RU" sz="25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2810A60-61EB-4A33-B70D-B763F25B1A75}"/>
              </a:ext>
            </a:extLst>
          </p:cNvPr>
          <p:cNvSpPr txBox="1"/>
          <p:nvPr/>
        </p:nvSpPr>
        <p:spPr>
          <a:xfrm>
            <a:off x="9981708" y="2376985"/>
            <a:ext cx="183881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163</a:t>
            </a:r>
          </a:p>
          <a:p>
            <a:pPr algn="ctr"/>
            <a:r>
              <a:rPr lang="ru-RU" sz="25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1364884275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6;p15">
            <a:extLst>
              <a:ext uri="{FF2B5EF4-FFF2-40B4-BE49-F238E27FC236}">
                <a16:creationId xmlns:a16="http://schemas.microsoft.com/office/drawing/2014/main" id="{D44F7AA5-5F0B-4127-93FC-0336C0D95376}"/>
              </a:ext>
            </a:extLst>
          </p:cNvPr>
          <p:cNvSpPr txBox="1">
            <a:spLocks/>
          </p:cNvSpPr>
          <p:nvPr/>
        </p:nvSpPr>
        <p:spPr>
          <a:xfrm>
            <a:off x="2702313" y="113772"/>
            <a:ext cx="8296578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Образование – 6 031 млн руб. (56,5 %) </a:t>
            </a:r>
            <a:endParaRPr lang="ru-RU" sz="2400" b="1" kern="0" dirty="0">
              <a:solidFill>
                <a:schemeClr val="tx1"/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5F8ED80-6C7E-4C11-A4A1-C40F0A7F0C0C}"/>
              </a:ext>
            </a:extLst>
          </p:cNvPr>
          <p:cNvGrpSpPr/>
          <p:nvPr/>
        </p:nvGrpSpPr>
        <p:grpSpPr>
          <a:xfrm>
            <a:off x="1740294" y="1082874"/>
            <a:ext cx="4861822" cy="1651255"/>
            <a:chOff x="2022119" y="1555771"/>
            <a:chExt cx="3964460" cy="115100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5" name="Google Shape;92;p2">
              <a:extLst>
                <a:ext uri="{FF2B5EF4-FFF2-40B4-BE49-F238E27FC236}">
                  <a16:creationId xmlns:a16="http://schemas.microsoft.com/office/drawing/2014/main" id="{D60AD2A9-4928-47FB-92C3-749C7FE1EA25}"/>
                </a:ext>
              </a:extLst>
            </p:cNvPr>
            <p:cNvSpPr/>
            <p:nvPr/>
          </p:nvSpPr>
          <p:spPr>
            <a:xfrm>
              <a:off x="2235627" y="1691640"/>
              <a:ext cx="1770176" cy="87781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0" y="17660"/>
                  </a:lnTo>
                  <a:cubicBezTo>
                    <a:pt x="0" y="19833"/>
                    <a:pt x="876" y="21600"/>
                    <a:pt x="1954" y="21600"/>
                  </a:cubicBez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93;p2">
              <a:extLst>
                <a:ext uri="{FF2B5EF4-FFF2-40B4-BE49-F238E27FC236}">
                  <a16:creationId xmlns:a16="http://schemas.microsoft.com/office/drawing/2014/main" id="{5D3DD1CF-EB45-4BFA-B00F-D67BA26C15EC}"/>
                </a:ext>
              </a:extLst>
            </p:cNvPr>
            <p:cNvSpPr/>
            <p:nvPr/>
          </p:nvSpPr>
          <p:spPr>
            <a:xfrm>
              <a:off x="2022119" y="1555771"/>
              <a:ext cx="3964460" cy="1151003"/>
            </a:xfrm>
            <a:custGeom>
              <a:avLst/>
              <a:gdLst/>
              <a:ahLst/>
              <a:cxnLst/>
              <a:rect l="l" t="t" r="r" b="b"/>
              <a:pathLst>
                <a:path w="21597" h="21600" extrusionOk="0">
                  <a:moveTo>
                    <a:pt x="20728" y="0"/>
                  </a:moveTo>
                  <a:lnTo>
                    <a:pt x="872" y="0"/>
                  </a:lnTo>
                  <a:cubicBezTo>
                    <a:pt x="391" y="0"/>
                    <a:pt x="0" y="1348"/>
                    <a:pt x="0" y="3005"/>
                  </a:cubicBezTo>
                  <a:cubicBezTo>
                    <a:pt x="0" y="4662"/>
                    <a:pt x="391" y="6010"/>
                    <a:pt x="872" y="6010"/>
                  </a:cubicBezTo>
                  <a:lnTo>
                    <a:pt x="5398" y="6010"/>
                  </a:lnTo>
                  <a:cubicBezTo>
                    <a:pt x="5631" y="6010"/>
                    <a:pt x="5853" y="6329"/>
                    <a:pt x="6014" y="6893"/>
                  </a:cubicBezTo>
                  <a:lnTo>
                    <a:pt x="10027" y="20717"/>
                  </a:lnTo>
                  <a:cubicBezTo>
                    <a:pt x="10191" y="21281"/>
                    <a:pt x="10413" y="21600"/>
                    <a:pt x="10643" y="21600"/>
                  </a:cubicBezTo>
                  <a:lnTo>
                    <a:pt x="20725" y="21600"/>
                  </a:lnTo>
                  <a:cubicBezTo>
                    <a:pt x="21206" y="21600"/>
                    <a:pt x="21597" y="20252"/>
                    <a:pt x="21597" y="18595"/>
                  </a:cubicBezTo>
                  <a:lnTo>
                    <a:pt x="21597" y="3005"/>
                  </a:lnTo>
                  <a:cubicBezTo>
                    <a:pt x="21600" y="1348"/>
                    <a:pt x="21209" y="0"/>
                    <a:pt x="20728" y="0"/>
                  </a:cubicBezTo>
                  <a:close/>
                </a:path>
              </a:pathLst>
            </a:custGeom>
            <a:solidFill>
              <a:srgbClr val="30A69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" name="Group 3">
            <a:extLst>
              <a:ext uri="{FF2B5EF4-FFF2-40B4-BE49-F238E27FC236}">
                <a16:creationId xmlns:a16="http://schemas.microsoft.com/office/drawing/2014/main" id="{B7B662EB-9CB2-4533-B9C7-6774BB08E80C}"/>
              </a:ext>
            </a:extLst>
          </p:cNvPr>
          <p:cNvGrpSpPr/>
          <p:nvPr/>
        </p:nvGrpSpPr>
        <p:grpSpPr>
          <a:xfrm>
            <a:off x="1740294" y="3064074"/>
            <a:ext cx="4861822" cy="1651255"/>
            <a:chOff x="2022119" y="1555771"/>
            <a:chExt cx="3964460" cy="115100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8" name="Google Shape;92;p2">
              <a:extLst>
                <a:ext uri="{FF2B5EF4-FFF2-40B4-BE49-F238E27FC236}">
                  <a16:creationId xmlns:a16="http://schemas.microsoft.com/office/drawing/2014/main" id="{4224987F-36F6-402E-9651-53782A779D0A}"/>
                </a:ext>
              </a:extLst>
            </p:cNvPr>
            <p:cNvSpPr/>
            <p:nvPr/>
          </p:nvSpPr>
          <p:spPr>
            <a:xfrm>
              <a:off x="2235627" y="1691640"/>
              <a:ext cx="1770176" cy="87781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0" y="17660"/>
                  </a:lnTo>
                  <a:cubicBezTo>
                    <a:pt x="0" y="19833"/>
                    <a:pt x="876" y="21600"/>
                    <a:pt x="1954" y="21600"/>
                  </a:cubicBez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93;p2">
              <a:extLst>
                <a:ext uri="{FF2B5EF4-FFF2-40B4-BE49-F238E27FC236}">
                  <a16:creationId xmlns:a16="http://schemas.microsoft.com/office/drawing/2014/main" id="{2A5CBF81-6073-4D02-A892-F6087287350C}"/>
                </a:ext>
              </a:extLst>
            </p:cNvPr>
            <p:cNvSpPr/>
            <p:nvPr/>
          </p:nvSpPr>
          <p:spPr>
            <a:xfrm>
              <a:off x="2022119" y="1555771"/>
              <a:ext cx="3964460" cy="1151003"/>
            </a:xfrm>
            <a:custGeom>
              <a:avLst/>
              <a:gdLst/>
              <a:ahLst/>
              <a:cxnLst/>
              <a:rect l="l" t="t" r="r" b="b"/>
              <a:pathLst>
                <a:path w="21597" h="21600" extrusionOk="0">
                  <a:moveTo>
                    <a:pt x="20728" y="0"/>
                  </a:moveTo>
                  <a:lnTo>
                    <a:pt x="872" y="0"/>
                  </a:lnTo>
                  <a:cubicBezTo>
                    <a:pt x="391" y="0"/>
                    <a:pt x="0" y="1348"/>
                    <a:pt x="0" y="3005"/>
                  </a:cubicBezTo>
                  <a:cubicBezTo>
                    <a:pt x="0" y="4662"/>
                    <a:pt x="391" y="6010"/>
                    <a:pt x="872" y="6010"/>
                  </a:cubicBezTo>
                  <a:lnTo>
                    <a:pt x="5398" y="6010"/>
                  </a:lnTo>
                  <a:cubicBezTo>
                    <a:pt x="5631" y="6010"/>
                    <a:pt x="5853" y="6329"/>
                    <a:pt x="6014" y="6893"/>
                  </a:cubicBezTo>
                  <a:lnTo>
                    <a:pt x="10027" y="20717"/>
                  </a:lnTo>
                  <a:cubicBezTo>
                    <a:pt x="10191" y="21281"/>
                    <a:pt x="10413" y="21600"/>
                    <a:pt x="10643" y="21600"/>
                  </a:cubicBezTo>
                  <a:lnTo>
                    <a:pt x="20725" y="21600"/>
                  </a:lnTo>
                  <a:cubicBezTo>
                    <a:pt x="21206" y="21600"/>
                    <a:pt x="21597" y="20252"/>
                    <a:pt x="21597" y="18595"/>
                  </a:cubicBezTo>
                  <a:lnTo>
                    <a:pt x="21597" y="3005"/>
                  </a:lnTo>
                  <a:cubicBezTo>
                    <a:pt x="21600" y="1348"/>
                    <a:pt x="21209" y="0"/>
                    <a:pt x="20728" y="0"/>
                  </a:cubicBezTo>
                  <a:close/>
                </a:path>
              </a:pathLst>
            </a:custGeom>
            <a:solidFill>
              <a:srgbClr val="4E6C89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" name="Group 3">
            <a:extLst>
              <a:ext uri="{FF2B5EF4-FFF2-40B4-BE49-F238E27FC236}">
                <a16:creationId xmlns:a16="http://schemas.microsoft.com/office/drawing/2014/main" id="{BD03164B-149D-47D7-8AF0-75FE5FFA8B2C}"/>
              </a:ext>
            </a:extLst>
          </p:cNvPr>
          <p:cNvGrpSpPr/>
          <p:nvPr/>
        </p:nvGrpSpPr>
        <p:grpSpPr>
          <a:xfrm>
            <a:off x="1740294" y="5037374"/>
            <a:ext cx="4861822" cy="1651255"/>
            <a:chOff x="2022119" y="1555771"/>
            <a:chExt cx="3964460" cy="115100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1" name="Google Shape;92;p2">
              <a:extLst>
                <a:ext uri="{FF2B5EF4-FFF2-40B4-BE49-F238E27FC236}">
                  <a16:creationId xmlns:a16="http://schemas.microsoft.com/office/drawing/2014/main" id="{DE23E319-7AE6-428F-A1F4-55499B755F91}"/>
                </a:ext>
              </a:extLst>
            </p:cNvPr>
            <p:cNvSpPr/>
            <p:nvPr/>
          </p:nvSpPr>
          <p:spPr>
            <a:xfrm>
              <a:off x="2235627" y="1691640"/>
              <a:ext cx="1770176" cy="87781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0" y="17660"/>
                  </a:lnTo>
                  <a:cubicBezTo>
                    <a:pt x="0" y="19833"/>
                    <a:pt x="876" y="21600"/>
                    <a:pt x="1954" y="21600"/>
                  </a:cubicBez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93;p2">
              <a:extLst>
                <a:ext uri="{FF2B5EF4-FFF2-40B4-BE49-F238E27FC236}">
                  <a16:creationId xmlns:a16="http://schemas.microsoft.com/office/drawing/2014/main" id="{678912D9-B0F9-4383-958A-59BC960CFAF1}"/>
                </a:ext>
              </a:extLst>
            </p:cNvPr>
            <p:cNvSpPr/>
            <p:nvPr/>
          </p:nvSpPr>
          <p:spPr>
            <a:xfrm>
              <a:off x="2022119" y="1555771"/>
              <a:ext cx="3964460" cy="1151003"/>
            </a:xfrm>
            <a:custGeom>
              <a:avLst/>
              <a:gdLst/>
              <a:ahLst/>
              <a:cxnLst/>
              <a:rect l="l" t="t" r="r" b="b"/>
              <a:pathLst>
                <a:path w="21597" h="21600" extrusionOk="0">
                  <a:moveTo>
                    <a:pt x="20728" y="0"/>
                  </a:moveTo>
                  <a:lnTo>
                    <a:pt x="872" y="0"/>
                  </a:lnTo>
                  <a:cubicBezTo>
                    <a:pt x="391" y="0"/>
                    <a:pt x="0" y="1348"/>
                    <a:pt x="0" y="3005"/>
                  </a:cubicBezTo>
                  <a:cubicBezTo>
                    <a:pt x="0" y="4662"/>
                    <a:pt x="391" y="6010"/>
                    <a:pt x="872" y="6010"/>
                  </a:cubicBezTo>
                  <a:lnTo>
                    <a:pt x="5398" y="6010"/>
                  </a:lnTo>
                  <a:cubicBezTo>
                    <a:pt x="5631" y="6010"/>
                    <a:pt x="5853" y="6329"/>
                    <a:pt x="6014" y="6893"/>
                  </a:cubicBezTo>
                  <a:lnTo>
                    <a:pt x="10027" y="20717"/>
                  </a:lnTo>
                  <a:cubicBezTo>
                    <a:pt x="10191" y="21281"/>
                    <a:pt x="10413" y="21600"/>
                    <a:pt x="10643" y="21600"/>
                  </a:cubicBezTo>
                  <a:lnTo>
                    <a:pt x="20725" y="21600"/>
                  </a:lnTo>
                  <a:cubicBezTo>
                    <a:pt x="21206" y="21600"/>
                    <a:pt x="21597" y="20252"/>
                    <a:pt x="21597" y="18595"/>
                  </a:cubicBezTo>
                  <a:lnTo>
                    <a:pt x="21597" y="3005"/>
                  </a:lnTo>
                  <a:cubicBezTo>
                    <a:pt x="21600" y="1348"/>
                    <a:pt x="21209" y="0"/>
                    <a:pt x="20728" y="0"/>
                  </a:cubicBezTo>
                  <a:close/>
                </a:path>
              </a:pathLst>
            </a:custGeom>
            <a:solidFill>
              <a:srgbClr val="90AB88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A64F27B0-A63B-496B-9701-A83C78B23536}"/>
              </a:ext>
            </a:extLst>
          </p:cNvPr>
          <p:cNvGrpSpPr/>
          <p:nvPr/>
        </p:nvGrpSpPr>
        <p:grpSpPr>
          <a:xfrm>
            <a:off x="7191466" y="1096686"/>
            <a:ext cx="4861822" cy="1651255"/>
            <a:chOff x="2022119" y="1555771"/>
            <a:chExt cx="3964460" cy="115100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4" name="Google Shape;92;p2">
              <a:extLst>
                <a:ext uri="{FF2B5EF4-FFF2-40B4-BE49-F238E27FC236}">
                  <a16:creationId xmlns:a16="http://schemas.microsoft.com/office/drawing/2014/main" id="{501A1139-B16D-4517-8E59-30B3C4306995}"/>
                </a:ext>
              </a:extLst>
            </p:cNvPr>
            <p:cNvSpPr/>
            <p:nvPr/>
          </p:nvSpPr>
          <p:spPr>
            <a:xfrm>
              <a:off x="2235627" y="1691640"/>
              <a:ext cx="1770176" cy="87781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0" y="17660"/>
                  </a:lnTo>
                  <a:cubicBezTo>
                    <a:pt x="0" y="19833"/>
                    <a:pt x="876" y="21600"/>
                    <a:pt x="1954" y="21600"/>
                  </a:cubicBez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93;p2">
              <a:extLst>
                <a:ext uri="{FF2B5EF4-FFF2-40B4-BE49-F238E27FC236}">
                  <a16:creationId xmlns:a16="http://schemas.microsoft.com/office/drawing/2014/main" id="{AC4CABE0-E3FF-42B8-BAF4-3801FD913CE1}"/>
                </a:ext>
              </a:extLst>
            </p:cNvPr>
            <p:cNvSpPr/>
            <p:nvPr/>
          </p:nvSpPr>
          <p:spPr>
            <a:xfrm>
              <a:off x="2022119" y="1555771"/>
              <a:ext cx="3964460" cy="1151003"/>
            </a:xfrm>
            <a:custGeom>
              <a:avLst/>
              <a:gdLst/>
              <a:ahLst/>
              <a:cxnLst/>
              <a:rect l="l" t="t" r="r" b="b"/>
              <a:pathLst>
                <a:path w="21597" h="21600" extrusionOk="0">
                  <a:moveTo>
                    <a:pt x="20728" y="0"/>
                  </a:moveTo>
                  <a:lnTo>
                    <a:pt x="872" y="0"/>
                  </a:lnTo>
                  <a:cubicBezTo>
                    <a:pt x="391" y="0"/>
                    <a:pt x="0" y="1348"/>
                    <a:pt x="0" y="3005"/>
                  </a:cubicBezTo>
                  <a:cubicBezTo>
                    <a:pt x="0" y="4662"/>
                    <a:pt x="391" y="6010"/>
                    <a:pt x="872" y="6010"/>
                  </a:cubicBezTo>
                  <a:lnTo>
                    <a:pt x="5398" y="6010"/>
                  </a:lnTo>
                  <a:cubicBezTo>
                    <a:pt x="5631" y="6010"/>
                    <a:pt x="5853" y="6329"/>
                    <a:pt x="6014" y="6893"/>
                  </a:cubicBezTo>
                  <a:lnTo>
                    <a:pt x="10027" y="20717"/>
                  </a:lnTo>
                  <a:cubicBezTo>
                    <a:pt x="10191" y="21281"/>
                    <a:pt x="10413" y="21600"/>
                    <a:pt x="10643" y="21600"/>
                  </a:cubicBezTo>
                  <a:lnTo>
                    <a:pt x="20725" y="21600"/>
                  </a:lnTo>
                  <a:cubicBezTo>
                    <a:pt x="21206" y="21600"/>
                    <a:pt x="21597" y="20252"/>
                    <a:pt x="21597" y="18595"/>
                  </a:cubicBezTo>
                  <a:lnTo>
                    <a:pt x="21597" y="3005"/>
                  </a:lnTo>
                  <a:cubicBezTo>
                    <a:pt x="21600" y="1348"/>
                    <a:pt x="21209" y="0"/>
                    <a:pt x="20728" y="0"/>
                  </a:cubicBezTo>
                  <a:close/>
                </a:path>
              </a:pathLst>
            </a:custGeom>
            <a:solidFill>
              <a:srgbClr val="ACADD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roup 3">
            <a:extLst>
              <a:ext uri="{FF2B5EF4-FFF2-40B4-BE49-F238E27FC236}">
                <a16:creationId xmlns:a16="http://schemas.microsoft.com/office/drawing/2014/main" id="{8CC6642B-D2FD-4A67-9830-F34C8F6E13E0}"/>
              </a:ext>
            </a:extLst>
          </p:cNvPr>
          <p:cNvGrpSpPr/>
          <p:nvPr/>
        </p:nvGrpSpPr>
        <p:grpSpPr>
          <a:xfrm>
            <a:off x="7191466" y="3077886"/>
            <a:ext cx="4861822" cy="1651255"/>
            <a:chOff x="2022119" y="1555771"/>
            <a:chExt cx="3964460" cy="115100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7" name="Google Shape;92;p2">
              <a:extLst>
                <a:ext uri="{FF2B5EF4-FFF2-40B4-BE49-F238E27FC236}">
                  <a16:creationId xmlns:a16="http://schemas.microsoft.com/office/drawing/2014/main" id="{F6EBACEF-00A7-4C1D-81CC-AC6BB5B0D4E4}"/>
                </a:ext>
              </a:extLst>
            </p:cNvPr>
            <p:cNvSpPr/>
            <p:nvPr/>
          </p:nvSpPr>
          <p:spPr>
            <a:xfrm>
              <a:off x="2235627" y="1691640"/>
              <a:ext cx="1770176" cy="87781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0" y="17660"/>
                  </a:lnTo>
                  <a:cubicBezTo>
                    <a:pt x="0" y="19833"/>
                    <a:pt x="876" y="21600"/>
                    <a:pt x="1954" y="21600"/>
                  </a:cubicBez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93;p2">
              <a:extLst>
                <a:ext uri="{FF2B5EF4-FFF2-40B4-BE49-F238E27FC236}">
                  <a16:creationId xmlns:a16="http://schemas.microsoft.com/office/drawing/2014/main" id="{745F8782-27C1-4A49-A0B3-51D33C15D997}"/>
                </a:ext>
              </a:extLst>
            </p:cNvPr>
            <p:cNvSpPr/>
            <p:nvPr/>
          </p:nvSpPr>
          <p:spPr>
            <a:xfrm>
              <a:off x="2022119" y="1555771"/>
              <a:ext cx="3964460" cy="1151003"/>
            </a:xfrm>
            <a:custGeom>
              <a:avLst/>
              <a:gdLst/>
              <a:ahLst/>
              <a:cxnLst/>
              <a:rect l="l" t="t" r="r" b="b"/>
              <a:pathLst>
                <a:path w="21597" h="21600" extrusionOk="0">
                  <a:moveTo>
                    <a:pt x="20728" y="0"/>
                  </a:moveTo>
                  <a:lnTo>
                    <a:pt x="872" y="0"/>
                  </a:lnTo>
                  <a:cubicBezTo>
                    <a:pt x="391" y="0"/>
                    <a:pt x="0" y="1348"/>
                    <a:pt x="0" y="3005"/>
                  </a:cubicBezTo>
                  <a:cubicBezTo>
                    <a:pt x="0" y="4662"/>
                    <a:pt x="391" y="6010"/>
                    <a:pt x="872" y="6010"/>
                  </a:cubicBezTo>
                  <a:lnTo>
                    <a:pt x="5398" y="6010"/>
                  </a:lnTo>
                  <a:cubicBezTo>
                    <a:pt x="5631" y="6010"/>
                    <a:pt x="5853" y="6329"/>
                    <a:pt x="6014" y="6893"/>
                  </a:cubicBezTo>
                  <a:lnTo>
                    <a:pt x="10027" y="20717"/>
                  </a:lnTo>
                  <a:cubicBezTo>
                    <a:pt x="10191" y="21281"/>
                    <a:pt x="10413" y="21600"/>
                    <a:pt x="10643" y="21600"/>
                  </a:cubicBezTo>
                  <a:lnTo>
                    <a:pt x="20725" y="21600"/>
                  </a:lnTo>
                  <a:cubicBezTo>
                    <a:pt x="21206" y="21600"/>
                    <a:pt x="21597" y="20252"/>
                    <a:pt x="21597" y="18595"/>
                  </a:cubicBezTo>
                  <a:lnTo>
                    <a:pt x="21597" y="3005"/>
                  </a:lnTo>
                  <a:cubicBezTo>
                    <a:pt x="21600" y="1348"/>
                    <a:pt x="21209" y="0"/>
                    <a:pt x="20728" y="0"/>
                  </a:cubicBezTo>
                  <a:close/>
                </a:path>
              </a:pathLst>
            </a:custGeom>
            <a:solidFill>
              <a:srgbClr val="EE755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roup 3">
            <a:extLst>
              <a:ext uri="{FF2B5EF4-FFF2-40B4-BE49-F238E27FC236}">
                <a16:creationId xmlns:a16="http://schemas.microsoft.com/office/drawing/2014/main" id="{68EDCE21-7D7F-4341-B5D5-6E319CF68F02}"/>
              </a:ext>
            </a:extLst>
          </p:cNvPr>
          <p:cNvGrpSpPr/>
          <p:nvPr/>
        </p:nvGrpSpPr>
        <p:grpSpPr>
          <a:xfrm>
            <a:off x="7191466" y="5051186"/>
            <a:ext cx="4861822" cy="1651255"/>
            <a:chOff x="2022119" y="1555771"/>
            <a:chExt cx="3964460" cy="115100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20" name="Google Shape;92;p2">
              <a:extLst>
                <a:ext uri="{FF2B5EF4-FFF2-40B4-BE49-F238E27FC236}">
                  <a16:creationId xmlns:a16="http://schemas.microsoft.com/office/drawing/2014/main" id="{2DECEAE7-C2F2-4028-BFAC-F5BBF86D8857}"/>
                </a:ext>
              </a:extLst>
            </p:cNvPr>
            <p:cNvSpPr/>
            <p:nvPr/>
          </p:nvSpPr>
          <p:spPr>
            <a:xfrm>
              <a:off x="2235627" y="1691640"/>
              <a:ext cx="1770176" cy="87781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0" y="17660"/>
                  </a:lnTo>
                  <a:cubicBezTo>
                    <a:pt x="0" y="19833"/>
                    <a:pt x="876" y="21600"/>
                    <a:pt x="1954" y="21600"/>
                  </a:cubicBez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93;p2">
              <a:extLst>
                <a:ext uri="{FF2B5EF4-FFF2-40B4-BE49-F238E27FC236}">
                  <a16:creationId xmlns:a16="http://schemas.microsoft.com/office/drawing/2014/main" id="{C7DB381B-64AE-4BA8-B2BD-3A41E14965A1}"/>
                </a:ext>
              </a:extLst>
            </p:cNvPr>
            <p:cNvSpPr/>
            <p:nvPr/>
          </p:nvSpPr>
          <p:spPr>
            <a:xfrm>
              <a:off x="2022119" y="1555771"/>
              <a:ext cx="3964460" cy="1151003"/>
            </a:xfrm>
            <a:custGeom>
              <a:avLst/>
              <a:gdLst/>
              <a:ahLst/>
              <a:cxnLst/>
              <a:rect l="l" t="t" r="r" b="b"/>
              <a:pathLst>
                <a:path w="21597" h="21600" extrusionOk="0">
                  <a:moveTo>
                    <a:pt x="20728" y="0"/>
                  </a:moveTo>
                  <a:lnTo>
                    <a:pt x="872" y="0"/>
                  </a:lnTo>
                  <a:cubicBezTo>
                    <a:pt x="391" y="0"/>
                    <a:pt x="0" y="1348"/>
                    <a:pt x="0" y="3005"/>
                  </a:cubicBezTo>
                  <a:cubicBezTo>
                    <a:pt x="0" y="4662"/>
                    <a:pt x="391" y="6010"/>
                    <a:pt x="872" y="6010"/>
                  </a:cubicBezTo>
                  <a:lnTo>
                    <a:pt x="5398" y="6010"/>
                  </a:lnTo>
                  <a:cubicBezTo>
                    <a:pt x="5631" y="6010"/>
                    <a:pt x="5853" y="6329"/>
                    <a:pt x="6014" y="6893"/>
                  </a:cubicBezTo>
                  <a:lnTo>
                    <a:pt x="10027" y="20717"/>
                  </a:lnTo>
                  <a:cubicBezTo>
                    <a:pt x="10191" y="21281"/>
                    <a:pt x="10413" y="21600"/>
                    <a:pt x="10643" y="21600"/>
                  </a:cubicBezTo>
                  <a:lnTo>
                    <a:pt x="20725" y="21600"/>
                  </a:lnTo>
                  <a:cubicBezTo>
                    <a:pt x="21206" y="21600"/>
                    <a:pt x="21597" y="20252"/>
                    <a:pt x="21597" y="18595"/>
                  </a:cubicBezTo>
                  <a:lnTo>
                    <a:pt x="21597" y="3005"/>
                  </a:lnTo>
                  <a:cubicBezTo>
                    <a:pt x="21600" y="1348"/>
                    <a:pt x="21209" y="0"/>
                    <a:pt x="20728" y="0"/>
                  </a:cubicBezTo>
                  <a:close/>
                </a:path>
              </a:pathLst>
            </a:custGeom>
            <a:solidFill>
              <a:srgbClr val="DCAF3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DB1FDC0-7B11-41BF-BBC2-3AFFF6BE3CCF}"/>
              </a:ext>
            </a:extLst>
          </p:cNvPr>
          <p:cNvSpPr txBox="1"/>
          <p:nvPr/>
        </p:nvSpPr>
        <p:spPr>
          <a:xfrm>
            <a:off x="3199156" y="1170329"/>
            <a:ext cx="34029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hlink"/>
              </a:buClr>
              <a:buSzPts val="1100"/>
            </a:pPr>
            <a:r>
              <a:rPr lang="ru-RU" sz="25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Общее образование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5ACADF-84FE-432B-9589-9C800D6BB7E6}"/>
              </a:ext>
            </a:extLst>
          </p:cNvPr>
          <p:cNvSpPr txBox="1"/>
          <p:nvPr/>
        </p:nvSpPr>
        <p:spPr>
          <a:xfrm>
            <a:off x="3226319" y="3089148"/>
            <a:ext cx="3514557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chemeClr val="hlink"/>
              </a:buClr>
              <a:buSzPts val="1100"/>
            </a:pPr>
            <a:r>
              <a:rPr lang="ru-RU" sz="25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Дошкольное образование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41035F-E547-4E98-94D0-235F579686BA}"/>
              </a:ext>
            </a:extLst>
          </p:cNvPr>
          <p:cNvSpPr txBox="1"/>
          <p:nvPr/>
        </p:nvSpPr>
        <p:spPr>
          <a:xfrm>
            <a:off x="3617946" y="4997069"/>
            <a:ext cx="2942271" cy="104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chemeClr val="hlink"/>
              </a:buClr>
              <a:buSzPts val="1100"/>
            </a:pPr>
            <a:r>
              <a:rPr lang="ru-RU" sz="23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Дополнительное образование детей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39D172-7B40-43C8-B495-B73C8F76EAE6}"/>
              </a:ext>
            </a:extLst>
          </p:cNvPr>
          <p:cNvSpPr txBox="1"/>
          <p:nvPr/>
        </p:nvSpPr>
        <p:spPr>
          <a:xfrm>
            <a:off x="9011321" y="1082874"/>
            <a:ext cx="2979053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chemeClr val="hlink"/>
              </a:buClr>
              <a:buSzPts val="1100"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Другие вопросы в области образования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20E176-45CB-452D-824F-D94A6ED68CA0}"/>
              </a:ext>
            </a:extLst>
          </p:cNvPr>
          <p:cNvSpPr txBox="1"/>
          <p:nvPr/>
        </p:nvSpPr>
        <p:spPr>
          <a:xfrm>
            <a:off x="9249461" y="3124596"/>
            <a:ext cx="2675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hlink"/>
              </a:buClr>
              <a:buSzPts val="1100"/>
            </a:pP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Молодежная политика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35C18E1-EADF-4E1A-9A38-05EFC1320463}"/>
              </a:ext>
            </a:extLst>
          </p:cNvPr>
          <p:cNvSpPr txBox="1"/>
          <p:nvPr/>
        </p:nvSpPr>
        <p:spPr>
          <a:xfrm>
            <a:off x="9051932" y="5188413"/>
            <a:ext cx="31211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hlink"/>
              </a:buClr>
              <a:buSzPts val="1100"/>
            </a:pPr>
            <a:r>
              <a:rPr lang="ru-RU" sz="17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Профессиональная подготовка, переподготовка, </a:t>
            </a:r>
          </a:p>
          <a:p>
            <a:pPr>
              <a:buClr>
                <a:schemeClr val="hlink"/>
              </a:buClr>
              <a:buSzPts val="1100"/>
            </a:pPr>
            <a:r>
              <a:rPr lang="ru-RU" sz="17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повышение квалификации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4E0FDFC-813A-4E5E-8984-F1588EE87E06}"/>
              </a:ext>
            </a:extLst>
          </p:cNvPr>
          <p:cNvSpPr txBox="1"/>
          <p:nvPr/>
        </p:nvSpPr>
        <p:spPr>
          <a:xfrm>
            <a:off x="1883916" y="1818748"/>
            <a:ext cx="161581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34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3 042</a:t>
            </a:r>
          </a:p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млн руб.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1B8F467-3047-41EF-BB59-BD509EDCA528}"/>
              </a:ext>
            </a:extLst>
          </p:cNvPr>
          <p:cNvSpPr txBox="1"/>
          <p:nvPr/>
        </p:nvSpPr>
        <p:spPr>
          <a:xfrm>
            <a:off x="1853461" y="3767715"/>
            <a:ext cx="161581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34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2 334</a:t>
            </a:r>
          </a:p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млн руб.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3140D0-8803-49C3-814B-A25C4D96FF3E}"/>
              </a:ext>
            </a:extLst>
          </p:cNvPr>
          <p:cNvSpPr txBox="1"/>
          <p:nvPr/>
        </p:nvSpPr>
        <p:spPr>
          <a:xfrm>
            <a:off x="1960230" y="5723304"/>
            <a:ext cx="161581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34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459</a:t>
            </a:r>
          </a:p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млн руб.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CDE7E7-18AB-4BAE-A002-1AE89547318C}"/>
              </a:ext>
            </a:extLst>
          </p:cNvPr>
          <p:cNvSpPr txBox="1"/>
          <p:nvPr/>
        </p:nvSpPr>
        <p:spPr>
          <a:xfrm>
            <a:off x="7361969" y="1778607"/>
            <a:ext cx="161581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34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177</a:t>
            </a:r>
          </a:p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млн руб. 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49E06F-B240-43C5-A4C0-4C80BE16EF2E}"/>
              </a:ext>
            </a:extLst>
          </p:cNvPr>
          <p:cNvSpPr txBox="1"/>
          <p:nvPr/>
        </p:nvSpPr>
        <p:spPr>
          <a:xfrm>
            <a:off x="7424085" y="3735007"/>
            <a:ext cx="161581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34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18</a:t>
            </a:r>
          </a:p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млн руб. 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9A7D70F-1C79-4AD5-9518-0B29B8AAB3BC}"/>
              </a:ext>
            </a:extLst>
          </p:cNvPr>
          <p:cNvSpPr txBox="1"/>
          <p:nvPr/>
        </p:nvSpPr>
        <p:spPr>
          <a:xfrm>
            <a:off x="7721089" y="5712744"/>
            <a:ext cx="1081102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34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1</a:t>
            </a:r>
          </a:p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млн руб.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AA493C8-826C-4333-AAAE-C873CC0799B9}"/>
              </a:ext>
            </a:extLst>
          </p:cNvPr>
          <p:cNvSpPr txBox="1"/>
          <p:nvPr/>
        </p:nvSpPr>
        <p:spPr>
          <a:xfrm>
            <a:off x="3663395" y="1990743"/>
            <a:ext cx="3128241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hlink"/>
              </a:buClr>
              <a:buSzPts val="1100"/>
            </a:pPr>
            <a:r>
              <a:rPr lang="ru-RU" sz="145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(количество учреждений - 38;</a:t>
            </a:r>
          </a:p>
          <a:p>
            <a:pPr algn="ctr">
              <a:buClr>
                <a:schemeClr val="hlink"/>
              </a:buClr>
              <a:buSzPts val="1100"/>
            </a:pPr>
            <a:r>
              <a:rPr lang="ru-RU" sz="145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штатная численность – 4 524)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17A3BC3-07EE-49BF-872E-FC85F616E247}"/>
              </a:ext>
            </a:extLst>
          </p:cNvPr>
          <p:cNvSpPr txBox="1"/>
          <p:nvPr/>
        </p:nvSpPr>
        <p:spPr>
          <a:xfrm>
            <a:off x="3663394" y="3956530"/>
            <a:ext cx="31282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hlink"/>
              </a:buClr>
              <a:buSzPts val="1100"/>
            </a:pPr>
            <a:r>
              <a:rPr lang="ru-RU" sz="145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(количество учреждений - 63;</a:t>
            </a:r>
          </a:p>
          <a:p>
            <a:pPr algn="ctr">
              <a:buClr>
                <a:schemeClr val="hlink"/>
              </a:buClr>
              <a:buSzPts val="1100"/>
            </a:pPr>
            <a:r>
              <a:rPr lang="ru-RU" sz="145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штатная численность – 3 324)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CCE7C8F-2B14-469B-90A1-51BE6CD0FA39}"/>
              </a:ext>
            </a:extLst>
          </p:cNvPr>
          <p:cNvSpPr txBox="1"/>
          <p:nvPr/>
        </p:nvSpPr>
        <p:spPr>
          <a:xfrm>
            <a:off x="3663394" y="6061859"/>
            <a:ext cx="31282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hlink"/>
              </a:buClr>
              <a:buSzPts val="1100"/>
            </a:pPr>
            <a:r>
              <a:rPr lang="ru-RU" sz="145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(количество учреждений - 10;</a:t>
            </a:r>
          </a:p>
          <a:p>
            <a:pPr algn="ctr">
              <a:buClr>
                <a:schemeClr val="hlink"/>
              </a:buClr>
              <a:buSzPts val="1100"/>
            </a:pPr>
            <a:r>
              <a:rPr lang="ru-RU" sz="145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штатная численность – 693)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4E4AF59-CD72-49FA-8788-BCCD2E1ABDBF}"/>
              </a:ext>
            </a:extLst>
          </p:cNvPr>
          <p:cNvSpPr txBox="1"/>
          <p:nvPr/>
        </p:nvSpPr>
        <p:spPr>
          <a:xfrm>
            <a:off x="9134606" y="4076639"/>
            <a:ext cx="31282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hlink"/>
              </a:buClr>
              <a:buSzPts val="1100"/>
            </a:pPr>
            <a:r>
              <a:rPr lang="ru-RU" sz="145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(количество учреждений - 2;</a:t>
            </a:r>
          </a:p>
          <a:p>
            <a:pPr algn="ctr">
              <a:buClr>
                <a:schemeClr val="hlink"/>
              </a:buClr>
              <a:buSzPts val="1100"/>
            </a:pPr>
            <a:r>
              <a:rPr lang="ru-RU" sz="145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штатная численность – 17)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70A95C9-B798-4325-8F02-843C42AB6680}"/>
              </a:ext>
            </a:extLst>
          </p:cNvPr>
          <p:cNvSpPr txBox="1"/>
          <p:nvPr/>
        </p:nvSpPr>
        <p:spPr>
          <a:xfrm>
            <a:off x="9134607" y="2126042"/>
            <a:ext cx="31282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hlink"/>
              </a:buClr>
              <a:buSzPts val="1100"/>
            </a:pPr>
            <a:r>
              <a:rPr lang="ru-RU" sz="145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(количество учреждений - 2;</a:t>
            </a:r>
          </a:p>
          <a:p>
            <a:pPr algn="ctr">
              <a:buClr>
                <a:schemeClr val="hlink"/>
              </a:buClr>
              <a:buSzPts val="1100"/>
            </a:pPr>
            <a:r>
              <a:rPr lang="ru-RU" sz="145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штатная численность – 65)</a:t>
            </a:r>
          </a:p>
        </p:txBody>
      </p:sp>
    </p:spTree>
    <p:extLst>
      <p:ext uri="{BB962C8B-B14F-4D97-AF65-F5344CB8AC3E}">
        <p14:creationId xmlns:p14="http://schemas.microsoft.com/office/powerpoint/2010/main" val="3603592409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;p15">
            <a:extLst>
              <a:ext uri="{FF2B5EF4-FFF2-40B4-BE49-F238E27FC236}">
                <a16:creationId xmlns:a16="http://schemas.microsoft.com/office/drawing/2014/main" id="{CC84137B-417D-4074-AAE5-FE3C426D5A14}"/>
              </a:ext>
            </a:extLst>
          </p:cNvPr>
          <p:cNvSpPr txBox="1">
            <a:spLocks/>
          </p:cNvSpPr>
          <p:nvPr/>
        </p:nvSpPr>
        <p:spPr>
          <a:xfrm>
            <a:off x="1947711" y="60506"/>
            <a:ext cx="8296578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ru-RU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56;p15">
            <a:extLst>
              <a:ext uri="{FF2B5EF4-FFF2-40B4-BE49-F238E27FC236}">
                <a16:creationId xmlns:a16="http://schemas.microsoft.com/office/drawing/2014/main" id="{CE3E1429-0089-465B-8EFE-07BE30881332}"/>
              </a:ext>
            </a:extLst>
          </p:cNvPr>
          <p:cNvSpPr txBox="1">
            <a:spLocks/>
          </p:cNvSpPr>
          <p:nvPr/>
        </p:nvSpPr>
        <p:spPr>
          <a:xfrm>
            <a:off x="722244" y="45591"/>
            <a:ext cx="10747512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Физическая культура и спорт – 418 млн руб. (3,9 %) </a:t>
            </a:r>
            <a:endParaRPr lang="ru-RU" sz="2400" b="1" kern="0" dirty="0">
              <a:solidFill>
                <a:schemeClr val="tx1"/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F236D5A1-17EE-43C5-9407-C103FFA65B75}"/>
              </a:ext>
            </a:extLst>
          </p:cNvPr>
          <p:cNvGrpSpPr/>
          <p:nvPr/>
        </p:nvGrpSpPr>
        <p:grpSpPr>
          <a:xfrm>
            <a:off x="1919415" y="843005"/>
            <a:ext cx="2806358" cy="3833768"/>
            <a:chOff x="1915794" y="1055369"/>
            <a:chExt cx="3261181" cy="5133395"/>
          </a:xfrm>
        </p:grpSpPr>
        <p:sp>
          <p:nvSpPr>
            <p:cNvPr id="5" name="Shape">
              <a:extLst>
                <a:ext uri="{FF2B5EF4-FFF2-40B4-BE49-F238E27FC236}">
                  <a16:creationId xmlns:a16="http://schemas.microsoft.com/office/drawing/2014/main" id="{F3047ED2-FD4E-4A51-8BA7-EAFED8B4998A}"/>
                </a:ext>
              </a:extLst>
            </p:cNvPr>
            <p:cNvSpPr/>
            <p:nvPr/>
          </p:nvSpPr>
          <p:spPr>
            <a:xfrm>
              <a:off x="1915794" y="1769484"/>
              <a:ext cx="3261181" cy="4419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18" y="21600"/>
                  </a:moveTo>
                  <a:lnTo>
                    <a:pt x="2082" y="21600"/>
                  </a:lnTo>
                  <a:cubicBezTo>
                    <a:pt x="929" y="21600"/>
                    <a:pt x="0" y="21016"/>
                    <a:pt x="0" y="20291"/>
                  </a:cubicBezTo>
                  <a:lnTo>
                    <a:pt x="0" y="1309"/>
                  </a:lnTo>
                  <a:cubicBezTo>
                    <a:pt x="0" y="584"/>
                    <a:pt x="929" y="0"/>
                    <a:pt x="2082" y="0"/>
                  </a:cubicBezTo>
                  <a:lnTo>
                    <a:pt x="19518" y="0"/>
                  </a:lnTo>
                  <a:cubicBezTo>
                    <a:pt x="20671" y="0"/>
                    <a:pt x="21600" y="584"/>
                    <a:pt x="21600" y="1309"/>
                  </a:cubicBezTo>
                  <a:lnTo>
                    <a:pt x="21600" y="20291"/>
                  </a:lnTo>
                  <a:cubicBezTo>
                    <a:pt x="21600" y="21016"/>
                    <a:pt x="20671" y="21600"/>
                    <a:pt x="19518" y="21600"/>
                  </a:cubicBezTo>
                  <a:close/>
                </a:path>
              </a:pathLst>
            </a:custGeom>
            <a:solidFill>
              <a:srgbClr val="DEA822"/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/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DD8B0685-8F2C-40BE-A5B7-8A5897054C9B}"/>
                </a:ext>
              </a:extLst>
            </p:cNvPr>
            <p:cNvSpPr/>
            <p:nvPr/>
          </p:nvSpPr>
          <p:spPr>
            <a:xfrm>
              <a:off x="2254324" y="1055369"/>
              <a:ext cx="2579285" cy="258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1" extrusionOk="0">
                  <a:moveTo>
                    <a:pt x="19778" y="3204"/>
                  </a:moveTo>
                  <a:lnTo>
                    <a:pt x="2822" y="48"/>
                  </a:lnTo>
                  <a:cubicBezTo>
                    <a:pt x="1377" y="-223"/>
                    <a:pt x="0" y="701"/>
                    <a:pt x="0" y="1942"/>
                  </a:cubicBezTo>
                  <a:lnTo>
                    <a:pt x="0" y="19246"/>
                  </a:lnTo>
                  <a:cubicBezTo>
                    <a:pt x="0" y="20464"/>
                    <a:pt x="1323" y="21377"/>
                    <a:pt x="2754" y="21152"/>
                  </a:cubicBezTo>
                  <a:lnTo>
                    <a:pt x="13581" y="19449"/>
                  </a:lnTo>
                  <a:cubicBezTo>
                    <a:pt x="14593" y="19291"/>
                    <a:pt x="15619" y="19709"/>
                    <a:pt x="16092" y="20486"/>
                  </a:cubicBezTo>
                  <a:lnTo>
                    <a:pt x="16470" y="21118"/>
                  </a:lnTo>
                  <a:cubicBezTo>
                    <a:pt x="16578" y="21309"/>
                    <a:pt x="16902" y="21309"/>
                    <a:pt x="17023" y="21118"/>
                  </a:cubicBezTo>
                  <a:lnTo>
                    <a:pt x="17914" y="19618"/>
                  </a:lnTo>
                  <a:cubicBezTo>
                    <a:pt x="18265" y="19021"/>
                    <a:pt x="18940" y="18604"/>
                    <a:pt x="19710" y="18480"/>
                  </a:cubicBezTo>
                  <a:cubicBezTo>
                    <a:pt x="20803" y="18311"/>
                    <a:pt x="21600" y="17510"/>
                    <a:pt x="21600" y="16574"/>
                  </a:cubicBezTo>
                  <a:lnTo>
                    <a:pt x="21600" y="5087"/>
                  </a:lnTo>
                  <a:cubicBezTo>
                    <a:pt x="21587" y="4196"/>
                    <a:pt x="20844" y="3407"/>
                    <a:pt x="19778" y="3204"/>
                  </a:cubicBez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/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920725E9-0173-48CB-AF03-829752140447}"/>
                </a:ext>
              </a:extLst>
            </p:cNvPr>
            <p:cNvSpPr/>
            <p:nvPr/>
          </p:nvSpPr>
          <p:spPr>
            <a:xfrm>
              <a:off x="2351047" y="1165233"/>
              <a:ext cx="2371329" cy="2378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93" extrusionOk="0">
                  <a:moveTo>
                    <a:pt x="19853" y="3227"/>
                  </a:moveTo>
                  <a:lnTo>
                    <a:pt x="2717" y="45"/>
                  </a:lnTo>
                  <a:cubicBezTo>
                    <a:pt x="1322" y="-212"/>
                    <a:pt x="0" y="669"/>
                    <a:pt x="0" y="1856"/>
                  </a:cubicBezTo>
                  <a:lnTo>
                    <a:pt x="0" y="19332"/>
                  </a:lnTo>
                  <a:cubicBezTo>
                    <a:pt x="0" y="20507"/>
                    <a:pt x="1277" y="21388"/>
                    <a:pt x="2658" y="21155"/>
                  </a:cubicBezTo>
                  <a:lnTo>
                    <a:pt x="19794" y="18353"/>
                  </a:lnTo>
                  <a:cubicBezTo>
                    <a:pt x="20836" y="18182"/>
                    <a:pt x="21600" y="17411"/>
                    <a:pt x="21600" y="16530"/>
                  </a:cubicBezTo>
                  <a:lnTo>
                    <a:pt x="21600" y="5038"/>
                  </a:lnTo>
                  <a:cubicBezTo>
                    <a:pt x="21600" y="4181"/>
                    <a:pt x="20880" y="3423"/>
                    <a:pt x="19853" y="322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/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" name="Freeform: Shape 11">
              <a:extLst>
                <a:ext uri="{FF2B5EF4-FFF2-40B4-BE49-F238E27FC236}">
                  <a16:creationId xmlns:a16="http://schemas.microsoft.com/office/drawing/2014/main" id="{C49B3B4C-C391-4858-9022-C68A8185522E}"/>
                </a:ext>
              </a:extLst>
            </p:cNvPr>
            <p:cNvSpPr/>
            <p:nvPr/>
          </p:nvSpPr>
          <p:spPr>
            <a:xfrm>
              <a:off x="1915794" y="1769484"/>
              <a:ext cx="437748" cy="1811413"/>
            </a:xfrm>
            <a:custGeom>
              <a:avLst/>
              <a:gdLst>
                <a:gd name="connsiteX0" fmla="*/ 247644 w 344865"/>
                <a:gd name="connsiteY0" fmla="*/ 0 h 1675158"/>
                <a:gd name="connsiteX1" fmla="*/ 266699 w 344865"/>
                <a:gd name="connsiteY1" fmla="*/ 0 h 1675158"/>
                <a:gd name="connsiteX2" fmla="*/ 266699 w 344865"/>
                <a:gd name="connsiteY2" fmla="*/ 1507753 h 1675158"/>
                <a:gd name="connsiteX3" fmla="*/ 313178 w 344865"/>
                <a:gd name="connsiteY3" fmla="*/ 1642674 h 1675158"/>
                <a:gd name="connsiteX4" fmla="*/ 344865 w 344865"/>
                <a:gd name="connsiteY4" fmla="*/ 1675158 h 1675158"/>
                <a:gd name="connsiteX5" fmla="*/ 0 w 344865"/>
                <a:gd name="connsiteY5" fmla="*/ 1462347 h 1675158"/>
                <a:gd name="connsiteX6" fmla="*/ 0 w 344865"/>
                <a:gd name="connsiteY6" fmla="*/ 247671 h 1675158"/>
                <a:gd name="connsiteX7" fmla="*/ 247644 w 344865"/>
                <a:gd name="connsiteY7" fmla="*/ 0 h 1675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4865" h="1675158">
                  <a:moveTo>
                    <a:pt x="247644" y="0"/>
                  </a:moveTo>
                  <a:lnTo>
                    <a:pt x="266699" y="0"/>
                  </a:lnTo>
                  <a:lnTo>
                    <a:pt x="266699" y="1507753"/>
                  </a:lnTo>
                  <a:cubicBezTo>
                    <a:pt x="266699" y="1559208"/>
                    <a:pt x="284201" y="1605831"/>
                    <a:pt x="313178" y="1642674"/>
                  </a:cubicBezTo>
                  <a:lnTo>
                    <a:pt x="344865" y="1675158"/>
                  </a:lnTo>
                  <a:lnTo>
                    <a:pt x="0" y="1462347"/>
                  </a:lnTo>
                  <a:lnTo>
                    <a:pt x="0" y="247671"/>
                  </a:lnTo>
                  <a:cubicBezTo>
                    <a:pt x="0" y="110497"/>
                    <a:pt x="110500" y="0"/>
                    <a:pt x="247644" y="0"/>
                  </a:cubicBezTo>
                  <a:close/>
                </a:path>
              </a:pathLst>
            </a:custGeom>
            <a:solidFill>
              <a:sysClr val="windowText" lastClr="000000">
                <a:alpha val="30000"/>
              </a:sysClr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" name="Freeform: Shape 12">
              <a:extLst>
                <a:ext uri="{FF2B5EF4-FFF2-40B4-BE49-F238E27FC236}">
                  <a16:creationId xmlns:a16="http://schemas.microsoft.com/office/drawing/2014/main" id="{78D96671-3A08-4E6F-ABDA-16EF692012DB}"/>
                </a:ext>
              </a:extLst>
            </p:cNvPr>
            <p:cNvSpPr/>
            <p:nvPr/>
          </p:nvSpPr>
          <p:spPr>
            <a:xfrm>
              <a:off x="3839490" y="3420573"/>
              <a:ext cx="388846" cy="214312"/>
            </a:xfrm>
            <a:custGeom>
              <a:avLst/>
              <a:gdLst>
                <a:gd name="connsiteX0" fmla="*/ 99618 w 306339"/>
                <a:gd name="connsiteY0" fmla="*/ 2163 h 198191"/>
                <a:gd name="connsiteX1" fmla="*/ 265023 w 306339"/>
                <a:gd name="connsiteY1" fmla="*/ 120551 h 198191"/>
                <a:gd name="connsiteX2" fmla="*/ 300583 w 306339"/>
                <a:gd name="connsiteY2" fmla="*/ 191749 h 198191"/>
                <a:gd name="connsiteX3" fmla="*/ 306339 w 306339"/>
                <a:gd name="connsiteY3" fmla="*/ 198191 h 198191"/>
                <a:gd name="connsiteX4" fmla="*/ 0 w 306339"/>
                <a:gd name="connsiteY4" fmla="*/ 9153 h 198191"/>
                <a:gd name="connsiteX5" fmla="*/ 28802 w 306339"/>
                <a:gd name="connsiteY5" fmla="*/ 3728 h 198191"/>
                <a:gd name="connsiteX6" fmla="*/ 99618 w 306339"/>
                <a:gd name="connsiteY6" fmla="*/ 2163 h 19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339" h="198191">
                  <a:moveTo>
                    <a:pt x="99618" y="2163"/>
                  </a:moveTo>
                  <a:cubicBezTo>
                    <a:pt x="169015" y="12001"/>
                    <a:pt x="231650" y="54901"/>
                    <a:pt x="265023" y="120551"/>
                  </a:cubicBezTo>
                  <a:lnTo>
                    <a:pt x="300583" y="191749"/>
                  </a:lnTo>
                  <a:lnTo>
                    <a:pt x="306339" y="198191"/>
                  </a:lnTo>
                  <a:lnTo>
                    <a:pt x="0" y="9153"/>
                  </a:lnTo>
                  <a:lnTo>
                    <a:pt x="28802" y="3728"/>
                  </a:lnTo>
                  <a:cubicBezTo>
                    <a:pt x="52603" y="-722"/>
                    <a:pt x="76486" y="-1116"/>
                    <a:pt x="99618" y="2163"/>
                  </a:cubicBezTo>
                  <a:close/>
                </a:path>
              </a:pathLst>
            </a:custGeom>
            <a:solidFill>
              <a:sysClr val="windowText" lastClr="000000">
                <a:alpha val="30000"/>
              </a:sysClr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8B852E75-C360-4DB8-9113-725F3577C24C}"/>
              </a:ext>
            </a:extLst>
          </p:cNvPr>
          <p:cNvGrpSpPr/>
          <p:nvPr/>
        </p:nvGrpSpPr>
        <p:grpSpPr>
          <a:xfrm>
            <a:off x="5428766" y="2677839"/>
            <a:ext cx="2806360" cy="3870396"/>
            <a:chOff x="5591271" y="1055369"/>
            <a:chExt cx="3261181" cy="5182436"/>
          </a:xfrm>
        </p:grpSpPr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FEDB4952-A524-4224-9B49-5F1C10CCEC9F}"/>
                </a:ext>
              </a:extLst>
            </p:cNvPr>
            <p:cNvSpPr/>
            <p:nvPr/>
          </p:nvSpPr>
          <p:spPr>
            <a:xfrm>
              <a:off x="5591271" y="1769485"/>
              <a:ext cx="3261181" cy="4468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18" y="21600"/>
                  </a:moveTo>
                  <a:lnTo>
                    <a:pt x="2082" y="21600"/>
                  </a:lnTo>
                  <a:cubicBezTo>
                    <a:pt x="929" y="21600"/>
                    <a:pt x="0" y="21016"/>
                    <a:pt x="0" y="20291"/>
                  </a:cubicBezTo>
                  <a:lnTo>
                    <a:pt x="0" y="1309"/>
                  </a:lnTo>
                  <a:cubicBezTo>
                    <a:pt x="0" y="584"/>
                    <a:pt x="929" y="0"/>
                    <a:pt x="2082" y="0"/>
                  </a:cubicBezTo>
                  <a:lnTo>
                    <a:pt x="19518" y="0"/>
                  </a:lnTo>
                  <a:cubicBezTo>
                    <a:pt x="20671" y="0"/>
                    <a:pt x="21600" y="584"/>
                    <a:pt x="21600" y="1309"/>
                  </a:cubicBezTo>
                  <a:lnTo>
                    <a:pt x="21600" y="20291"/>
                  </a:lnTo>
                  <a:cubicBezTo>
                    <a:pt x="21600" y="21016"/>
                    <a:pt x="20671" y="21600"/>
                    <a:pt x="19518" y="21600"/>
                  </a:cubicBezTo>
                  <a:close/>
                </a:path>
              </a:pathLst>
            </a:custGeom>
            <a:solidFill>
              <a:srgbClr val="E45938"/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/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32B9257C-5A16-4FD7-A949-73931A73151A}"/>
                </a:ext>
              </a:extLst>
            </p:cNvPr>
            <p:cNvSpPr/>
            <p:nvPr/>
          </p:nvSpPr>
          <p:spPr>
            <a:xfrm>
              <a:off x="5929800" y="1055369"/>
              <a:ext cx="2579285" cy="258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1" extrusionOk="0">
                  <a:moveTo>
                    <a:pt x="19778" y="3204"/>
                  </a:moveTo>
                  <a:lnTo>
                    <a:pt x="2822" y="48"/>
                  </a:lnTo>
                  <a:cubicBezTo>
                    <a:pt x="1377" y="-223"/>
                    <a:pt x="0" y="701"/>
                    <a:pt x="0" y="1942"/>
                  </a:cubicBezTo>
                  <a:lnTo>
                    <a:pt x="0" y="19246"/>
                  </a:lnTo>
                  <a:cubicBezTo>
                    <a:pt x="0" y="20464"/>
                    <a:pt x="1323" y="21377"/>
                    <a:pt x="2754" y="21152"/>
                  </a:cubicBezTo>
                  <a:lnTo>
                    <a:pt x="13581" y="19449"/>
                  </a:lnTo>
                  <a:cubicBezTo>
                    <a:pt x="14593" y="19291"/>
                    <a:pt x="15619" y="19709"/>
                    <a:pt x="16092" y="20486"/>
                  </a:cubicBezTo>
                  <a:lnTo>
                    <a:pt x="16470" y="21118"/>
                  </a:lnTo>
                  <a:cubicBezTo>
                    <a:pt x="16578" y="21309"/>
                    <a:pt x="16902" y="21309"/>
                    <a:pt x="17023" y="21118"/>
                  </a:cubicBezTo>
                  <a:lnTo>
                    <a:pt x="17914" y="19618"/>
                  </a:lnTo>
                  <a:cubicBezTo>
                    <a:pt x="18265" y="19021"/>
                    <a:pt x="18940" y="18604"/>
                    <a:pt x="19710" y="18480"/>
                  </a:cubicBezTo>
                  <a:cubicBezTo>
                    <a:pt x="20803" y="18311"/>
                    <a:pt x="21600" y="17510"/>
                    <a:pt x="21600" y="16574"/>
                  </a:cubicBezTo>
                  <a:lnTo>
                    <a:pt x="21600" y="5087"/>
                  </a:lnTo>
                  <a:cubicBezTo>
                    <a:pt x="21587" y="4196"/>
                    <a:pt x="20844" y="3407"/>
                    <a:pt x="19778" y="3204"/>
                  </a:cubicBez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/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C78BA546-F8BA-4328-8A7A-6C3A63923103}"/>
                </a:ext>
              </a:extLst>
            </p:cNvPr>
            <p:cNvSpPr/>
            <p:nvPr/>
          </p:nvSpPr>
          <p:spPr>
            <a:xfrm>
              <a:off x="6026524" y="1165233"/>
              <a:ext cx="2371329" cy="2378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93" extrusionOk="0">
                  <a:moveTo>
                    <a:pt x="19853" y="3227"/>
                  </a:moveTo>
                  <a:lnTo>
                    <a:pt x="2717" y="45"/>
                  </a:lnTo>
                  <a:cubicBezTo>
                    <a:pt x="1322" y="-212"/>
                    <a:pt x="0" y="669"/>
                    <a:pt x="0" y="1856"/>
                  </a:cubicBezTo>
                  <a:lnTo>
                    <a:pt x="0" y="19332"/>
                  </a:lnTo>
                  <a:cubicBezTo>
                    <a:pt x="0" y="20507"/>
                    <a:pt x="1277" y="21388"/>
                    <a:pt x="2658" y="21155"/>
                  </a:cubicBezTo>
                  <a:lnTo>
                    <a:pt x="19794" y="18353"/>
                  </a:lnTo>
                  <a:cubicBezTo>
                    <a:pt x="20836" y="18182"/>
                    <a:pt x="21600" y="17411"/>
                    <a:pt x="21600" y="16530"/>
                  </a:cubicBezTo>
                  <a:lnTo>
                    <a:pt x="21600" y="5038"/>
                  </a:lnTo>
                  <a:cubicBezTo>
                    <a:pt x="21600" y="4181"/>
                    <a:pt x="20880" y="3423"/>
                    <a:pt x="19853" y="322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/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: Shape 21">
              <a:extLst>
                <a:ext uri="{FF2B5EF4-FFF2-40B4-BE49-F238E27FC236}">
                  <a16:creationId xmlns:a16="http://schemas.microsoft.com/office/drawing/2014/main" id="{B34E7ED1-7935-4A48-B340-9D903FA2352D}"/>
                </a:ext>
              </a:extLst>
            </p:cNvPr>
            <p:cNvSpPr/>
            <p:nvPr/>
          </p:nvSpPr>
          <p:spPr>
            <a:xfrm>
              <a:off x="5591271" y="1769484"/>
              <a:ext cx="437748" cy="1811413"/>
            </a:xfrm>
            <a:custGeom>
              <a:avLst/>
              <a:gdLst>
                <a:gd name="connsiteX0" fmla="*/ 247644 w 344865"/>
                <a:gd name="connsiteY0" fmla="*/ 0 h 1675158"/>
                <a:gd name="connsiteX1" fmla="*/ 266699 w 344865"/>
                <a:gd name="connsiteY1" fmla="*/ 0 h 1675158"/>
                <a:gd name="connsiteX2" fmla="*/ 266699 w 344865"/>
                <a:gd name="connsiteY2" fmla="*/ 1507753 h 1675158"/>
                <a:gd name="connsiteX3" fmla="*/ 313178 w 344865"/>
                <a:gd name="connsiteY3" fmla="*/ 1642674 h 1675158"/>
                <a:gd name="connsiteX4" fmla="*/ 344865 w 344865"/>
                <a:gd name="connsiteY4" fmla="*/ 1675158 h 1675158"/>
                <a:gd name="connsiteX5" fmla="*/ 0 w 344865"/>
                <a:gd name="connsiteY5" fmla="*/ 1462347 h 1675158"/>
                <a:gd name="connsiteX6" fmla="*/ 0 w 344865"/>
                <a:gd name="connsiteY6" fmla="*/ 247671 h 1675158"/>
                <a:gd name="connsiteX7" fmla="*/ 247644 w 344865"/>
                <a:gd name="connsiteY7" fmla="*/ 0 h 1675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4865" h="1675158">
                  <a:moveTo>
                    <a:pt x="247644" y="0"/>
                  </a:moveTo>
                  <a:lnTo>
                    <a:pt x="266699" y="0"/>
                  </a:lnTo>
                  <a:lnTo>
                    <a:pt x="266699" y="1507753"/>
                  </a:lnTo>
                  <a:cubicBezTo>
                    <a:pt x="266699" y="1559208"/>
                    <a:pt x="284201" y="1605831"/>
                    <a:pt x="313178" y="1642674"/>
                  </a:cubicBezTo>
                  <a:lnTo>
                    <a:pt x="344865" y="1675158"/>
                  </a:lnTo>
                  <a:lnTo>
                    <a:pt x="0" y="1462347"/>
                  </a:lnTo>
                  <a:lnTo>
                    <a:pt x="0" y="247671"/>
                  </a:lnTo>
                  <a:cubicBezTo>
                    <a:pt x="0" y="110497"/>
                    <a:pt x="110500" y="0"/>
                    <a:pt x="247644" y="0"/>
                  </a:cubicBezTo>
                  <a:close/>
                </a:path>
              </a:pathLst>
            </a:custGeom>
            <a:solidFill>
              <a:sysClr val="windowText" lastClr="000000">
                <a:alpha val="30000"/>
              </a:sysClr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Freeform: Shape 22">
              <a:extLst>
                <a:ext uri="{FF2B5EF4-FFF2-40B4-BE49-F238E27FC236}">
                  <a16:creationId xmlns:a16="http://schemas.microsoft.com/office/drawing/2014/main" id="{9D550781-6068-4DF9-A974-64CC6A0EF53C}"/>
                </a:ext>
              </a:extLst>
            </p:cNvPr>
            <p:cNvSpPr/>
            <p:nvPr/>
          </p:nvSpPr>
          <p:spPr>
            <a:xfrm>
              <a:off x="7514967" y="3420573"/>
              <a:ext cx="388846" cy="214312"/>
            </a:xfrm>
            <a:custGeom>
              <a:avLst/>
              <a:gdLst>
                <a:gd name="connsiteX0" fmla="*/ 99618 w 306339"/>
                <a:gd name="connsiteY0" fmla="*/ 2163 h 198191"/>
                <a:gd name="connsiteX1" fmla="*/ 265023 w 306339"/>
                <a:gd name="connsiteY1" fmla="*/ 120551 h 198191"/>
                <a:gd name="connsiteX2" fmla="*/ 300583 w 306339"/>
                <a:gd name="connsiteY2" fmla="*/ 191749 h 198191"/>
                <a:gd name="connsiteX3" fmla="*/ 306339 w 306339"/>
                <a:gd name="connsiteY3" fmla="*/ 198191 h 198191"/>
                <a:gd name="connsiteX4" fmla="*/ 0 w 306339"/>
                <a:gd name="connsiteY4" fmla="*/ 9153 h 198191"/>
                <a:gd name="connsiteX5" fmla="*/ 28802 w 306339"/>
                <a:gd name="connsiteY5" fmla="*/ 3728 h 198191"/>
                <a:gd name="connsiteX6" fmla="*/ 99618 w 306339"/>
                <a:gd name="connsiteY6" fmla="*/ 2163 h 19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339" h="198191">
                  <a:moveTo>
                    <a:pt x="99618" y="2163"/>
                  </a:moveTo>
                  <a:cubicBezTo>
                    <a:pt x="169015" y="12001"/>
                    <a:pt x="231650" y="54901"/>
                    <a:pt x="265023" y="120551"/>
                  </a:cubicBezTo>
                  <a:lnTo>
                    <a:pt x="300583" y="191749"/>
                  </a:lnTo>
                  <a:lnTo>
                    <a:pt x="306339" y="198191"/>
                  </a:lnTo>
                  <a:lnTo>
                    <a:pt x="0" y="9153"/>
                  </a:lnTo>
                  <a:lnTo>
                    <a:pt x="28802" y="3728"/>
                  </a:lnTo>
                  <a:cubicBezTo>
                    <a:pt x="52603" y="-722"/>
                    <a:pt x="76486" y="-1116"/>
                    <a:pt x="99618" y="2163"/>
                  </a:cubicBezTo>
                  <a:close/>
                </a:path>
              </a:pathLst>
            </a:custGeom>
            <a:solidFill>
              <a:sysClr val="windowText" lastClr="000000">
                <a:alpha val="30000"/>
              </a:sysClr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058808C-11D0-467C-AEC6-1C8ACA54F00B}"/>
              </a:ext>
            </a:extLst>
          </p:cNvPr>
          <p:cNvSpPr txBox="1"/>
          <p:nvPr/>
        </p:nvSpPr>
        <p:spPr>
          <a:xfrm>
            <a:off x="6004484" y="3000660"/>
            <a:ext cx="1596424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8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95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млн руб.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9926B4-95E5-43F7-82FD-333D24C0E880}"/>
              </a:ext>
            </a:extLst>
          </p:cNvPr>
          <p:cNvSpPr txBox="1"/>
          <p:nvPr/>
        </p:nvSpPr>
        <p:spPr>
          <a:xfrm>
            <a:off x="5556530" y="4879698"/>
            <a:ext cx="2534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3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Физическая культура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F82BE4-CB35-4E2C-8A12-69F48B3B6D42}"/>
              </a:ext>
            </a:extLst>
          </p:cNvPr>
          <p:cNvSpPr txBox="1"/>
          <p:nvPr/>
        </p:nvSpPr>
        <p:spPr>
          <a:xfrm>
            <a:off x="2514190" y="1169680"/>
            <a:ext cx="1610524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ru-RU" sz="48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210</a:t>
            </a:r>
            <a:r>
              <a:rPr lang="ru-RU" sz="40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ru-RU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811063C9-EB30-4FFB-8D68-CAEBE763BE69}"/>
              </a:ext>
            </a:extLst>
          </p:cNvPr>
          <p:cNvGrpSpPr/>
          <p:nvPr/>
        </p:nvGrpSpPr>
        <p:grpSpPr>
          <a:xfrm>
            <a:off x="8970291" y="963595"/>
            <a:ext cx="2806360" cy="3870396"/>
            <a:chOff x="5591271" y="1055369"/>
            <a:chExt cx="3261181" cy="5182436"/>
          </a:xfrm>
        </p:grpSpPr>
        <p:sp>
          <p:nvSpPr>
            <p:cNvPr id="20" name="Shape">
              <a:extLst>
                <a:ext uri="{FF2B5EF4-FFF2-40B4-BE49-F238E27FC236}">
                  <a16:creationId xmlns:a16="http://schemas.microsoft.com/office/drawing/2014/main" id="{CDCDE647-5257-4522-9AD2-DEAA3468CC17}"/>
                </a:ext>
              </a:extLst>
            </p:cNvPr>
            <p:cNvSpPr/>
            <p:nvPr/>
          </p:nvSpPr>
          <p:spPr>
            <a:xfrm>
              <a:off x="5591271" y="1769485"/>
              <a:ext cx="3261181" cy="4468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18" y="21600"/>
                  </a:moveTo>
                  <a:lnTo>
                    <a:pt x="2082" y="21600"/>
                  </a:lnTo>
                  <a:cubicBezTo>
                    <a:pt x="929" y="21600"/>
                    <a:pt x="0" y="21016"/>
                    <a:pt x="0" y="20291"/>
                  </a:cubicBezTo>
                  <a:lnTo>
                    <a:pt x="0" y="1309"/>
                  </a:lnTo>
                  <a:cubicBezTo>
                    <a:pt x="0" y="584"/>
                    <a:pt x="929" y="0"/>
                    <a:pt x="2082" y="0"/>
                  </a:cubicBezTo>
                  <a:lnTo>
                    <a:pt x="19518" y="0"/>
                  </a:lnTo>
                  <a:cubicBezTo>
                    <a:pt x="20671" y="0"/>
                    <a:pt x="21600" y="584"/>
                    <a:pt x="21600" y="1309"/>
                  </a:cubicBezTo>
                  <a:lnTo>
                    <a:pt x="21600" y="20291"/>
                  </a:lnTo>
                  <a:cubicBezTo>
                    <a:pt x="21600" y="21016"/>
                    <a:pt x="20671" y="21600"/>
                    <a:pt x="19518" y="21600"/>
                  </a:cubicBezTo>
                  <a:close/>
                </a:path>
              </a:pathLst>
            </a:custGeom>
            <a:solidFill>
              <a:srgbClr val="6A8AAA"/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/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Shape">
              <a:extLst>
                <a:ext uri="{FF2B5EF4-FFF2-40B4-BE49-F238E27FC236}">
                  <a16:creationId xmlns:a16="http://schemas.microsoft.com/office/drawing/2014/main" id="{2220480D-9FF7-4DE8-9CB2-7888D4BC6B57}"/>
                </a:ext>
              </a:extLst>
            </p:cNvPr>
            <p:cNvSpPr/>
            <p:nvPr/>
          </p:nvSpPr>
          <p:spPr>
            <a:xfrm>
              <a:off x="5929800" y="1055369"/>
              <a:ext cx="2579285" cy="258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1" extrusionOk="0">
                  <a:moveTo>
                    <a:pt x="19778" y="3204"/>
                  </a:moveTo>
                  <a:lnTo>
                    <a:pt x="2822" y="48"/>
                  </a:lnTo>
                  <a:cubicBezTo>
                    <a:pt x="1377" y="-223"/>
                    <a:pt x="0" y="701"/>
                    <a:pt x="0" y="1942"/>
                  </a:cubicBezTo>
                  <a:lnTo>
                    <a:pt x="0" y="19246"/>
                  </a:lnTo>
                  <a:cubicBezTo>
                    <a:pt x="0" y="20464"/>
                    <a:pt x="1323" y="21377"/>
                    <a:pt x="2754" y="21152"/>
                  </a:cubicBezTo>
                  <a:lnTo>
                    <a:pt x="13581" y="19449"/>
                  </a:lnTo>
                  <a:cubicBezTo>
                    <a:pt x="14593" y="19291"/>
                    <a:pt x="15619" y="19709"/>
                    <a:pt x="16092" y="20486"/>
                  </a:cubicBezTo>
                  <a:lnTo>
                    <a:pt x="16470" y="21118"/>
                  </a:lnTo>
                  <a:cubicBezTo>
                    <a:pt x="16578" y="21309"/>
                    <a:pt x="16902" y="21309"/>
                    <a:pt x="17023" y="21118"/>
                  </a:cubicBezTo>
                  <a:lnTo>
                    <a:pt x="17914" y="19618"/>
                  </a:lnTo>
                  <a:cubicBezTo>
                    <a:pt x="18265" y="19021"/>
                    <a:pt x="18940" y="18604"/>
                    <a:pt x="19710" y="18480"/>
                  </a:cubicBezTo>
                  <a:cubicBezTo>
                    <a:pt x="20803" y="18311"/>
                    <a:pt x="21600" y="17510"/>
                    <a:pt x="21600" y="16574"/>
                  </a:cubicBezTo>
                  <a:lnTo>
                    <a:pt x="21600" y="5087"/>
                  </a:lnTo>
                  <a:cubicBezTo>
                    <a:pt x="21587" y="4196"/>
                    <a:pt x="20844" y="3407"/>
                    <a:pt x="19778" y="3204"/>
                  </a:cubicBez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/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32B8A25B-7ACC-448C-9075-7E85936F4D0A}"/>
                </a:ext>
              </a:extLst>
            </p:cNvPr>
            <p:cNvSpPr/>
            <p:nvPr/>
          </p:nvSpPr>
          <p:spPr>
            <a:xfrm>
              <a:off x="6026524" y="1165233"/>
              <a:ext cx="2371329" cy="2378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93" extrusionOk="0">
                  <a:moveTo>
                    <a:pt x="19853" y="3227"/>
                  </a:moveTo>
                  <a:lnTo>
                    <a:pt x="2717" y="45"/>
                  </a:lnTo>
                  <a:cubicBezTo>
                    <a:pt x="1322" y="-212"/>
                    <a:pt x="0" y="669"/>
                    <a:pt x="0" y="1856"/>
                  </a:cubicBezTo>
                  <a:lnTo>
                    <a:pt x="0" y="19332"/>
                  </a:lnTo>
                  <a:cubicBezTo>
                    <a:pt x="0" y="20507"/>
                    <a:pt x="1277" y="21388"/>
                    <a:pt x="2658" y="21155"/>
                  </a:cubicBezTo>
                  <a:lnTo>
                    <a:pt x="19794" y="18353"/>
                  </a:lnTo>
                  <a:cubicBezTo>
                    <a:pt x="20836" y="18182"/>
                    <a:pt x="21600" y="17411"/>
                    <a:pt x="21600" y="16530"/>
                  </a:cubicBezTo>
                  <a:lnTo>
                    <a:pt x="21600" y="5038"/>
                  </a:lnTo>
                  <a:cubicBezTo>
                    <a:pt x="21600" y="4181"/>
                    <a:pt x="20880" y="3423"/>
                    <a:pt x="19853" y="322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/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Freeform: Shape 21">
              <a:extLst>
                <a:ext uri="{FF2B5EF4-FFF2-40B4-BE49-F238E27FC236}">
                  <a16:creationId xmlns:a16="http://schemas.microsoft.com/office/drawing/2014/main" id="{62303CFD-C32D-43DA-906F-1537D09C1C83}"/>
                </a:ext>
              </a:extLst>
            </p:cNvPr>
            <p:cNvSpPr/>
            <p:nvPr/>
          </p:nvSpPr>
          <p:spPr>
            <a:xfrm>
              <a:off x="5591271" y="1769484"/>
              <a:ext cx="437748" cy="1811413"/>
            </a:xfrm>
            <a:custGeom>
              <a:avLst/>
              <a:gdLst>
                <a:gd name="connsiteX0" fmla="*/ 247644 w 344865"/>
                <a:gd name="connsiteY0" fmla="*/ 0 h 1675158"/>
                <a:gd name="connsiteX1" fmla="*/ 266699 w 344865"/>
                <a:gd name="connsiteY1" fmla="*/ 0 h 1675158"/>
                <a:gd name="connsiteX2" fmla="*/ 266699 w 344865"/>
                <a:gd name="connsiteY2" fmla="*/ 1507753 h 1675158"/>
                <a:gd name="connsiteX3" fmla="*/ 313178 w 344865"/>
                <a:gd name="connsiteY3" fmla="*/ 1642674 h 1675158"/>
                <a:gd name="connsiteX4" fmla="*/ 344865 w 344865"/>
                <a:gd name="connsiteY4" fmla="*/ 1675158 h 1675158"/>
                <a:gd name="connsiteX5" fmla="*/ 0 w 344865"/>
                <a:gd name="connsiteY5" fmla="*/ 1462347 h 1675158"/>
                <a:gd name="connsiteX6" fmla="*/ 0 w 344865"/>
                <a:gd name="connsiteY6" fmla="*/ 247671 h 1675158"/>
                <a:gd name="connsiteX7" fmla="*/ 247644 w 344865"/>
                <a:gd name="connsiteY7" fmla="*/ 0 h 1675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4865" h="1675158">
                  <a:moveTo>
                    <a:pt x="247644" y="0"/>
                  </a:moveTo>
                  <a:lnTo>
                    <a:pt x="266699" y="0"/>
                  </a:lnTo>
                  <a:lnTo>
                    <a:pt x="266699" y="1507753"/>
                  </a:lnTo>
                  <a:cubicBezTo>
                    <a:pt x="266699" y="1559208"/>
                    <a:pt x="284201" y="1605831"/>
                    <a:pt x="313178" y="1642674"/>
                  </a:cubicBezTo>
                  <a:lnTo>
                    <a:pt x="344865" y="1675158"/>
                  </a:lnTo>
                  <a:lnTo>
                    <a:pt x="0" y="1462347"/>
                  </a:lnTo>
                  <a:lnTo>
                    <a:pt x="0" y="247671"/>
                  </a:lnTo>
                  <a:cubicBezTo>
                    <a:pt x="0" y="110497"/>
                    <a:pt x="110500" y="0"/>
                    <a:pt x="247644" y="0"/>
                  </a:cubicBezTo>
                  <a:close/>
                </a:path>
              </a:pathLst>
            </a:custGeom>
            <a:solidFill>
              <a:sysClr val="windowText" lastClr="000000">
                <a:alpha val="30000"/>
              </a:sysClr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: Shape 22">
              <a:extLst>
                <a:ext uri="{FF2B5EF4-FFF2-40B4-BE49-F238E27FC236}">
                  <a16:creationId xmlns:a16="http://schemas.microsoft.com/office/drawing/2014/main" id="{53B7A849-AA0D-4000-BE68-085E3D4A6DC6}"/>
                </a:ext>
              </a:extLst>
            </p:cNvPr>
            <p:cNvSpPr/>
            <p:nvPr/>
          </p:nvSpPr>
          <p:spPr>
            <a:xfrm>
              <a:off x="7514967" y="3420573"/>
              <a:ext cx="388846" cy="214312"/>
            </a:xfrm>
            <a:custGeom>
              <a:avLst/>
              <a:gdLst>
                <a:gd name="connsiteX0" fmla="*/ 99618 w 306339"/>
                <a:gd name="connsiteY0" fmla="*/ 2163 h 198191"/>
                <a:gd name="connsiteX1" fmla="*/ 265023 w 306339"/>
                <a:gd name="connsiteY1" fmla="*/ 120551 h 198191"/>
                <a:gd name="connsiteX2" fmla="*/ 300583 w 306339"/>
                <a:gd name="connsiteY2" fmla="*/ 191749 h 198191"/>
                <a:gd name="connsiteX3" fmla="*/ 306339 w 306339"/>
                <a:gd name="connsiteY3" fmla="*/ 198191 h 198191"/>
                <a:gd name="connsiteX4" fmla="*/ 0 w 306339"/>
                <a:gd name="connsiteY4" fmla="*/ 9153 h 198191"/>
                <a:gd name="connsiteX5" fmla="*/ 28802 w 306339"/>
                <a:gd name="connsiteY5" fmla="*/ 3728 h 198191"/>
                <a:gd name="connsiteX6" fmla="*/ 99618 w 306339"/>
                <a:gd name="connsiteY6" fmla="*/ 2163 h 19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339" h="198191">
                  <a:moveTo>
                    <a:pt x="99618" y="2163"/>
                  </a:moveTo>
                  <a:cubicBezTo>
                    <a:pt x="169015" y="12001"/>
                    <a:pt x="231650" y="54901"/>
                    <a:pt x="265023" y="120551"/>
                  </a:cubicBezTo>
                  <a:lnTo>
                    <a:pt x="300583" y="191749"/>
                  </a:lnTo>
                  <a:lnTo>
                    <a:pt x="306339" y="198191"/>
                  </a:lnTo>
                  <a:lnTo>
                    <a:pt x="0" y="9153"/>
                  </a:lnTo>
                  <a:lnTo>
                    <a:pt x="28802" y="3728"/>
                  </a:lnTo>
                  <a:cubicBezTo>
                    <a:pt x="52603" y="-722"/>
                    <a:pt x="76486" y="-1116"/>
                    <a:pt x="99618" y="2163"/>
                  </a:cubicBezTo>
                  <a:close/>
                </a:path>
              </a:pathLst>
            </a:custGeom>
            <a:solidFill>
              <a:sysClr val="windowText" lastClr="000000">
                <a:alpha val="30000"/>
              </a:sysClr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5F17672-5746-4A32-B3BD-DB0285A37068}"/>
              </a:ext>
            </a:extLst>
          </p:cNvPr>
          <p:cNvSpPr txBox="1"/>
          <p:nvPr/>
        </p:nvSpPr>
        <p:spPr>
          <a:xfrm>
            <a:off x="9494763" y="1311525"/>
            <a:ext cx="1596424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8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113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млн руб.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220EEC-21A2-49CA-82AD-DB1D5C514C8C}"/>
              </a:ext>
            </a:extLst>
          </p:cNvPr>
          <p:cNvSpPr txBox="1"/>
          <p:nvPr/>
        </p:nvSpPr>
        <p:spPr>
          <a:xfrm>
            <a:off x="2107763" y="2922094"/>
            <a:ext cx="2534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3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Массовый спорт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4F2350-9A51-44AF-A1AA-2E30D4B31CDD}"/>
              </a:ext>
            </a:extLst>
          </p:cNvPr>
          <p:cNvSpPr txBox="1"/>
          <p:nvPr/>
        </p:nvSpPr>
        <p:spPr>
          <a:xfrm>
            <a:off x="9087276" y="3237819"/>
            <a:ext cx="255574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3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Спорт  </a:t>
            </a:r>
          </a:p>
          <a:p>
            <a:pPr algn="ctr">
              <a:lnSpc>
                <a:spcPct val="80000"/>
              </a:lnSpc>
            </a:pPr>
            <a:r>
              <a:rPr lang="ru-RU" sz="33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высших достижений</a:t>
            </a:r>
          </a:p>
        </p:txBody>
      </p:sp>
    </p:spTree>
    <p:extLst>
      <p:ext uri="{BB962C8B-B14F-4D97-AF65-F5344CB8AC3E}">
        <p14:creationId xmlns:p14="http://schemas.microsoft.com/office/powerpoint/2010/main" val="250185650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01988D-F96D-4CEC-A2A8-D55479414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972" y="762393"/>
            <a:ext cx="10312366" cy="49079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Стерлитамак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F8E665-239D-4C74-8C98-876C2CFF2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3057" y="1740023"/>
            <a:ext cx="4402340" cy="4257396"/>
          </a:xfrm>
          <a:noFill/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Стерлитамак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один из самых красивых городов Башкортостана, стал домом для 280 тысяч жителей. Это второй после Уфы по численности населения, промышленному и культурному потенциалу город республики.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республиканского значения, образует муниципальное образование Городской округ город Стерлитамак как единственный населённый пункт в его составе.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Крупный центр химической промышленности и машиностроения, один из центров 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Стерлитамакской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агломерации.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Здесь размещена крупная промышленность (производство соды, каучука), активный потребительский рынок, крупные торговые центры, развитая инфраструктура социокультурных объектов, которой пользуются, в том числе жители всей агломерации.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Стерлитамак будущего – это город </a:t>
            </a:r>
            <a:b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</a:b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с диверсифицированной экономикой и разнообразной городской средой, позволяющей реализовать всё многообразие образов жизни горожан.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FFFF"/>
              </a:highlight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FFFF"/>
              </a:highlight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FFFF"/>
              </a:highlight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FFFF"/>
              </a:highlight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FFFF"/>
              </a:highlight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FFFF"/>
              </a:highlight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buNone/>
            </a:pP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www.google.com/maps/vt/data=nHtTZczQNlmQyTvkswKPOUiUmZJ90zMJyYK58MciRyRdglLjV-Zl-ZGsp5d7fQQU0Xu6jyT40DWfv1B8Z3QbSGDLgHZadJ5NV8AgCu7UZ8CW-nWh7lKLuKvUal1VW78mYFaLRyxCoaDj13weJgDhMV5bLyDJLe7y8D3DzOgno6Qfed3YWa4h1zdQwWrqN0yFmWNVFEdbMelOPojpDM6HObeNetsEih8XRLrddpgBDvA7WZZiv39_">
            <a:extLst>
              <a:ext uri="{FF2B5EF4-FFF2-40B4-BE49-F238E27FC236}">
                <a16:creationId xmlns:a16="http://schemas.microsoft.com/office/drawing/2014/main" id="{2E1F4845-5EFC-426B-A3EA-9DD9C0CC32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5" b="3774"/>
          <a:stretch/>
        </p:blipFill>
        <p:spPr bwMode="auto">
          <a:xfrm>
            <a:off x="1487488" y="1740023"/>
            <a:ext cx="5667914" cy="425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123712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;p15">
            <a:extLst>
              <a:ext uri="{FF2B5EF4-FFF2-40B4-BE49-F238E27FC236}">
                <a16:creationId xmlns:a16="http://schemas.microsoft.com/office/drawing/2014/main" id="{09F1FF21-7556-4B3E-88BB-8DB937BE432C}"/>
              </a:ext>
            </a:extLst>
          </p:cNvPr>
          <p:cNvSpPr txBox="1">
            <a:spLocks/>
          </p:cNvSpPr>
          <p:nvPr/>
        </p:nvSpPr>
        <p:spPr>
          <a:xfrm>
            <a:off x="1322474" y="89741"/>
            <a:ext cx="9370002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ru-RU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56;p15">
            <a:extLst>
              <a:ext uri="{FF2B5EF4-FFF2-40B4-BE49-F238E27FC236}">
                <a16:creationId xmlns:a16="http://schemas.microsoft.com/office/drawing/2014/main" id="{8E040230-D3AA-4DD0-B974-BAE8997AC3AA}"/>
              </a:ext>
            </a:extLst>
          </p:cNvPr>
          <p:cNvSpPr txBox="1">
            <a:spLocks/>
          </p:cNvSpPr>
          <p:nvPr/>
        </p:nvSpPr>
        <p:spPr>
          <a:xfrm>
            <a:off x="1741687" y="282872"/>
            <a:ext cx="9370002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Социальная политика – 407 млн руб. (3,8 %) </a:t>
            </a:r>
            <a:endParaRPr lang="ru-RU" sz="2400" b="1" kern="0" dirty="0">
              <a:solidFill>
                <a:schemeClr val="tx1"/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213894D-D7C3-4E78-9C5A-5D8DED9AD060}"/>
              </a:ext>
            </a:extLst>
          </p:cNvPr>
          <p:cNvGrpSpPr/>
          <p:nvPr/>
        </p:nvGrpSpPr>
        <p:grpSpPr>
          <a:xfrm>
            <a:off x="1511755" y="1808548"/>
            <a:ext cx="2841092" cy="4264025"/>
            <a:chOff x="492874" y="1400175"/>
            <a:chExt cx="2447316" cy="426402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7CCF2DC-8886-4EDD-8159-024099DD4DB8}"/>
                </a:ext>
              </a:extLst>
            </p:cNvPr>
            <p:cNvSpPr/>
            <p:nvPr/>
          </p:nvSpPr>
          <p:spPr>
            <a:xfrm>
              <a:off x="492874" y="1400175"/>
              <a:ext cx="2447316" cy="3646061"/>
            </a:xfrm>
            <a:prstGeom prst="roundRect">
              <a:avLst>
                <a:gd name="adj" fmla="val 4139"/>
              </a:avLst>
            </a:prstGeom>
            <a:solidFill>
              <a:srgbClr val="9DB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74CBF772-5474-4D49-8A14-718E5B1EDF65}"/>
                </a:ext>
              </a:extLst>
            </p:cNvPr>
            <p:cNvSpPr/>
            <p:nvPr/>
          </p:nvSpPr>
          <p:spPr>
            <a:xfrm>
              <a:off x="857859" y="2305545"/>
              <a:ext cx="1717347" cy="3358655"/>
            </a:xfrm>
            <a:prstGeom prst="roundRect">
              <a:avLst>
                <a:gd name="adj" fmla="val 4139"/>
              </a:avLst>
            </a:prstGeom>
            <a:solidFill>
              <a:srgbClr val="C1D2B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r"/>
              <a:endParaRPr lang="en-US" sz="2400" b="1" dirty="0"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12F5A816-0E00-400C-955B-6C1965DCBB59}"/>
              </a:ext>
            </a:extLst>
          </p:cNvPr>
          <p:cNvGrpSpPr/>
          <p:nvPr/>
        </p:nvGrpSpPr>
        <p:grpSpPr>
          <a:xfrm>
            <a:off x="5171802" y="2359803"/>
            <a:ext cx="2841092" cy="4264025"/>
            <a:chOff x="3412519" y="1387475"/>
            <a:chExt cx="2447316" cy="426402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A2213B5-582C-4163-887A-942CF3652D7D}"/>
                </a:ext>
              </a:extLst>
            </p:cNvPr>
            <p:cNvSpPr/>
            <p:nvPr/>
          </p:nvSpPr>
          <p:spPr>
            <a:xfrm>
              <a:off x="3412519" y="1387475"/>
              <a:ext cx="2447316" cy="3646061"/>
            </a:xfrm>
            <a:prstGeom prst="roundRect">
              <a:avLst>
                <a:gd name="adj" fmla="val 4139"/>
              </a:avLst>
            </a:prstGeom>
            <a:solidFill>
              <a:srgbClr val="4E6C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6">
              <a:extLst>
                <a:ext uri="{FF2B5EF4-FFF2-40B4-BE49-F238E27FC236}">
                  <a16:creationId xmlns:a16="http://schemas.microsoft.com/office/drawing/2014/main" id="{1AC1DE66-DAB0-4957-80D7-67ACF1BD6B7C}"/>
                </a:ext>
              </a:extLst>
            </p:cNvPr>
            <p:cNvSpPr/>
            <p:nvPr/>
          </p:nvSpPr>
          <p:spPr>
            <a:xfrm>
              <a:off x="3777504" y="2292845"/>
              <a:ext cx="1717347" cy="3358655"/>
            </a:xfrm>
            <a:prstGeom prst="roundRect">
              <a:avLst>
                <a:gd name="adj" fmla="val 4139"/>
              </a:avLst>
            </a:prstGeom>
            <a:solidFill>
              <a:srgbClr val="8FA7BF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r"/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9B055E3-00F0-479D-A180-AA72E2A6A098}"/>
              </a:ext>
            </a:extLst>
          </p:cNvPr>
          <p:cNvGrpSpPr/>
          <p:nvPr/>
        </p:nvGrpSpPr>
        <p:grpSpPr>
          <a:xfrm>
            <a:off x="8917569" y="1808548"/>
            <a:ext cx="2841092" cy="4264025"/>
            <a:chOff x="6332164" y="1400175"/>
            <a:chExt cx="2447316" cy="426402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71AB82C-413C-4864-9EBA-46410AC10546}"/>
                </a:ext>
              </a:extLst>
            </p:cNvPr>
            <p:cNvSpPr/>
            <p:nvPr/>
          </p:nvSpPr>
          <p:spPr>
            <a:xfrm>
              <a:off x="6332164" y="1400175"/>
              <a:ext cx="2447316" cy="3646061"/>
            </a:xfrm>
            <a:prstGeom prst="roundRect">
              <a:avLst>
                <a:gd name="adj" fmla="val 4139"/>
              </a:avLst>
            </a:prstGeom>
            <a:solidFill>
              <a:srgbClr val="E76F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9">
              <a:extLst>
                <a:ext uri="{FF2B5EF4-FFF2-40B4-BE49-F238E27FC236}">
                  <a16:creationId xmlns:a16="http://schemas.microsoft.com/office/drawing/2014/main" id="{097E34E1-1774-4E18-88AD-AF8E3CE884DF}"/>
                </a:ext>
              </a:extLst>
            </p:cNvPr>
            <p:cNvSpPr/>
            <p:nvPr/>
          </p:nvSpPr>
          <p:spPr>
            <a:xfrm>
              <a:off x="6697149" y="2305545"/>
              <a:ext cx="1717347" cy="3358655"/>
            </a:xfrm>
            <a:prstGeom prst="roundRect">
              <a:avLst>
                <a:gd name="adj" fmla="val 4139"/>
              </a:avLst>
            </a:prstGeom>
            <a:solidFill>
              <a:srgbClr val="F1A897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r"/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60E1036-2657-48F1-822A-21B2F1982AEA}"/>
              </a:ext>
            </a:extLst>
          </p:cNvPr>
          <p:cNvSpPr txBox="1"/>
          <p:nvPr/>
        </p:nvSpPr>
        <p:spPr>
          <a:xfrm>
            <a:off x="1914901" y="1845988"/>
            <a:ext cx="2034799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ru-RU" sz="4000" b="1" kern="0" dirty="0">
                <a:solidFill>
                  <a:srgbClr val="191919"/>
                </a:solidFill>
                <a:cs typeface="Times New Roman" panose="02020603050405020304" pitchFamily="18" charset="0"/>
                <a:sym typeface="Arial"/>
              </a:rPr>
              <a:t>382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191919"/>
                </a:solidFill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4898F6-610F-4D0E-8646-473A6DDE39A0}"/>
              </a:ext>
            </a:extLst>
          </p:cNvPr>
          <p:cNvSpPr txBox="1"/>
          <p:nvPr/>
        </p:nvSpPr>
        <p:spPr>
          <a:xfrm>
            <a:off x="5574948" y="2359803"/>
            <a:ext cx="2034799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ru-RU" sz="4000" b="1" kern="0" dirty="0">
                <a:solidFill>
                  <a:srgbClr val="191919"/>
                </a:solidFill>
                <a:cs typeface="Times New Roman" panose="02020603050405020304" pitchFamily="18" charset="0"/>
                <a:sym typeface="Arial"/>
              </a:rPr>
              <a:t>14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191919"/>
                </a:solidFill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445E9C-748F-4EB7-B142-C7CEBE0F667C}"/>
              </a:ext>
            </a:extLst>
          </p:cNvPr>
          <p:cNvSpPr txBox="1"/>
          <p:nvPr/>
        </p:nvSpPr>
        <p:spPr>
          <a:xfrm>
            <a:off x="9316110" y="1845988"/>
            <a:ext cx="2034799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ru-RU" sz="4000" b="1" kern="0" dirty="0">
                <a:solidFill>
                  <a:srgbClr val="191919"/>
                </a:solidFill>
                <a:cs typeface="Times New Roman" panose="02020603050405020304" pitchFamily="18" charset="0"/>
                <a:sym typeface="Arial"/>
              </a:rPr>
              <a:t>11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191919"/>
                </a:solidFill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2ACDB0-ABD5-4358-87E0-AC9F7871C7B7}"/>
              </a:ext>
            </a:extLst>
          </p:cNvPr>
          <p:cNvSpPr txBox="1"/>
          <p:nvPr/>
        </p:nvSpPr>
        <p:spPr>
          <a:xfrm>
            <a:off x="1636893" y="3504619"/>
            <a:ext cx="2478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Охрана семьи и детства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F622E5-C04E-4AA3-9FC2-2D84E413F7F4}"/>
              </a:ext>
            </a:extLst>
          </p:cNvPr>
          <p:cNvSpPr txBox="1"/>
          <p:nvPr/>
        </p:nvSpPr>
        <p:spPr>
          <a:xfrm>
            <a:off x="5532542" y="4182833"/>
            <a:ext cx="211961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5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Социальное обеспечение населения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EB56D4-AB68-4462-A029-6893717D1841}"/>
              </a:ext>
            </a:extLst>
          </p:cNvPr>
          <p:cNvSpPr txBox="1"/>
          <p:nvPr/>
        </p:nvSpPr>
        <p:spPr>
          <a:xfrm>
            <a:off x="8846493" y="3630042"/>
            <a:ext cx="29740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Пенсионное обеспечение</a:t>
            </a:r>
          </a:p>
        </p:txBody>
      </p:sp>
    </p:spTree>
    <p:extLst>
      <p:ext uri="{BB962C8B-B14F-4D97-AF65-F5344CB8AC3E}">
        <p14:creationId xmlns:p14="http://schemas.microsoft.com/office/powerpoint/2010/main" val="3075864640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;p15">
            <a:extLst>
              <a:ext uri="{FF2B5EF4-FFF2-40B4-BE49-F238E27FC236}">
                <a16:creationId xmlns:a16="http://schemas.microsoft.com/office/drawing/2014/main" id="{57C3AB34-31C3-486E-90EF-376D5EA897FD}"/>
              </a:ext>
            </a:extLst>
          </p:cNvPr>
          <p:cNvSpPr txBox="1">
            <a:spLocks/>
          </p:cNvSpPr>
          <p:nvPr/>
        </p:nvSpPr>
        <p:spPr>
          <a:xfrm>
            <a:off x="1954669" y="68610"/>
            <a:ext cx="9336108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Культура и кинематография– 163 млн руб. (1,5 %) </a:t>
            </a:r>
            <a:endParaRPr lang="ru-RU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grpSp>
        <p:nvGrpSpPr>
          <p:cNvPr id="3" name="Group 114">
            <a:extLst>
              <a:ext uri="{FF2B5EF4-FFF2-40B4-BE49-F238E27FC236}">
                <a16:creationId xmlns:a16="http://schemas.microsoft.com/office/drawing/2014/main" id="{9CDFF36B-98CB-4022-B153-B96572246BAD}"/>
              </a:ext>
            </a:extLst>
          </p:cNvPr>
          <p:cNvGrpSpPr/>
          <p:nvPr/>
        </p:nvGrpSpPr>
        <p:grpSpPr>
          <a:xfrm>
            <a:off x="1487488" y="1216752"/>
            <a:ext cx="5762874" cy="2034448"/>
            <a:chOff x="2800424" y="1194392"/>
            <a:chExt cx="5208782" cy="1444752"/>
          </a:xfrm>
        </p:grpSpPr>
        <p:sp>
          <p:nvSpPr>
            <p:cNvPr id="4" name="Rectangle">
              <a:extLst>
                <a:ext uri="{FF2B5EF4-FFF2-40B4-BE49-F238E27FC236}">
                  <a16:creationId xmlns:a16="http://schemas.microsoft.com/office/drawing/2014/main" id="{51A2381F-0DAA-4CE8-9E8A-77A724A5F251}"/>
                </a:ext>
              </a:extLst>
            </p:cNvPr>
            <p:cNvSpPr/>
            <p:nvPr/>
          </p:nvSpPr>
          <p:spPr>
            <a:xfrm>
              <a:off x="4184680" y="1194392"/>
              <a:ext cx="3824526" cy="1444752"/>
            </a:xfrm>
            <a:prstGeom prst="rect">
              <a:avLst/>
            </a:prstGeom>
            <a:gradFill>
              <a:gsLst>
                <a:gs pos="10000">
                  <a:schemeClr val="accent1">
                    <a:lumMod val="5000"/>
                    <a:lumOff val="95000"/>
                  </a:schemeClr>
                </a:gs>
                <a:gs pos="84000">
                  <a:schemeClr val="bg1">
                    <a:lumMod val="75000"/>
                  </a:schemeClr>
                </a:gs>
              </a:gsLst>
              <a:lin ang="18900000" scaled="1"/>
            </a:gradFill>
            <a:ln w="12700">
              <a:miter lim="400000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9898B43B-73B2-41E8-89CB-52432B6C92FB}"/>
                </a:ext>
              </a:extLst>
            </p:cNvPr>
            <p:cNvSpPr/>
            <p:nvPr/>
          </p:nvSpPr>
          <p:spPr>
            <a:xfrm>
              <a:off x="2800424" y="1194392"/>
              <a:ext cx="1859042" cy="1444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86" y="8679"/>
                  </a:moveTo>
                  <a:cubicBezTo>
                    <a:pt x="18742" y="8679"/>
                    <a:pt x="18153" y="9494"/>
                    <a:pt x="17542" y="9494"/>
                  </a:cubicBezTo>
                  <a:cubicBezTo>
                    <a:pt x="17280" y="9494"/>
                    <a:pt x="17084" y="9325"/>
                    <a:pt x="16975" y="9157"/>
                  </a:cubicBezTo>
                  <a:cubicBezTo>
                    <a:pt x="16844" y="8960"/>
                    <a:pt x="16778" y="8707"/>
                    <a:pt x="16778" y="8427"/>
                  </a:cubicBezTo>
                  <a:lnTo>
                    <a:pt x="16778" y="0"/>
                  </a:lnTo>
                  <a:lnTo>
                    <a:pt x="2073" y="0"/>
                  </a:lnTo>
                  <a:cubicBezTo>
                    <a:pt x="916" y="0"/>
                    <a:pt x="0" y="1208"/>
                    <a:pt x="0" y="2668"/>
                  </a:cubicBezTo>
                  <a:lnTo>
                    <a:pt x="0" y="18932"/>
                  </a:lnTo>
                  <a:cubicBezTo>
                    <a:pt x="0" y="20420"/>
                    <a:pt x="938" y="21600"/>
                    <a:pt x="2073" y="21600"/>
                  </a:cubicBezTo>
                  <a:lnTo>
                    <a:pt x="16778" y="21600"/>
                  </a:lnTo>
                  <a:lnTo>
                    <a:pt x="16778" y="13173"/>
                  </a:lnTo>
                  <a:cubicBezTo>
                    <a:pt x="16778" y="12921"/>
                    <a:pt x="16844" y="12640"/>
                    <a:pt x="16975" y="12443"/>
                  </a:cubicBezTo>
                  <a:cubicBezTo>
                    <a:pt x="17084" y="12275"/>
                    <a:pt x="17280" y="12106"/>
                    <a:pt x="17542" y="12106"/>
                  </a:cubicBezTo>
                  <a:cubicBezTo>
                    <a:pt x="18153" y="12106"/>
                    <a:pt x="18742" y="12921"/>
                    <a:pt x="19985" y="12921"/>
                  </a:cubicBezTo>
                  <a:cubicBezTo>
                    <a:pt x="21229" y="12921"/>
                    <a:pt x="21600" y="11629"/>
                    <a:pt x="21600" y="10786"/>
                  </a:cubicBezTo>
                  <a:cubicBezTo>
                    <a:pt x="21600" y="9943"/>
                    <a:pt x="21229" y="8679"/>
                    <a:pt x="19986" y="8679"/>
                  </a:cubicBezTo>
                  <a:close/>
                </a:path>
              </a:pathLst>
            </a:custGeom>
            <a:solidFill>
              <a:srgbClr val="7DB3AD"/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/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6" name="Group 124">
            <a:extLst>
              <a:ext uri="{FF2B5EF4-FFF2-40B4-BE49-F238E27FC236}">
                <a16:creationId xmlns:a16="http://schemas.microsoft.com/office/drawing/2014/main" id="{871699B4-2614-419E-9879-BE6A920F6A23}"/>
              </a:ext>
            </a:extLst>
          </p:cNvPr>
          <p:cNvGrpSpPr/>
          <p:nvPr/>
        </p:nvGrpSpPr>
        <p:grpSpPr>
          <a:xfrm>
            <a:off x="5478054" y="4322808"/>
            <a:ext cx="5780005" cy="2034448"/>
            <a:chOff x="4184680" y="2713463"/>
            <a:chExt cx="5206896" cy="1444752"/>
          </a:xfrm>
        </p:grpSpPr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239F9FC2-3FB8-4F02-95B3-778AAA693956}"/>
                </a:ext>
              </a:extLst>
            </p:cNvPr>
            <p:cNvSpPr/>
            <p:nvPr/>
          </p:nvSpPr>
          <p:spPr>
            <a:xfrm>
              <a:off x="4184680" y="2713463"/>
              <a:ext cx="3824526" cy="1444752"/>
            </a:xfrm>
            <a:prstGeom prst="rect">
              <a:avLst/>
            </a:prstGeom>
            <a:gradFill>
              <a:gsLst>
                <a:gs pos="10000">
                  <a:schemeClr val="accent1">
                    <a:lumMod val="5000"/>
                    <a:lumOff val="95000"/>
                  </a:schemeClr>
                </a:gs>
                <a:gs pos="84000">
                  <a:schemeClr val="bg1">
                    <a:lumMod val="75000"/>
                  </a:schemeClr>
                </a:gs>
              </a:gsLst>
              <a:lin ang="18900000" scaled="1"/>
            </a:gradFill>
            <a:ln w="12700">
              <a:miter lim="400000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17FC26E1-65A6-45B1-B158-E9548F8B0E9F}"/>
                </a:ext>
              </a:extLst>
            </p:cNvPr>
            <p:cNvSpPr/>
            <p:nvPr/>
          </p:nvSpPr>
          <p:spPr>
            <a:xfrm>
              <a:off x="7532534" y="2713463"/>
              <a:ext cx="1859042" cy="1444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27" y="0"/>
                  </a:moveTo>
                  <a:lnTo>
                    <a:pt x="4822" y="0"/>
                  </a:lnTo>
                  <a:lnTo>
                    <a:pt x="4822" y="8416"/>
                  </a:lnTo>
                  <a:cubicBezTo>
                    <a:pt x="4822" y="8668"/>
                    <a:pt x="4756" y="8949"/>
                    <a:pt x="4625" y="9145"/>
                  </a:cubicBezTo>
                  <a:cubicBezTo>
                    <a:pt x="4516" y="9313"/>
                    <a:pt x="4320" y="9482"/>
                    <a:pt x="4058" y="9482"/>
                  </a:cubicBezTo>
                  <a:cubicBezTo>
                    <a:pt x="3447" y="9482"/>
                    <a:pt x="2858" y="8668"/>
                    <a:pt x="1615" y="8668"/>
                  </a:cubicBezTo>
                  <a:cubicBezTo>
                    <a:pt x="371" y="8668"/>
                    <a:pt x="0" y="9958"/>
                    <a:pt x="0" y="10800"/>
                  </a:cubicBezTo>
                  <a:cubicBezTo>
                    <a:pt x="0" y="11642"/>
                    <a:pt x="349" y="12932"/>
                    <a:pt x="1615" y="12932"/>
                  </a:cubicBezTo>
                  <a:cubicBezTo>
                    <a:pt x="2880" y="12932"/>
                    <a:pt x="3447" y="12118"/>
                    <a:pt x="4058" y="12118"/>
                  </a:cubicBezTo>
                  <a:cubicBezTo>
                    <a:pt x="4320" y="12118"/>
                    <a:pt x="4516" y="12287"/>
                    <a:pt x="4625" y="12455"/>
                  </a:cubicBezTo>
                  <a:cubicBezTo>
                    <a:pt x="4756" y="12651"/>
                    <a:pt x="4822" y="12904"/>
                    <a:pt x="4822" y="13184"/>
                  </a:cubicBezTo>
                  <a:lnTo>
                    <a:pt x="4822" y="21600"/>
                  </a:lnTo>
                  <a:lnTo>
                    <a:pt x="19527" y="21600"/>
                  </a:lnTo>
                  <a:cubicBezTo>
                    <a:pt x="20684" y="21600"/>
                    <a:pt x="21600" y="20394"/>
                    <a:pt x="21600" y="18935"/>
                  </a:cubicBezTo>
                  <a:lnTo>
                    <a:pt x="21600" y="2693"/>
                  </a:lnTo>
                  <a:cubicBezTo>
                    <a:pt x="21600" y="1178"/>
                    <a:pt x="20684" y="0"/>
                    <a:pt x="19527" y="0"/>
                  </a:cubicBezTo>
                  <a:close/>
                </a:path>
              </a:pathLst>
            </a:custGeom>
            <a:solidFill>
              <a:srgbClr val="88AA7E"/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/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78C98B7-4566-46C6-A118-F33A697417AB}"/>
              </a:ext>
            </a:extLst>
          </p:cNvPr>
          <p:cNvSpPr txBox="1"/>
          <p:nvPr/>
        </p:nvSpPr>
        <p:spPr>
          <a:xfrm>
            <a:off x="1325666" y="1600785"/>
            <a:ext cx="1855152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8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160</a:t>
            </a:r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млн руб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E8FA12-5CCA-4381-B7CD-B4D26AD49AF8}"/>
              </a:ext>
            </a:extLst>
          </p:cNvPr>
          <p:cNvSpPr txBox="1"/>
          <p:nvPr/>
        </p:nvSpPr>
        <p:spPr>
          <a:xfrm>
            <a:off x="9474740" y="4706472"/>
            <a:ext cx="1855152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8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3</a:t>
            </a:r>
          </a:p>
          <a:p>
            <a:pPr algn="ctr">
              <a:lnSpc>
                <a:spcPct val="90000"/>
              </a:lnSpc>
            </a:pP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млн руб.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8BA555-415F-42BA-A4AF-E1CB3E032941}"/>
              </a:ext>
            </a:extLst>
          </p:cNvPr>
          <p:cNvSpPr txBox="1"/>
          <p:nvPr/>
        </p:nvSpPr>
        <p:spPr>
          <a:xfrm>
            <a:off x="3434636" y="1267808"/>
            <a:ext cx="30560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hlink"/>
              </a:buClr>
              <a:buSzPts val="1100"/>
            </a:pPr>
            <a:r>
              <a:rPr lang="ru-RU" sz="4200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Культура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A960AE-DDD1-4CE9-A4B1-A7882248A91F}"/>
              </a:ext>
            </a:extLst>
          </p:cNvPr>
          <p:cNvSpPr txBox="1"/>
          <p:nvPr/>
        </p:nvSpPr>
        <p:spPr>
          <a:xfrm>
            <a:off x="2628788" y="2796191"/>
            <a:ext cx="46522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ГДК, библиотеки, музей</a:t>
            </a:r>
            <a:endParaRPr lang="ru-RU" sz="2100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2AFFED-3769-4697-9983-04B117DAB8FA}"/>
              </a:ext>
            </a:extLst>
          </p:cNvPr>
          <p:cNvSpPr txBox="1"/>
          <p:nvPr/>
        </p:nvSpPr>
        <p:spPr>
          <a:xfrm>
            <a:off x="5557421" y="4446606"/>
            <a:ext cx="3908906" cy="9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3600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Другие вопросы в </a:t>
            </a:r>
          </a:p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3600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области культуры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84E2CA-E03F-4689-90A6-4E6C62C055BC}"/>
              </a:ext>
            </a:extLst>
          </p:cNvPr>
          <p:cNvSpPr txBox="1"/>
          <p:nvPr/>
        </p:nvSpPr>
        <p:spPr>
          <a:xfrm>
            <a:off x="5362113" y="5986151"/>
            <a:ext cx="4411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900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Проведение культурных мероприятий</a:t>
            </a:r>
            <a:endParaRPr lang="ru-RU" sz="1900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353276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6;p15">
            <a:extLst>
              <a:ext uri="{FF2B5EF4-FFF2-40B4-BE49-F238E27FC236}">
                <a16:creationId xmlns:a16="http://schemas.microsoft.com/office/drawing/2014/main" id="{B7DA98A9-99C9-4EB2-AB3D-8CC47A847F5B}"/>
              </a:ext>
            </a:extLst>
          </p:cNvPr>
          <p:cNvSpPr txBox="1">
            <a:spLocks/>
          </p:cNvSpPr>
          <p:nvPr/>
        </p:nvSpPr>
        <p:spPr>
          <a:xfrm>
            <a:off x="1571348" y="62307"/>
            <a:ext cx="10067536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Общегосударственные вопросы– 537 млн руб. (5,1 %) </a:t>
            </a:r>
            <a:endParaRPr lang="ru-RU" sz="2400" b="1" kern="0" dirty="0">
              <a:solidFill>
                <a:schemeClr val="tx1"/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4" name="Freeform: Shape 8">
            <a:extLst>
              <a:ext uri="{FF2B5EF4-FFF2-40B4-BE49-F238E27FC236}">
                <a16:creationId xmlns:a16="http://schemas.microsoft.com/office/drawing/2014/main" id="{8A74B189-2FAC-4F1B-BA99-B5A1BF33A813}"/>
              </a:ext>
            </a:extLst>
          </p:cNvPr>
          <p:cNvSpPr/>
          <p:nvPr/>
        </p:nvSpPr>
        <p:spPr>
          <a:xfrm rot="10800000">
            <a:off x="2941171" y="3065900"/>
            <a:ext cx="590951" cy="1634570"/>
          </a:xfrm>
          <a:custGeom>
            <a:avLst/>
            <a:gdLst>
              <a:gd name="connsiteX0" fmla="*/ 469780 w 1769190"/>
              <a:gd name="connsiteY0" fmla="*/ 0 h 1299410"/>
              <a:gd name="connsiteX1" fmla="*/ 1769190 w 1769190"/>
              <a:gd name="connsiteY1" fmla="*/ 0 h 1299410"/>
              <a:gd name="connsiteX2" fmla="*/ 1769190 w 1769190"/>
              <a:gd name="connsiteY2" fmla="*/ 1299410 h 1299410"/>
              <a:gd name="connsiteX3" fmla="*/ 469780 w 1769190"/>
              <a:gd name="connsiteY3" fmla="*/ 1299410 h 1299410"/>
              <a:gd name="connsiteX4" fmla="*/ 469780 w 1769190"/>
              <a:gd name="connsiteY4" fmla="*/ 1142963 h 1299410"/>
              <a:gd name="connsiteX5" fmla="*/ 0 w 1769190"/>
              <a:gd name="connsiteY5" fmla="*/ 1142963 h 1299410"/>
              <a:gd name="connsiteX6" fmla="*/ 0 w 1769190"/>
              <a:gd name="connsiteY6" fmla="*/ 156447 h 1299410"/>
              <a:gd name="connsiteX7" fmla="*/ 469780 w 1769190"/>
              <a:gd name="connsiteY7" fmla="*/ 156447 h 1299410"/>
              <a:gd name="connsiteX0" fmla="*/ 469780 w 1769190"/>
              <a:gd name="connsiteY0" fmla="*/ 0 h 1299410"/>
              <a:gd name="connsiteX1" fmla="*/ 1769190 w 1769190"/>
              <a:gd name="connsiteY1" fmla="*/ 1299410 h 1299410"/>
              <a:gd name="connsiteX2" fmla="*/ 469780 w 1769190"/>
              <a:gd name="connsiteY2" fmla="*/ 1299410 h 1299410"/>
              <a:gd name="connsiteX3" fmla="*/ 469780 w 1769190"/>
              <a:gd name="connsiteY3" fmla="*/ 1142963 h 1299410"/>
              <a:gd name="connsiteX4" fmla="*/ 0 w 1769190"/>
              <a:gd name="connsiteY4" fmla="*/ 1142963 h 1299410"/>
              <a:gd name="connsiteX5" fmla="*/ 0 w 1769190"/>
              <a:gd name="connsiteY5" fmla="*/ 156447 h 1299410"/>
              <a:gd name="connsiteX6" fmla="*/ 469780 w 1769190"/>
              <a:gd name="connsiteY6" fmla="*/ 156447 h 1299410"/>
              <a:gd name="connsiteX7" fmla="*/ 469780 w 1769190"/>
              <a:gd name="connsiteY7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469780 w 469780"/>
              <a:gd name="connsiteY2" fmla="*/ 1142963 h 1299410"/>
              <a:gd name="connsiteX3" fmla="*/ 0 w 469780"/>
              <a:gd name="connsiteY3" fmla="*/ 1142963 h 1299410"/>
              <a:gd name="connsiteX4" fmla="*/ 0 w 469780"/>
              <a:gd name="connsiteY4" fmla="*/ 156447 h 1299410"/>
              <a:gd name="connsiteX5" fmla="*/ 469780 w 469780"/>
              <a:gd name="connsiteY5" fmla="*/ 156447 h 1299410"/>
              <a:gd name="connsiteX6" fmla="*/ 469780 w 469780"/>
              <a:gd name="connsiteY6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0 w 469780"/>
              <a:gd name="connsiteY2" fmla="*/ 1142963 h 1299410"/>
              <a:gd name="connsiteX3" fmla="*/ 0 w 469780"/>
              <a:gd name="connsiteY3" fmla="*/ 156447 h 1299410"/>
              <a:gd name="connsiteX4" fmla="*/ 469780 w 469780"/>
              <a:gd name="connsiteY4" fmla="*/ 156447 h 1299410"/>
              <a:gd name="connsiteX5" fmla="*/ 469780 w 469780"/>
              <a:gd name="connsiteY5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0 w 469780"/>
              <a:gd name="connsiteY2" fmla="*/ 1142963 h 1299410"/>
              <a:gd name="connsiteX3" fmla="*/ 0 w 469780"/>
              <a:gd name="connsiteY3" fmla="*/ 156447 h 1299410"/>
              <a:gd name="connsiteX4" fmla="*/ 469780 w 469780"/>
              <a:gd name="connsiteY4" fmla="*/ 0 h 1299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780" h="1299410">
                <a:moveTo>
                  <a:pt x="469780" y="0"/>
                </a:moveTo>
                <a:lnTo>
                  <a:pt x="469780" y="1299410"/>
                </a:lnTo>
                <a:lnTo>
                  <a:pt x="0" y="1142963"/>
                </a:lnTo>
                <a:lnTo>
                  <a:pt x="0" y="156447"/>
                </a:lnTo>
                <a:lnTo>
                  <a:pt x="469780" y="0"/>
                </a:lnTo>
                <a:close/>
              </a:path>
            </a:pathLst>
          </a:custGeom>
          <a:solidFill>
            <a:srgbClr val="8E8F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CD8065C8-9BF6-4867-8C67-1D01B63B0205}"/>
              </a:ext>
            </a:extLst>
          </p:cNvPr>
          <p:cNvSpPr/>
          <p:nvPr/>
        </p:nvSpPr>
        <p:spPr>
          <a:xfrm rot="10800000">
            <a:off x="3532120" y="3262700"/>
            <a:ext cx="2912301" cy="1240970"/>
          </a:xfrm>
          <a:prstGeom prst="rect">
            <a:avLst/>
          </a:prstGeom>
          <a:solidFill>
            <a:srgbClr val="ACADD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20CA07C4-5BDF-4C53-A5C8-C55CE2F3C5B5}"/>
              </a:ext>
            </a:extLst>
          </p:cNvPr>
          <p:cNvSpPr/>
          <p:nvPr/>
        </p:nvSpPr>
        <p:spPr>
          <a:xfrm rot="10800000">
            <a:off x="1614035" y="3065900"/>
            <a:ext cx="1327136" cy="1634570"/>
          </a:xfrm>
          <a:prstGeom prst="rect">
            <a:avLst/>
          </a:prstGeom>
          <a:solidFill>
            <a:srgbClr val="ACADD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11">
            <a:extLst>
              <a:ext uri="{FF2B5EF4-FFF2-40B4-BE49-F238E27FC236}">
                <a16:creationId xmlns:a16="http://schemas.microsoft.com/office/drawing/2014/main" id="{837CECAD-ED80-4833-811B-1359A02994F9}"/>
              </a:ext>
            </a:extLst>
          </p:cNvPr>
          <p:cNvSpPr/>
          <p:nvPr/>
        </p:nvSpPr>
        <p:spPr>
          <a:xfrm>
            <a:off x="9661671" y="3041021"/>
            <a:ext cx="590952" cy="1634570"/>
          </a:xfrm>
          <a:custGeom>
            <a:avLst/>
            <a:gdLst>
              <a:gd name="connsiteX0" fmla="*/ 469780 w 1769190"/>
              <a:gd name="connsiteY0" fmla="*/ 0 h 1299410"/>
              <a:gd name="connsiteX1" fmla="*/ 1769190 w 1769190"/>
              <a:gd name="connsiteY1" fmla="*/ 0 h 1299410"/>
              <a:gd name="connsiteX2" fmla="*/ 1769190 w 1769190"/>
              <a:gd name="connsiteY2" fmla="*/ 1299410 h 1299410"/>
              <a:gd name="connsiteX3" fmla="*/ 469780 w 1769190"/>
              <a:gd name="connsiteY3" fmla="*/ 1299410 h 1299410"/>
              <a:gd name="connsiteX4" fmla="*/ 469780 w 1769190"/>
              <a:gd name="connsiteY4" fmla="*/ 1142963 h 1299410"/>
              <a:gd name="connsiteX5" fmla="*/ 0 w 1769190"/>
              <a:gd name="connsiteY5" fmla="*/ 1142963 h 1299410"/>
              <a:gd name="connsiteX6" fmla="*/ 0 w 1769190"/>
              <a:gd name="connsiteY6" fmla="*/ 156447 h 1299410"/>
              <a:gd name="connsiteX7" fmla="*/ 469780 w 1769190"/>
              <a:gd name="connsiteY7" fmla="*/ 156447 h 1299410"/>
              <a:gd name="connsiteX0" fmla="*/ 469780 w 1769190"/>
              <a:gd name="connsiteY0" fmla="*/ 0 h 1299410"/>
              <a:gd name="connsiteX1" fmla="*/ 1769190 w 1769190"/>
              <a:gd name="connsiteY1" fmla="*/ 1299410 h 1299410"/>
              <a:gd name="connsiteX2" fmla="*/ 469780 w 1769190"/>
              <a:gd name="connsiteY2" fmla="*/ 1299410 h 1299410"/>
              <a:gd name="connsiteX3" fmla="*/ 469780 w 1769190"/>
              <a:gd name="connsiteY3" fmla="*/ 1142963 h 1299410"/>
              <a:gd name="connsiteX4" fmla="*/ 0 w 1769190"/>
              <a:gd name="connsiteY4" fmla="*/ 1142963 h 1299410"/>
              <a:gd name="connsiteX5" fmla="*/ 0 w 1769190"/>
              <a:gd name="connsiteY5" fmla="*/ 156447 h 1299410"/>
              <a:gd name="connsiteX6" fmla="*/ 469780 w 1769190"/>
              <a:gd name="connsiteY6" fmla="*/ 156447 h 1299410"/>
              <a:gd name="connsiteX7" fmla="*/ 469780 w 1769190"/>
              <a:gd name="connsiteY7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469780 w 469780"/>
              <a:gd name="connsiteY2" fmla="*/ 1142963 h 1299410"/>
              <a:gd name="connsiteX3" fmla="*/ 0 w 469780"/>
              <a:gd name="connsiteY3" fmla="*/ 1142963 h 1299410"/>
              <a:gd name="connsiteX4" fmla="*/ 0 w 469780"/>
              <a:gd name="connsiteY4" fmla="*/ 156447 h 1299410"/>
              <a:gd name="connsiteX5" fmla="*/ 469780 w 469780"/>
              <a:gd name="connsiteY5" fmla="*/ 156447 h 1299410"/>
              <a:gd name="connsiteX6" fmla="*/ 469780 w 469780"/>
              <a:gd name="connsiteY6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0 w 469780"/>
              <a:gd name="connsiteY2" fmla="*/ 1142963 h 1299410"/>
              <a:gd name="connsiteX3" fmla="*/ 0 w 469780"/>
              <a:gd name="connsiteY3" fmla="*/ 156447 h 1299410"/>
              <a:gd name="connsiteX4" fmla="*/ 469780 w 469780"/>
              <a:gd name="connsiteY4" fmla="*/ 156447 h 1299410"/>
              <a:gd name="connsiteX5" fmla="*/ 469780 w 469780"/>
              <a:gd name="connsiteY5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0 w 469780"/>
              <a:gd name="connsiteY2" fmla="*/ 1142963 h 1299410"/>
              <a:gd name="connsiteX3" fmla="*/ 0 w 469780"/>
              <a:gd name="connsiteY3" fmla="*/ 156447 h 1299410"/>
              <a:gd name="connsiteX4" fmla="*/ 469780 w 469780"/>
              <a:gd name="connsiteY4" fmla="*/ 0 h 1299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780" h="1299410">
                <a:moveTo>
                  <a:pt x="469780" y="0"/>
                </a:moveTo>
                <a:lnTo>
                  <a:pt x="469780" y="1299410"/>
                </a:lnTo>
                <a:lnTo>
                  <a:pt x="0" y="1142963"/>
                </a:lnTo>
                <a:lnTo>
                  <a:pt x="0" y="156447"/>
                </a:lnTo>
                <a:lnTo>
                  <a:pt x="469780" y="0"/>
                </a:lnTo>
                <a:close/>
              </a:path>
            </a:pathLst>
          </a:custGeom>
          <a:solidFill>
            <a:srgbClr val="22786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01B5809D-021C-4247-9C26-89A609E8581C}"/>
              </a:ext>
            </a:extLst>
          </p:cNvPr>
          <p:cNvSpPr/>
          <p:nvPr/>
        </p:nvSpPr>
        <p:spPr>
          <a:xfrm>
            <a:off x="6655298" y="3237821"/>
            <a:ext cx="3006376" cy="1240970"/>
          </a:xfrm>
          <a:prstGeom prst="rect">
            <a:avLst/>
          </a:prstGeom>
          <a:solidFill>
            <a:srgbClr val="30A69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DCE83BCD-F889-4629-8072-FA6DD558F997}"/>
              </a:ext>
            </a:extLst>
          </p:cNvPr>
          <p:cNvSpPr/>
          <p:nvPr/>
        </p:nvSpPr>
        <p:spPr>
          <a:xfrm>
            <a:off x="10252625" y="3041021"/>
            <a:ext cx="1412949" cy="1634570"/>
          </a:xfrm>
          <a:prstGeom prst="rect">
            <a:avLst/>
          </a:prstGeom>
          <a:solidFill>
            <a:srgbClr val="30A69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14">
            <a:extLst>
              <a:ext uri="{FF2B5EF4-FFF2-40B4-BE49-F238E27FC236}">
                <a16:creationId xmlns:a16="http://schemas.microsoft.com/office/drawing/2014/main" id="{27FB5A72-E74D-4984-8102-505B7772E3B0}"/>
              </a:ext>
            </a:extLst>
          </p:cNvPr>
          <p:cNvSpPr/>
          <p:nvPr/>
        </p:nvSpPr>
        <p:spPr>
          <a:xfrm rot="10800000">
            <a:off x="8103767" y="987732"/>
            <a:ext cx="590951" cy="1634570"/>
          </a:xfrm>
          <a:custGeom>
            <a:avLst/>
            <a:gdLst>
              <a:gd name="connsiteX0" fmla="*/ 469780 w 1769190"/>
              <a:gd name="connsiteY0" fmla="*/ 0 h 1299410"/>
              <a:gd name="connsiteX1" fmla="*/ 1769190 w 1769190"/>
              <a:gd name="connsiteY1" fmla="*/ 0 h 1299410"/>
              <a:gd name="connsiteX2" fmla="*/ 1769190 w 1769190"/>
              <a:gd name="connsiteY2" fmla="*/ 1299410 h 1299410"/>
              <a:gd name="connsiteX3" fmla="*/ 469780 w 1769190"/>
              <a:gd name="connsiteY3" fmla="*/ 1299410 h 1299410"/>
              <a:gd name="connsiteX4" fmla="*/ 469780 w 1769190"/>
              <a:gd name="connsiteY4" fmla="*/ 1142963 h 1299410"/>
              <a:gd name="connsiteX5" fmla="*/ 0 w 1769190"/>
              <a:gd name="connsiteY5" fmla="*/ 1142963 h 1299410"/>
              <a:gd name="connsiteX6" fmla="*/ 0 w 1769190"/>
              <a:gd name="connsiteY6" fmla="*/ 156447 h 1299410"/>
              <a:gd name="connsiteX7" fmla="*/ 469780 w 1769190"/>
              <a:gd name="connsiteY7" fmla="*/ 156447 h 1299410"/>
              <a:gd name="connsiteX0" fmla="*/ 469780 w 1769190"/>
              <a:gd name="connsiteY0" fmla="*/ 0 h 1299410"/>
              <a:gd name="connsiteX1" fmla="*/ 1769190 w 1769190"/>
              <a:gd name="connsiteY1" fmla="*/ 1299410 h 1299410"/>
              <a:gd name="connsiteX2" fmla="*/ 469780 w 1769190"/>
              <a:gd name="connsiteY2" fmla="*/ 1299410 h 1299410"/>
              <a:gd name="connsiteX3" fmla="*/ 469780 w 1769190"/>
              <a:gd name="connsiteY3" fmla="*/ 1142963 h 1299410"/>
              <a:gd name="connsiteX4" fmla="*/ 0 w 1769190"/>
              <a:gd name="connsiteY4" fmla="*/ 1142963 h 1299410"/>
              <a:gd name="connsiteX5" fmla="*/ 0 w 1769190"/>
              <a:gd name="connsiteY5" fmla="*/ 156447 h 1299410"/>
              <a:gd name="connsiteX6" fmla="*/ 469780 w 1769190"/>
              <a:gd name="connsiteY6" fmla="*/ 156447 h 1299410"/>
              <a:gd name="connsiteX7" fmla="*/ 469780 w 1769190"/>
              <a:gd name="connsiteY7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469780 w 469780"/>
              <a:gd name="connsiteY2" fmla="*/ 1142963 h 1299410"/>
              <a:gd name="connsiteX3" fmla="*/ 0 w 469780"/>
              <a:gd name="connsiteY3" fmla="*/ 1142963 h 1299410"/>
              <a:gd name="connsiteX4" fmla="*/ 0 w 469780"/>
              <a:gd name="connsiteY4" fmla="*/ 156447 h 1299410"/>
              <a:gd name="connsiteX5" fmla="*/ 469780 w 469780"/>
              <a:gd name="connsiteY5" fmla="*/ 156447 h 1299410"/>
              <a:gd name="connsiteX6" fmla="*/ 469780 w 469780"/>
              <a:gd name="connsiteY6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0 w 469780"/>
              <a:gd name="connsiteY2" fmla="*/ 1142963 h 1299410"/>
              <a:gd name="connsiteX3" fmla="*/ 0 w 469780"/>
              <a:gd name="connsiteY3" fmla="*/ 156447 h 1299410"/>
              <a:gd name="connsiteX4" fmla="*/ 469780 w 469780"/>
              <a:gd name="connsiteY4" fmla="*/ 156447 h 1299410"/>
              <a:gd name="connsiteX5" fmla="*/ 469780 w 469780"/>
              <a:gd name="connsiteY5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0 w 469780"/>
              <a:gd name="connsiteY2" fmla="*/ 1142963 h 1299410"/>
              <a:gd name="connsiteX3" fmla="*/ 0 w 469780"/>
              <a:gd name="connsiteY3" fmla="*/ 156447 h 1299410"/>
              <a:gd name="connsiteX4" fmla="*/ 469780 w 469780"/>
              <a:gd name="connsiteY4" fmla="*/ 0 h 1299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780" h="1299410">
                <a:moveTo>
                  <a:pt x="469780" y="0"/>
                </a:moveTo>
                <a:lnTo>
                  <a:pt x="469780" y="1299410"/>
                </a:lnTo>
                <a:lnTo>
                  <a:pt x="0" y="1142963"/>
                </a:lnTo>
                <a:lnTo>
                  <a:pt x="0" y="156447"/>
                </a:lnTo>
                <a:lnTo>
                  <a:pt x="469780" y="0"/>
                </a:lnTo>
                <a:close/>
              </a:path>
            </a:pathLst>
          </a:custGeom>
          <a:solidFill>
            <a:srgbClr val="3C546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CB4DF5CA-BB8C-4F7A-94AC-1B663DD9BB49}"/>
              </a:ext>
            </a:extLst>
          </p:cNvPr>
          <p:cNvSpPr/>
          <p:nvPr/>
        </p:nvSpPr>
        <p:spPr>
          <a:xfrm rot="10800000">
            <a:off x="8694135" y="1184532"/>
            <a:ext cx="2956423" cy="1240970"/>
          </a:xfrm>
          <a:prstGeom prst="rect">
            <a:avLst/>
          </a:prstGeom>
          <a:solidFill>
            <a:srgbClr val="5D80A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FC1897A8-B5A9-43B6-825C-88B8BB8D7E77}"/>
              </a:ext>
            </a:extLst>
          </p:cNvPr>
          <p:cNvSpPr/>
          <p:nvPr/>
        </p:nvSpPr>
        <p:spPr>
          <a:xfrm rot="10800000">
            <a:off x="6655298" y="987732"/>
            <a:ext cx="1493078" cy="1634570"/>
          </a:xfrm>
          <a:prstGeom prst="rect">
            <a:avLst/>
          </a:prstGeom>
          <a:solidFill>
            <a:srgbClr val="5D80A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7">
            <a:extLst>
              <a:ext uri="{FF2B5EF4-FFF2-40B4-BE49-F238E27FC236}">
                <a16:creationId xmlns:a16="http://schemas.microsoft.com/office/drawing/2014/main" id="{3B930DB2-ED88-43EA-BE52-D4E5F9A7F625}"/>
              </a:ext>
            </a:extLst>
          </p:cNvPr>
          <p:cNvSpPr/>
          <p:nvPr/>
        </p:nvSpPr>
        <p:spPr>
          <a:xfrm>
            <a:off x="4360391" y="960146"/>
            <a:ext cx="590951" cy="1634570"/>
          </a:xfrm>
          <a:custGeom>
            <a:avLst/>
            <a:gdLst>
              <a:gd name="connsiteX0" fmla="*/ 469780 w 1769190"/>
              <a:gd name="connsiteY0" fmla="*/ 0 h 1299410"/>
              <a:gd name="connsiteX1" fmla="*/ 1769190 w 1769190"/>
              <a:gd name="connsiteY1" fmla="*/ 0 h 1299410"/>
              <a:gd name="connsiteX2" fmla="*/ 1769190 w 1769190"/>
              <a:gd name="connsiteY2" fmla="*/ 1299410 h 1299410"/>
              <a:gd name="connsiteX3" fmla="*/ 469780 w 1769190"/>
              <a:gd name="connsiteY3" fmla="*/ 1299410 h 1299410"/>
              <a:gd name="connsiteX4" fmla="*/ 469780 w 1769190"/>
              <a:gd name="connsiteY4" fmla="*/ 1142963 h 1299410"/>
              <a:gd name="connsiteX5" fmla="*/ 0 w 1769190"/>
              <a:gd name="connsiteY5" fmla="*/ 1142963 h 1299410"/>
              <a:gd name="connsiteX6" fmla="*/ 0 w 1769190"/>
              <a:gd name="connsiteY6" fmla="*/ 156447 h 1299410"/>
              <a:gd name="connsiteX7" fmla="*/ 469780 w 1769190"/>
              <a:gd name="connsiteY7" fmla="*/ 156447 h 1299410"/>
              <a:gd name="connsiteX0" fmla="*/ 469780 w 1769190"/>
              <a:gd name="connsiteY0" fmla="*/ 0 h 1299410"/>
              <a:gd name="connsiteX1" fmla="*/ 1769190 w 1769190"/>
              <a:gd name="connsiteY1" fmla="*/ 1299410 h 1299410"/>
              <a:gd name="connsiteX2" fmla="*/ 469780 w 1769190"/>
              <a:gd name="connsiteY2" fmla="*/ 1299410 h 1299410"/>
              <a:gd name="connsiteX3" fmla="*/ 469780 w 1769190"/>
              <a:gd name="connsiteY3" fmla="*/ 1142963 h 1299410"/>
              <a:gd name="connsiteX4" fmla="*/ 0 w 1769190"/>
              <a:gd name="connsiteY4" fmla="*/ 1142963 h 1299410"/>
              <a:gd name="connsiteX5" fmla="*/ 0 w 1769190"/>
              <a:gd name="connsiteY5" fmla="*/ 156447 h 1299410"/>
              <a:gd name="connsiteX6" fmla="*/ 469780 w 1769190"/>
              <a:gd name="connsiteY6" fmla="*/ 156447 h 1299410"/>
              <a:gd name="connsiteX7" fmla="*/ 469780 w 1769190"/>
              <a:gd name="connsiteY7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469780 w 469780"/>
              <a:gd name="connsiteY2" fmla="*/ 1142963 h 1299410"/>
              <a:gd name="connsiteX3" fmla="*/ 0 w 469780"/>
              <a:gd name="connsiteY3" fmla="*/ 1142963 h 1299410"/>
              <a:gd name="connsiteX4" fmla="*/ 0 w 469780"/>
              <a:gd name="connsiteY4" fmla="*/ 156447 h 1299410"/>
              <a:gd name="connsiteX5" fmla="*/ 469780 w 469780"/>
              <a:gd name="connsiteY5" fmla="*/ 156447 h 1299410"/>
              <a:gd name="connsiteX6" fmla="*/ 469780 w 469780"/>
              <a:gd name="connsiteY6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0 w 469780"/>
              <a:gd name="connsiteY2" fmla="*/ 1142963 h 1299410"/>
              <a:gd name="connsiteX3" fmla="*/ 0 w 469780"/>
              <a:gd name="connsiteY3" fmla="*/ 156447 h 1299410"/>
              <a:gd name="connsiteX4" fmla="*/ 469780 w 469780"/>
              <a:gd name="connsiteY4" fmla="*/ 156447 h 1299410"/>
              <a:gd name="connsiteX5" fmla="*/ 469780 w 469780"/>
              <a:gd name="connsiteY5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0 w 469780"/>
              <a:gd name="connsiteY2" fmla="*/ 1142963 h 1299410"/>
              <a:gd name="connsiteX3" fmla="*/ 0 w 469780"/>
              <a:gd name="connsiteY3" fmla="*/ 156447 h 1299410"/>
              <a:gd name="connsiteX4" fmla="*/ 469780 w 469780"/>
              <a:gd name="connsiteY4" fmla="*/ 0 h 1299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780" h="1299410">
                <a:moveTo>
                  <a:pt x="469780" y="0"/>
                </a:moveTo>
                <a:lnTo>
                  <a:pt x="469780" y="1299410"/>
                </a:lnTo>
                <a:lnTo>
                  <a:pt x="0" y="1142963"/>
                </a:lnTo>
                <a:lnTo>
                  <a:pt x="0" y="156447"/>
                </a:lnTo>
                <a:lnTo>
                  <a:pt x="469780" y="0"/>
                </a:lnTo>
                <a:close/>
              </a:path>
            </a:pathLst>
          </a:custGeom>
          <a:solidFill>
            <a:srgbClr val="64845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BAD2BF11-854E-4017-9A5E-1C5EA6B66B23}"/>
              </a:ext>
            </a:extLst>
          </p:cNvPr>
          <p:cNvSpPr/>
          <p:nvPr/>
        </p:nvSpPr>
        <p:spPr>
          <a:xfrm>
            <a:off x="1544661" y="1156946"/>
            <a:ext cx="2797201" cy="1240970"/>
          </a:xfrm>
          <a:prstGeom prst="rect">
            <a:avLst/>
          </a:prstGeom>
          <a:solidFill>
            <a:srgbClr val="95B18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7D6B1CF0-E943-4811-A00A-42EB2A4249E7}"/>
              </a:ext>
            </a:extLst>
          </p:cNvPr>
          <p:cNvSpPr/>
          <p:nvPr/>
        </p:nvSpPr>
        <p:spPr>
          <a:xfrm>
            <a:off x="4951343" y="960146"/>
            <a:ext cx="1493078" cy="1634570"/>
          </a:xfrm>
          <a:prstGeom prst="rect">
            <a:avLst/>
          </a:prstGeom>
          <a:solidFill>
            <a:srgbClr val="95B18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oogle Shape;1943;p37">
            <a:extLst>
              <a:ext uri="{FF2B5EF4-FFF2-40B4-BE49-F238E27FC236}">
                <a16:creationId xmlns:a16="http://schemas.microsoft.com/office/drawing/2014/main" id="{CF2BC5B7-181F-44BA-851B-8D01506FF584}"/>
              </a:ext>
            </a:extLst>
          </p:cNvPr>
          <p:cNvSpPr/>
          <p:nvPr/>
        </p:nvSpPr>
        <p:spPr>
          <a:xfrm>
            <a:off x="1405730" y="1175643"/>
            <a:ext cx="3150418" cy="124097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1100"/>
              <a:buFont typeface="Arial"/>
              <a:buNone/>
            </a:pPr>
            <a:r>
              <a:rPr lang="ru-RU" sz="2000" b="1" kern="0" dirty="0">
                <a:solidFill>
                  <a:srgbClr val="191919"/>
                </a:solidFill>
                <a:ea typeface="Roboto"/>
                <a:cs typeface="Times New Roman" panose="02020603050405020304" pitchFamily="18" charset="0"/>
                <a:sym typeface="Roboto"/>
              </a:rPr>
              <a:t>Функционирование представительных органов 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  <a:buSzPts val="1100"/>
              <a:buFont typeface="Arial"/>
              <a:buNone/>
            </a:pPr>
            <a:r>
              <a:rPr lang="ru-RU" sz="2000" b="1" kern="0" dirty="0">
                <a:solidFill>
                  <a:srgbClr val="191919"/>
                </a:solidFill>
                <a:ea typeface="Roboto"/>
                <a:cs typeface="Times New Roman" panose="02020603050405020304" pitchFamily="18" charset="0"/>
                <a:sym typeface="Roboto"/>
              </a:rPr>
              <a:t>местных образований</a:t>
            </a:r>
            <a:endParaRPr sz="2000" b="1" kern="0" dirty="0">
              <a:solidFill>
                <a:srgbClr val="191919"/>
              </a:solidFill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17" name="Google Shape;1943;p37">
            <a:extLst>
              <a:ext uri="{FF2B5EF4-FFF2-40B4-BE49-F238E27FC236}">
                <a16:creationId xmlns:a16="http://schemas.microsoft.com/office/drawing/2014/main" id="{219DF2C1-7483-4013-821B-311D4EF30AF7}"/>
              </a:ext>
            </a:extLst>
          </p:cNvPr>
          <p:cNvSpPr/>
          <p:nvPr/>
        </p:nvSpPr>
        <p:spPr>
          <a:xfrm>
            <a:off x="8618180" y="1407880"/>
            <a:ext cx="3108332" cy="77902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  <a:buFont typeface="Arial"/>
              <a:buNone/>
            </a:pPr>
            <a:r>
              <a:rPr lang="ru-RU" sz="2000" b="1" kern="0" dirty="0">
                <a:solidFill>
                  <a:srgbClr val="191919"/>
                </a:solidFill>
                <a:ea typeface="Roboto"/>
                <a:cs typeface="Times New Roman" panose="02020603050405020304" pitchFamily="18" charset="0"/>
                <a:sym typeface="Roboto"/>
              </a:rPr>
              <a:t>Функционирование местной администрации</a:t>
            </a:r>
            <a:endParaRPr sz="2000" b="1" kern="0" dirty="0">
              <a:solidFill>
                <a:srgbClr val="191919"/>
              </a:solidFill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18" name="Google Shape;1943;p37">
            <a:extLst>
              <a:ext uri="{FF2B5EF4-FFF2-40B4-BE49-F238E27FC236}">
                <a16:creationId xmlns:a16="http://schemas.microsoft.com/office/drawing/2014/main" id="{09627C48-A307-4A20-883D-C15FA9AD9D14}"/>
              </a:ext>
            </a:extLst>
          </p:cNvPr>
          <p:cNvSpPr/>
          <p:nvPr/>
        </p:nvSpPr>
        <p:spPr>
          <a:xfrm>
            <a:off x="6813504" y="3355430"/>
            <a:ext cx="3006377" cy="111111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  <a:buClr>
                <a:srgbClr val="000000"/>
              </a:buClr>
              <a:buSzPts val="1100"/>
              <a:buFont typeface="Arial"/>
              <a:buNone/>
            </a:pPr>
            <a:r>
              <a:rPr lang="ru-RU" b="1" kern="0" dirty="0">
                <a:solidFill>
                  <a:srgbClr val="191919"/>
                </a:solidFill>
                <a:ea typeface="Roboto"/>
                <a:cs typeface="Times New Roman" panose="02020603050405020304" pitchFamily="18" charset="0"/>
                <a:sym typeface="Roboto"/>
              </a:rPr>
              <a:t>Другие общегосударственные вопросы </a:t>
            </a:r>
          </a:p>
          <a:p>
            <a:pPr>
              <a:lnSpc>
                <a:spcPct val="80000"/>
              </a:lnSpc>
              <a:buClr>
                <a:srgbClr val="000000"/>
              </a:buClr>
              <a:buSzPts val="1100"/>
              <a:buFont typeface="Arial"/>
              <a:buNone/>
            </a:pPr>
            <a:endParaRPr lang="ru-RU" sz="800" b="1" kern="0" dirty="0">
              <a:solidFill>
                <a:srgbClr val="191919"/>
              </a:solidFill>
              <a:ea typeface="Roboto"/>
              <a:cs typeface="Times New Roman" panose="02020603050405020304" pitchFamily="18" charset="0"/>
              <a:sym typeface="Roboto"/>
            </a:endParaRPr>
          </a:p>
          <a:p>
            <a:pPr>
              <a:lnSpc>
                <a:spcPct val="80000"/>
              </a:lnSpc>
              <a:buClr>
                <a:srgbClr val="000000"/>
              </a:buClr>
              <a:buSzPts val="1100"/>
              <a:buFont typeface="Arial"/>
              <a:buNone/>
            </a:pPr>
            <a:r>
              <a:rPr lang="ru-RU" sz="1500" b="1" kern="0" dirty="0">
                <a:solidFill>
                  <a:srgbClr val="191919"/>
                </a:solidFill>
                <a:ea typeface="Roboto"/>
                <a:cs typeface="Times New Roman" panose="02020603050405020304" pitchFamily="18" charset="0"/>
                <a:sym typeface="Roboto"/>
              </a:rPr>
              <a:t>(ЦФО, КДН, опека,</a:t>
            </a:r>
          </a:p>
          <a:p>
            <a:pPr>
              <a:lnSpc>
                <a:spcPct val="80000"/>
              </a:lnSpc>
              <a:buClr>
                <a:srgbClr val="000000"/>
              </a:buClr>
              <a:buSzPts val="1100"/>
              <a:buFont typeface="Arial"/>
              <a:buNone/>
            </a:pPr>
            <a:r>
              <a:rPr lang="ru-RU" sz="1500" b="1" kern="0" dirty="0">
                <a:solidFill>
                  <a:srgbClr val="191919"/>
                </a:solidFill>
                <a:ea typeface="Roboto"/>
                <a:cs typeface="Times New Roman" panose="02020603050405020304" pitchFamily="18" charset="0"/>
                <a:sym typeface="Roboto"/>
              </a:rPr>
              <a:t>административная комиссия)</a:t>
            </a:r>
            <a:endParaRPr sz="1500" b="1" kern="0" dirty="0">
              <a:solidFill>
                <a:srgbClr val="191919"/>
              </a:solidFill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FEE9F7-2CE1-49DF-AFA8-FEDA2D4FD0BC}"/>
              </a:ext>
            </a:extLst>
          </p:cNvPr>
          <p:cNvSpPr txBox="1"/>
          <p:nvPr/>
        </p:nvSpPr>
        <p:spPr>
          <a:xfrm>
            <a:off x="10032038" y="3382790"/>
            <a:ext cx="1855152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302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млн руб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0A12A1-1C7E-4D74-A592-9A248F2A82C3}"/>
              </a:ext>
            </a:extLst>
          </p:cNvPr>
          <p:cNvSpPr txBox="1"/>
          <p:nvPr/>
        </p:nvSpPr>
        <p:spPr>
          <a:xfrm>
            <a:off x="6427060" y="1294157"/>
            <a:ext cx="1855152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211</a:t>
            </a:r>
            <a:endParaRPr lang="ru-RU" sz="24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млн руб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42A777-F9FF-43C5-A7B7-B8CE15ADBB7A}"/>
              </a:ext>
            </a:extLst>
          </p:cNvPr>
          <p:cNvSpPr txBox="1"/>
          <p:nvPr/>
        </p:nvSpPr>
        <p:spPr>
          <a:xfrm>
            <a:off x="4786607" y="1283659"/>
            <a:ext cx="1855152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18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млн руб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6DDA06-6B7E-4864-9997-2C698839845C}"/>
              </a:ext>
            </a:extLst>
          </p:cNvPr>
          <p:cNvSpPr txBox="1"/>
          <p:nvPr/>
        </p:nvSpPr>
        <p:spPr>
          <a:xfrm>
            <a:off x="1368315" y="3407669"/>
            <a:ext cx="1855152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5</a:t>
            </a:r>
          </a:p>
          <a:p>
            <a:pPr algn="ctr">
              <a:lnSpc>
                <a:spcPct val="90000"/>
              </a:lnSpc>
            </a:pP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млн руб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Google Shape;1943;p37">
            <a:extLst>
              <a:ext uri="{FF2B5EF4-FFF2-40B4-BE49-F238E27FC236}">
                <a16:creationId xmlns:a16="http://schemas.microsoft.com/office/drawing/2014/main" id="{178A39FC-9E6C-4BB8-AFF8-90FF45FC0274}"/>
              </a:ext>
            </a:extLst>
          </p:cNvPr>
          <p:cNvSpPr/>
          <p:nvPr/>
        </p:nvSpPr>
        <p:spPr>
          <a:xfrm>
            <a:off x="3634782" y="3493672"/>
            <a:ext cx="2603647" cy="77902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  <a:buFont typeface="Arial"/>
              <a:buNone/>
            </a:pPr>
            <a:r>
              <a:rPr lang="ru-RU" sz="2000" b="1" kern="0" dirty="0">
                <a:solidFill>
                  <a:srgbClr val="191919"/>
                </a:solidFill>
                <a:ea typeface="Roboto"/>
                <a:cs typeface="Times New Roman" panose="02020603050405020304" pitchFamily="18" charset="0"/>
                <a:sym typeface="Roboto"/>
              </a:rPr>
              <a:t>Резервные фонды</a:t>
            </a:r>
            <a:endParaRPr sz="2000" b="1" kern="0" dirty="0">
              <a:solidFill>
                <a:srgbClr val="191919"/>
              </a:solidFill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24" name="Freeform: Shape 17">
            <a:extLst>
              <a:ext uri="{FF2B5EF4-FFF2-40B4-BE49-F238E27FC236}">
                <a16:creationId xmlns:a16="http://schemas.microsoft.com/office/drawing/2014/main" id="{D2D5570C-FEFD-4A78-B2E5-767D2D709D1A}"/>
              </a:ext>
            </a:extLst>
          </p:cNvPr>
          <p:cNvSpPr/>
          <p:nvPr/>
        </p:nvSpPr>
        <p:spPr>
          <a:xfrm>
            <a:off x="6754781" y="4883769"/>
            <a:ext cx="590951" cy="1634570"/>
          </a:xfrm>
          <a:custGeom>
            <a:avLst/>
            <a:gdLst>
              <a:gd name="connsiteX0" fmla="*/ 469780 w 1769190"/>
              <a:gd name="connsiteY0" fmla="*/ 0 h 1299410"/>
              <a:gd name="connsiteX1" fmla="*/ 1769190 w 1769190"/>
              <a:gd name="connsiteY1" fmla="*/ 0 h 1299410"/>
              <a:gd name="connsiteX2" fmla="*/ 1769190 w 1769190"/>
              <a:gd name="connsiteY2" fmla="*/ 1299410 h 1299410"/>
              <a:gd name="connsiteX3" fmla="*/ 469780 w 1769190"/>
              <a:gd name="connsiteY3" fmla="*/ 1299410 h 1299410"/>
              <a:gd name="connsiteX4" fmla="*/ 469780 w 1769190"/>
              <a:gd name="connsiteY4" fmla="*/ 1142963 h 1299410"/>
              <a:gd name="connsiteX5" fmla="*/ 0 w 1769190"/>
              <a:gd name="connsiteY5" fmla="*/ 1142963 h 1299410"/>
              <a:gd name="connsiteX6" fmla="*/ 0 w 1769190"/>
              <a:gd name="connsiteY6" fmla="*/ 156447 h 1299410"/>
              <a:gd name="connsiteX7" fmla="*/ 469780 w 1769190"/>
              <a:gd name="connsiteY7" fmla="*/ 156447 h 1299410"/>
              <a:gd name="connsiteX0" fmla="*/ 469780 w 1769190"/>
              <a:gd name="connsiteY0" fmla="*/ 0 h 1299410"/>
              <a:gd name="connsiteX1" fmla="*/ 1769190 w 1769190"/>
              <a:gd name="connsiteY1" fmla="*/ 1299410 h 1299410"/>
              <a:gd name="connsiteX2" fmla="*/ 469780 w 1769190"/>
              <a:gd name="connsiteY2" fmla="*/ 1299410 h 1299410"/>
              <a:gd name="connsiteX3" fmla="*/ 469780 w 1769190"/>
              <a:gd name="connsiteY3" fmla="*/ 1142963 h 1299410"/>
              <a:gd name="connsiteX4" fmla="*/ 0 w 1769190"/>
              <a:gd name="connsiteY4" fmla="*/ 1142963 h 1299410"/>
              <a:gd name="connsiteX5" fmla="*/ 0 w 1769190"/>
              <a:gd name="connsiteY5" fmla="*/ 156447 h 1299410"/>
              <a:gd name="connsiteX6" fmla="*/ 469780 w 1769190"/>
              <a:gd name="connsiteY6" fmla="*/ 156447 h 1299410"/>
              <a:gd name="connsiteX7" fmla="*/ 469780 w 1769190"/>
              <a:gd name="connsiteY7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469780 w 469780"/>
              <a:gd name="connsiteY2" fmla="*/ 1142963 h 1299410"/>
              <a:gd name="connsiteX3" fmla="*/ 0 w 469780"/>
              <a:gd name="connsiteY3" fmla="*/ 1142963 h 1299410"/>
              <a:gd name="connsiteX4" fmla="*/ 0 w 469780"/>
              <a:gd name="connsiteY4" fmla="*/ 156447 h 1299410"/>
              <a:gd name="connsiteX5" fmla="*/ 469780 w 469780"/>
              <a:gd name="connsiteY5" fmla="*/ 156447 h 1299410"/>
              <a:gd name="connsiteX6" fmla="*/ 469780 w 469780"/>
              <a:gd name="connsiteY6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0 w 469780"/>
              <a:gd name="connsiteY2" fmla="*/ 1142963 h 1299410"/>
              <a:gd name="connsiteX3" fmla="*/ 0 w 469780"/>
              <a:gd name="connsiteY3" fmla="*/ 156447 h 1299410"/>
              <a:gd name="connsiteX4" fmla="*/ 469780 w 469780"/>
              <a:gd name="connsiteY4" fmla="*/ 156447 h 1299410"/>
              <a:gd name="connsiteX5" fmla="*/ 469780 w 469780"/>
              <a:gd name="connsiteY5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0 w 469780"/>
              <a:gd name="connsiteY2" fmla="*/ 1142963 h 1299410"/>
              <a:gd name="connsiteX3" fmla="*/ 0 w 469780"/>
              <a:gd name="connsiteY3" fmla="*/ 156447 h 1299410"/>
              <a:gd name="connsiteX4" fmla="*/ 469780 w 469780"/>
              <a:gd name="connsiteY4" fmla="*/ 0 h 1299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780" h="1299410">
                <a:moveTo>
                  <a:pt x="469780" y="0"/>
                </a:moveTo>
                <a:lnTo>
                  <a:pt x="469780" y="1299410"/>
                </a:lnTo>
                <a:lnTo>
                  <a:pt x="0" y="1142963"/>
                </a:lnTo>
                <a:lnTo>
                  <a:pt x="0" y="156447"/>
                </a:lnTo>
                <a:lnTo>
                  <a:pt x="469780" y="0"/>
                </a:lnTo>
                <a:close/>
              </a:path>
            </a:pathLst>
          </a:custGeom>
          <a:solidFill>
            <a:srgbClr val="E76F5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18">
            <a:extLst>
              <a:ext uri="{FF2B5EF4-FFF2-40B4-BE49-F238E27FC236}">
                <a16:creationId xmlns:a16="http://schemas.microsoft.com/office/drawing/2014/main" id="{2BBEB375-F150-4220-AAAD-156B29CCC49E}"/>
              </a:ext>
            </a:extLst>
          </p:cNvPr>
          <p:cNvSpPr/>
          <p:nvPr/>
        </p:nvSpPr>
        <p:spPr>
          <a:xfrm>
            <a:off x="3533826" y="5080569"/>
            <a:ext cx="3220959" cy="1240970"/>
          </a:xfrm>
          <a:prstGeom prst="rect">
            <a:avLst/>
          </a:prstGeom>
          <a:solidFill>
            <a:srgbClr val="E76F5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9">
            <a:extLst>
              <a:ext uri="{FF2B5EF4-FFF2-40B4-BE49-F238E27FC236}">
                <a16:creationId xmlns:a16="http://schemas.microsoft.com/office/drawing/2014/main" id="{8D043013-8CAF-4E60-AF13-6E2B6BE9ED1E}"/>
              </a:ext>
            </a:extLst>
          </p:cNvPr>
          <p:cNvSpPr/>
          <p:nvPr/>
        </p:nvSpPr>
        <p:spPr>
          <a:xfrm>
            <a:off x="7345732" y="4883769"/>
            <a:ext cx="1634569" cy="1634570"/>
          </a:xfrm>
          <a:prstGeom prst="rect">
            <a:avLst/>
          </a:prstGeom>
          <a:solidFill>
            <a:srgbClr val="E76F5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Google Shape;1943;p37">
            <a:extLst>
              <a:ext uri="{FF2B5EF4-FFF2-40B4-BE49-F238E27FC236}">
                <a16:creationId xmlns:a16="http://schemas.microsoft.com/office/drawing/2014/main" id="{316F8FB1-38A8-45F2-AF4B-D2675470FBEB}"/>
              </a:ext>
            </a:extLst>
          </p:cNvPr>
          <p:cNvSpPr/>
          <p:nvPr/>
        </p:nvSpPr>
        <p:spPr>
          <a:xfrm>
            <a:off x="3356227" y="5099266"/>
            <a:ext cx="3616986" cy="124097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1100"/>
              <a:buFont typeface="Arial"/>
              <a:buNone/>
            </a:pPr>
            <a:r>
              <a:rPr lang="ru-RU" sz="2000" b="1" kern="0" dirty="0">
                <a:solidFill>
                  <a:srgbClr val="191919"/>
                </a:solidFill>
                <a:ea typeface="Roboto"/>
                <a:cs typeface="Times New Roman" panose="02020603050405020304" pitchFamily="18" charset="0"/>
                <a:sym typeface="Roboto"/>
              </a:rPr>
              <a:t>Судебная система</a:t>
            </a:r>
            <a:endParaRPr sz="2000" b="1" kern="0" dirty="0">
              <a:solidFill>
                <a:srgbClr val="191919"/>
              </a:solidFill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43029B5-67D9-490E-A41D-C65A11AAFD10}"/>
              </a:ext>
            </a:extLst>
          </p:cNvPr>
          <p:cNvSpPr txBox="1"/>
          <p:nvPr/>
        </p:nvSpPr>
        <p:spPr>
          <a:xfrm>
            <a:off x="7261745" y="5143624"/>
            <a:ext cx="1855152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1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млн руб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6190712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;p15">
            <a:extLst>
              <a:ext uri="{FF2B5EF4-FFF2-40B4-BE49-F238E27FC236}">
                <a16:creationId xmlns:a16="http://schemas.microsoft.com/office/drawing/2014/main" id="{0F05C0CA-9228-473E-BA63-847F54768BDD}"/>
              </a:ext>
            </a:extLst>
          </p:cNvPr>
          <p:cNvSpPr txBox="1">
            <a:spLocks/>
          </p:cNvSpPr>
          <p:nvPr/>
        </p:nvSpPr>
        <p:spPr>
          <a:xfrm>
            <a:off x="1487487" y="66445"/>
            <a:ext cx="10333037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Национальная безопасность и правоохранительная деятельность– 71,0 млн руб. (0,7 %)</a:t>
            </a:r>
            <a:endParaRPr lang="ru-RU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3" name="Freeform: Shape 49">
            <a:extLst>
              <a:ext uri="{FF2B5EF4-FFF2-40B4-BE49-F238E27FC236}">
                <a16:creationId xmlns:a16="http://schemas.microsoft.com/office/drawing/2014/main" id="{60F3C473-3B1E-45C8-8771-A243F863A960}"/>
              </a:ext>
            </a:extLst>
          </p:cNvPr>
          <p:cNvSpPr/>
          <p:nvPr/>
        </p:nvSpPr>
        <p:spPr>
          <a:xfrm rot="158526">
            <a:off x="2794585" y="1478605"/>
            <a:ext cx="5585380" cy="884368"/>
          </a:xfrm>
          <a:custGeom>
            <a:avLst/>
            <a:gdLst>
              <a:gd name="connsiteX0" fmla="*/ 0 w 4258374"/>
              <a:gd name="connsiteY0" fmla="*/ 0 h 674255"/>
              <a:gd name="connsiteX1" fmla="*/ 4258374 w 4258374"/>
              <a:gd name="connsiteY1" fmla="*/ 0 h 674255"/>
              <a:gd name="connsiteX2" fmla="*/ 4258374 w 4258374"/>
              <a:gd name="connsiteY2" fmla="*/ 196321 h 674255"/>
              <a:gd name="connsiteX3" fmla="*/ 3938879 w 4258374"/>
              <a:gd name="connsiteY3" fmla="*/ 674255 h 674255"/>
              <a:gd name="connsiteX4" fmla="*/ 0 w 4258374"/>
              <a:gd name="connsiteY4" fmla="*/ 674255 h 67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8374" h="674255">
                <a:moveTo>
                  <a:pt x="0" y="0"/>
                </a:moveTo>
                <a:lnTo>
                  <a:pt x="4258374" y="0"/>
                </a:lnTo>
                <a:lnTo>
                  <a:pt x="4258374" y="196321"/>
                </a:lnTo>
                <a:lnTo>
                  <a:pt x="3938879" y="674255"/>
                </a:lnTo>
                <a:lnTo>
                  <a:pt x="0" y="674255"/>
                </a:lnTo>
                <a:close/>
              </a:path>
            </a:pathLst>
          </a:custGeom>
          <a:ln>
            <a:noFill/>
          </a:ln>
          <a:effectLst>
            <a:outerShdw blurRad="317500" dist="3175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4" name="Freeform: Shape 43">
            <a:extLst>
              <a:ext uri="{FF2B5EF4-FFF2-40B4-BE49-F238E27FC236}">
                <a16:creationId xmlns:a16="http://schemas.microsoft.com/office/drawing/2014/main" id="{D118D45B-AE92-4A3C-A52C-70760537FECB}"/>
              </a:ext>
            </a:extLst>
          </p:cNvPr>
          <p:cNvSpPr/>
          <p:nvPr/>
        </p:nvSpPr>
        <p:spPr>
          <a:xfrm flipV="1">
            <a:off x="4416458" y="1193957"/>
            <a:ext cx="5304835" cy="1320492"/>
          </a:xfrm>
          <a:custGeom>
            <a:avLst/>
            <a:gdLst>
              <a:gd name="connsiteX0" fmla="*/ 2521527 w 3260437"/>
              <a:gd name="connsiteY0" fmla="*/ 1027545 h 1027545"/>
              <a:gd name="connsiteX1" fmla="*/ 3260437 w 3260437"/>
              <a:gd name="connsiteY1" fmla="*/ 1027545 h 1027545"/>
              <a:gd name="connsiteX2" fmla="*/ 2521527 w 3260437"/>
              <a:gd name="connsiteY2" fmla="*/ 0 h 1027545"/>
              <a:gd name="connsiteX3" fmla="*/ 2521527 w 3260437"/>
              <a:gd name="connsiteY3" fmla="*/ 2306 h 1027545"/>
              <a:gd name="connsiteX4" fmla="*/ 0 w 3260437"/>
              <a:gd name="connsiteY4" fmla="*/ 2306 h 1027545"/>
              <a:gd name="connsiteX5" fmla="*/ 0 w 3260437"/>
              <a:gd name="connsiteY5" fmla="*/ 1027543 h 1027545"/>
              <a:gd name="connsiteX6" fmla="*/ 2521527 w 3260437"/>
              <a:gd name="connsiteY6" fmla="*/ 1027543 h 1027545"/>
              <a:gd name="connsiteX0" fmla="*/ 2521527 w 3260437"/>
              <a:gd name="connsiteY0" fmla="*/ 1027543 h 1027545"/>
              <a:gd name="connsiteX1" fmla="*/ 3260437 w 3260437"/>
              <a:gd name="connsiteY1" fmla="*/ 1027545 h 1027545"/>
              <a:gd name="connsiteX2" fmla="*/ 2521527 w 3260437"/>
              <a:gd name="connsiteY2" fmla="*/ 0 h 1027545"/>
              <a:gd name="connsiteX3" fmla="*/ 2521527 w 3260437"/>
              <a:gd name="connsiteY3" fmla="*/ 2306 h 1027545"/>
              <a:gd name="connsiteX4" fmla="*/ 0 w 3260437"/>
              <a:gd name="connsiteY4" fmla="*/ 2306 h 1027545"/>
              <a:gd name="connsiteX5" fmla="*/ 0 w 3260437"/>
              <a:gd name="connsiteY5" fmla="*/ 1027543 h 1027545"/>
              <a:gd name="connsiteX6" fmla="*/ 2521527 w 3260437"/>
              <a:gd name="connsiteY6" fmla="*/ 1027543 h 102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60437" h="1027545">
                <a:moveTo>
                  <a:pt x="2521527" y="1027543"/>
                </a:moveTo>
                <a:lnTo>
                  <a:pt x="3260437" y="1027545"/>
                </a:lnTo>
                <a:lnTo>
                  <a:pt x="2521527" y="0"/>
                </a:lnTo>
                <a:lnTo>
                  <a:pt x="2521527" y="2306"/>
                </a:lnTo>
                <a:lnTo>
                  <a:pt x="0" y="2306"/>
                </a:lnTo>
                <a:lnTo>
                  <a:pt x="0" y="1027543"/>
                </a:lnTo>
                <a:lnTo>
                  <a:pt x="2521527" y="1027543"/>
                </a:lnTo>
                <a:close/>
              </a:path>
            </a:pathLst>
          </a:custGeom>
          <a:gradFill flip="none" rotWithShape="1">
            <a:gsLst>
              <a:gs pos="0">
                <a:srgbClr val="4E6C89">
                  <a:shade val="30000"/>
                  <a:satMod val="115000"/>
                </a:srgbClr>
              </a:gs>
              <a:gs pos="50000">
                <a:srgbClr val="4E6C89">
                  <a:shade val="67500"/>
                  <a:satMod val="115000"/>
                </a:srgbClr>
              </a:gs>
              <a:gs pos="100000">
                <a:srgbClr val="4E6C89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" name="Freeform: Shape 46">
            <a:extLst>
              <a:ext uri="{FF2B5EF4-FFF2-40B4-BE49-F238E27FC236}">
                <a16:creationId xmlns:a16="http://schemas.microsoft.com/office/drawing/2014/main" id="{D215A176-47F7-4F16-BFED-D6ADCE1FF5ED}"/>
              </a:ext>
            </a:extLst>
          </p:cNvPr>
          <p:cNvSpPr/>
          <p:nvPr/>
        </p:nvSpPr>
        <p:spPr>
          <a:xfrm flipV="1">
            <a:off x="3021976" y="1193957"/>
            <a:ext cx="3171160" cy="1320492"/>
          </a:xfrm>
          <a:custGeom>
            <a:avLst/>
            <a:gdLst>
              <a:gd name="connsiteX0" fmla="*/ 0 w 1348509"/>
              <a:gd name="connsiteY0" fmla="*/ 1004502 h 1004502"/>
              <a:gd name="connsiteX1" fmla="*/ 1348509 w 1348509"/>
              <a:gd name="connsiteY1" fmla="*/ 1004502 h 1004502"/>
              <a:gd name="connsiteX2" fmla="*/ 1348509 w 1348509"/>
              <a:gd name="connsiteY2" fmla="*/ 0 h 1004502"/>
              <a:gd name="connsiteX3" fmla="*/ 0 w 1348509"/>
              <a:gd name="connsiteY3" fmla="*/ 0 h 1004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8509" h="1004502">
                <a:moveTo>
                  <a:pt x="0" y="1004502"/>
                </a:moveTo>
                <a:lnTo>
                  <a:pt x="1348509" y="1004502"/>
                </a:lnTo>
                <a:lnTo>
                  <a:pt x="1348509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4E6C89">
                  <a:shade val="30000"/>
                  <a:satMod val="115000"/>
                </a:srgbClr>
              </a:gs>
              <a:gs pos="50000">
                <a:srgbClr val="4E6C89">
                  <a:shade val="67500"/>
                  <a:satMod val="115000"/>
                </a:srgbClr>
              </a:gs>
              <a:gs pos="100000">
                <a:srgbClr val="4E6C89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Rectangle 38">
            <a:extLst>
              <a:ext uri="{FF2B5EF4-FFF2-40B4-BE49-F238E27FC236}">
                <a16:creationId xmlns:a16="http://schemas.microsoft.com/office/drawing/2014/main" id="{10D8C52F-7A14-4F45-8250-8C125155DB31}"/>
              </a:ext>
            </a:extLst>
          </p:cNvPr>
          <p:cNvSpPr/>
          <p:nvPr/>
        </p:nvSpPr>
        <p:spPr>
          <a:xfrm>
            <a:off x="2255677" y="1754937"/>
            <a:ext cx="1768734" cy="872254"/>
          </a:xfrm>
          <a:prstGeom prst="rect">
            <a:avLst/>
          </a:prstGeom>
          <a:solidFill>
            <a:srgbClr val="8FA7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248FAA-64DC-4615-9A0A-E2F040060F9A}"/>
              </a:ext>
            </a:extLst>
          </p:cNvPr>
          <p:cNvSpPr/>
          <p:nvPr/>
        </p:nvSpPr>
        <p:spPr>
          <a:xfrm>
            <a:off x="2255677" y="1085504"/>
            <a:ext cx="1768734" cy="908596"/>
          </a:xfrm>
          <a:prstGeom prst="rect">
            <a:avLst/>
          </a:prstGeom>
          <a:solidFill>
            <a:srgbClr val="4E6C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4E0DE883-BB0D-4A80-8B17-0783650776A2}"/>
              </a:ext>
            </a:extLst>
          </p:cNvPr>
          <p:cNvSpPr/>
          <p:nvPr/>
        </p:nvSpPr>
        <p:spPr>
          <a:xfrm>
            <a:off x="2255677" y="974328"/>
            <a:ext cx="1768734" cy="1768734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A18654-C273-4F09-A279-A2D10C36D5AB}"/>
              </a:ext>
            </a:extLst>
          </p:cNvPr>
          <p:cNvSpPr txBox="1"/>
          <p:nvPr/>
        </p:nvSpPr>
        <p:spPr>
          <a:xfrm>
            <a:off x="2504835" y="1268813"/>
            <a:ext cx="132440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45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67,0</a:t>
            </a:r>
            <a:r>
              <a:rPr lang="ru-RU" sz="16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20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472E53-134F-4996-8CB0-862619EF55C9}"/>
              </a:ext>
            </a:extLst>
          </p:cNvPr>
          <p:cNvSpPr txBox="1"/>
          <p:nvPr/>
        </p:nvSpPr>
        <p:spPr>
          <a:xfrm>
            <a:off x="4541552" y="1268813"/>
            <a:ext cx="38950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3200" kern="0" dirty="0">
                <a:solidFill>
                  <a:schemeClr val="bg1"/>
                </a:solidFill>
                <a:cs typeface="Times New Roman" panose="02020603050405020304" pitchFamily="18" charset="0"/>
                <a:sym typeface="Arial"/>
              </a:rPr>
              <a:t>Гражданская оборона</a:t>
            </a:r>
          </a:p>
        </p:txBody>
      </p:sp>
      <p:sp>
        <p:nvSpPr>
          <p:cNvPr id="11" name="Freeform: Shape 49">
            <a:extLst>
              <a:ext uri="{FF2B5EF4-FFF2-40B4-BE49-F238E27FC236}">
                <a16:creationId xmlns:a16="http://schemas.microsoft.com/office/drawing/2014/main" id="{27056214-9F1B-4345-9D3A-8991FC66B7AA}"/>
              </a:ext>
            </a:extLst>
          </p:cNvPr>
          <p:cNvSpPr/>
          <p:nvPr/>
        </p:nvSpPr>
        <p:spPr>
          <a:xfrm rot="158526">
            <a:off x="3560884" y="3433074"/>
            <a:ext cx="5585380" cy="884368"/>
          </a:xfrm>
          <a:custGeom>
            <a:avLst/>
            <a:gdLst>
              <a:gd name="connsiteX0" fmla="*/ 0 w 4258374"/>
              <a:gd name="connsiteY0" fmla="*/ 0 h 674255"/>
              <a:gd name="connsiteX1" fmla="*/ 4258374 w 4258374"/>
              <a:gd name="connsiteY1" fmla="*/ 0 h 674255"/>
              <a:gd name="connsiteX2" fmla="*/ 4258374 w 4258374"/>
              <a:gd name="connsiteY2" fmla="*/ 196321 h 674255"/>
              <a:gd name="connsiteX3" fmla="*/ 3938879 w 4258374"/>
              <a:gd name="connsiteY3" fmla="*/ 674255 h 674255"/>
              <a:gd name="connsiteX4" fmla="*/ 0 w 4258374"/>
              <a:gd name="connsiteY4" fmla="*/ 674255 h 67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8374" h="674255">
                <a:moveTo>
                  <a:pt x="0" y="0"/>
                </a:moveTo>
                <a:lnTo>
                  <a:pt x="4258374" y="0"/>
                </a:lnTo>
                <a:lnTo>
                  <a:pt x="4258374" y="196321"/>
                </a:lnTo>
                <a:lnTo>
                  <a:pt x="3938879" y="674255"/>
                </a:lnTo>
                <a:lnTo>
                  <a:pt x="0" y="674255"/>
                </a:lnTo>
                <a:close/>
              </a:path>
            </a:pathLst>
          </a:custGeom>
          <a:ln>
            <a:noFill/>
          </a:ln>
          <a:effectLst>
            <a:outerShdw blurRad="317500" dist="3175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Freeform: Shape 43">
            <a:extLst>
              <a:ext uri="{FF2B5EF4-FFF2-40B4-BE49-F238E27FC236}">
                <a16:creationId xmlns:a16="http://schemas.microsoft.com/office/drawing/2014/main" id="{A77A8AEF-A207-4EA4-A9F2-C913FA7E15B0}"/>
              </a:ext>
            </a:extLst>
          </p:cNvPr>
          <p:cNvSpPr/>
          <p:nvPr/>
        </p:nvSpPr>
        <p:spPr>
          <a:xfrm flipV="1">
            <a:off x="5182757" y="3148426"/>
            <a:ext cx="5304835" cy="1320492"/>
          </a:xfrm>
          <a:custGeom>
            <a:avLst/>
            <a:gdLst>
              <a:gd name="connsiteX0" fmla="*/ 2521527 w 3260437"/>
              <a:gd name="connsiteY0" fmla="*/ 1027545 h 1027545"/>
              <a:gd name="connsiteX1" fmla="*/ 3260437 w 3260437"/>
              <a:gd name="connsiteY1" fmla="*/ 1027545 h 1027545"/>
              <a:gd name="connsiteX2" fmla="*/ 2521527 w 3260437"/>
              <a:gd name="connsiteY2" fmla="*/ 0 h 1027545"/>
              <a:gd name="connsiteX3" fmla="*/ 2521527 w 3260437"/>
              <a:gd name="connsiteY3" fmla="*/ 2306 h 1027545"/>
              <a:gd name="connsiteX4" fmla="*/ 0 w 3260437"/>
              <a:gd name="connsiteY4" fmla="*/ 2306 h 1027545"/>
              <a:gd name="connsiteX5" fmla="*/ 0 w 3260437"/>
              <a:gd name="connsiteY5" fmla="*/ 1027543 h 1027545"/>
              <a:gd name="connsiteX6" fmla="*/ 2521527 w 3260437"/>
              <a:gd name="connsiteY6" fmla="*/ 1027543 h 1027545"/>
              <a:gd name="connsiteX0" fmla="*/ 2521527 w 3260437"/>
              <a:gd name="connsiteY0" fmla="*/ 1027543 h 1027545"/>
              <a:gd name="connsiteX1" fmla="*/ 3260437 w 3260437"/>
              <a:gd name="connsiteY1" fmla="*/ 1027545 h 1027545"/>
              <a:gd name="connsiteX2" fmla="*/ 2521527 w 3260437"/>
              <a:gd name="connsiteY2" fmla="*/ 0 h 1027545"/>
              <a:gd name="connsiteX3" fmla="*/ 2521527 w 3260437"/>
              <a:gd name="connsiteY3" fmla="*/ 2306 h 1027545"/>
              <a:gd name="connsiteX4" fmla="*/ 0 w 3260437"/>
              <a:gd name="connsiteY4" fmla="*/ 2306 h 1027545"/>
              <a:gd name="connsiteX5" fmla="*/ 0 w 3260437"/>
              <a:gd name="connsiteY5" fmla="*/ 1027543 h 1027545"/>
              <a:gd name="connsiteX6" fmla="*/ 2521527 w 3260437"/>
              <a:gd name="connsiteY6" fmla="*/ 1027543 h 102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60437" h="1027545">
                <a:moveTo>
                  <a:pt x="2521527" y="1027543"/>
                </a:moveTo>
                <a:lnTo>
                  <a:pt x="3260437" y="1027545"/>
                </a:lnTo>
                <a:lnTo>
                  <a:pt x="2521527" y="0"/>
                </a:lnTo>
                <a:lnTo>
                  <a:pt x="2521527" y="2306"/>
                </a:lnTo>
                <a:lnTo>
                  <a:pt x="0" y="2306"/>
                </a:lnTo>
                <a:lnTo>
                  <a:pt x="0" y="1027543"/>
                </a:lnTo>
                <a:lnTo>
                  <a:pt x="2521527" y="1027543"/>
                </a:lnTo>
                <a:close/>
              </a:path>
            </a:pathLst>
          </a:custGeom>
          <a:gradFill flip="none" rotWithShape="1">
            <a:gsLst>
              <a:gs pos="0">
                <a:srgbClr val="E76F51">
                  <a:shade val="30000"/>
                  <a:satMod val="115000"/>
                </a:srgbClr>
              </a:gs>
              <a:gs pos="50000">
                <a:srgbClr val="E76F51">
                  <a:shade val="67500"/>
                  <a:satMod val="115000"/>
                </a:srgbClr>
              </a:gs>
              <a:gs pos="100000">
                <a:srgbClr val="E76F51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Freeform: Shape 46">
            <a:extLst>
              <a:ext uri="{FF2B5EF4-FFF2-40B4-BE49-F238E27FC236}">
                <a16:creationId xmlns:a16="http://schemas.microsoft.com/office/drawing/2014/main" id="{94FDB3E0-D21B-43D6-BBFC-5926B26CE846}"/>
              </a:ext>
            </a:extLst>
          </p:cNvPr>
          <p:cNvSpPr/>
          <p:nvPr/>
        </p:nvSpPr>
        <p:spPr>
          <a:xfrm flipV="1">
            <a:off x="3788275" y="3148426"/>
            <a:ext cx="3171160" cy="1320492"/>
          </a:xfrm>
          <a:custGeom>
            <a:avLst/>
            <a:gdLst>
              <a:gd name="connsiteX0" fmla="*/ 0 w 1348509"/>
              <a:gd name="connsiteY0" fmla="*/ 1004502 h 1004502"/>
              <a:gd name="connsiteX1" fmla="*/ 1348509 w 1348509"/>
              <a:gd name="connsiteY1" fmla="*/ 1004502 h 1004502"/>
              <a:gd name="connsiteX2" fmla="*/ 1348509 w 1348509"/>
              <a:gd name="connsiteY2" fmla="*/ 0 h 1004502"/>
              <a:gd name="connsiteX3" fmla="*/ 0 w 1348509"/>
              <a:gd name="connsiteY3" fmla="*/ 0 h 1004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8509" h="1004502">
                <a:moveTo>
                  <a:pt x="0" y="1004502"/>
                </a:moveTo>
                <a:lnTo>
                  <a:pt x="1348509" y="1004502"/>
                </a:lnTo>
                <a:lnTo>
                  <a:pt x="1348509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E76F51">
                  <a:shade val="30000"/>
                  <a:satMod val="115000"/>
                </a:srgbClr>
              </a:gs>
              <a:gs pos="50000">
                <a:srgbClr val="E76F51">
                  <a:shade val="67500"/>
                  <a:satMod val="115000"/>
                </a:srgbClr>
              </a:gs>
              <a:gs pos="100000">
                <a:srgbClr val="E76F51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4" name="Rectangle 38">
            <a:extLst>
              <a:ext uri="{FF2B5EF4-FFF2-40B4-BE49-F238E27FC236}">
                <a16:creationId xmlns:a16="http://schemas.microsoft.com/office/drawing/2014/main" id="{8F4377C7-DCCB-4DDC-9B77-DD68B2B91307}"/>
              </a:ext>
            </a:extLst>
          </p:cNvPr>
          <p:cNvSpPr/>
          <p:nvPr/>
        </p:nvSpPr>
        <p:spPr>
          <a:xfrm>
            <a:off x="3021976" y="3709406"/>
            <a:ext cx="1768734" cy="872254"/>
          </a:xfrm>
          <a:prstGeom prst="rect">
            <a:avLst/>
          </a:prstGeom>
          <a:solidFill>
            <a:srgbClr val="F1A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A0DF28C6-8A68-4CD5-B31F-297F89B245BE}"/>
              </a:ext>
            </a:extLst>
          </p:cNvPr>
          <p:cNvSpPr/>
          <p:nvPr/>
        </p:nvSpPr>
        <p:spPr>
          <a:xfrm>
            <a:off x="3021976" y="3039973"/>
            <a:ext cx="1768734" cy="908596"/>
          </a:xfrm>
          <a:prstGeom prst="rect">
            <a:avLst/>
          </a:prstGeom>
          <a:solidFill>
            <a:srgbClr val="E76F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6" name="Frame 7">
            <a:extLst>
              <a:ext uri="{FF2B5EF4-FFF2-40B4-BE49-F238E27FC236}">
                <a16:creationId xmlns:a16="http://schemas.microsoft.com/office/drawing/2014/main" id="{9ABC4E2F-8F5B-4942-80A0-76336A41B54F}"/>
              </a:ext>
            </a:extLst>
          </p:cNvPr>
          <p:cNvSpPr/>
          <p:nvPr/>
        </p:nvSpPr>
        <p:spPr>
          <a:xfrm>
            <a:off x="3021976" y="2928797"/>
            <a:ext cx="1768734" cy="1768734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7" name="Freeform: Shape 49">
            <a:extLst>
              <a:ext uri="{FF2B5EF4-FFF2-40B4-BE49-F238E27FC236}">
                <a16:creationId xmlns:a16="http://schemas.microsoft.com/office/drawing/2014/main" id="{26E5A9DC-A283-4386-83DA-EE3E549C7519}"/>
              </a:ext>
            </a:extLst>
          </p:cNvPr>
          <p:cNvSpPr/>
          <p:nvPr/>
        </p:nvSpPr>
        <p:spPr>
          <a:xfrm rot="158526">
            <a:off x="4563319" y="5387543"/>
            <a:ext cx="5585380" cy="884368"/>
          </a:xfrm>
          <a:custGeom>
            <a:avLst/>
            <a:gdLst>
              <a:gd name="connsiteX0" fmla="*/ 0 w 4258374"/>
              <a:gd name="connsiteY0" fmla="*/ 0 h 674255"/>
              <a:gd name="connsiteX1" fmla="*/ 4258374 w 4258374"/>
              <a:gd name="connsiteY1" fmla="*/ 0 h 674255"/>
              <a:gd name="connsiteX2" fmla="*/ 4258374 w 4258374"/>
              <a:gd name="connsiteY2" fmla="*/ 196321 h 674255"/>
              <a:gd name="connsiteX3" fmla="*/ 3938879 w 4258374"/>
              <a:gd name="connsiteY3" fmla="*/ 674255 h 674255"/>
              <a:gd name="connsiteX4" fmla="*/ 0 w 4258374"/>
              <a:gd name="connsiteY4" fmla="*/ 674255 h 67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8374" h="674255">
                <a:moveTo>
                  <a:pt x="0" y="0"/>
                </a:moveTo>
                <a:lnTo>
                  <a:pt x="4258374" y="0"/>
                </a:lnTo>
                <a:lnTo>
                  <a:pt x="4258374" y="196321"/>
                </a:lnTo>
                <a:lnTo>
                  <a:pt x="3938879" y="674255"/>
                </a:lnTo>
                <a:lnTo>
                  <a:pt x="0" y="674255"/>
                </a:lnTo>
                <a:close/>
              </a:path>
            </a:pathLst>
          </a:custGeom>
          <a:ln>
            <a:noFill/>
          </a:ln>
          <a:effectLst>
            <a:outerShdw blurRad="317500" dist="3175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8" name="Freeform: Shape 43">
            <a:extLst>
              <a:ext uri="{FF2B5EF4-FFF2-40B4-BE49-F238E27FC236}">
                <a16:creationId xmlns:a16="http://schemas.microsoft.com/office/drawing/2014/main" id="{584D9348-6FB1-429C-B4FC-0CA89D4AEC91}"/>
              </a:ext>
            </a:extLst>
          </p:cNvPr>
          <p:cNvSpPr/>
          <p:nvPr/>
        </p:nvSpPr>
        <p:spPr>
          <a:xfrm flipV="1">
            <a:off x="6185192" y="5102895"/>
            <a:ext cx="5304835" cy="1320492"/>
          </a:xfrm>
          <a:custGeom>
            <a:avLst/>
            <a:gdLst>
              <a:gd name="connsiteX0" fmla="*/ 2521527 w 3260437"/>
              <a:gd name="connsiteY0" fmla="*/ 1027545 h 1027545"/>
              <a:gd name="connsiteX1" fmla="*/ 3260437 w 3260437"/>
              <a:gd name="connsiteY1" fmla="*/ 1027545 h 1027545"/>
              <a:gd name="connsiteX2" fmla="*/ 2521527 w 3260437"/>
              <a:gd name="connsiteY2" fmla="*/ 0 h 1027545"/>
              <a:gd name="connsiteX3" fmla="*/ 2521527 w 3260437"/>
              <a:gd name="connsiteY3" fmla="*/ 2306 h 1027545"/>
              <a:gd name="connsiteX4" fmla="*/ 0 w 3260437"/>
              <a:gd name="connsiteY4" fmla="*/ 2306 h 1027545"/>
              <a:gd name="connsiteX5" fmla="*/ 0 w 3260437"/>
              <a:gd name="connsiteY5" fmla="*/ 1027543 h 1027545"/>
              <a:gd name="connsiteX6" fmla="*/ 2521527 w 3260437"/>
              <a:gd name="connsiteY6" fmla="*/ 1027543 h 1027545"/>
              <a:gd name="connsiteX0" fmla="*/ 2521527 w 3260437"/>
              <a:gd name="connsiteY0" fmla="*/ 1027543 h 1027545"/>
              <a:gd name="connsiteX1" fmla="*/ 3260437 w 3260437"/>
              <a:gd name="connsiteY1" fmla="*/ 1027545 h 1027545"/>
              <a:gd name="connsiteX2" fmla="*/ 2521527 w 3260437"/>
              <a:gd name="connsiteY2" fmla="*/ 0 h 1027545"/>
              <a:gd name="connsiteX3" fmla="*/ 2521527 w 3260437"/>
              <a:gd name="connsiteY3" fmla="*/ 2306 h 1027545"/>
              <a:gd name="connsiteX4" fmla="*/ 0 w 3260437"/>
              <a:gd name="connsiteY4" fmla="*/ 2306 h 1027545"/>
              <a:gd name="connsiteX5" fmla="*/ 0 w 3260437"/>
              <a:gd name="connsiteY5" fmla="*/ 1027543 h 1027545"/>
              <a:gd name="connsiteX6" fmla="*/ 2521527 w 3260437"/>
              <a:gd name="connsiteY6" fmla="*/ 1027543 h 102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60437" h="1027545">
                <a:moveTo>
                  <a:pt x="2521527" y="1027543"/>
                </a:moveTo>
                <a:lnTo>
                  <a:pt x="3260437" y="1027545"/>
                </a:lnTo>
                <a:lnTo>
                  <a:pt x="2521527" y="0"/>
                </a:lnTo>
                <a:lnTo>
                  <a:pt x="2521527" y="2306"/>
                </a:lnTo>
                <a:lnTo>
                  <a:pt x="0" y="2306"/>
                </a:lnTo>
                <a:lnTo>
                  <a:pt x="0" y="1027543"/>
                </a:lnTo>
                <a:lnTo>
                  <a:pt x="2521527" y="1027543"/>
                </a:lnTo>
                <a:close/>
              </a:path>
            </a:pathLst>
          </a:custGeom>
          <a:gradFill flip="none" rotWithShape="1">
            <a:gsLst>
              <a:gs pos="0">
                <a:srgbClr val="9DB795">
                  <a:shade val="30000"/>
                  <a:satMod val="115000"/>
                </a:srgbClr>
              </a:gs>
              <a:gs pos="50000">
                <a:srgbClr val="9DB795">
                  <a:shade val="67500"/>
                  <a:satMod val="115000"/>
                </a:srgbClr>
              </a:gs>
              <a:gs pos="100000">
                <a:srgbClr val="9DB795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9" name="Freeform: Shape 46">
            <a:extLst>
              <a:ext uri="{FF2B5EF4-FFF2-40B4-BE49-F238E27FC236}">
                <a16:creationId xmlns:a16="http://schemas.microsoft.com/office/drawing/2014/main" id="{B0684131-17EB-40DE-AF54-B6C08AC81662}"/>
              </a:ext>
            </a:extLst>
          </p:cNvPr>
          <p:cNvSpPr/>
          <p:nvPr/>
        </p:nvSpPr>
        <p:spPr>
          <a:xfrm flipV="1">
            <a:off x="4790710" y="5102895"/>
            <a:ext cx="3171160" cy="1320492"/>
          </a:xfrm>
          <a:custGeom>
            <a:avLst/>
            <a:gdLst>
              <a:gd name="connsiteX0" fmla="*/ 0 w 1348509"/>
              <a:gd name="connsiteY0" fmla="*/ 1004502 h 1004502"/>
              <a:gd name="connsiteX1" fmla="*/ 1348509 w 1348509"/>
              <a:gd name="connsiteY1" fmla="*/ 1004502 h 1004502"/>
              <a:gd name="connsiteX2" fmla="*/ 1348509 w 1348509"/>
              <a:gd name="connsiteY2" fmla="*/ 0 h 1004502"/>
              <a:gd name="connsiteX3" fmla="*/ 0 w 1348509"/>
              <a:gd name="connsiteY3" fmla="*/ 0 h 1004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8509" h="1004502">
                <a:moveTo>
                  <a:pt x="0" y="1004502"/>
                </a:moveTo>
                <a:lnTo>
                  <a:pt x="1348509" y="1004502"/>
                </a:lnTo>
                <a:lnTo>
                  <a:pt x="1348509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9DB795">
                  <a:shade val="30000"/>
                  <a:satMod val="115000"/>
                </a:srgbClr>
              </a:gs>
              <a:gs pos="50000">
                <a:srgbClr val="9DB795">
                  <a:shade val="67500"/>
                  <a:satMod val="115000"/>
                </a:srgbClr>
              </a:gs>
              <a:gs pos="100000">
                <a:srgbClr val="9DB795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0" name="Rectangle 38">
            <a:extLst>
              <a:ext uri="{FF2B5EF4-FFF2-40B4-BE49-F238E27FC236}">
                <a16:creationId xmlns:a16="http://schemas.microsoft.com/office/drawing/2014/main" id="{D7CE3637-452D-4CDB-812D-703323F627C9}"/>
              </a:ext>
            </a:extLst>
          </p:cNvPr>
          <p:cNvSpPr/>
          <p:nvPr/>
        </p:nvSpPr>
        <p:spPr>
          <a:xfrm>
            <a:off x="4024411" y="5663875"/>
            <a:ext cx="1768734" cy="872254"/>
          </a:xfrm>
          <a:prstGeom prst="rect">
            <a:avLst/>
          </a:prstGeom>
          <a:solidFill>
            <a:srgbClr val="C1D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D84FAC65-B562-4139-A200-A5DE9BEC661A}"/>
              </a:ext>
            </a:extLst>
          </p:cNvPr>
          <p:cNvSpPr/>
          <p:nvPr/>
        </p:nvSpPr>
        <p:spPr>
          <a:xfrm>
            <a:off x="4024411" y="4994442"/>
            <a:ext cx="1768734" cy="908596"/>
          </a:xfrm>
          <a:prstGeom prst="rect">
            <a:avLst/>
          </a:prstGeom>
          <a:solidFill>
            <a:srgbClr val="9DB7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2" name="Frame 7">
            <a:extLst>
              <a:ext uri="{FF2B5EF4-FFF2-40B4-BE49-F238E27FC236}">
                <a16:creationId xmlns:a16="http://schemas.microsoft.com/office/drawing/2014/main" id="{55AC00A3-D469-4F3C-9349-92185C2AAFB4}"/>
              </a:ext>
            </a:extLst>
          </p:cNvPr>
          <p:cNvSpPr/>
          <p:nvPr/>
        </p:nvSpPr>
        <p:spPr>
          <a:xfrm>
            <a:off x="4024411" y="4883266"/>
            <a:ext cx="1768734" cy="1768734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4ABB9E-ADCA-4A6D-ACA0-8E7FC66D7709}"/>
              </a:ext>
            </a:extLst>
          </p:cNvPr>
          <p:cNvSpPr txBox="1"/>
          <p:nvPr/>
        </p:nvSpPr>
        <p:spPr>
          <a:xfrm>
            <a:off x="6237019" y="5259278"/>
            <a:ext cx="3982079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ru-RU" sz="2600" kern="0" dirty="0">
                <a:solidFill>
                  <a:schemeClr val="bg1"/>
                </a:solidFill>
                <a:cs typeface="Times New Roman" panose="02020603050405020304" pitchFamily="18" charset="0"/>
                <a:sym typeface="Arial"/>
              </a:rPr>
              <a:t>Другие вопросы в области национальной безопасности</a:t>
            </a:r>
            <a:r>
              <a:rPr lang="ru-RU" sz="2400" kern="0" dirty="0">
                <a:solidFill>
                  <a:schemeClr val="bg1"/>
                </a:solidFill>
                <a:cs typeface="Times New Roman" panose="02020603050405020304" pitchFamily="18" charset="0"/>
                <a:sym typeface="Arial"/>
              </a:rPr>
              <a:t> </a:t>
            </a:r>
            <a:endParaRPr lang="ru-RU" sz="2000" kern="0" dirty="0">
              <a:solidFill>
                <a:schemeClr val="bg1"/>
              </a:solidFill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E0D2F8-2B2A-42C2-8E97-92366F382974}"/>
              </a:ext>
            </a:extLst>
          </p:cNvPr>
          <p:cNvSpPr txBox="1"/>
          <p:nvPr/>
        </p:nvSpPr>
        <p:spPr>
          <a:xfrm>
            <a:off x="4224503" y="5147971"/>
            <a:ext cx="132440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ru-RU" sz="45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1,0</a:t>
            </a:r>
            <a:r>
              <a:rPr lang="ru-RU" sz="44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</a:pPr>
            <a:r>
              <a:rPr lang="ru-RU" sz="20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826BE4-8261-4734-9E63-961DA08BD32F}"/>
              </a:ext>
            </a:extLst>
          </p:cNvPr>
          <p:cNvSpPr txBox="1"/>
          <p:nvPr/>
        </p:nvSpPr>
        <p:spPr>
          <a:xfrm>
            <a:off x="4468302" y="3243263"/>
            <a:ext cx="5620210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ru-RU" sz="2100" kern="0" dirty="0">
                <a:solidFill>
                  <a:schemeClr val="bg1"/>
                </a:solidFill>
                <a:cs typeface="Times New Roman" panose="02020603050405020304" pitchFamily="18" charset="0"/>
                <a:sym typeface="Arial"/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9335BB-D071-4FB0-B003-C6E70703E90F}"/>
              </a:ext>
            </a:extLst>
          </p:cNvPr>
          <p:cNvSpPr txBox="1"/>
          <p:nvPr/>
        </p:nvSpPr>
        <p:spPr>
          <a:xfrm>
            <a:off x="3244142" y="3171135"/>
            <a:ext cx="132440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45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3,0</a:t>
            </a:r>
            <a:r>
              <a:rPr lang="ru-RU" sz="16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20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2851621043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;p15">
            <a:extLst>
              <a:ext uri="{FF2B5EF4-FFF2-40B4-BE49-F238E27FC236}">
                <a16:creationId xmlns:a16="http://schemas.microsoft.com/office/drawing/2014/main" id="{0B9FFCE7-9899-4E27-9CC7-9C5E15179228}"/>
              </a:ext>
            </a:extLst>
          </p:cNvPr>
          <p:cNvSpPr txBox="1">
            <a:spLocks/>
          </p:cNvSpPr>
          <p:nvPr/>
        </p:nvSpPr>
        <p:spPr>
          <a:xfrm>
            <a:off x="1776299" y="461741"/>
            <a:ext cx="9771188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Национальная экономика– 2 137 млн руб. (20,0 %) </a:t>
            </a:r>
            <a:endParaRPr lang="ru-RU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D3CC29-49C4-4828-AB4A-55703BCFAF32}"/>
              </a:ext>
            </a:extLst>
          </p:cNvPr>
          <p:cNvSpPr txBox="1"/>
          <p:nvPr/>
        </p:nvSpPr>
        <p:spPr>
          <a:xfrm>
            <a:off x="9756581" y="1798644"/>
            <a:ext cx="1935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ru-RU" sz="2800" kern="0" dirty="0">
                <a:solidFill>
                  <a:srgbClr val="000000"/>
                </a:solidFill>
                <a:cs typeface="Arial"/>
                <a:sym typeface="Arial"/>
              </a:rPr>
              <a:t>6,0</a:t>
            </a:r>
            <a:r>
              <a:rPr lang="ru-RU" sz="20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ru-RU" sz="1600" kern="0" dirty="0">
                <a:solidFill>
                  <a:srgbClr val="000000"/>
                </a:solidFill>
                <a:cs typeface="Arial"/>
                <a:sym typeface="Arial"/>
              </a:rPr>
              <a:t>млн руб.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4DECC60-CB16-4567-9EB8-F990A40FE1FF}"/>
              </a:ext>
            </a:extLst>
          </p:cNvPr>
          <p:cNvGrpSpPr/>
          <p:nvPr/>
        </p:nvGrpSpPr>
        <p:grpSpPr>
          <a:xfrm>
            <a:off x="9499107" y="1696277"/>
            <a:ext cx="2291229" cy="4260494"/>
            <a:chOff x="9090173" y="1696277"/>
            <a:chExt cx="2540294" cy="4260494"/>
          </a:xfrm>
        </p:grpSpPr>
        <p:sp>
          <p:nvSpPr>
            <p:cNvPr id="5" name="Прямоугольник: скругленные верхние углы 4">
              <a:extLst>
                <a:ext uri="{FF2B5EF4-FFF2-40B4-BE49-F238E27FC236}">
                  <a16:creationId xmlns:a16="http://schemas.microsoft.com/office/drawing/2014/main" id="{37CDB543-CE34-4539-91D1-9E02070830B2}"/>
                </a:ext>
              </a:extLst>
            </p:cNvPr>
            <p:cNvSpPr/>
            <p:nvPr/>
          </p:nvSpPr>
          <p:spPr>
            <a:xfrm rot="10800000">
              <a:off x="9090173" y="2468559"/>
              <a:ext cx="2540291" cy="3474959"/>
            </a:xfrm>
            <a:prstGeom prst="round2SameRect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13000">
                  <a:schemeClr val="bg1">
                    <a:lumMod val="7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28308538-2C48-41BE-86FD-19F932C06C57}"/>
                </a:ext>
              </a:extLst>
            </p:cNvPr>
            <p:cNvSpPr/>
            <p:nvPr/>
          </p:nvSpPr>
          <p:spPr>
            <a:xfrm>
              <a:off x="9090175" y="1696277"/>
              <a:ext cx="2540292" cy="4260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4" y="4038"/>
                  </a:moveTo>
                  <a:lnTo>
                    <a:pt x="0" y="4038"/>
                  </a:lnTo>
                  <a:lnTo>
                    <a:pt x="0" y="1271"/>
                  </a:lnTo>
                  <a:cubicBezTo>
                    <a:pt x="0" y="566"/>
                    <a:pt x="1153" y="0"/>
                    <a:pt x="2588" y="0"/>
                  </a:cubicBezTo>
                  <a:lnTo>
                    <a:pt x="19012" y="0"/>
                  </a:lnTo>
                  <a:cubicBezTo>
                    <a:pt x="20447" y="0"/>
                    <a:pt x="21600" y="566"/>
                    <a:pt x="21600" y="1271"/>
                  </a:cubicBezTo>
                  <a:lnTo>
                    <a:pt x="21600" y="4038"/>
                  </a:lnTo>
                  <a:close/>
                  <a:moveTo>
                    <a:pt x="21574" y="21600"/>
                  </a:moveTo>
                  <a:cubicBezTo>
                    <a:pt x="21574" y="21084"/>
                    <a:pt x="20729" y="20669"/>
                    <a:pt x="19678" y="20669"/>
                  </a:cubicBezTo>
                  <a:lnTo>
                    <a:pt x="1896" y="20669"/>
                  </a:lnTo>
                  <a:cubicBezTo>
                    <a:pt x="846" y="20669"/>
                    <a:pt x="0" y="21084"/>
                    <a:pt x="0" y="21600"/>
                  </a:cubicBezTo>
                  <a:lnTo>
                    <a:pt x="0" y="21600"/>
                  </a:lnTo>
                  <a:lnTo>
                    <a:pt x="21574" y="21600"/>
                  </a:lnTo>
                  <a:lnTo>
                    <a:pt x="21574" y="21600"/>
                  </a:lnTo>
                  <a:close/>
                </a:path>
              </a:pathLst>
            </a:custGeom>
            <a:solidFill>
              <a:srgbClr val="F1C149"/>
            </a:solidFill>
            <a:ln w="12700">
              <a:miter lim="400000"/>
            </a:ln>
            <a:effectLst>
              <a:innerShdw blurRad="127000" dist="63500" dir="16200000">
                <a:prstClr val="black">
                  <a:alpha val="50000"/>
                </a:prstClr>
              </a:innerShdw>
            </a:effectLst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9EF715CC-C0C2-49BA-8C02-F3A6105F85AE}"/>
              </a:ext>
            </a:extLst>
          </p:cNvPr>
          <p:cNvGrpSpPr/>
          <p:nvPr/>
        </p:nvGrpSpPr>
        <p:grpSpPr>
          <a:xfrm>
            <a:off x="4485118" y="1696277"/>
            <a:ext cx="2335640" cy="4260495"/>
            <a:chOff x="3228836" y="1696278"/>
            <a:chExt cx="2540291" cy="4260495"/>
          </a:xfrm>
        </p:grpSpPr>
        <p:sp>
          <p:nvSpPr>
            <p:cNvPr id="8" name="Прямоугольник: скругленные верхние углы 7">
              <a:extLst>
                <a:ext uri="{FF2B5EF4-FFF2-40B4-BE49-F238E27FC236}">
                  <a16:creationId xmlns:a16="http://schemas.microsoft.com/office/drawing/2014/main" id="{82FB6617-12F0-4607-9ADE-880288A03EB5}"/>
                </a:ext>
              </a:extLst>
            </p:cNvPr>
            <p:cNvSpPr/>
            <p:nvPr/>
          </p:nvSpPr>
          <p:spPr>
            <a:xfrm rot="10800000">
              <a:off x="3228836" y="2468556"/>
              <a:ext cx="2526716" cy="3474959"/>
            </a:xfrm>
            <a:prstGeom prst="round2SameRect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13000">
                  <a:schemeClr val="bg1">
                    <a:lumMod val="7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F1CD925A-2025-4940-A4B9-DAC48717629C}"/>
                </a:ext>
              </a:extLst>
            </p:cNvPr>
            <p:cNvSpPr/>
            <p:nvPr/>
          </p:nvSpPr>
          <p:spPr>
            <a:xfrm>
              <a:off x="3228842" y="1696278"/>
              <a:ext cx="2540285" cy="4260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4" y="4038"/>
                  </a:moveTo>
                  <a:lnTo>
                    <a:pt x="0" y="4038"/>
                  </a:lnTo>
                  <a:lnTo>
                    <a:pt x="0" y="1271"/>
                  </a:lnTo>
                  <a:cubicBezTo>
                    <a:pt x="0" y="566"/>
                    <a:pt x="1153" y="0"/>
                    <a:pt x="2588" y="0"/>
                  </a:cubicBezTo>
                  <a:lnTo>
                    <a:pt x="19012" y="0"/>
                  </a:lnTo>
                  <a:cubicBezTo>
                    <a:pt x="20447" y="0"/>
                    <a:pt x="21600" y="566"/>
                    <a:pt x="21600" y="1271"/>
                  </a:cubicBezTo>
                  <a:lnTo>
                    <a:pt x="21600" y="4038"/>
                  </a:lnTo>
                  <a:close/>
                  <a:moveTo>
                    <a:pt x="21574" y="21600"/>
                  </a:moveTo>
                  <a:cubicBezTo>
                    <a:pt x="21574" y="21084"/>
                    <a:pt x="20729" y="20669"/>
                    <a:pt x="19678" y="20669"/>
                  </a:cubicBezTo>
                  <a:lnTo>
                    <a:pt x="1896" y="20669"/>
                  </a:lnTo>
                  <a:cubicBezTo>
                    <a:pt x="846" y="20669"/>
                    <a:pt x="0" y="21084"/>
                    <a:pt x="0" y="21600"/>
                  </a:cubicBezTo>
                  <a:lnTo>
                    <a:pt x="0" y="21600"/>
                  </a:lnTo>
                  <a:lnTo>
                    <a:pt x="21574" y="21600"/>
                  </a:lnTo>
                  <a:lnTo>
                    <a:pt x="21574" y="21600"/>
                  </a:lnTo>
                  <a:close/>
                </a:path>
              </a:pathLst>
            </a:custGeom>
            <a:solidFill>
              <a:srgbClr val="5C7E9D"/>
            </a:solidFill>
            <a:ln w="12700">
              <a:miter lim="400000"/>
            </a:ln>
            <a:effectLst>
              <a:innerShdw blurRad="127000" dist="63500" dir="16200000">
                <a:prstClr val="black">
                  <a:alpha val="50000"/>
                </a:prstClr>
              </a:innerShdw>
            </a:effectLst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5DA056A-A71B-484B-8F81-3D2BA4E6CC9E}"/>
              </a:ext>
            </a:extLst>
          </p:cNvPr>
          <p:cNvGrpSpPr/>
          <p:nvPr/>
        </p:nvGrpSpPr>
        <p:grpSpPr>
          <a:xfrm>
            <a:off x="6999227" y="1696277"/>
            <a:ext cx="2321418" cy="4260495"/>
            <a:chOff x="6037690" y="1696277"/>
            <a:chExt cx="2540601" cy="4260495"/>
          </a:xfrm>
        </p:grpSpPr>
        <p:sp>
          <p:nvSpPr>
            <p:cNvPr id="11" name="Прямоугольник: скругленные верхние углы 10">
              <a:extLst>
                <a:ext uri="{FF2B5EF4-FFF2-40B4-BE49-F238E27FC236}">
                  <a16:creationId xmlns:a16="http://schemas.microsoft.com/office/drawing/2014/main" id="{08019009-F817-407A-8709-3C0697CC013B}"/>
                </a:ext>
              </a:extLst>
            </p:cNvPr>
            <p:cNvSpPr/>
            <p:nvPr/>
          </p:nvSpPr>
          <p:spPr>
            <a:xfrm rot="10800000">
              <a:off x="6037690" y="2465308"/>
              <a:ext cx="2531405" cy="3474959"/>
            </a:xfrm>
            <a:prstGeom prst="round2SameRect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13000">
                  <a:schemeClr val="bg1">
                    <a:lumMod val="7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FE23B966-EE56-4C08-A512-94467C942838}"/>
                </a:ext>
              </a:extLst>
            </p:cNvPr>
            <p:cNvSpPr/>
            <p:nvPr/>
          </p:nvSpPr>
          <p:spPr>
            <a:xfrm>
              <a:off x="6038006" y="1696277"/>
              <a:ext cx="2540285" cy="4260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4" y="4038"/>
                  </a:moveTo>
                  <a:lnTo>
                    <a:pt x="0" y="4038"/>
                  </a:lnTo>
                  <a:lnTo>
                    <a:pt x="0" y="1271"/>
                  </a:lnTo>
                  <a:cubicBezTo>
                    <a:pt x="0" y="566"/>
                    <a:pt x="1153" y="0"/>
                    <a:pt x="2588" y="0"/>
                  </a:cubicBezTo>
                  <a:lnTo>
                    <a:pt x="19012" y="0"/>
                  </a:lnTo>
                  <a:cubicBezTo>
                    <a:pt x="20447" y="0"/>
                    <a:pt x="21600" y="566"/>
                    <a:pt x="21600" y="1271"/>
                  </a:cubicBezTo>
                  <a:lnTo>
                    <a:pt x="21600" y="4038"/>
                  </a:lnTo>
                  <a:close/>
                  <a:moveTo>
                    <a:pt x="21574" y="21600"/>
                  </a:moveTo>
                  <a:cubicBezTo>
                    <a:pt x="21574" y="21084"/>
                    <a:pt x="20729" y="20669"/>
                    <a:pt x="19678" y="20669"/>
                  </a:cubicBezTo>
                  <a:lnTo>
                    <a:pt x="1896" y="20669"/>
                  </a:lnTo>
                  <a:cubicBezTo>
                    <a:pt x="846" y="20669"/>
                    <a:pt x="0" y="21084"/>
                    <a:pt x="0" y="21600"/>
                  </a:cubicBezTo>
                  <a:lnTo>
                    <a:pt x="0" y="21600"/>
                  </a:lnTo>
                  <a:lnTo>
                    <a:pt x="21574" y="21600"/>
                  </a:lnTo>
                  <a:lnTo>
                    <a:pt x="21574" y="21600"/>
                  </a:lnTo>
                  <a:close/>
                </a:path>
              </a:pathLst>
            </a:custGeom>
            <a:solidFill>
              <a:srgbClr val="F57859"/>
            </a:solidFill>
            <a:ln w="12700">
              <a:miter lim="400000"/>
            </a:ln>
            <a:effectLst>
              <a:innerShdw blurRad="127000" dist="63500" dir="16200000">
                <a:prstClr val="black">
                  <a:alpha val="50000"/>
                </a:prstClr>
              </a:innerShdw>
            </a:effectLst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B25ED293-70C3-436C-A85F-65CA5C27C849}"/>
              </a:ext>
            </a:extLst>
          </p:cNvPr>
          <p:cNvGrpSpPr/>
          <p:nvPr/>
        </p:nvGrpSpPr>
        <p:grpSpPr>
          <a:xfrm>
            <a:off x="1930764" y="1726850"/>
            <a:ext cx="2291227" cy="4260495"/>
            <a:chOff x="318046" y="1696277"/>
            <a:chExt cx="2540291" cy="4260495"/>
          </a:xfrm>
        </p:grpSpPr>
        <p:sp>
          <p:nvSpPr>
            <p:cNvPr id="14" name="Прямоугольник: скругленные верхние углы 13">
              <a:extLst>
                <a:ext uri="{FF2B5EF4-FFF2-40B4-BE49-F238E27FC236}">
                  <a16:creationId xmlns:a16="http://schemas.microsoft.com/office/drawing/2014/main" id="{BEC7D369-96BB-4923-B94E-42E0A821BBD0}"/>
                </a:ext>
              </a:extLst>
            </p:cNvPr>
            <p:cNvSpPr/>
            <p:nvPr/>
          </p:nvSpPr>
          <p:spPr>
            <a:xfrm rot="10800000">
              <a:off x="318046" y="2468560"/>
              <a:ext cx="2540291" cy="3474959"/>
            </a:xfrm>
            <a:prstGeom prst="round2SameRect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13000">
                  <a:schemeClr val="bg1">
                    <a:lumMod val="7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4B0CF6D9-339B-4385-8E59-8E2DD29E9F3F}"/>
                </a:ext>
              </a:extLst>
            </p:cNvPr>
            <p:cNvSpPr/>
            <p:nvPr/>
          </p:nvSpPr>
          <p:spPr>
            <a:xfrm>
              <a:off x="318047" y="1696277"/>
              <a:ext cx="2540285" cy="4260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4" y="4038"/>
                  </a:moveTo>
                  <a:lnTo>
                    <a:pt x="0" y="4038"/>
                  </a:lnTo>
                  <a:lnTo>
                    <a:pt x="0" y="1271"/>
                  </a:lnTo>
                  <a:cubicBezTo>
                    <a:pt x="0" y="566"/>
                    <a:pt x="1153" y="0"/>
                    <a:pt x="2588" y="0"/>
                  </a:cubicBezTo>
                  <a:lnTo>
                    <a:pt x="19012" y="0"/>
                  </a:lnTo>
                  <a:cubicBezTo>
                    <a:pt x="20447" y="0"/>
                    <a:pt x="21600" y="566"/>
                    <a:pt x="21600" y="1271"/>
                  </a:cubicBezTo>
                  <a:lnTo>
                    <a:pt x="21600" y="4038"/>
                  </a:lnTo>
                  <a:close/>
                  <a:moveTo>
                    <a:pt x="21574" y="21600"/>
                  </a:moveTo>
                  <a:cubicBezTo>
                    <a:pt x="21574" y="21084"/>
                    <a:pt x="20729" y="20669"/>
                    <a:pt x="19678" y="20669"/>
                  </a:cubicBezTo>
                  <a:lnTo>
                    <a:pt x="1896" y="20669"/>
                  </a:lnTo>
                  <a:cubicBezTo>
                    <a:pt x="846" y="20669"/>
                    <a:pt x="0" y="21084"/>
                    <a:pt x="0" y="21600"/>
                  </a:cubicBezTo>
                  <a:lnTo>
                    <a:pt x="0" y="21600"/>
                  </a:lnTo>
                  <a:lnTo>
                    <a:pt x="21574" y="21600"/>
                  </a:lnTo>
                  <a:lnTo>
                    <a:pt x="21574" y="21600"/>
                  </a:lnTo>
                  <a:close/>
                </a:path>
              </a:pathLst>
            </a:custGeom>
            <a:solidFill>
              <a:srgbClr val="31A89A"/>
            </a:solidFill>
            <a:ln w="12700">
              <a:miter lim="400000"/>
            </a:ln>
            <a:effectLst>
              <a:innerShdw blurRad="127000" dist="63500" dir="16200000">
                <a:prstClr val="black">
                  <a:alpha val="50000"/>
                </a:prstClr>
              </a:innerShdw>
            </a:effectLst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CA7CBAC-1630-4292-9071-F57D675B8373}"/>
              </a:ext>
            </a:extLst>
          </p:cNvPr>
          <p:cNvSpPr txBox="1"/>
          <p:nvPr/>
        </p:nvSpPr>
        <p:spPr>
          <a:xfrm>
            <a:off x="1847939" y="1791247"/>
            <a:ext cx="2526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40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1 784</a:t>
            </a:r>
            <a:r>
              <a:rPr lang="ru-RU" sz="20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ru-RU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млн руб.</a:t>
            </a:r>
            <a:endParaRPr lang="ru-RU" sz="2000" b="1" kern="0" dirty="0">
              <a:solidFill>
                <a:srgbClr val="000000"/>
              </a:solidFill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1750BD-15F4-420A-A8C4-0C614AB0A236}"/>
              </a:ext>
            </a:extLst>
          </p:cNvPr>
          <p:cNvSpPr txBox="1"/>
          <p:nvPr/>
        </p:nvSpPr>
        <p:spPr>
          <a:xfrm>
            <a:off x="1984696" y="3059064"/>
            <a:ext cx="21833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ts val="1100"/>
              <a:buFont typeface="Arial"/>
              <a:buNone/>
            </a:pPr>
            <a:r>
              <a:rPr lang="ru-RU" sz="2800" kern="0" dirty="0">
                <a:solidFill>
                  <a:srgbClr val="191919"/>
                </a:solidFill>
                <a:ea typeface="Roboto"/>
                <a:cs typeface="Times New Roman" panose="02020603050405020304" pitchFamily="18" charset="0"/>
                <a:sym typeface="Arial"/>
              </a:rPr>
              <a:t>Дорожное хозяйство </a:t>
            </a:r>
          </a:p>
          <a:p>
            <a:pPr algn="ctr">
              <a:buClr>
                <a:srgbClr val="000000"/>
              </a:buClr>
              <a:buSzPts val="1100"/>
              <a:buFont typeface="Arial"/>
              <a:buNone/>
            </a:pPr>
            <a:r>
              <a:rPr lang="ru-RU" sz="2800" kern="0" dirty="0">
                <a:solidFill>
                  <a:srgbClr val="191919"/>
                </a:solidFill>
                <a:ea typeface="Roboto"/>
                <a:cs typeface="Times New Roman" panose="02020603050405020304" pitchFamily="18" charset="0"/>
                <a:sym typeface="Arial"/>
              </a:rPr>
              <a:t>(дорожные фонды)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36F19D-2873-4176-9FFC-95F84BF5296A}"/>
              </a:ext>
            </a:extLst>
          </p:cNvPr>
          <p:cNvSpPr txBox="1"/>
          <p:nvPr/>
        </p:nvSpPr>
        <p:spPr>
          <a:xfrm>
            <a:off x="4454465" y="1763038"/>
            <a:ext cx="2526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40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182</a:t>
            </a:r>
            <a:r>
              <a:rPr lang="ru-RU" sz="20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ru-RU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A3DE41-E47C-43A7-8CA8-B997EDA28652}"/>
              </a:ext>
            </a:extLst>
          </p:cNvPr>
          <p:cNvSpPr txBox="1"/>
          <p:nvPr/>
        </p:nvSpPr>
        <p:spPr>
          <a:xfrm>
            <a:off x="4552976" y="3507316"/>
            <a:ext cx="2108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ts val="1100"/>
              <a:buFont typeface="Arial"/>
              <a:buNone/>
            </a:pPr>
            <a:r>
              <a:rPr lang="ru-RU" sz="2800" kern="0" dirty="0">
                <a:solidFill>
                  <a:srgbClr val="191919"/>
                </a:solidFill>
                <a:ea typeface="Roboto"/>
                <a:cs typeface="Times New Roman" panose="02020603050405020304" pitchFamily="18" charset="0"/>
                <a:sym typeface="Arial"/>
              </a:rPr>
              <a:t>Транспорт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98A70C-DED4-42D5-BD2D-AAA827C9A424}"/>
              </a:ext>
            </a:extLst>
          </p:cNvPr>
          <p:cNvSpPr txBox="1"/>
          <p:nvPr/>
        </p:nvSpPr>
        <p:spPr>
          <a:xfrm>
            <a:off x="6965462" y="1726850"/>
            <a:ext cx="2497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40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165</a:t>
            </a:r>
            <a:r>
              <a:rPr lang="ru-RU" sz="20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ru-RU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DAFB16-4CBF-4AD4-BADF-B194747A58FE}"/>
              </a:ext>
            </a:extLst>
          </p:cNvPr>
          <p:cNvSpPr txBox="1"/>
          <p:nvPr/>
        </p:nvSpPr>
        <p:spPr>
          <a:xfrm>
            <a:off x="6939455" y="3017387"/>
            <a:ext cx="243255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ts val="1100"/>
              <a:buFont typeface="Arial"/>
              <a:buNone/>
            </a:pPr>
            <a:r>
              <a:rPr lang="ru-RU" sz="2600" kern="0" dirty="0">
                <a:solidFill>
                  <a:srgbClr val="191919"/>
                </a:solidFill>
                <a:ea typeface="Roboto"/>
                <a:cs typeface="Times New Roman" panose="02020603050405020304" pitchFamily="18" charset="0"/>
                <a:sym typeface="Arial"/>
              </a:rPr>
              <a:t>Другие вопросы в области национальной экономики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5C00CA-F460-4838-82CB-17802F649970}"/>
              </a:ext>
            </a:extLst>
          </p:cNvPr>
          <p:cNvSpPr txBox="1"/>
          <p:nvPr/>
        </p:nvSpPr>
        <p:spPr>
          <a:xfrm>
            <a:off x="9658727" y="1755835"/>
            <a:ext cx="19359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40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6</a:t>
            </a:r>
            <a:r>
              <a:rPr lang="ru-RU" sz="20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ru-RU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2C6B44-C53C-4DAD-9B25-F80DA6585745}"/>
              </a:ext>
            </a:extLst>
          </p:cNvPr>
          <p:cNvSpPr txBox="1"/>
          <p:nvPr/>
        </p:nvSpPr>
        <p:spPr>
          <a:xfrm>
            <a:off x="9499107" y="3017387"/>
            <a:ext cx="232141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buSzPts val="1100"/>
            </a:pPr>
            <a:r>
              <a:rPr lang="ru-RU" sz="2600" kern="0" dirty="0">
                <a:solidFill>
                  <a:srgbClr val="191919"/>
                </a:solidFill>
                <a:ea typeface="Roboto"/>
                <a:cs typeface="Times New Roman" panose="02020603050405020304" pitchFamily="18" charset="0"/>
                <a:sym typeface="Arial"/>
              </a:rPr>
              <a:t>Сельское хозяйство </a:t>
            </a:r>
          </a:p>
          <a:p>
            <a:pPr lvl="0" algn="ctr">
              <a:buClr>
                <a:srgbClr val="000000"/>
              </a:buClr>
              <a:buSzPts val="1100"/>
            </a:pPr>
            <a:r>
              <a:rPr lang="ru-RU" sz="2600" kern="0" dirty="0">
                <a:solidFill>
                  <a:srgbClr val="191919"/>
                </a:solidFill>
                <a:ea typeface="Roboto"/>
                <a:cs typeface="Times New Roman" panose="02020603050405020304" pitchFamily="18" charset="0"/>
                <a:sym typeface="Arial"/>
              </a:rPr>
              <a:t>и рыболовство</a:t>
            </a:r>
          </a:p>
          <a:p>
            <a:pPr lvl="0" algn="ctr">
              <a:buClr>
                <a:srgbClr val="000000"/>
              </a:buClr>
              <a:buSzPts val="1100"/>
            </a:pPr>
            <a:r>
              <a:rPr lang="ru-RU" sz="2600" kern="0" dirty="0">
                <a:solidFill>
                  <a:srgbClr val="191919"/>
                </a:solidFill>
                <a:ea typeface="Roboto"/>
                <a:cs typeface="Times New Roman" panose="02020603050405020304" pitchFamily="18" charset="0"/>
                <a:sym typeface="Arial"/>
              </a:rPr>
              <a:t>(отлов животных)</a:t>
            </a:r>
          </a:p>
        </p:txBody>
      </p:sp>
    </p:spTree>
    <p:extLst>
      <p:ext uri="{BB962C8B-B14F-4D97-AF65-F5344CB8AC3E}">
        <p14:creationId xmlns:p14="http://schemas.microsoft.com/office/powerpoint/2010/main" val="943897293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;p15">
            <a:extLst>
              <a:ext uri="{FF2B5EF4-FFF2-40B4-BE49-F238E27FC236}">
                <a16:creationId xmlns:a16="http://schemas.microsoft.com/office/drawing/2014/main" id="{D274736F-4212-4346-86A4-A331CFB7B173}"/>
              </a:ext>
            </a:extLst>
          </p:cNvPr>
          <p:cNvSpPr txBox="1">
            <a:spLocks/>
          </p:cNvSpPr>
          <p:nvPr/>
        </p:nvSpPr>
        <p:spPr>
          <a:xfrm>
            <a:off x="1487488" y="487434"/>
            <a:ext cx="10064178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Жилищно-коммунальное хозяйство– 870 млн руб. (8,1%) </a:t>
            </a:r>
            <a:endParaRPr lang="ru-RU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grpSp>
        <p:nvGrpSpPr>
          <p:cNvPr id="3" name="Group 34">
            <a:extLst>
              <a:ext uri="{FF2B5EF4-FFF2-40B4-BE49-F238E27FC236}">
                <a16:creationId xmlns:a16="http://schemas.microsoft.com/office/drawing/2014/main" id="{DE94597A-1F7A-4623-B97A-BF82AC993BAE}"/>
              </a:ext>
            </a:extLst>
          </p:cNvPr>
          <p:cNvGrpSpPr/>
          <p:nvPr/>
        </p:nvGrpSpPr>
        <p:grpSpPr>
          <a:xfrm>
            <a:off x="2000039" y="1519882"/>
            <a:ext cx="2178974" cy="4122001"/>
            <a:chOff x="1402967" y="1245497"/>
            <a:chExt cx="2093421" cy="4367007"/>
          </a:xfrm>
        </p:grpSpPr>
        <p:sp>
          <p:nvSpPr>
            <p:cNvPr id="4" name="Shape">
              <a:extLst>
                <a:ext uri="{FF2B5EF4-FFF2-40B4-BE49-F238E27FC236}">
                  <a16:creationId xmlns:a16="http://schemas.microsoft.com/office/drawing/2014/main" id="{416A9C89-BDF2-45AE-A6C6-5017C006BAAE}"/>
                </a:ext>
              </a:extLst>
            </p:cNvPr>
            <p:cNvSpPr/>
            <p:nvPr/>
          </p:nvSpPr>
          <p:spPr>
            <a:xfrm>
              <a:off x="1402967" y="1417089"/>
              <a:ext cx="2093421" cy="419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389"/>
                  </a:moveTo>
                  <a:cubicBezTo>
                    <a:pt x="21600" y="2407"/>
                    <a:pt x="16775" y="0"/>
                    <a:pt x="10800" y="0"/>
                  </a:cubicBezTo>
                  <a:cubicBezTo>
                    <a:pt x="4825" y="0"/>
                    <a:pt x="0" y="2407"/>
                    <a:pt x="0" y="5389"/>
                  </a:cubicBezTo>
                  <a:lnTo>
                    <a:pt x="0" y="16211"/>
                  </a:lnTo>
                  <a:cubicBezTo>
                    <a:pt x="0" y="19193"/>
                    <a:pt x="4825" y="21600"/>
                    <a:pt x="10800" y="21600"/>
                  </a:cubicBezTo>
                  <a:cubicBezTo>
                    <a:pt x="16775" y="21600"/>
                    <a:pt x="21600" y="19193"/>
                    <a:pt x="21600" y="16211"/>
                  </a:cubicBezTo>
                  <a:lnTo>
                    <a:pt x="21600" y="5389"/>
                  </a:lnTo>
                  <a:close/>
                </a:path>
              </a:pathLst>
            </a:custGeom>
            <a:gradFill flip="none" rotWithShape="1">
              <a:gsLst>
                <a:gs pos="77000">
                  <a:srgbClr val="B4C4D4"/>
                </a:gs>
                <a:gs pos="60000">
                  <a:srgbClr val="829CB8"/>
                </a:gs>
                <a:gs pos="30000">
                  <a:srgbClr val="597B9D"/>
                </a:gs>
              </a:gsLst>
              <a:lin ang="16200000" scaled="1"/>
              <a:tileRect/>
            </a:gradFill>
            <a:ln w="12700">
              <a:miter lim="400000"/>
            </a:ln>
            <a:effectLst>
              <a:innerShdw blurRad="190500" dist="25400" dir="1200000">
                <a:prstClr val="black"/>
              </a:innerShdw>
            </a:effectLst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1BC3F2BA-4FBA-4625-8859-4DA49BB4E6FE}"/>
                </a:ext>
              </a:extLst>
            </p:cNvPr>
            <p:cNvSpPr/>
            <p:nvPr/>
          </p:nvSpPr>
          <p:spPr>
            <a:xfrm>
              <a:off x="1643195" y="1245497"/>
              <a:ext cx="1612965" cy="1960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26" y="0"/>
                    <a:pt x="0" y="3970"/>
                    <a:pt x="0" y="8886"/>
                  </a:cubicBezTo>
                  <a:lnTo>
                    <a:pt x="0" y="12714"/>
                  </a:lnTo>
                  <a:cubicBezTo>
                    <a:pt x="0" y="17630"/>
                    <a:pt x="4826" y="21600"/>
                    <a:pt x="10800" y="21600"/>
                  </a:cubicBezTo>
                  <a:cubicBezTo>
                    <a:pt x="16774" y="21600"/>
                    <a:pt x="21600" y="17630"/>
                    <a:pt x="21600" y="12714"/>
                  </a:cubicBezTo>
                  <a:lnTo>
                    <a:pt x="21600" y="8886"/>
                  </a:lnTo>
                  <a:cubicBezTo>
                    <a:pt x="21600" y="3970"/>
                    <a:pt x="16774" y="0"/>
                    <a:pt x="1080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D1E8CD91-6301-44F8-9A40-BBCB6389542B}"/>
                </a:ext>
              </a:extLst>
            </p:cNvPr>
            <p:cNvSpPr/>
            <p:nvPr/>
          </p:nvSpPr>
          <p:spPr>
            <a:xfrm>
              <a:off x="1643197" y="1245497"/>
              <a:ext cx="1612961" cy="1612961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7" name="Group 35">
            <a:extLst>
              <a:ext uri="{FF2B5EF4-FFF2-40B4-BE49-F238E27FC236}">
                <a16:creationId xmlns:a16="http://schemas.microsoft.com/office/drawing/2014/main" id="{295A3D07-2D6A-40A9-BB7F-EF8623AEB724}"/>
              </a:ext>
            </a:extLst>
          </p:cNvPr>
          <p:cNvGrpSpPr/>
          <p:nvPr/>
        </p:nvGrpSpPr>
        <p:grpSpPr>
          <a:xfrm>
            <a:off x="4419681" y="1522337"/>
            <a:ext cx="2178974" cy="4122001"/>
            <a:chOff x="3805250" y="1245497"/>
            <a:chExt cx="2093421" cy="4367007"/>
          </a:xfrm>
        </p:grpSpPr>
        <p:sp>
          <p:nvSpPr>
            <p:cNvPr id="8" name="Shape">
              <a:extLst>
                <a:ext uri="{FF2B5EF4-FFF2-40B4-BE49-F238E27FC236}">
                  <a16:creationId xmlns:a16="http://schemas.microsoft.com/office/drawing/2014/main" id="{75637B68-32A1-4007-B5D9-58A3955BA571}"/>
                </a:ext>
              </a:extLst>
            </p:cNvPr>
            <p:cNvSpPr/>
            <p:nvPr/>
          </p:nvSpPr>
          <p:spPr>
            <a:xfrm>
              <a:off x="3805250" y="1417089"/>
              <a:ext cx="2093421" cy="419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389"/>
                  </a:moveTo>
                  <a:cubicBezTo>
                    <a:pt x="21600" y="2407"/>
                    <a:pt x="16775" y="0"/>
                    <a:pt x="10800" y="0"/>
                  </a:cubicBezTo>
                  <a:cubicBezTo>
                    <a:pt x="4825" y="0"/>
                    <a:pt x="0" y="2407"/>
                    <a:pt x="0" y="5389"/>
                  </a:cubicBezTo>
                  <a:lnTo>
                    <a:pt x="0" y="16211"/>
                  </a:lnTo>
                  <a:cubicBezTo>
                    <a:pt x="0" y="19193"/>
                    <a:pt x="4825" y="21600"/>
                    <a:pt x="10800" y="21600"/>
                  </a:cubicBezTo>
                  <a:cubicBezTo>
                    <a:pt x="16775" y="21600"/>
                    <a:pt x="21600" y="19193"/>
                    <a:pt x="21600" y="16211"/>
                  </a:cubicBezTo>
                  <a:lnTo>
                    <a:pt x="21600" y="5389"/>
                  </a:lnTo>
                  <a:close/>
                </a:path>
              </a:pathLst>
            </a:custGeom>
            <a:gradFill>
              <a:gsLst>
                <a:gs pos="77000">
                  <a:srgbClr val="CAD9C5"/>
                </a:gs>
                <a:gs pos="53000">
                  <a:srgbClr val="B0C7A9"/>
                </a:gs>
                <a:gs pos="30000">
                  <a:srgbClr val="9AB791"/>
                </a:gs>
              </a:gsLst>
              <a:lin ang="16200000" scaled="1"/>
            </a:gradFill>
            <a:ln w="12700">
              <a:miter lim="400000"/>
            </a:ln>
            <a:effectLst>
              <a:innerShdw blurRad="190500" dist="25400" dir="1200000">
                <a:prstClr val="black"/>
              </a:innerShdw>
            </a:effectLst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C5479A1B-CC68-4394-8628-F5F04FA3FA9E}"/>
                </a:ext>
              </a:extLst>
            </p:cNvPr>
            <p:cNvSpPr/>
            <p:nvPr/>
          </p:nvSpPr>
          <p:spPr>
            <a:xfrm>
              <a:off x="4045478" y="1245497"/>
              <a:ext cx="1612965" cy="1960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26" y="0"/>
                    <a:pt x="0" y="3970"/>
                    <a:pt x="0" y="8886"/>
                  </a:cubicBezTo>
                  <a:lnTo>
                    <a:pt x="0" y="12714"/>
                  </a:lnTo>
                  <a:cubicBezTo>
                    <a:pt x="0" y="17630"/>
                    <a:pt x="4826" y="21600"/>
                    <a:pt x="10800" y="21600"/>
                  </a:cubicBezTo>
                  <a:cubicBezTo>
                    <a:pt x="16774" y="21600"/>
                    <a:pt x="21600" y="17630"/>
                    <a:pt x="21600" y="12714"/>
                  </a:cubicBezTo>
                  <a:lnTo>
                    <a:pt x="21600" y="8886"/>
                  </a:lnTo>
                  <a:cubicBezTo>
                    <a:pt x="21600" y="3970"/>
                    <a:pt x="16774" y="0"/>
                    <a:pt x="1080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DAABE129-AE8B-4E62-A8DE-3CC31603F566}"/>
                </a:ext>
              </a:extLst>
            </p:cNvPr>
            <p:cNvSpPr/>
            <p:nvPr/>
          </p:nvSpPr>
          <p:spPr>
            <a:xfrm>
              <a:off x="4045480" y="1245497"/>
              <a:ext cx="1612961" cy="1612961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1" name="Group 36">
            <a:extLst>
              <a:ext uri="{FF2B5EF4-FFF2-40B4-BE49-F238E27FC236}">
                <a16:creationId xmlns:a16="http://schemas.microsoft.com/office/drawing/2014/main" id="{1853CF07-90AE-41EA-B37E-C6B8B5BD933B}"/>
              </a:ext>
            </a:extLst>
          </p:cNvPr>
          <p:cNvGrpSpPr/>
          <p:nvPr/>
        </p:nvGrpSpPr>
        <p:grpSpPr>
          <a:xfrm>
            <a:off x="6824744" y="1522337"/>
            <a:ext cx="2163830" cy="4122001"/>
            <a:chOff x="6250431" y="1245497"/>
            <a:chExt cx="2093421" cy="4367007"/>
          </a:xfrm>
        </p:grpSpPr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292A7B57-DB19-4883-AEBA-AE62CB9C700D}"/>
                </a:ext>
              </a:extLst>
            </p:cNvPr>
            <p:cNvSpPr/>
            <p:nvPr/>
          </p:nvSpPr>
          <p:spPr>
            <a:xfrm>
              <a:off x="6250431" y="1417089"/>
              <a:ext cx="2093421" cy="419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389"/>
                  </a:moveTo>
                  <a:cubicBezTo>
                    <a:pt x="21600" y="2407"/>
                    <a:pt x="16775" y="0"/>
                    <a:pt x="10800" y="0"/>
                  </a:cubicBezTo>
                  <a:cubicBezTo>
                    <a:pt x="4825" y="0"/>
                    <a:pt x="0" y="2407"/>
                    <a:pt x="0" y="5389"/>
                  </a:cubicBezTo>
                  <a:lnTo>
                    <a:pt x="0" y="16211"/>
                  </a:lnTo>
                  <a:cubicBezTo>
                    <a:pt x="0" y="19193"/>
                    <a:pt x="4825" y="21600"/>
                    <a:pt x="10800" y="21600"/>
                  </a:cubicBezTo>
                  <a:cubicBezTo>
                    <a:pt x="16775" y="21600"/>
                    <a:pt x="21600" y="19193"/>
                    <a:pt x="21600" y="16211"/>
                  </a:cubicBezTo>
                  <a:lnTo>
                    <a:pt x="21600" y="5389"/>
                  </a:lnTo>
                  <a:close/>
                </a:path>
              </a:pathLst>
            </a:custGeom>
            <a:gradFill>
              <a:gsLst>
                <a:gs pos="77000">
                  <a:srgbClr val="EEDCB0"/>
                </a:gs>
                <a:gs pos="61000">
                  <a:srgbClr val="E1C275"/>
                </a:gs>
                <a:gs pos="26000">
                  <a:srgbClr val="D5AA3D"/>
                </a:gs>
              </a:gsLst>
              <a:lin ang="16200000" scaled="1"/>
            </a:gradFill>
            <a:ln w="12700">
              <a:miter lim="400000"/>
            </a:ln>
            <a:effectLst>
              <a:innerShdw blurRad="190500" dist="25400" dir="1200000">
                <a:prstClr val="black"/>
              </a:innerShdw>
            </a:effectLst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6700923E-0064-475E-BFBF-67F4AA5E3280}"/>
                </a:ext>
              </a:extLst>
            </p:cNvPr>
            <p:cNvSpPr/>
            <p:nvPr/>
          </p:nvSpPr>
          <p:spPr>
            <a:xfrm>
              <a:off x="6490659" y="1245497"/>
              <a:ext cx="1612965" cy="1960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26" y="0"/>
                    <a:pt x="0" y="3970"/>
                    <a:pt x="0" y="8886"/>
                  </a:cubicBezTo>
                  <a:lnTo>
                    <a:pt x="0" y="12714"/>
                  </a:lnTo>
                  <a:cubicBezTo>
                    <a:pt x="0" y="17630"/>
                    <a:pt x="4826" y="21600"/>
                    <a:pt x="10800" y="21600"/>
                  </a:cubicBezTo>
                  <a:cubicBezTo>
                    <a:pt x="16774" y="21600"/>
                    <a:pt x="21600" y="17630"/>
                    <a:pt x="21600" y="12714"/>
                  </a:cubicBezTo>
                  <a:lnTo>
                    <a:pt x="21600" y="8886"/>
                  </a:lnTo>
                  <a:cubicBezTo>
                    <a:pt x="21600" y="3970"/>
                    <a:pt x="16774" y="0"/>
                    <a:pt x="1080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" name="Circle">
              <a:extLst>
                <a:ext uri="{FF2B5EF4-FFF2-40B4-BE49-F238E27FC236}">
                  <a16:creationId xmlns:a16="http://schemas.microsoft.com/office/drawing/2014/main" id="{FB85211D-7A86-431B-88B8-73B2B637F92F}"/>
                </a:ext>
              </a:extLst>
            </p:cNvPr>
            <p:cNvSpPr/>
            <p:nvPr/>
          </p:nvSpPr>
          <p:spPr>
            <a:xfrm>
              <a:off x="6490661" y="1245497"/>
              <a:ext cx="1612961" cy="1612961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5CCA347-5C69-4C1B-A17D-DC3B4765D000}"/>
              </a:ext>
            </a:extLst>
          </p:cNvPr>
          <p:cNvSpPr txBox="1"/>
          <p:nvPr/>
        </p:nvSpPr>
        <p:spPr>
          <a:xfrm>
            <a:off x="2295242" y="1699690"/>
            <a:ext cx="15784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4400" b="1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771</a:t>
            </a:r>
            <a:r>
              <a:rPr lang="ru-RU" sz="16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млн руб.</a:t>
            </a:r>
            <a:endParaRPr lang="ru-RU" b="1" kern="0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A48E69-5423-4337-BAF9-79F4FC4E7EB4}"/>
              </a:ext>
            </a:extLst>
          </p:cNvPr>
          <p:cNvSpPr txBox="1"/>
          <p:nvPr/>
        </p:nvSpPr>
        <p:spPr>
          <a:xfrm>
            <a:off x="7073049" y="1684302"/>
            <a:ext cx="162025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4400" b="1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35</a:t>
            </a:r>
            <a:r>
              <a:rPr lang="ru-RU" sz="16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млн руб.</a:t>
            </a:r>
            <a:endParaRPr lang="ru-RU" b="1" kern="0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FF4EF7-939B-402C-B3E2-6301F9D0267C}"/>
              </a:ext>
            </a:extLst>
          </p:cNvPr>
          <p:cNvSpPr txBox="1"/>
          <p:nvPr/>
        </p:nvSpPr>
        <p:spPr>
          <a:xfrm>
            <a:off x="4658274" y="1684302"/>
            <a:ext cx="169033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4400" b="1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48</a:t>
            </a:r>
            <a:r>
              <a:rPr lang="ru-RU" sz="16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млн руб.</a:t>
            </a:r>
            <a:endParaRPr lang="ru-RU" b="1" kern="0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D5B70A2-0F11-4109-BBB7-0099BF07E0B9}"/>
              </a:ext>
            </a:extLst>
          </p:cNvPr>
          <p:cNvSpPr/>
          <p:nvPr/>
        </p:nvSpPr>
        <p:spPr>
          <a:xfrm>
            <a:off x="1862311" y="3831527"/>
            <a:ext cx="24443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b="1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Благоустройство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C6CDF7-4D7F-4B9D-B57B-B4C55A8CF698}"/>
              </a:ext>
            </a:extLst>
          </p:cNvPr>
          <p:cNvSpPr txBox="1"/>
          <p:nvPr/>
        </p:nvSpPr>
        <p:spPr>
          <a:xfrm>
            <a:off x="6711700" y="3807014"/>
            <a:ext cx="244885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</a:pPr>
            <a:r>
              <a:rPr lang="ru-RU" b="1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Жилищное 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</a:pPr>
            <a:r>
              <a:rPr lang="ru-RU" b="1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хозяйство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D89156-AABB-4B7C-906D-44E635716527}"/>
              </a:ext>
            </a:extLst>
          </p:cNvPr>
          <p:cNvSpPr txBox="1"/>
          <p:nvPr/>
        </p:nvSpPr>
        <p:spPr>
          <a:xfrm>
            <a:off x="4486577" y="3609506"/>
            <a:ext cx="2045181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ru-RU" b="1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Другие вопросы 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ru-RU" b="1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в области ЖКХ</a:t>
            </a:r>
          </a:p>
        </p:txBody>
      </p:sp>
      <p:grpSp>
        <p:nvGrpSpPr>
          <p:cNvPr id="21" name="Group 36">
            <a:extLst>
              <a:ext uri="{FF2B5EF4-FFF2-40B4-BE49-F238E27FC236}">
                <a16:creationId xmlns:a16="http://schemas.microsoft.com/office/drawing/2014/main" id="{32668205-DF50-4346-8E31-A9E476017671}"/>
              </a:ext>
            </a:extLst>
          </p:cNvPr>
          <p:cNvGrpSpPr/>
          <p:nvPr/>
        </p:nvGrpSpPr>
        <p:grpSpPr>
          <a:xfrm>
            <a:off x="9236881" y="1522337"/>
            <a:ext cx="2163830" cy="4122001"/>
            <a:chOff x="6250431" y="1245497"/>
            <a:chExt cx="2093421" cy="4367007"/>
          </a:xfrm>
        </p:grpSpPr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AF89AFDE-FED2-446D-86DD-C0304B7619F6}"/>
                </a:ext>
              </a:extLst>
            </p:cNvPr>
            <p:cNvSpPr/>
            <p:nvPr/>
          </p:nvSpPr>
          <p:spPr>
            <a:xfrm>
              <a:off x="6250431" y="1417089"/>
              <a:ext cx="2093421" cy="419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389"/>
                  </a:moveTo>
                  <a:cubicBezTo>
                    <a:pt x="21600" y="2407"/>
                    <a:pt x="16775" y="0"/>
                    <a:pt x="10800" y="0"/>
                  </a:cubicBezTo>
                  <a:cubicBezTo>
                    <a:pt x="4825" y="0"/>
                    <a:pt x="0" y="2407"/>
                    <a:pt x="0" y="5389"/>
                  </a:cubicBezTo>
                  <a:lnTo>
                    <a:pt x="0" y="16211"/>
                  </a:lnTo>
                  <a:cubicBezTo>
                    <a:pt x="0" y="19193"/>
                    <a:pt x="4825" y="21600"/>
                    <a:pt x="10800" y="21600"/>
                  </a:cubicBezTo>
                  <a:cubicBezTo>
                    <a:pt x="16775" y="21600"/>
                    <a:pt x="21600" y="19193"/>
                    <a:pt x="21600" y="16211"/>
                  </a:cubicBezTo>
                  <a:lnTo>
                    <a:pt x="21600" y="5389"/>
                  </a:lnTo>
                  <a:close/>
                </a:path>
              </a:pathLst>
            </a:custGeom>
            <a:solidFill>
              <a:srgbClr val="F67959"/>
            </a:solidFill>
            <a:ln w="12700">
              <a:miter lim="400000"/>
            </a:ln>
            <a:effectLst>
              <a:innerShdw blurRad="190500" dist="25400" dir="1200000">
                <a:prstClr val="black"/>
              </a:innerShdw>
            </a:effectLst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52D72905-1667-454F-9CF7-E981654654BC}"/>
                </a:ext>
              </a:extLst>
            </p:cNvPr>
            <p:cNvSpPr/>
            <p:nvPr/>
          </p:nvSpPr>
          <p:spPr>
            <a:xfrm>
              <a:off x="6490659" y="1245497"/>
              <a:ext cx="1612965" cy="1960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26" y="0"/>
                    <a:pt x="0" y="3970"/>
                    <a:pt x="0" y="8886"/>
                  </a:cubicBezTo>
                  <a:lnTo>
                    <a:pt x="0" y="12714"/>
                  </a:lnTo>
                  <a:cubicBezTo>
                    <a:pt x="0" y="17630"/>
                    <a:pt x="4826" y="21600"/>
                    <a:pt x="10800" y="21600"/>
                  </a:cubicBezTo>
                  <a:cubicBezTo>
                    <a:pt x="16774" y="21600"/>
                    <a:pt x="21600" y="17630"/>
                    <a:pt x="21600" y="12714"/>
                  </a:cubicBezTo>
                  <a:lnTo>
                    <a:pt x="21600" y="8886"/>
                  </a:lnTo>
                  <a:cubicBezTo>
                    <a:pt x="21600" y="3970"/>
                    <a:pt x="16774" y="0"/>
                    <a:pt x="1080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9F121255-67F7-42E2-A9A2-2020092844BA}"/>
                </a:ext>
              </a:extLst>
            </p:cNvPr>
            <p:cNvSpPr/>
            <p:nvPr/>
          </p:nvSpPr>
          <p:spPr>
            <a:xfrm>
              <a:off x="6490661" y="1245497"/>
              <a:ext cx="1612961" cy="1612961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18EC04D-232A-4417-BFEB-62989813411C}"/>
              </a:ext>
            </a:extLst>
          </p:cNvPr>
          <p:cNvSpPr txBox="1"/>
          <p:nvPr/>
        </p:nvSpPr>
        <p:spPr>
          <a:xfrm>
            <a:off x="9473628" y="1758626"/>
            <a:ext cx="169033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4400" b="1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16</a:t>
            </a:r>
            <a:r>
              <a:rPr lang="ru-RU" sz="16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млн руб.</a:t>
            </a:r>
            <a:endParaRPr lang="ru-RU" b="1" kern="0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69E3DC-6449-432F-9F71-A3A34370C099}"/>
              </a:ext>
            </a:extLst>
          </p:cNvPr>
          <p:cNvSpPr txBox="1"/>
          <p:nvPr/>
        </p:nvSpPr>
        <p:spPr>
          <a:xfrm>
            <a:off x="8889760" y="3775705"/>
            <a:ext cx="287985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</a:pPr>
            <a:r>
              <a:rPr lang="ru-RU" b="1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Коммунальное хозяйство</a:t>
            </a:r>
            <a:endParaRPr lang="ru-RU" b="1" kern="0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9646002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6;p15">
            <a:extLst>
              <a:ext uri="{FF2B5EF4-FFF2-40B4-BE49-F238E27FC236}">
                <a16:creationId xmlns:a16="http://schemas.microsoft.com/office/drawing/2014/main" id="{95285C77-F7E1-4080-9E37-562656B9D195}"/>
              </a:ext>
            </a:extLst>
          </p:cNvPr>
          <p:cNvSpPr txBox="1">
            <a:spLocks/>
          </p:cNvSpPr>
          <p:nvPr/>
        </p:nvSpPr>
        <p:spPr>
          <a:xfrm>
            <a:off x="2455154" y="99702"/>
            <a:ext cx="8911771" cy="7502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Расходы бюджета городского округа</a:t>
            </a:r>
            <a:endParaRPr lang="ru-RU" sz="2400" b="1" kern="0" dirty="0">
              <a:solidFill>
                <a:schemeClr val="tx1"/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63FB0550-721E-4ABB-A38F-10955E5C58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435259"/>
              </p:ext>
            </p:extLst>
          </p:nvPr>
        </p:nvGraphicFramePr>
        <p:xfrm>
          <a:off x="1507311" y="827003"/>
          <a:ext cx="10351441" cy="5892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6956">
                  <a:extLst>
                    <a:ext uri="{9D8B030D-6E8A-4147-A177-3AD203B41FA5}">
                      <a16:colId xmlns:a16="http://schemas.microsoft.com/office/drawing/2014/main" val="2374976066"/>
                    </a:ext>
                  </a:extLst>
                </a:gridCol>
                <a:gridCol w="2361495">
                  <a:extLst>
                    <a:ext uri="{9D8B030D-6E8A-4147-A177-3AD203B41FA5}">
                      <a16:colId xmlns:a16="http://schemas.microsoft.com/office/drawing/2014/main" val="3682428646"/>
                    </a:ext>
                  </a:extLst>
                </a:gridCol>
                <a:gridCol w="2361495">
                  <a:extLst>
                    <a:ext uri="{9D8B030D-6E8A-4147-A177-3AD203B41FA5}">
                      <a16:colId xmlns:a16="http://schemas.microsoft.com/office/drawing/2014/main" val="2800211554"/>
                    </a:ext>
                  </a:extLst>
                </a:gridCol>
                <a:gridCol w="2361495">
                  <a:extLst>
                    <a:ext uri="{9D8B030D-6E8A-4147-A177-3AD203B41FA5}">
                      <a16:colId xmlns:a16="http://schemas.microsoft.com/office/drawing/2014/main" val="2436542343"/>
                    </a:ext>
                  </a:extLst>
                </a:gridCol>
              </a:tblGrid>
              <a:tr h="636865">
                <a:tc>
                  <a:txBody>
                    <a:bodyPr/>
                    <a:lstStyle/>
                    <a:p>
                      <a:pPr algn="ctr"/>
                      <a:r>
                        <a:rPr lang="ru-RU" sz="2600" b="1" i="0" u="none" strike="noStrike" kern="0" cap="non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Наименование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0">
                          <a:schemeClr val="bg1">
                            <a:lumMod val="95000"/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lumMod val="95000"/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lumMod val="95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i="0" u="none" strike="noStrike" kern="0" cap="non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2026 год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0">
                          <a:schemeClr val="bg1">
                            <a:lumMod val="95000"/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lumMod val="95000"/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lumMod val="95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i="0" u="none" strike="noStrike" kern="0" cap="non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2027 год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0">
                          <a:schemeClr val="bg1">
                            <a:lumMod val="95000"/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lumMod val="95000"/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lumMod val="95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i="0" u="none" strike="noStrike" kern="0" cap="non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2028 год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0">
                          <a:schemeClr val="bg1">
                            <a:lumMod val="95000"/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lumMod val="95000"/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lumMod val="95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99811827"/>
                  </a:ext>
                </a:extLst>
              </a:tr>
              <a:tr h="595387"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РАСХОДЫ, всего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0">
                          <a:schemeClr val="bg1">
                            <a:lumMod val="95000"/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lumMod val="95000"/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lumMod val="95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10 676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0">
                          <a:schemeClr val="bg1">
                            <a:lumMod val="95000"/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lumMod val="95000"/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lumMod val="95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9 787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0">
                          <a:schemeClr val="bg1">
                            <a:lumMod val="95000"/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lumMod val="95000"/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lumMod val="95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9 101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0">
                          <a:schemeClr val="bg1">
                            <a:lumMod val="95000"/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lumMod val="95000"/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lumMod val="95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11484602"/>
                  </a:ext>
                </a:extLst>
              </a:tr>
              <a:tr h="5584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Программные расходы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0">
                          <a:schemeClr val="bg1">
                            <a:lumMod val="95000"/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lumMod val="95000"/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lumMod val="95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10 112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0">
                          <a:schemeClr val="bg1">
                            <a:lumMod val="95000"/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lumMod val="95000"/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lumMod val="95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9 271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0">
                          <a:schemeClr val="bg1">
                            <a:lumMod val="95000"/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lumMod val="95000"/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lumMod val="95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8 425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0">
                          <a:schemeClr val="bg1">
                            <a:lumMod val="95000"/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lumMod val="95000"/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lumMod val="95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13236615"/>
                  </a:ext>
                </a:extLst>
              </a:tr>
              <a:tr h="717207"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Доля расходов в структуре бюджета, %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0">
                          <a:schemeClr val="bg1">
                            <a:lumMod val="95000"/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lumMod val="95000"/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lumMod val="95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94,7 %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0">
                          <a:schemeClr val="bg1">
                            <a:lumMod val="95000"/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lumMod val="95000"/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lumMod val="95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94,7 %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0">
                          <a:schemeClr val="bg1">
                            <a:lumMod val="95000"/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lumMod val="95000"/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lumMod val="95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92,6 %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0">
                          <a:schemeClr val="bg1">
                            <a:lumMod val="95000"/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lumMod val="95000"/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lumMod val="95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30582255"/>
                  </a:ext>
                </a:extLst>
              </a:tr>
              <a:tr h="779947"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Непрограммные расходы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0">
                          <a:schemeClr val="bg1">
                            <a:lumMod val="95000"/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lumMod val="95000"/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lumMod val="95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564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0">
                          <a:schemeClr val="bg1">
                            <a:lumMod val="95000"/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lumMod val="95000"/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lumMod val="95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516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0">
                          <a:schemeClr val="bg1">
                            <a:lumMod val="95000"/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lumMod val="95000"/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lumMod val="95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676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0">
                          <a:schemeClr val="bg1">
                            <a:lumMod val="95000"/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lumMod val="95000"/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lumMod val="95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41257347"/>
                  </a:ext>
                </a:extLst>
              </a:tr>
              <a:tr h="717207"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Доля расходов в структуре бюджета, %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0">
                          <a:schemeClr val="bg1">
                            <a:lumMod val="95000"/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lumMod val="95000"/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lumMod val="95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5,3 %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0">
                          <a:schemeClr val="bg1">
                            <a:lumMod val="95000"/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lumMod val="95000"/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lumMod val="95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5,3 %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0">
                          <a:schemeClr val="bg1">
                            <a:lumMod val="95000"/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lumMod val="95000"/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lumMod val="95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7,4 %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0">
                          <a:schemeClr val="bg1">
                            <a:lumMod val="95000"/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lumMod val="95000"/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lumMod val="95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70407618"/>
                  </a:ext>
                </a:extLst>
              </a:tr>
              <a:tr h="858542"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Безвозмездные поступления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0">
                          <a:schemeClr val="bg1">
                            <a:lumMod val="95000"/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lumMod val="95000"/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lumMod val="95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6 596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0">
                          <a:schemeClr val="bg1">
                            <a:lumMod val="95000"/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lumMod val="95000"/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lumMod val="95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5 969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0">
                          <a:schemeClr val="bg1">
                            <a:lumMod val="95000"/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lumMod val="95000"/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lumMod val="95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5 142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0">
                          <a:schemeClr val="bg1">
                            <a:lumMod val="95000"/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lumMod val="95000"/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lumMod val="95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85573944"/>
                  </a:ext>
                </a:extLst>
              </a:tr>
              <a:tr h="10290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Доля расходов в структуре бюджета, %</a:t>
                      </a:r>
                    </a:p>
                    <a:p>
                      <a:pPr algn="ctr"/>
                      <a:endParaRPr lang="ru-RU" sz="2000" b="1" i="0" u="none" strike="noStrike" kern="0" cap="non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0">
                          <a:schemeClr val="bg1">
                            <a:lumMod val="95000"/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lumMod val="95000"/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lumMod val="95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61,8 %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0">
                          <a:schemeClr val="bg1">
                            <a:lumMod val="95000"/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lumMod val="95000"/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lumMod val="95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61,0 %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0">
                          <a:schemeClr val="bg1">
                            <a:lumMod val="95000"/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lumMod val="95000"/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lumMod val="95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56,5 %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gradFill flip="none" rotWithShape="1">
                      <a:gsLst>
                        <a:gs pos="0">
                          <a:schemeClr val="bg1">
                            <a:lumMod val="95000"/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lumMod val="95000"/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lumMod val="95000"/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933234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9F42F24-0889-4741-B30F-E5F4DA7BFE28}"/>
              </a:ext>
            </a:extLst>
          </p:cNvPr>
          <p:cNvSpPr txBox="1"/>
          <p:nvPr/>
        </p:nvSpPr>
        <p:spPr>
          <a:xfrm>
            <a:off x="10467274" y="480597"/>
            <a:ext cx="1391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cs typeface="Times New Roman" panose="02020603050405020304" pitchFamily="18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475122064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;p15">
            <a:extLst>
              <a:ext uri="{FF2B5EF4-FFF2-40B4-BE49-F238E27FC236}">
                <a16:creationId xmlns:a16="http://schemas.microsoft.com/office/drawing/2014/main" id="{16496DF0-8CC5-4C64-AF0B-F2BAB287B76E}"/>
              </a:ext>
            </a:extLst>
          </p:cNvPr>
          <p:cNvSpPr txBox="1">
            <a:spLocks/>
          </p:cNvSpPr>
          <p:nvPr/>
        </p:nvSpPr>
        <p:spPr>
          <a:xfrm>
            <a:off x="680760" y="585088"/>
            <a:ext cx="11061297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Национальные проекты</a:t>
            </a:r>
            <a:endParaRPr lang="ru-RU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FB6A82-A84A-4373-8C7B-FEA3C3539055}"/>
              </a:ext>
            </a:extLst>
          </p:cNvPr>
          <p:cNvSpPr txBox="1"/>
          <p:nvPr/>
        </p:nvSpPr>
        <p:spPr>
          <a:xfrm>
            <a:off x="2395912" y="1708147"/>
            <a:ext cx="2776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2025 год: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AF03BA-933C-416C-8A6B-359A7A0370DF}"/>
              </a:ext>
            </a:extLst>
          </p:cNvPr>
          <p:cNvSpPr txBox="1"/>
          <p:nvPr/>
        </p:nvSpPr>
        <p:spPr>
          <a:xfrm>
            <a:off x="8081456" y="1710718"/>
            <a:ext cx="2776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2026 год: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2D5E3A-322B-4AC2-A34C-9345FD69817F}"/>
              </a:ext>
            </a:extLst>
          </p:cNvPr>
          <p:cNvSpPr txBox="1"/>
          <p:nvPr/>
        </p:nvSpPr>
        <p:spPr>
          <a:xfrm>
            <a:off x="1487488" y="2499893"/>
            <a:ext cx="51889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/>
              <a:t>Формирование комфортной городской </a:t>
            </a:r>
          </a:p>
          <a:p>
            <a:r>
              <a:rPr lang="ru-RU" sz="2000" dirty="0"/>
              <a:t>среды </a:t>
            </a:r>
            <a:r>
              <a:rPr lang="ru-RU" sz="2000" i="1" dirty="0"/>
              <a:t>– </a:t>
            </a:r>
            <a:r>
              <a:rPr lang="ru-RU" sz="2400" dirty="0"/>
              <a:t>66,0</a:t>
            </a:r>
            <a:r>
              <a:rPr lang="ru-RU" sz="2000" dirty="0"/>
              <a:t> млн руб.;</a:t>
            </a:r>
          </a:p>
          <a:p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/>
              <a:t>Создание номерного фонда, инфраструктуры и новых точек притяжения – </a:t>
            </a:r>
            <a:r>
              <a:rPr lang="ru-RU" sz="2400" dirty="0"/>
              <a:t>50,5 </a:t>
            </a:r>
            <a:r>
              <a:rPr lang="ru-RU" sz="2000" dirty="0"/>
              <a:t>млн руб.;</a:t>
            </a:r>
          </a:p>
          <a:p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/>
              <a:t>Все лучшее детям – </a:t>
            </a:r>
            <a:r>
              <a:rPr lang="ru-RU" sz="2400" dirty="0"/>
              <a:t>316,0</a:t>
            </a:r>
            <a:r>
              <a:rPr lang="ru-RU" sz="2000" dirty="0"/>
              <a:t> млн руб.;</a:t>
            </a:r>
          </a:p>
          <a:p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/>
              <a:t>Педагоги и наставники – </a:t>
            </a:r>
            <a:r>
              <a:rPr lang="ru-RU" sz="2400" dirty="0"/>
              <a:t>143,0 </a:t>
            </a:r>
            <a:r>
              <a:rPr lang="ru-RU" sz="2000" dirty="0"/>
              <a:t>млн руб.;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63D1C7-8C75-4105-A2CC-B477FE31F626}"/>
              </a:ext>
            </a:extLst>
          </p:cNvPr>
          <p:cNvSpPr txBox="1"/>
          <p:nvPr/>
        </p:nvSpPr>
        <p:spPr>
          <a:xfrm>
            <a:off x="7194414" y="2499893"/>
            <a:ext cx="42844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/>
              <a:t>Формирование комфортной городской среды </a:t>
            </a:r>
            <a:r>
              <a:rPr lang="ru-RU" sz="2000" i="1" dirty="0"/>
              <a:t>– </a:t>
            </a:r>
            <a:r>
              <a:rPr lang="ru-RU" sz="2400" dirty="0"/>
              <a:t>67,0 </a:t>
            </a:r>
            <a:r>
              <a:rPr lang="ru-RU" sz="2000" dirty="0"/>
              <a:t>млн руб.;</a:t>
            </a:r>
          </a:p>
          <a:p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/>
              <a:t>Педагоги и наставники – </a:t>
            </a:r>
            <a:r>
              <a:rPr lang="ru-RU" sz="2400" dirty="0"/>
              <a:t>142,0 </a:t>
            </a:r>
            <a:r>
              <a:rPr lang="ru-RU" sz="2000" dirty="0"/>
              <a:t>млн руб.;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000" dirty="0"/>
          </a:p>
          <a:p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/>
              <a:t>Все лучшее детям – 5,0 млн руб.;</a:t>
            </a:r>
          </a:p>
        </p:txBody>
      </p:sp>
    </p:spTree>
    <p:extLst>
      <p:ext uri="{BB962C8B-B14F-4D97-AF65-F5344CB8AC3E}">
        <p14:creationId xmlns:p14="http://schemas.microsoft.com/office/powerpoint/2010/main" val="459343859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DB4BE8A-AB74-4529-8229-B0BEB8E46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943" y="365210"/>
            <a:ext cx="9465813" cy="132587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достижения показателей по Указу Президента Российской Федерации от 7 мая 2012 года № 597 «О мероприятиях по реализации государственной социальной политики» по состоянию на 1 декабря 2025 года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5623091-336E-4CA2-AFE3-E0EC48133763}"/>
              </a:ext>
            </a:extLst>
          </p:cNvPr>
          <p:cNvSpPr/>
          <p:nvPr/>
        </p:nvSpPr>
        <p:spPr>
          <a:xfrm>
            <a:off x="1691301" y="2632773"/>
            <a:ext cx="98650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заработная плата педагогических работников дошкольных образовательных учреждений, 48 111,29 рублей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Средняя заработная плата педагогических работников образовательных учреждений общего образования, 52 728,89 рублей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заработная плата работников учреждений культуры, 48 749,20рублей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заработная плата педагогических работников дополнительного образования детей в организациях в сфере образования, культуры, спорта, 55 379,15 рублей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заработная плата бюджетных организаций других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сфер деятельности,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58 948,65 рублей</a:t>
            </a:r>
          </a:p>
        </p:txBody>
      </p:sp>
    </p:spTree>
    <p:extLst>
      <p:ext uri="{BB962C8B-B14F-4D97-AF65-F5344CB8AC3E}">
        <p14:creationId xmlns:p14="http://schemas.microsoft.com/office/powerpoint/2010/main" val="2537087478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">
            <a:extLst>
              <a:ext uri="{FF2B5EF4-FFF2-40B4-BE49-F238E27FC236}">
                <a16:creationId xmlns:a16="http://schemas.microsoft.com/office/drawing/2014/main" id="{1CED113F-3766-461E-914F-AF751F68B1C4}"/>
              </a:ext>
            </a:extLst>
          </p:cNvPr>
          <p:cNvSpPr/>
          <p:nvPr/>
        </p:nvSpPr>
        <p:spPr>
          <a:xfrm>
            <a:off x="6222117" y="6218724"/>
            <a:ext cx="1018014" cy="609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18000">
                <a:schemeClr val="bg1">
                  <a:lumMod val="97000"/>
                  <a:lumOff val="3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3" name="Google Shape;56;p15">
            <a:extLst>
              <a:ext uri="{FF2B5EF4-FFF2-40B4-BE49-F238E27FC236}">
                <a16:creationId xmlns:a16="http://schemas.microsoft.com/office/drawing/2014/main" id="{03105B57-28EC-4C6F-AC7B-E94256003885}"/>
              </a:ext>
            </a:extLst>
          </p:cNvPr>
          <p:cNvSpPr txBox="1">
            <a:spLocks/>
          </p:cNvSpPr>
          <p:nvPr/>
        </p:nvSpPr>
        <p:spPr>
          <a:xfrm>
            <a:off x="633973" y="0"/>
            <a:ext cx="11301295" cy="93166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lnSpc>
                <a:spcPct val="80000"/>
              </a:lnSpc>
            </a:pPr>
            <a:r>
              <a:rPr lang="ru-RU" sz="2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Мероприятия на условиях софинансирования на 3 года</a:t>
            </a:r>
            <a:endParaRPr lang="ru-RU" sz="2400" b="1" kern="0" dirty="0">
              <a:solidFill>
                <a:schemeClr val="tx1"/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859;p25">
            <a:extLst>
              <a:ext uri="{FF2B5EF4-FFF2-40B4-BE49-F238E27FC236}">
                <a16:creationId xmlns:a16="http://schemas.microsoft.com/office/drawing/2014/main" id="{13F03D4F-174F-40F9-96B2-05C8135675D1}"/>
              </a:ext>
            </a:extLst>
          </p:cNvPr>
          <p:cNvSpPr/>
          <p:nvPr/>
        </p:nvSpPr>
        <p:spPr>
          <a:xfrm>
            <a:off x="4742788" y="3006721"/>
            <a:ext cx="3964918" cy="1095915"/>
          </a:xfrm>
          <a:prstGeom prst="roundRect">
            <a:avLst>
              <a:gd name="adj" fmla="val 50000"/>
            </a:avLst>
          </a:prstGeom>
          <a:solidFill>
            <a:srgbClr val="96ADC4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05B27B-0B19-4E62-973B-EB050A1FC692}"/>
              </a:ext>
            </a:extLst>
          </p:cNvPr>
          <p:cNvSpPr txBox="1"/>
          <p:nvPr/>
        </p:nvSpPr>
        <p:spPr>
          <a:xfrm>
            <a:off x="5009341" y="3064548"/>
            <a:ext cx="35030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3,6</a:t>
            </a:r>
            <a:r>
              <a:rPr lang="ru-RU" sz="44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24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млрд руб.</a:t>
            </a:r>
            <a:endParaRPr lang="ru-RU" sz="3600" b="1" kern="0" dirty="0">
              <a:solidFill>
                <a:schemeClr val="bg2">
                  <a:lumMod val="10000"/>
                </a:schemeClr>
              </a:solidFill>
              <a:ea typeface="Roboto" panose="02000000000000000000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E9FD193-A158-4B14-A655-2DDCE3F3A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104" y="659842"/>
            <a:ext cx="2388686" cy="17703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7" name="Shape">
            <a:extLst>
              <a:ext uri="{FF2B5EF4-FFF2-40B4-BE49-F238E27FC236}">
                <a16:creationId xmlns:a16="http://schemas.microsoft.com/office/drawing/2014/main" id="{087DA7AC-AAF6-4993-A281-6BCCC3B85C07}"/>
              </a:ext>
            </a:extLst>
          </p:cNvPr>
          <p:cNvSpPr/>
          <p:nvPr/>
        </p:nvSpPr>
        <p:spPr>
          <a:xfrm>
            <a:off x="3923638" y="1110321"/>
            <a:ext cx="926464" cy="609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18000">
                <a:schemeClr val="bg1">
                  <a:lumMod val="97000"/>
                  <a:lumOff val="3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8" name="Shape">
            <a:extLst>
              <a:ext uri="{FF2B5EF4-FFF2-40B4-BE49-F238E27FC236}">
                <a16:creationId xmlns:a16="http://schemas.microsoft.com/office/drawing/2014/main" id="{D86C7F68-8A6D-48F9-B233-BB47A4135C59}"/>
              </a:ext>
            </a:extLst>
          </p:cNvPr>
          <p:cNvSpPr/>
          <p:nvPr/>
        </p:nvSpPr>
        <p:spPr>
          <a:xfrm>
            <a:off x="3790765" y="3262926"/>
            <a:ext cx="855960" cy="609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18000">
                <a:schemeClr val="bg1">
                  <a:lumMod val="97000"/>
                  <a:lumOff val="3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FB9428-DEA0-4D81-9953-18004F746C1A}"/>
              </a:ext>
            </a:extLst>
          </p:cNvPr>
          <p:cNvSpPr txBox="1"/>
          <p:nvPr/>
        </p:nvSpPr>
        <p:spPr>
          <a:xfrm>
            <a:off x="3538043" y="3210102"/>
            <a:ext cx="13878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120,0</a:t>
            </a:r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млн руб.</a:t>
            </a:r>
          </a:p>
          <a:p>
            <a:pPr algn="ctr"/>
            <a:endParaRPr lang="ru-RU" sz="800" b="1" kern="0" dirty="0">
              <a:solidFill>
                <a:schemeClr val="bg2">
                  <a:lumMod val="10000"/>
                </a:schemeClr>
              </a:solidFill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10" name="Shape">
            <a:extLst>
              <a:ext uri="{FF2B5EF4-FFF2-40B4-BE49-F238E27FC236}">
                <a16:creationId xmlns:a16="http://schemas.microsoft.com/office/drawing/2014/main" id="{64694B5D-C780-47D9-A06E-55619EECF0EA}"/>
              </a:ext>
            </a:extLst>
          </p:cNvPr>
          <p:cNvSpPr/>
          <p:nvPr/>
        </p:nvSpPr>
        <p:spPr>
          <a:xfrm>
            <a:off x="7146524" y="1133699"/>
            <a:ext cx="923541" cy="609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18000">
                <a:schemeClr val="bg1">
                  <a:lumMod val="97000"/>
                  <a:lumOff val="3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084226-17DE-48D5-9E1E-F03A71F14B95}"/>
              </a:ext>
            </a:extLst>
          </p:cNvPr>
          <p:cNvSpPr txBox="1"/>
          <p:nvPr/>
        </p:nvSpPr>
        <p:spPr>
          <a:xfrm>
            <a:off x="3799717" y="1133699"/>
            <a:ext cx="1142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2 500,0 </a:t>
            </a:r>
          </a:p>
          <a:p>
            <a:pPr algn="ctr"/>
            <a:r>
              <a:rPr lang="ru-RU" sz="16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млн руб.</a:t>
            </a:r>
          </a:p>
          <a:p>
            <a:pPr algn="ctr"/>
            <a:endParaRPr lang="ru-RU" sz="1600" b="1" kern="0" dirty="0">
              <a:solidFill>
                <a:schemeClr val="bg2">
                  <a:lumMod val="10000"/>
                </a:schemeClr>
              </a:solidFill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1AEEBEED-B92E-4653-830A-522B2820B99E}"/>
              </a:ext>
            </a:extLst>
          </p:cNvPr>
          <p:cNvSpPr/>
          <p:nvPr/>
        </p:nvSpPr>
        <p:spPr>
          <a:xfrm>
            <a:off x="8803499" y="3313575"/>
            <a:ext cx="924233" cy="609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18000">
                <a:schemeClr val="bg1">
                  <a:lumMod val="97000"/>
                  <a:lumOff val="3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A0DCEF-A324-4445-A6CE-D5DB6701625F}"/>
              </a:ext>
            </a:extLst>
          </p:cNvPr>
          <p:cNvSpPr txBox="1"/>
          <p:nvPr/>
        </p:nvSpPr>
        <p:spPr>
          <a:xfrm>
            <a:off x="8820495" y="3241378"/>
            <a:ext cx="954841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6,0</a:t>
            </a:r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млн руб.</a:t>
            </a:r>
          </a:p>
          <a:p>
            <a:pPr algn="ctr"/>
            <a:endParaRPr lang="ru-RU" sz="800" b="1" kern="0" dirty="0">
              <a:solidFill>
                <a:schemeClr val="bg2">
                  <a:lumMod val="10000"/>
                </a:schemeClr>
              </a:solidFill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A6D973AA-3D95-49A1-B909-011D27C13420}"/>
              </a:ext>
            </a:extLst>
          </p:cNvPr>
          <p:cNvSpPr/>
          <p:nvPr/>
        </p:nvSpPr>
        <p:spPr>
          <a:xfrm>
            <a:off x="10651122" y="1387166"/>
            <a:ext cx="1098195" cy="609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18000">
                <a:schemeClr val="bg1">
                  <a:lumMod val="97000"/>
                  <a:lumOff val="3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4F7811-E482-4C70-9FF9-796CAE179AA3}"/>
              </a:ext>
            </a:extLst>
          </p:cNvPr>
          <p:cNvSpPr txBox="1"/>
          <p:nvPr/>
        </p:nvSpPr>
        <p:spPr>
          <a:xfrm>
            <a:off x="10651122" y="1368335"/>
            <a:ext cx="1098194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109,0</a:t>
            </a:r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млн руб.</a:t>
            </a:r>
          </a:p>
          <a:p>
            <a:pPr algn="ctr"/>
            <a:endParaRPr lang="ru-RU" sz="800" b="1" kern="0" dirty="0">
              <a:solidFill>
                <a:schemeClr val="bg2">
                  <a:lumMod val="10000"/>
                </a:schemeClr>
              </a:solidFill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D9C1C6A-62E2-43CC-B5A5-A3DB1ED1F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538" y="594916"/>
            <a:ext cx="2507768" cy="167217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67DEE9-9B5B-481C-ADAE-D09B9037D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2783" y="616510"/>
            <a:ext cx="2091844" cy="23075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A55ECDE-4E4E-415A-B6E3-0C14BBAC8B46}"/>
              </a:ext>
            </a:extLst>
          </p:cNvPr>
          <p:cNvSpPr txBox="1"/>
          <p:nvPr/>
        </p:nvSpPr>
        <p:spPr>
          <a:xfrm>
            <a:off x="7054228" y="1084422"/>
            <a:ext cx="10817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129,0</a:t>
            </a:r>
            <a:endParaRPr lang="ru-RU" sz="1100" b="1" kern="0" dirty="0">
              <a:solidFill>
                <a:schemeClr val="bg2">
                  <a:lumMod val="10000"/>
                </a:schemeClr>
              </a:solidFill>
              <a:ea typeface="Roboto" panose="02000000000000000000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млн руб.</a:t>
            </a:r>
          </a:p>
          <a:p>
            <a:pPr algn="ctr"/>
            <a:endParaRPr lang="ru-RU" sz="800" b="1" kern="0" dirty="0">
              <a:solidFill>
                <a:schemeClr val="bg2">
                  <a:lumMod val="10000"/>
                </a:schemeClr>
              </a:solidFill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2CDA750-C59E-482C-B052-E0B1362429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5198" y="4225790"/>
            <a:ext cx="3053660" cy="192782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B5127D9-1B51-4350-BCF9-9832576DE0E0}"/>
              </a:ext>
            </a:extLst>
          </p:cNvPr>
          <p:cNvSpPr txBox="1"/>
          <p:nvPr/>
        </p:nvSpPr>
        <p:spPr>
          <a:xfrm>
            <a:off x="5968123" y="6177689"/>
            <a:ext cx="13878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580,0</a:t>
            </a:r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млн руб.</a:t>
            </a:r>
          </a:p>
          <a:p>
            <a:pPr algn="ctr"/>
            <a:endParaRPr lang="ru-RU" sz="800" b="1" kern="0" dirty="0">
              <a:solidFill>
                <a:schemeClr val="bg2">
                  <a:lumMod val="10000"/>
                </a:schemeClr>
              </a:solidFill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BBE1BA3-4193-4371-885B-F70E858BEC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4731" y="4799749"/>
            <a:ext cx="2700085" cy="191319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2" name="Shape">
            <a:extLst>
              <a:ext uri="{FF2B5EF4-FFF2-40B4-BE49-F238E27FC236}">
                <a16:creationId xmlns:a16="http://schemas.microsoft.com/office/drawing/2014/main" id="{03F80343-DF2B-4880-A00D-D17CF00A12E7}"/>
              </a:ext>
            </a:extLst>
          </p:cNvPr>
          <p:cNvSpPr/>
          <p:nvPr/>
        </p:nvSpPr>
        <p:spPr>
          <a:xfrm>
            <a:off x="4110355" y="5528642"/>
            <a:ext cx="885839" cy="609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18000">
                <a:schemeClr val="bg1">
                  <a:lumMod val="97000"/>
                  <a:lumOff val="3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3" name="Shape">
            <a:extLst>
              <a:ext uri="{FF2B5EF4-FFF2-40B4-BE49-F238E27FC236}">
                <a16:creationId xmlns:a16="http://schemas.microsoft.com/office/drawing/2014/main" id="{0A651CE5-E81A-4A50-9460-472D43F605F6}"/>
              </a:ext>
            </a:extLst>
          </p:cNvPr>
          <p:cNvSpPr/>
          <p:nvPr/>
        </p:nvSpPr>
        <p:spPr>
          <a:xfrm>
            <a:off x="10855436" y="5528643"/>
            <a:ext cx="893880" cy="609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18000">
                <a:schemeClr val="bg1">
                  <a:lumMod val="97000"/>
                  <a:lumOff val="3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64E27F-D22D-4BA1-A069-01B278C5D931}"/>
              </a:ext>
            </a:extLst>
          </p:cNvPr>
          <p:cNvSpPr txBox="1"/>
          <p:nvPr/>
        </p:nvSpPr>
        <p:spPr>
          <a:xfrm>
            <a:off x="3862985" y="5528642"/>
            <a:ext cx="13878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210,0</a:t>
            </a:r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млн руб.</a:t>
            </a:r>
          </a:p>
          <a:p>
            <a:pPr algn="ctr"/>
            <a:endParaRPr lang="ru-RU" sz="800" b="1" kern="0" dirty="0">
              <a:solidFill>
                <a:schemeClr val="bg2">
                  <a:lumMod val="10000"/>
                </a:schemeClr>
              </a:solidFill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E3D6FC2-BBFF-4F28-8452-8F7EFCD32E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4194" y="4802792"/>
            <a:ext cx="2508031" cy="191014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C4B4E50-9E39-4F01-AC39-E33D5E859045}"/>
              </a:ext>
            </a:extLst>
          </p:cNvPr>
          <p:cNvSpPr txBox="1"/>
          <p:nvPr/>
        </p:nvSpPr>
        <p:spPr>
          <a:xfrm>
            <a:off x="10860914" y="5470834"/>
            <a:ext cx="89387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4,0</a:t>
            </a:r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млн руб.</a:t>
            </a:r>
          </a:p>
          <a:p>
            <a:pPr algn="ctr"/>
            <a:endParaRPr lang="ru-RU" sz="800" b="1" kern="0" dirty="0">
              <a:solidFill>
                <a:schemeClr val="bg2">
                  <a:lumMod val="10000"/>
                </a:schemeClr>
              </a:solidFill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DD41505-76E0-42F2-AC60-DB16FFBA45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32115" y="2568675"/>
            <a:ext cx="1978568" cy="192634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8B4DBAC-1F36-45A1-9FCE-FDF9427B91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0962" y="2572134"/>
            <a:ext cx="2215313" cy="18255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12119694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215DB3-A186-4673-9221-911BCD6F3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15" y="431104"/>
            <a:ext cx="10518338" cy="78296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этапы бюджетного процесса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59E4C04-CECE-47D3-B288-D815BEE79604}"/>
              </a:ext>
            </a:extLst>
          </p:cNvPr>
          <p:cNvSpPr txBox="1">
            <a:spLocks/>
          </p:cNvSpPr>
          <p:nvPr/>
        </p:nvSpPr>
        <p:spPr>
          <a:xfrm>
            <a:off x="1487488" y="1907459"/>
            <a:ext cx="7416824" cy="43924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5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проекта бюджета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и утверждение бюджета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исполнением бюджета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и утверждение отчета об исполнении бюджета</a:t>
            </a:r>
          </a:p>
        </p:txBody>
      </p:sp>
    </p:spTree>
    <p:extLst>
      <p:ext uri="{BB962C8B-B14F-4D97-AF65-F5344CB8AC3E}">
        <p14:creationId xmlns:p14="http://schemas.microsoft.com/office/powerpoint/2010/main" val="3648896095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220531-C5DD-4FCF-86D7-D865D7387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7" y="333450"/>
            <a:ext cx="10025921" cy="49079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 городского округа </a:t>
            </a:r>
            <a:b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Стерлитамак Республики Башкортостан, млн. рублей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AF05F959-E03F-4B45-841F-3FF0BD425A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050737"/>
              </p:ext>
            </p:extLst>
          </p:nvPr>
        </p:nvGraphicFramePr>
        <p:xfrm>
          <a:off x="1407588" y="1239961"/>
          <a:ext cx="10639409" cy="5405096"/>
        </p:xfrm>
        <a:graphic>
          <a:graphicData uri="http://schemas.openxmlformats.org/drawingml/2006/table">
            <a:tbl>
              <a:tblPr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8225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46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46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44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86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10 675,8</a:t>
                      </a:r>
                    </a:p>
                  </a:txBody>
                  <a:tcPr marL="5704" marR="5704" marT="570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9 786,8</a:t>
                      </a:r>
                    </a:p>
                  </a:txBody>
                  <a:tcPr marL="5704" marR="5704" marT="570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9 101,5</a:t>
                      </a:r>
                    </a:p>
                  </a:txBody>
                  <a:tcPr marL="5704" marR="5704" marT="5704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13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«Развитие строительного комплекса и архитектуры на 2025-2027 годы»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1 875,9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1 107,0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69,3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«Обеспечение жильем молодых семей на 2025 - 2027 годы»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17,8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17,5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17,5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«Развитие системы образования до 2030 года»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5 942,8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6 157,1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6 410,4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403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«Сохранение и развитие культуры на 2023-2029 годы»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361,7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365,5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370,3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309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«Развитие физической культуры и спорта на 2023-2027 годы»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201,5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207,6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209,4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«Развитие молодежной политики»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17,7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17,6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17,6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842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«Снижение рисков и смягчение последствий чрезвычайных ситуаций природного и техногенного характера»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70,5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68,5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73,7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«Развитие транспортной инфраструктуры и обеспечение безопасности дорожного движения на территории»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202,9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94,9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22,9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«Управление муниципальными финансами и муниципальным долгом городского округа город Стерлитамак на 2023-2028 годы»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146,2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133,4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133,3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251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«Противодействие злоупотреблению наркотикам и их незаконному обороту, профилактика заболеваемости наркологическими</a:t>
                      </a:r>
                      <a:r>
                        <a:rPr lang="ru-RU" sz="12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расстройствами и бытовыми отравлениями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354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«Формирование современной городской среды на 2018-2030 годы»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70,2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«Обеспечение общественной безопасности на территории на 2023-2028 годы»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40984">
                <a:tc>
                  <a:txBody>
                    <a:bodyPr/>
                    <a:lstStyle/>
                    <a:p>
                      <a:pPr marL="0" marR="0" lvl="0" indent="0" algn="l" defTabSz="91458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«Профилактика терроризма и экстремизма,</a:t>
                      </a:r>
                      <a:r>
                        <a:rPr lang="ru-RU" sz="12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минимизация и (или) ликвидация последствий проявления терроризма и экстремизма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2025-2029 годы»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257,7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257,7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257,7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4883741"/>
                  </a:ext>
                </a:extLst>
              </a:tr>
              <a:tr h="18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«Развитие</a:t>
                      </a:r>
                      <a:r>
                        <a:rPr lang="ru-RU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архивного дела на 2025-2030 годы»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«Благоустройство на 2017-2027 годы»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927,0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819,0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815,9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4968">
                <a:tc>
                  <a:txBody>
                    <a:bodyPr/>
                    <a:lstStyle/>
                    <a:p>
                      <a:pPr marL="0" marR="0" lvl="0" indent="0" algn="l" defTabSz="91458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«Развитие муниципальной службы на 2023-2028 годы»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11,3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13,3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2851566"/>
                  </a:ext>
                </a:extLst>
              </a:tr>
              <a:tr h="30273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«Создание благоприятных условий в целях привлечения медицинских работников для работы в государственных медицинских учреждениях на 2023-2027 годы»</a:t>
                      </a:r>
                    </a:p>
                  </a:txBody>
                  <a:tcPr marL="5704" marR="5704" marT="570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7704775"/>
                  </a:ext>
                </a:extLst>
              </a:tr>
              <a:tr h="13945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«Поддержка социально-ориентированных некоммерческих организациях»</a:t>
                      </a:r>
                    </a:p>
                  </a:txBody>
                  <a:tcPr marL="5704" marR="5704" marT="570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8714975"/>
                  </a:ext>
                </a:extLst>
              </a:tr>
              <a:tr h="16689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«Профилактика и борьба с употреблением</a:t>
                      </a:r>
                      <a:r>
                        <a:rPr lang="ru-RU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алкогольной продукции»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1848877"/>
                  </a:ext>
                </a:extLst>
              </a:tr>
              <a:tr h="19433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«Реализация государственной национальной политики на 2025-2030 годы»</a:t>
                      </a:r>
                    </a:p>
                  </a:txBody>
                  <a:tcPr marL="5704" marR="5704" marT="570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8958533"/>
                  </a:ext>
                </a:extLst>
              </a:tr>
              <a:tr h="19433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«Поддержка и развитие садоводческих некоммерческих товариществ, расположенных 2026-2028 годы»»</a:t>
                      </a:r>
                    </a:p>
                  </a:txBody>
                  <a:tcPr marL="5704" marR="5704" marT="570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246381"/>
                  </a:ext>
                </a:extLst>
              </a:tr>
              <a:tr h="18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Непрограммные расходы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564,1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516,0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676,5</a:t>
                      </a:r>
                    </a:p>
                  </a:txBody>
                  <a:tcPr marL="5704" marR="5704" marT="570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1640804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24CA6F-5181-4B6D-B5BC-1ED32A601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470" y="274704"/>
            <a:ext cx="10151741" cy="128288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расходов бюджета городского округа город Стерлитамак </a:t>
            </a:r>
            <a:b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Башкортостан на 2026 год и плановый период 2027 и 2028 годы, млн. рублей</a:t>
            </a: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A92CF661-6A30-4150-BCCE-E11FC43239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4280322"/>
              </p:ext>
            </p:extLst>
          </p:nvPr>
        </p:nvGraphicFramePr>
        <p:xfrm>
          <a:off x="2065140" y="1125538"/>
          <a:ext cx="8130118" cy="5420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54723826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6E614-DE1A-49EC-9E8B-4D5FB0764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980" y="198988"/>
            <a:ext cx="9016222" cy="49079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поддержки местных инициатив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9E6E9E-6F8B-4B55-AFF6-A63BF9233F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4448871"/>
            <a:ext cx="1440160" cy="1256310"/>
          </a:xfrm>
          <a:prstGeom prst="rect">
            <a:avLst/>
          </a:prstGeom>
        </p:spPr>
      </p:pic>
      <p:sp>
        <p:nvSpPr>
          <p:cNvPr id="4" name="Скругленный прямоугольник 2">
            <a:extLst>
              <a:ext uri="{FF2B5EF4-FFF2-40B4-BE49-F238E27FC236}">
                <a16:creationId xmlns:a16="http://schemas.microsoft.com/office/drawing/2014/main" id="{56618DC6-CB70-4296-95D5-D71D8D216720}"/>
              </a:ext>
            </a:extLst>
          </p:cNvPr>
          <p:cNvSpPr/>
          <p:nvPr/>
        </p:nvSpPr>
        <p:spPr>
          <a:xfrm>
            <a:off x="3002465" y="4448871"/>
            <a:ext cx="8639737" cy="684768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i="1" dirty="0">
                <a:solidFill>
                  <a:schemeClr val="tx2">
                    <a:lumMod val="75000"/>
                  </a:schemeClr>
                </a:solidFill>
              </a:rPr>
              <a:t>В этом году на поддержку одного проекта из бюджета республики выделяется до 1,2 млн рублей. 15%  добавляет город, а сами жители должны собрать не менее 4%. 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C1FC53D3-0D7D-433E-A00D-2701AD9DBC32}"/>
              </a:ext>
            </a:extLst>
          </p:cNvPr>
          <p:cNvSpPr/>
          <p:nvPr/>
        </p:nvSpPr>
        <p:spPr>
          <a:xfrm>
            <a:off x="3013599" y="3755923"/>
            <a:ext cx="8628604" cy="693029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Софинансирование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: участвуют все</a:t>
            </a:r>
          </a:p>
        </p:txBody>
      </p:sp>
      <p:sp>
        <p:nvSpPr>
          <p:cNvPr id="6" name="Скругленный прямоугольник 10">
            <a:extLst>
              <a:ext uri="{FF2B5EF4-FFF2-40B4-BE49-F238E27FC236}">
                <a16:creationId xmlns:a16="http://schemas.microsoft.com/office/drawing/2014/main" id="{FFEC20AF-3E2C-4D53-871A-4C7D830C5740}"/>
              </a:ext>
            </a:extLst>
          </p:cNvPr>
          <p:cNvSpPr/>
          <p:nvPr/>
        </p:nvSpPr>
        <p:spPr>
          <a:xfrm>
            <a:off x="3024734" y="3062975"/>
            <a:ext cx="8639737" cy="692948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i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Жители сами на собрании определяют те проблемы, которые надо решить. Жители определяют размер вклада, который они готовы внести. </a:t>
            </a:r>
          </a:p>
        </p:txBody>
      </p:sp>
      <p:sp>
        <p:nvSpPr>
          <p:cNvPr id="7" name="Скругленный прямоугольник 11">
            <a:extLst>
              <a:ext uri="{FF2B5EF4-FFF2-40B4-BE49-F238E27FC236}">
                <a16:creationId xmlns:a16="http://schemas.microsoft.com/office/drawing/2014/main" id="{A19BBDED-12B4-4BC7-A90B-9781A5FCE550}"/>
              </a:ext>
            </a:extLst>
          </p:cNvPr>
          <p:cNvSpPr/>
          <p:nvPr/>
        </p:nvSpPr>
        <p:spPr>
          <a:xfrm>
            <a:off x="3013599" y="2369946"/>
            <a:ext cx="8639738" cy="693029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Определение проблемы: выбор за жителями</a:t>
            </a:r>
          </a:p>
        </p:txBody>
      </p:sp>
      <p:sp>
        <p:nvSpPr>
          <p:cNvPr id="8" name="Скругленный прямоугольник 12">
            <a:extLst>
              <a:ext uri="{FF2B5EF4-FFF2-40B4-BE49-F238E27FC236}">
                <a16:creationId xmlns:a16="http://schemas.microsoft.com/office/drawing/2014/main" id="{6747681F-2E47-410A-AA4C-5F1D8ED38464}"/>
              </a:ext>
            </a:extLst>
          </p:cNvPr>
          <p:cNvSpPr/>
          <p:nvPr/>
        </p:nvSpPr>
        <p:spPr>
          <a:xfrm>
            <a:off x="3002465" y="945181"/>
            <a:ext cx="8639737" cy="693029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ППМИ – решение насущных проблем</a:t>
            </a:r>
          </a:p>
        </p:txBody>
      </p:sp>
      <p:sp>
        <p:nvSpPr>
          <p:cNvPr id="9" name="Скругленный прямоугольник 13">
            <a:extLst>
              <a:ext uri="{FF2B5EF4-FFF2-40B4-BE49-F238E27FC236}">
                <a16:creationId xmlns:a16="http://schemas.microsoft.com/office/drawing/2014/main" id="{564F7FFB-CCE1-48E9-8940-592CC2359544}"/>
              </a:ext>
            </a:extLst>
          </p:cNvPr>
          <p:cNvSpPr/>
          <p:nvPr/>
        </p:nvSpPr>
        <p:spPr>
          <a:xfrm>
            <a:off x="3002465" y="1628131"/>
            <a:ext cx="8639738" cy="727687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Программа поддержки местных инициатив (ППМИ) - это механизм, позволяющий объединить финансовые ресурсы республиканского бюджета, бюджета города, средства жителей и юридических лиц, и направить их на решение социально-значимых проблем. </a:t>
            </a:r>
          </a:p>
        </p:txBody>
      </p:sp>
      <p:sp>
        <p:nvSpPr>
          <p:cNvPr id="10" name="Скругленный прямоугольник 14">
            <a:extLst>
              <a:ext uri="{FF2B5EF4-FFF2-40B4-BE49-F238E27FC236}">
                <a16:creationId xmlns:a16="http://schemas.microsoft.com/office/drawing/2014/main" id="{121C1A24-9EC8-450E-9857-7F2243185913}"/>
              </a:ext>
            </a:extLst>
          </p:cNvPr>
          <p:cNvSpPr/>
          <p:nvPr/>
        </p:nvSpPr>
        <p:spPr>
          <a:xfrm>
            <a:off x="2998789" y="5823971"/>
            <a:ext cx="8635098" cy="650800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Немаловажную роль для победы играет активность жителей. </a:t>
            </a:r>
            <a:r>
              <a:rPr lang="ru-RU" sz="1400" i="1" dirty="0">
                <a:solidFill>
                  <a:schemeClr val="tx2">
                    <a:lumMod val="75000"/>
                  </a:schemeClr>
                </a:solidFill>
              </a:rPr>
              <a:t>Можно подключить спонсоров – это лишь увеличит шансы на победу.</a:t>
            </a:r>
            <a:r>
              <a:rPr lang="ru-RU" sz="1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Скругленный прямоугольник 15">
            <a:extLst>
              <a:ext uri="{FF2B5EF4-FFF2-40B4-BE49-F238E27FC236}">
                <a16:creationId xmlns:a16="http://schemas.microsoft.com/office/drawing/2014/main" id="{74A3405D-65CC-4400-95AE-BD6CBE249720}"/>
              </a:ext>
            </a:extLst>
          </p:cNvPr>
          <p:cNvSpPr/>
          <p:nvPr/>
        </p:nvSpPr>
        <p:spPr>
          <a:xfrm>
            <a:off x="3002464" y="5133558"/>
            <a:ext cx="8628602" cy="693029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Участие жителей: чем активнее, тем лучше</a:t>
            </a:r>
          </a:p>
        </p:txBody>
      </p:sp>
    </p:spTree>
    <p:extLst>
      <p:ext uri="{BB962C8B-B14F-4D97-AF65-F5344CB8AC3E}">
        <p14:creationId xmlns:p14="http://schemas.microsoft.com/office/powerpoint/2010/main" val="26055347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38AFC-CA48-4274-9E9E-4E58B4F60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459" y="295766"/>
            <a:ext cx="10312366" cy="490797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поддержки местных инициатив в 2026 году</a:t>
            </a:r>
          </a:p>
        </p:txBody>
      </p:sp>
      <p:sp>
        <p:nvSpPr>
          <p:cNvPr id="3" name="AutoShape 4" descr="https://www.clipartmax.com/png/full/232-2328123_call-for-price-playground.png">
            <a:extLst>
              <a:ext uri="{FF2B5EF4-FFF2-40B4-BE49-F238E27FC236}">
                <a16:creationId xmlns:a16="http://schemas.microsoft.com/office/drawing/2014/main" id="{F045030A-DAAA-4D2C-BAE8-FC645A1C9C2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31757" y="0"/>
            <a:ext cx="2701768" cy="270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6" descr="https://avatars.mds.yandex.net/i?id=881339c0b1155bee4f03c32af70d1ee8740284e0-8309375-images-thumbs&amp;n=13">
            <a:extLst>
              <a:ext uri="{FF2B5EF4-FFF2-40B4-BE49-F238E27FC236}">
                <a16:creationId xmlns:a16="http://schemas.microsoft.com/office/drawing/2014/main" id="{9346E979-941A-4B7E-A4F8-C8F48BC1B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519" y="1617934"/>
            <a:ext cx="2473497" cy="13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s://avatars.mds.yandex.net/i?id=acf0244fbea644a59ee768b29eba7badcd56c940-10868764-images-thumbs&amp;n=13">
            <a:extLst>
              <a:ext uri="{FF2B5EF4-FFF2-40B4-BE49-F238E27FC236}">
                <a16:creationId xmlns:a16="http://schemas.microsoft.com/office/drawing/2014/main" id="{9B540683-8AFE-43BE-9396-727FF7D54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776" y="1612937"/>
            <a:ext cx="1502768" cy="130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https://avatars.mds.yandex.net/i?id=6e14f52f5b1a4c9b0c73cb13d2d8be0dda135e5e-7761683-images-thumbs&amp;n=13">
            <a:extLst>
              <a:ext uri="{FF2B5EF4-FFF2-40B4-BE49-F238E27FC236}">
                <a16:creationId xmlns:a16="http://schemas.microsoft.com/office/drawing/2014/main" id="{03980C76-5FA6-499E-9EC9-BD67A7FD1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992" y="1596913"/>
            <a:ext cx="1568352" cy="132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https://avatars.mds.yandex.net/i?id=05fa263f373ef22105079c16065a03d3e9888b8c-9095672-images-thumbs&amp;n=13">
            <a:extLst>
              <a:ext uri="{FF2B5EF4-FFF2-40B4-BE49-F238E27FC236}">
                <a16:creationId xmlns:a16="http://schemas.microsoft.com/office/drawing/2014/main" id="{A7DA8B01-E35A-482E-894B-495DB5468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759" y="1608713"/>
            <a:ext cx="1728192" cy="131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2" descr="DataLife Engine Версия для печати Баскетбольное поле рисунок детский (39 фото)">
            <a:extLst>
              <a:ext uri="{FF2B5EF4-FFF2-40B4-BE49-F238E27FC236}">
                <a16:creationId xmlns:a16="http://schemas.microsoft.com/office/drawing/2014/main" id="{AE1B42D0-1092-41B4-B86B-0846D17AD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06" y="1597226"/>
            <a:ext cx="1577751" cy="13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https://avatars.mds.yandex.net/i?id=d74133d63959aa521bac7ec1cfeb9be92a55145a-4902257-images-thumbs&amp;n=13">
            <a:extLst>
              <a:ext uri="{FF2B5EF4-FFF2-40B4-BE49-F238E27FC236}">
                <a16:creationId xmlns:a16="http://schemas.microsoft.com/office/drawing/2014/main" id="{0A5A071E-9DAF-4BC9-BBD6-C4AF76024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792" y="1585176"/>
            <a:ext cx="1671406" cy="13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4">
            <a:extLst>
              <a:ext uri="{FF2B5EF4-FFF2-40B4-BE49-F238E27FC236}">
                <a16:creationId xmlns:a16="http://schemas.microsoft.com/office/drawing/2014/main" id="{8E1937D8-E7AA-4920-B9BF-822EC09929F9}"/>
              </a:ext>
            </a:extLst>
          </p:cNvPr>
          <p:cNvSpPr/>
          <p:nvPr/>
        </p:nvSpPr>
        <p:spPr>
          <a:xfrm>
            <a:off x="2804945" y="987057"/>
            <a:ext cx="7795665" cy="49984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Основные направления проектов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5207080-838A-4E2F-9DAB-6E3710EA886E}"/>
              </a:ext>
            </a:extLst>
          </p:cNvPr>
          <p:cNvSpPr/>
          <p:nvPr/>
        </p:nvSpPr>
        <p:spPr>
          <a:xfrm>
            <a:off x="10061968" y="2884634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учреждения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698B63A-946E-4CED-A0A7-43F248E42EBB}"/>
              </a:ext>
            </a:extLst>
          </p:cNvPr>
          <p:cNvSpPr/>
          <p:nvPr/>
        </p:nvSpPr>
        <p:spPr>
          <a:xfrm>
            <a:off x="6662642" y="2930116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FF680D3-3D91-48D8-97B1-466ECFC2BB78}"/>
              </a:ext>
            </a:extLst>
          </p:cNvPr>
          <p:cNvSpPr/>
          <p:nvPr/>
        </p:nvSpPr>
        <p:spPr>
          <a:xfrm>
            <a:off x="4969761" y="2912154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площадки</a:t>
            </a:r>
          </a:p>
        </p:txBody>
      </p:sp>
      <p:sp>
        <p:nvSpPr>
          <p:cNvPr id="14" name="Скругленный прямоугольник 22">
            <a:extLst>
              <a:ext uri="{FF2B5EF4-FFF2-40B4-BE49-F238E27FC236}">
                <a16:creationId xmlns:a16="http://schemas.microsoft.com/office/drawing/2014/main" id="{77682CB3-978F-4421-BB16-152D913E1986}"/>
              </a:ext>
            </a:extLst>
          </p:cNvPr>
          <p:cNvSpPr/>
          <p:nvPr/>
        </p:nvSpPr>
        <p:spPr>
          <a:xfrm>
            <a:off x="2804943" y="3414952"/>
            <a:ext cx="7795665" cy="499849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ПРЕДЛАГАЙТЕ ВАШ ПРОЕКТ – ОБСУДИМ, ПОДДЕРЖИМ!</a:t>
            </a:r>
          </a:p>
        </p:txBody>
      </p:sp>
      <p:sp>
        <p:nvSpPr>
          <p:cNvPr id="15" name="Скругленный прямоугольник 23">
            <a:extLst>
              <a:ext uri="{FF2B5EF4-FFF2-40B4-BE49-F238E27FC236}">
                <a16:creationId xmlns:a16="http://schemas.microsoft.com/office/drawing/2014/main" id="{1773B643-50D2-46DB-BA6F-515645D2B7F4}"/>
              </a:ext>
            </a:extLst>
          </p:cNvPr>
          <p:cNvSpPr/>
          <p:nvPr/>
        </p:nvSpPr>
        <p:spPr>
          <a:xfrm>
            <a:off x="2804943" y="3905890"/>
            <a:ext cx="7795665" cy="499849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Порядок действий</a:t>
            </a:r>
          </a:p>
        </p:txBody>
      </p:sp>
      <p:pic>
        <p:nvPicPr>
          <p:cNvPr id="16" name="Picture 26" descr="Собрание картинка для презентации">
            <a:extLst>
              <a:ext uri="{FF2B5EF4-FFF2-40B4-BE49-F238E27FC236}">
                <a16:creationId xmlns:a16="http://schemas.microsoft.com/office/drawing/2014/main" id="{E2C52DEB-BD26-4A74-BAD3-BE4929CFD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350" y="4540046"/>
            <a:ext cx="1600013" cy="140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2" descr="https://avatars.mds.yandex.net/i?id=93d0ef18dd1117564a65cb9332b0559c332828c0-4815406-images-thumbs&amp;n=13">
            <a:extLst>
              <a:ext uri="{FF2B5EF4-FFF2-40B4-BE49-F238E27FC236}">
                <a16:creationId xmlns:a16="http://schemas.microsoft.com/office/drawing/2014/main" id="{205964EA-DD9F-4174-B1E0-37C6AFC62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325" y="4563692"/>
            <a:ext cx="1687073" cy="137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4" descr="https://avatars.mds.yandex.net/i?id=45f999bbb8b034c30c3210413c92778076017ea7-10933751-images-thumbs&amp;n=13">
            <a:extLst>
              <a:ext uri="{FF2B5EF4-FFF2-40B4-BE49-F238E27FC236}">
                <a16:creationId xmlns:a16="http://schemas.microsoft.com/office/drawing/2014/main" id="{26F51BDD-DCF0-4813-A321-AC7E3E6C7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257" y="4584621"/>
            <a:ext cx="1546380" cy="135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6" descr="https://avatars.mds.yandex.net/i?id=7a9b434e8b6da874719946cb403b1f60f584bf0a-10767526-images-thumbs&amp;n=13">
            <a:extLst>
              <a:ext uri="{FF2B5EF4-FFF2-40B4-BE49-F238E27FC236}">
                <a16:creationId xmlns:a16="http://schemas.microsoft.com/office/drawing/2014/main" id="{D72BA35A-11CE-4DA5-9AC9-89DED41D8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957" y="4676908"/>
            <a:ext cx="1564092" cy="125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8" descr="https://avatars.mds.yandex.net/i?id=97b3b084517604551575469ac33119417f113f90-10700023-images-thumbs&amp;n=13">
            <a:extLst>
              <a:ext uri="{FF2B5EF4-FFF2-40B4-BE49-F238E27FC236}">
                <a16:creationId xmlns:a16="http://schemas.microsoft.com/office/drawing/2014/main" id="{A82F298F-4B1C-4C47-8149-38D3F2C9F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689" y="4682753"/>
            <a:ext cx="2036356" cy="118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298F71B-1B27-4644-B0C7-23063D6B19CE}"/>
              </a:ext>
            </a:extLst>
          </p:cNvPr>
          <p:cNvSpPr/>
          <p:nvPr/>
        </p:nvSpPr>
        <p:spPr>
          <a:xfrm>
            <a:off x="8362305" y="2912154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DC67F4B-C4AB-4D4A-BE00-8DBD44B1321C}"/>
              </a:ext>
            </a:extLst>
          </p:cNvPr>
          <p:cNvSpPr/>
          <p:nvPr/>
        </p:nvSpPr>
        <p:spPr>
          <a:xfrm>
            <a:off x="3131393" y="2884634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Освещение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EFD08979-D4F8-4CD2-B560-ADB3DE97EE94}"/>
              </a:ext>
            </a:extLst>
          </p:cNvPr>
          <p:cNvSpPr/>
          <p:nvPr/>
        </p:nvSpPr>
        <p:spPr>
          <a:xfrm>
            <a:off x="1575061" y="5952863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Выбор проекта на собрании жителей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A856DA4-9D02-4F9C-91A1-F6F4CBA485A3}"/>
              </a:ext>
            </a:extLst>
          </p:cNvPr>
          <p:cNvSpPr/>
          <p:nvPr/>
        </p:nvSpPr>
        <p:spPr>
          <a:xfrm>
            <a:off x="1476306" y="2912154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</a:t>
            </a:r>
            <a:r>
              <a:rPr lang="ru-RU" sz="1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площадки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965FAF02-6BAD-4CC0-A23C-4F6CD005E16E}"/>
              </a:ext>
            </a:extLst>
          </p:cNvPr>
          <p:cNvSpPr/>
          <p:nvPr/>
        </p:nvSpPr>
        <p:spPr>
          <a:xfrm>
            <a:off x="3647267" y="5954973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Подготовка заявки для конкурса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E3BC386-57DC-451E-BE5F-A47493F4E050}"/>
              </a:ext>
            </a:extLst>
          </p:cNvPr>
          <p:cNvSpPr/>
          <p:nvPr/>
        </p:nvSpPr>
        <p:spPr>
          <a:xfrm>
            <a:off x="5400735" y="5951519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Победа заявки в конкурсе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398C372-CA21-44EA-B801-442494E15456}"/>
              </a:ext>
            </a:extLst>
          </p:cNvPr>
          <p:cNvSpPr/>
          <p:nvPr/>
        </p:nvSpPr>
        <p:spPr>
          <a:xfrm>
            <a:off x="7154204" y="5951519"/>
            <a:ext cx="1771422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Строительные работы </a:t>
            </a:r>
          </a:p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56F1B241-4571-4B95-B1F3-8E960AA8708B}"/>
              </a:ext>
            </a:extLst>
          </p:cNvPr>
          <p:cNvSpPr/>
          <p:nvPr/>
        </p:nvSpPr>
        <p:spPr>
          <a:xfrm>
            <a:off x="9802810" y="5939966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Торжественное открытие объекта</a:t>
            </a:r>
          </a:p>
        </p:txBody>
      </p:sp>
    </p:spTree>
    <p:extLst>
      <p:ext uri="{BB962C8B-B14F-4D97-AF65-F5344CB8AC3E}">
        <p14:creationId xmlns:p14="http://schemas.microsoft.com/office/powerpoint/2010/main" val="4201685558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556A6D7F-1D8C-4ADD-88E7-16179D7D21DD}"/>
              </a:ext>
            </a:extLst>
          </p:cNvPr>
          <p:cNvSpPr/>
          <p:nvPr/>
        </p:nvSpPr>
        <p:spPr>
          <a:xfrm>
            <a:off x="6982756" y="2445819"/>
            <a:ext cx="4483223" cy="57306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5F96D3A1-43FB-4C2A-AA7F-66685E95C7C6}"/>
              </a:ext>
            </a:extLst>
          </p:cNvPr>
          <p:cNvSpPr/>
          <p:nvPr/>
        </p:nvSpPr>
        <p:spPr>
          <a:xfrm>
            <a:off x="3119021" y="22596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ППМИ в городском округе город Стерлитамак Республики Башкортостан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78BC82A6-70D7-42ED-A08B-4156BC788BAD}"/>
              </a:ext>
            </a:extLst>
          </p:cNvPr>
          <p:cNvSpPr/>
          <p:nvPr/>
        </p:nvSpPr>
        <p:spPr>
          <a:xfrm>
            <a:off x="1595245" y="1075260"/>
            <a:ext cx="4270159" cy="765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ППМИ в 2025 году </a:t>
            </a:r>
          </a:p>
          <a:p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объектов: </a:t>
            </a:r>
            <a:r>
              <a:rPr lang="ru-RU" sz="24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35" name="Заголовок 1">
            <a:extLst>
              <a:ext uri="{FF2B5EF4-FFF2-40B4-BE49-F238E27FC236}">
                <a16:creationId xmlns:a16="http://schemas.microsoft.com/office/drawing/2014/main" id="{4DB7F41C-0C4D-44E9-802D-6B3B6A8C2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245" y="1863233"/>
            <a:ext cx="8406941" cy="701806"/>
          </a:xfrm>
        </p:spPr>
        <p:txBody>
          <a:bodyPr>
            <a:noAutofit/>
          </a:bodyPr>
          <a:lstStyle/>
          <a:p>
            <a:b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Текущий ремонт помещения в МАОУ «Гимназия № 3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им.Джалиля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Киекбаева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городского округа город Стерлитамак Республики Башкортостан</a:t>
            </a:r>
            <a:b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6002ABA-B946-402E-A5F1-D9FF774F9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245" y="2459089"/>
            <a:ext cx="4480948" cy="58483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2CF6A01-D1E5-47D3-B46B-014E0536955C}"/>
              </a:ext>
            </a:extLst>
          </p:cNvPr>
          <p:cNvSpPr txBox="1"/>
          <p:nvPr/>
        </p:nvSpPr>
        <p:spPr>
          <a:xfrm>
            <a:off x="1757277" y="2414070"/>
            <a:ext cx="34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ТИПОЛОГИЯ ПРОЕКТА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16C1874-97E7-4413-844E-29D926B1F33D}"/>
              </a:ext>
            </a:extLst>
          </p:cNvPr>
          <p:cNvSpPr txBox="1"/>
          <p:nvPr/>
        </p:nvSpPr>
        <p:spPr>
          <a:xfrm>
            <a:off x="7177400" y="2582259"/>
            <a:ext cx="3340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 г. Стерлитамак. </a:t>
            </a:r>
          </a:p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 Уличный комитет № 58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F140334-1B8B-4843-99EE-420D821A9C28}"/>
              </a:ext>
            </a:extLst>
          </p:cNvPr>
          <p:cNvSpPr txBox="1"/>
          <p:nvPr/>
        </p:nvSpPr>
        <p:spPr>
          <a:xfrm>
            <a:off x="7246712" y="3274954"/>
            <a:ext cx="393661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Требуется провести текущий ремонт по оборудованию входной группы, туалетов и прокладки сети канализации, замене старых (ветхих) дверей в здании мастерских </a:t>
            </a:r>
          </a:p>
          <a:p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55EDFB4-C9A0-4E21-8A30-55E7C55CFF00}"/>
              </a:ext>
            </a:extLst>
          </p:cNvPr>
          <p:cNvSpPr txBox="1"/>
          <p:nvPr/>
        </p:nvSpPr>
        <p:spPr>
          <a:xfrm>
            <a:off x="1589652" y="2985204"/>
            <a:ext cx="5510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проекта: 800 человек</a:t>
            </a:r>
          </a:p>
        </p:txBody>
      </p:sp>
      <p:graphicFrame>
        <p:nvGraphicFramePr>
          <p:cNvPr id="42" name="Таблица 26">
            <a:extLst>
              <a:ext uri="{FF2B5EF4-FFF2-40B4-BE49-F238E27FC236}">
                <a16:creationId xmlns:a16="http://schemas.microsoft.com/office/drawing/2014/main" id="{8FB26500-CF31-4BF9-8A81-DAFE13A63B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6258435"/>
              </p:ext>
            </p:extLst>
          </p:nvPr>
        </p:nvGraphicFramePr>
        <p:xfrm>
          <a:off x="1972907" y="3291276"/>
          <a:ext cx="4527547" cy="863794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225844">
                  <a:extLst>
                    <a:ext uri="{9D8B030D-6E8A-4147-A177-3AD203B41FA5}">
                      <a16:colId xmlns:a16="http://schemas.microsoft.com/office/drawing/2014/main" val="618746572"/>
                    </a:ext>
                  </a:extLst>
                </a:gridCol>
                <a:gridCol w="1112734">
                  <a:extLst>
                    <a:ext uri="{9D8B030D-6E8A-4147-A177-3AD203B41FA5}">
                      <a16:colId xmlns:a16="http://schemas.microsoft.com/office/drawing/2014/main" val="2736438441"/>
                    </a:ext>
                  </a:extLst>
                </a:gridCol>
                <a:gridCol w="1069031">
                  <a:extLst>
                    <a:ext uri="{9D8B030D-6E8A-4147-A177-3AD203B41FA5}">
                      <a16:colId xmlns:a16="http://schemas.microsoft.com/office/drawing/2014/main" val="604594242"/>
                    </a:ext>
                  </a:extLst>
                </a:gridCol>
                <a:gridCol w="1119938">
                  <a:extLst>
                    <a:ext uri="{9D8B030D-6E8A-4147-A177-3AD203B41FA5}">
                      <a16:colId xmlns:a16="http://schemas.microsoft.com/office/drawing/2014/main" val="3442169845"/>
                    </a:ext>
                  </a:extLst>
                </a:gridCol>
              </a:tblGrid>
              <a:tr h="345634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РБ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 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Спонсоры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221954"/>
                  </a:ext>
                </a:extLst>
              </a:tr>
              <a:tr h="494732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919 900,00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919 900,00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138 020,86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138 020,86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92 000,00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92 000,00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92 000,00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92 000,00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676353"/>
                  </a:ext>
                </a:extLst>
              </a:tr>
            </a:tbl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52BA1279-4D17-41F7-9500-B499F2D5B53A}"/>
              </a:ext>
            </a:extLst>
          </p:cNvPr>
          <p:cNvSpPr txBox="1"/>
          <p:nvPr/>
        </p:nvSpPr>
        <p:spPr>
          <a:xfrm>
            <a:off x="1321481" y="3640157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4DF2EAC-D8F7-48B0-979B-D516831B0978}"/>
              </a:ext>
            </a:extLst>
          </p:cNvPr>
          <p:cNvSpPr txBox="1"/>
          <p:nvPr/>
        </p:nvSpPr>
        <p:spPr>
          <a:xfrm>
            <a:off x="1321480" y="3878071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31B6F73-0671-4940-AD14-D72B7F03E3CA}"/>
              </a:ext>
            </a:extLst>
          </p:cNvPr>
          <p:cNvSpPr txBox="1"/>
          <p:nvPr/>
        </p:nvSpPr>
        <p:spPr>
          <a:xfrm>
            <a:off x="2611855" y="2751442"/>
            <a:ext cx="3339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в образовательных учреждениях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3C98C0C-D09E-4018-8C41-90A49941AE8E}"/>
              </a:ext>
            </a:extLst>
          </p:cNvPr>
          <p:cNvSpPr txBox="1"/>
          <p:nvPr/>
        </p:nvSpPr>
        <p:spPr>
          <a:xfrm>
            <a:off x="7099756" y="2417779"/>
            <a:ext cx="33402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ОБРАЗОВАНИЕ….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448F222-9702-4D77-88BC-2E1E2F27C73B}"/>
              </a:ext>
            </a:extLst>
          </p:cNvPr>
          <p:cNvSpPr txBox="1"/>
          <p:nvPr/>
        </p:nvSpPr>
        <p:spPr>
          <a:xfrm>
            <a:off x="7265322" y="2970416"/>
            <a:ext cx="2388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проекта: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B54CD8C-8E4C-45E5-B26F-C76AC03A2E35}"/>
              </a:ext>
            </a:extLst>
          </p:cNvPr>
          <p:cNvSpPr txBox="1"/>
          <p:nvPr/>
        </p:nvSpPr>
        <p:spPr>
          <a:xfrm>
            <a:off x="6039750" y="3043054"/>
            <a:ext cx="460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C6475ACA-38AF-49B6-94EA-CD6C45BD3D79}"/>
              </a:ext>
            </a:extLst>
          </p:cNvPr>
          <p:cNvSpPr/>
          <p:nvPr/>
        </p:nvSpPr>
        <p:spPr>
          <a:xfrm>
            <a:off x="6929419" y="4843241"/>
            <a:ext cx="4483223" cy="60699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Заголовок 1">
            <a:extLst>
              <a:ext uri="{FF2B5EF4-FFF2-40B4-BE49-F238E27FC236}">
                <a16:creationId xmlns:a16="http://schemas.microsoft.com/office/drawing/2014/main" id="{6EEBE79C-07CE-42A3-B6C5-F88124280F34}"/>
              </a:ext>
            </a:extLst>
          </p:cNvPr>
          <p:cNvSpPr txBox="1">
            <a:spLocks/>
          </p:cNvSpPr>
          <p:nvPr/>
        </p:nvSpPr>
        <p:spPr>
          <a:xfrm>
            <a:off x="1579878" y="4293994"/>
            <a:ext cx="9346585" cy="683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(частичная замена ограждения) территории Старого кладбища городского округа город Стерлитамак Республики Башкортостан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0DA92F1-AD72-44C0-874F-D0E2EFE73EA9}"/>
              </a:ext>
            </a:extLst>
          </p:cNvPr>
          <p:cNvSpPr txBox="1"/>
          <p:nvPr/>
        </p:nvSpPr>
        <p:spPr>
          <a:xfrm>
            <a:off x="7046419" y="4815202"/>
            <a:ext cx="33402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ОБРАЗОВАНИЕ….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60C7790-0A35-42D3-AA8F-C45F8F572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878" y="4834972"/>
            <a:ext cx="4480948" cy="621597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A4393AE7-3B3B-4B7E-B505-B607A9EAF74B}"/>
              </a:ext>
            </a:extLst>
          </p:cNvPr>
          <p:cNvSpPr txBox="1"/>
          <p:nvPr/>
        </p:nvSpPr>
        <p:spPr>
          <a:xfrm>
            <a:off x="1665813" y="4795316"/>
            <a:ext cx="34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ТИПОЛОГИЯ ПРОЕКТА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A89A933-4824-4005-9EF1-35419F5ECAF5}"/>
              </a:ext>
            </a:extLst>
          </p:cNvPr>
          <p:cNvSpPr txBox="1"/>
          <p:nvPr/>
        </p:nvSpPr>
        <p:spPr>
          <a:xfrm>
            <a:off x="7162033" y="5031503"/>
            <a:ext cx="3340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город Стерлитамак</a:t>
            </a:r>
          </a:p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 Уличный комитет № 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0AB94E1-1E76-4469-8014-D86622F30A83}"/>
              </a:ext>
            </a:extLst>
          </p:cNvPr>
          <p:cNvSpPr txBox="1"/>
          <p:nvPr/>
        </p:nvSpPr>
        <p:spPr>
          <a:xfrm>
            <a:off x="1824130" y="5031503"/>
            <a:ext cx="3425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захоронения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6932504-AD8E-4A30-915A-6E72E2AD7F28}"/>
              </a:ext>
            </a:extLst>
          </p:cNvPr>
          <p:cNvSpPr txBox="1"/>
          <p:nvPr/>
        </p:nvSpPr>
        <p:spPr>
          <a:xfrm>
            <a:off x="7008048" y="5572239"/>
            <a:ext cx="3340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ж/б ограждения длиной 220 м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1076679-B0BB-4C6E-B399-7FDD54A2729C}"/>
              </a:ext>
            </a:extLst>
          </p:cNvPr>
          <p:cNvSpPr txBox="1"/>
          <p:nvPr/>
        </p:nvSpPr>
        <p:spPr>
          <a:xfrm>
            <a:off x="1589652" y="5402962"/>
            <a:ext cx="5510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проекта:   1000 человек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74436F1-328F-408B-AB22-8FC47BAB711F}"/>
              </a:ext>
            </a:extLst>
          </p:cNvPr>
          <p:cNvSpPr txBox="1"/>
          <p:nvPr/>
        </p:nvSpPr>
        <p:spPr>
          <a:xfrm>
            <a:off x="6114577" y="5511673"/>
            <a:ext cx="460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  <p:graphicFrame>
        <p:nvGraphicFramePr>
          <p:cNvPr id="62" name="Таблица 26">
            <a:extLst>
              <a:ext uri="{FF2B5EF4-FFF2-40B4-BE49-F238E27FC236}">
                <a16:creationId xmlns:a16="http://schemas.microsoft.com/office/drawing/2014/main" id="{F29D444B-5AAC-4ADA-9C83-A0CE351BF6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323287"/>
              </p:ext>
            </p:extLst>
          </p:nvPr>
        </p:nvGraphicFramePr>
        <p:xfrm>
          <a:off x="1961757" y="5788672"/>
          <a:ext cx="4607720" cy="77724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215379">
                  <a:extLst>
                    <a:ext uri="{9D8B030D-6E8A-4147-A177-3AD203B41FA5}">
                      <a16:colId xmlns:a16="http://schemas.microsoft.com/office/drawing/2014/main" val="618746572"/>
                    </a:ext>
                  </a:extLst>
                </a:gridCol>
                <a:gridCol w="1119449">
                  <a:extLst>
                    <a:ext uri="{9D8B030D-6E8A-4147-A177-3AD203B41FA5}">
                      <a16:colId xmlns:a16="http://schemas.microsoft.com/office/drawing/2014/main" val="2736438441"/>
                    </a:ext>
                  </a:extLst>
                </a:gridCol>
                <a:gridCol w="992344">
                  <a:extLst>
                    <a:ext uri="{9D8B030D-6E8A-4147-A177-3AD203B41FA5}">
                      <a16:colId xmlns:a16="http://schemas.microsoft.com/office/drawing/2014/main" val="604594242"/>
                    </a:ext>
                  </a:extLst>
                </a:gridCol>
                <a:gridCol w="1280548">
                  <a:extLst>
                    <a:ext uri="{9D8B030D-6E8A-4147-A177-3AD203B41FA5}">
                      <a16:colId xmlns:a16="http://schemas.microsoft.com/office/drawing/2014/main" val="34421698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</a:rPr>
                        <a:t>Субсидия РБ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</a:rPr>
                        <a:t>Бюджет МО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</a:rPr>
                        <a:t>Население 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</a:rPr>
                        <a:t>Спонсоры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221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1 140 800,00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171 320,83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125 500,00</a:t>
                      </a:r>
                    </a:p>
                    <a:p>
                      <a:pPr algn="ctr"/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114 000,00</a:t>
                      </a:r>
                    </a:p>
                    <a:p>
                      <a:pPr algn="ctr"/>
                      <a:endParaRPr lang="ru-RU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676353"/>
                  </a:ext>
                </a:extLst>
              </a:tr>
            </a:tbl>
          </a:graphicData>
        </a:graphic>
      </p:graphicFrame>
      <p:sp>
        <p:nvSpPr>
          <p:cNvPr id="63" name="TextBox 62">
            <a:extLst>
              <a:ext uri="{FF2B5EF4-FFF2-40B4-BE49-F238E27FC236}">
                <a16:creationId xmlns:a16="http://schemas.microsoft.com/office/drawing/2014/main" id="{254F282D-7DF6-4602-931F-0AD3B2F010C5}"/>
              </a:ext>
            </a:extLst>
          </p:cNvPr>
          <p:cNvSpPr txBox="1"/>
          <p:nvPr/>
        </p:nvSpPr>
        <p:spPr>
          <a:xfrm>
            <a:off x="1315389" y="6028918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D26A4BD-ABD1-4F82-9098-1B4B3867432F}"/>
              </a:ext>
            </a:extLst>
          </p:cNvPr>
          <p:cNvSpPr txBox="1"/>
          <p:nvPr/>
        </p:nvSpPr>
        <p:spPr>
          <a:xfrm>
            <a:off x="1309814" y="6276269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D4027ED-DD1B-4ED2-9F87-D5681BDF509E}"/>
              </a:ext>
            </a:extLst>
          </p:cNvPr>
          <p:cNvSpPr txBox="1"/>
          <p:nvPr/>
        </p:nvSpPr>
        <p:spPr>
          <a:xfrm>
            <a:off x="7008048" y="5453442"/>
            <a:ext cx="2388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проекта:</a:t>
            </a:r>
          </a:p>
        </p:txBody>
      </p: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1C410EA0-134F-4C6E-A200-075EB1AD3884}"/>
              </a:ext>
            </a:extLst>
          </p:cNvPr>
          <p:cNvCxnSpPr>
            <a:cxnSpLocks/>
          </p:cNvCxnSpPr>
          <p:nvPr/>
        </p:nvCxnSpPr>
        <p:spPr>
          <a:xfrm>
            <a:off x="1487488" y="4293994"/>
            <a:ext cx="10765997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7353434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B03D366D-8AF5-4162-AB93-ACD3B8C42B04}"/>
              </a:ext>
            </a:extLst>
          </p:cNvPr>
          <p:cNvSpPr/>
          <p:nvPr/>
        </p:nvSpPr>
        <p:spPr>
          <a:xfrm>
            <a:off x="6907022" y="1147737"/>
            <a:ext cx="4483223" cy="67470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4F54942-860B-4DBF-9DBB-C486FD52C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959" y="202255"/>
            <a:ext cx="9830665" cy="68306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(асфальтирование) переулка Березовый от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ул.Юрматинская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дома № 15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ул.Березовая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 г. Стерлитамак Республики Башкортостан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79D18F-3508-4B56-9BD5-80D3D8EE57E6}"/>
              </a:ext>
            </a:extLst>
          </p:cNvPr>
          <p:cNvSpPr txBox="1"/>
          <p:nvPr/>
        </p:nvSpPr>
        <p:spPr>
          <a:xfrm>
            <a:off x="7024022" y="1119698"/>
            <a:ext cx="33402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ОБРАЗОВАНИЕ….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FF7FAF-99CA-4FA9-923A-AD488926E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481" y="1139468"/>
            <a:ext cx="4480948" cy="7080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721B51-E075-436C-A887-39F3B5B4ECB4}"/>
              </a:ext>
            </a:extLst>
          </p:cNvPr>
          <p:cNvSpPr txBox="1"/>
          <p:nvPr/>
        </p:nvSpPr>
        <p:spPr>
          <a:xfrm>
            <a:off x="1643416" y="1099812"/>
            <a:ext cx="34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ТИПОЛОГИЯ ПРОЕКТА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74541D-DF62-43B9-9FD1-FC999EBDCB22}"/>
              </a:ext>
            </a:extLst>
          </p:cNvPr>
          <p:cNvSpPr txBox="1"/>
          <p:nvPr/>
        </p:nvSpPr>
        <p:spPr>
          <a:xfrm>
            <a:off x="7141022" y="1317106"/>
            <a:ext cx="3340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 г. Стерлитамак. </a:t>
            </a:r>
          </a:p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 Уличный комитет № 46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3732F9-955B-4E46-A10D-FB19BD8EEE31}"/>
              </a:ext>
            </a:extLst>
          </p:cNvPr>
          <p:cNvSpPr txBox="1"/>
          <p:nvPr/>
        </p:nvSpPr>
        <p:spPr>
          <a:xfrm>
            <a:off x="1801733" y="1335999"/>
            <a:ext cx="33394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Автомобильные дороги и сооружения на них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CDB672-0CFF-4680-A642-7C7CF0C935C3}"/>
              </a:ext>
            </a:extLst>
          </p:cNvPr>
          <p:cNvSpPr txBox="1"/>
          <p:nvPr/>
        </p:nvSpPr>
        <p:spPr>
          <a:xfrm>
            <a:off x="1769060" y="3346675"/>
            <a:ext cx="2325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до реализации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F14544-0248-45E5-BB28-E3F16F8D3024}"/>
              </a:ext>
            </a:extLst>
          </p:cNvPr>
          <p:cNvSpPr txBox="1"/>
          <p:nvPr/>
        </p:nvSpPr>
        <p:spPr>
          <a:xfrm>
            <a:off x="7378788" y="3346674"/>
            <a:ext cx="3278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после реализации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895BCF-2711-40A5-9C64-1747B766035B}"/>
              </a:ext>
            </a:extLst>
          </p:cNvPr>
          <p:cNvSpPr txBox="1"/>
          <p:nvPr/>
        </p:nvSpPr>
        <p:spPr>
          <a:xfrm>
            <a:off x="7976153" y="1925826"/>
            <a:ext cx="2388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437F19-2163-44F2-A6E0-FF9857071E71}"/>
              </a:ext>
            </a:extLst>
          </p:cNvPr>
          <p:cNvSpPr txBox="1"/>
          <p:nvPr/>
        </p:nvSpPr>
        <p:spPr>
          <a:xfrm>
            <a:off x="7976154" y="2314935"/>
            <a:ext cx="32784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программы произведено асфальтирование дорожного полотна.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A43739-6E61-428E-B8E7-1B0C254EB8E5}"/>
              </a:ext>
            </a:extLst>
          </p:cNvPr>
          <p:cNvSpPr txBox="1"/>
          <p:nvPr/>
        </p:nvSpPr>
        <p:spPr>
          <a:xfrm>
            <a:off x="1683927" y="1976447"/>
            <a:ext cx="5510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проекта: 250 человек</a:t>
            </a:r>
          </a:p>
        </p:txBody>
      </p:sp>
      <p:graphicFrame>
        <p:nvGraphicFramePr>
          <p:cNvPr id="15" name="Таблица 26">
            <a:extLst>
              <a:ext uri="{FF2B5EF4-FFF2-40B4-BE49-F238E27FC236}">
                <a16:creationId xmlns:a16="http://schemas.microsoft.com/office/drawing/2014/main" id="{CA830CE6-3FCD-4DF3-83AC-289ED5FE28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820056"/>
              </p:ext>
            </p:extLst>
          </p:nvPr>
        </p:nvGraphicFramePr>
        <p:xfrm>
          <a:off x="2179276" y="2427546"/>
          <a:ext cx="5405816" cy="863794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448117">
                  <a:extLst>
                    <a:ext uri="{9D8B030D-6E8A-4147-A177-3AD203B41FA5}">
                      <a16:colId xmlns:a16="http://schemas.microsoft.com/office/drawing/2014/main" val="618746572"/>
                    </a:ext>
                  </a:extLst>
                </a:gridCol>
                <a:gridCol w="1333817">
                  <a:extLst>
                    <a:ext uri="{9D8B030D-6E8A-4147-A177-3AD203B41FA5}">
                      <a16:colId xmlns:a16="http://schemas.microsoft.com/office/drawing/2014/main" val="2736438441"/>
                    </a:ext>
                  </a:extLst>
                </a:gridCol>
                <a:gridCol w="1281430">
                  <a:extLst>
                    <a:ext uri="{9D8B030D-6E8A-4147-A177-3AD203B41FA5}">
                      <a16:colId xmlns:a16="http://schemas.microsoft.com/office/drawing/2014/main" val="604594242"/>
                    </a:ext>
                  </a:extLst>
                </a:gridCol>
                <a:gridCol w="1342452">
                  <a:extLst>
                    <a:ext uri="{9D8B030D-6E8A-4147-A177-3AD203B41FA5}">
                      <a16:colId xmlns:a16="http://schemas.microsoft.com/office/drawing/2014/main" val="3442169845"/>
                    </a:ext>
                  </a:extLst>
                </a:gridCol>
              </a:tblGrid>
              <a:tr h="345634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РБ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 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Спонсоры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221954"/>
                  </a:ext>
                </a:extLst>
              </a:tr>
              <a:tr h="494732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1 145 700,00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1 145 700,00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171 870,66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171 870,66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114 570,00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114 570,00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114 570,00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114 570,00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676353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F7BBF791-C454-4C32-A59D-D49FB12282D4}"/>
              </a:ext>
            </a:extLst>
          </p:cNvPr>
          <p:cNvSpPr txBox="1"/>
          <p:nvPr/>
        </p:nvSpPr>
        <p:spPr>
          <a:xfrm>
            <a:off x="1511361" y="2768119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53E990-D3EC-46BF-9668-001F948AA143}"/>
              </a:ext>
            </a:extLst>
          </p:cNvPr>
          <p:cNvSpPr txBox="1"/>
          <p:nvPr/>
        </p:nvSpPr>
        <p:spPr>
          <a:xfrm>
            <a:off x="1511361" y="3003596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EBFC5B8-AAB6-4E96-86B7-7C841B468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707" y="3605151"/>
            <a:ext cx="4638492" cy="323142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603F968-1D98-4E2A-AF6B-4E2E875AE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927" y="3640246"/>
            <a:ext cx="3447737" cy="31612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F335019-E3BF-42FB-AEA0-E9A58B5DE321}"/>
              </a:ext>
            </a:extLst>
          </p:cNvPr>
          <p:cNvSpPr txBox="1"/>
          <p:nvPr/>
        </p:nvSpPr>
        <p:spPr>
          <a:xfrm>
            <a:off x="6942618" y="2071085"/>
            <a:ext cx="460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</p:spTree>
    <p:extLst>
      <p:ext uri="{BB962C8B-B14F-4D97-AF65-F5344CB8AC3E}">
        <p14:creationId xmlns:p14="http://schemas.microsoft.com/office/powerpoint/2010/main" val="1309161102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70DE6682-D0E6-48DF-B9D0-E5773FCF24B5}"/>
              </a:ext>
            </a:extLst>
          </p:cNvPr>
          <p:cNvSpPr/>
          <p:nvPr/>
        </p:nvSpPr>
        <p:spPr>
          <a:xfrm>
            <a:off x="7025885" y="958153"/>
            <a:ext cx="4483223" cy="67470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16D3979-A337-4952-AFD7-05783D6A8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289" y="100026"/>
            <a:ext cx="10030846" cy="68306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(асфальтирование) улицы Березовая от дома № 9 до дома № 3 городского округа г. Стерлитамак Республики Башкортостан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C5278D-675E-4365-BF42-DE0865F9854C}"/>
              </a:ext>
            </a:extLst>
          </p:cNvPr>
          <p:cNvSpPr txBox="1"/>
          <p:nvPr/>
        </p:nvSpPr>
        <p:spPr>
          <a:xfrm>
            <a:off x="7258499" y="930802"/>
            <a:ext cx="33402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ОБРАЗОВАНИЕ….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E1C066-8D0E-4B64-8D22-30A9C4FE4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344" y="949884"/>
            <a:ext cx="4480948" cy="7080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D68209-0CAC-4B29-A2FC-B4548D80FEB2}"/>
              </a:ext>
            </a:extLst>
          </p:cNvPr>
          <p:cNvSpPr txBox="1"/>
          <p:nvPr/>
        </p:nvSpPr>
        <p:spPr>
          <a:xfrm>
            <a:off x="1877893" y="910916"/>
            <a:ext cx="34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ТИПОЛОГИЯ ПРОЕКТА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7CDD32-4188-4AB4-A391-EDBE17DE8C93}"/>
              </a:ext>
            </a:extLst>
          </p:cNvPr>
          <p:cNvSpPr txBox="1"/>
          <p:nvPr/>
        </p:nvSpPr>
        <p:spPr>
          <a:xfrm>
            <a:off x="7258499" y="1119383"/>
            <a:ext cx="3340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 г. Стерлитамак. </a:t>
            </a:r>
          </a:p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 Уличный комитет № 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CCD533-4B14-4120-ADB2-26AA7A97C991}"/>
              </a:ext>
            </a:extLst>
          </p:cNvPr>
          <p:cNvSpPr txBox="1"/>
          <p:nvPr/>
        </p:nvSpPr>
        <p:spPr>
          <a:xfrm>
            <a:off x="2036210" y="1147103"/>
            <a:ext cx="33394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Автомобильные дороги и сооружения на них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E0E6D1CE-63E5-42D9-8E18-7F3D525B226E}"/>
              </a:ext>
            </a:extLst>
          </p:cNvPr>
          <p:cNvCxnSpPr/>
          <p:nvPr/>
        </p:nvCxnSpPr>
        <p:spPr>
          <a:xfrm>
            <a:off x="7142885" y="963285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64F40C25-948A-4EB0-B700-461CD4ACAF5B}"/>
              </a:ext>
            </a:extLst>
          </p:cNvPr>
          <p:cNvCxnSpPr/>
          <p:nvPr/>
        </p:nvCxnSpPr>
        <p:spPr>
          <a:xfrm>
            <a:off x="1796725" y="966536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E661596-287F-41C7-8C95-9087AA4775A5}"/>
              </a:ext>
            </a:extLst>
          </p:cNvPr>
          <p:cNvSpPr txBox="1"/>
          <p:nvPr/>
        </p:nvSpPr>
        <p:spPr>
          <a:xfrm>
            <a:off x="7628284" y="3395467"/>
            <a:ext cx="3278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после реализации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3681EE-7B08-4F2E-A57E-119B34EDFFFF}"/>
              </a:ext>
            </a:extLst>
          </p:cNvPr>
          <p:cNvSpPr txBox="1"/>
          <p:nvPr/>
        </p:nvSpPr>
        <p:spPr>
          <a:xfrm>
            <a:off x="7987887" y="1824925"/>
            <a:ext cx="37128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5633CA-FB6E-4296-A227-B711C3D5F633}"/>
              </a:ext>
            </a:extLst>
          </p:cNvPr>
          <p:cNvSpPr txBox="1"/>
          <p:nvPr/>
        </p:nvSpPr>
        <p:spPr>
          <a:xfrm>
            <a:off x="7755273" y="2171729"/>
            <a:ext cx="3604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программы произведено асфальтирование дорожного полотна.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F58ABE-3B83-445A-8FFE-436AD740CE2D}"/>
              </a:ext>
            </a:extLst>
          </p:cNvPr>
          <p:cNvSpPr txBox="1"/>
          <p:nvPr/>
        </p:nvSpPr>
        <p:spPr>
          <a:xfrm>
            <a:off x="1748395" y="1812766"/>
            <a:ext cx="5510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проекта: 250 человек</a:t>
            </a:r>
          </a:p>
        </p:txBody>
      </p:sp>
      <p:graphicFrame>
        <p:nvGraphicFramePr>
          <p:cNvPr id="15" name="Таблица 26">
            <a:extLst>
              <a:ext uri="{FF2B5EF4-FFF2-40B4-BE49-F238E27FC236}">
                <a16:creationId xmlns:a16="http://schemas.microsoft.com/office/drawing/2014/main" id="{E2519BD7-8685-4E35-8EC0-C471D362A5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047275"/>
              </p:ext>
            </p:extLst>
          </p:nvPr>
        </p:nvGraphicFramePr>
        <p:xfrm>
          <a:off x="1903864" y="2271549"/>
          <a:ext cx="5405816" cy="863794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448117">
                  <a:extLst>
                    <a:ext uri="{9D8B030D-6E8A-4147-A177-3AD203B41FA5}">
                      <a16:colId xmlns:a16="http://schemas.microsoft.com/office/drawing/2014/main" val="618746572"/>
                    </a:ext>
                  </a:extLst>
                </a:gridCol>
                <a:gridCol w="1333817">
                  <a:extLst>
                    <a:ext uri="{9D8B030D-6E8A-4147-A177-3AD203B41FA5}">
                      <a16:colId xmlns:a16="http://schemas.microsoft.com/office/drawing/2014/main" val="2736438441"/>
                    </a:ext>
                  </a:extLst>
                </a:gridCol>
                <a:gridCol w="1281430">
                  <a:extLst>
                    <a:ext uri="{9D8B030D-6E8A-4147-A177-3AD203B41FA5}">
                      <a16:colId xmlns:a16="http://schemas.microsoft.com/office/drawing/2014/main" val="604594242"/>
                    </a:ext>
                  </a:extLst>
                </a:gridCol>
                <a:gridCol w="1342452">
                  <a:extLst>
                    <a:ext uri="{9D8B030D-6E8A-4147-A177-3AD203B41FA5}">
                      <a16:colId xmlns:a16="http://schemas.microsoft.com/office/drawing/2014/main" val="3442169845"/>
                    </a:ext>
                  </a:extLst>
                </a:gridCol>
              </a:tblGrid>
              <a:tr h="345634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РБ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 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Спонсоры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221954"/>
                  </a:ext>
                </a:extLst>
              </a:tr>
              <a:tr h="494732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1 145 600,00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1 145 600,00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171 952,18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171 952,18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114 560,00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114 560,00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114 560,00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114 560,00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676353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A4DAA14F-928F-4388-AF0C-3B183137773A}"/>
              </a:ext>
            </a:extLst>
          </p:cNvPr>
          <p:cNvSpPr txBox="1"/>
          <p:nvPr/>
        </p:nvSpPr>
        <p:spPr>
          <a:xfrm>
            <a:off x="1256430" y="2629008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DC8F85-90D7-419B-8380-EC28DDCF36E9}"/>
              </a:ext>
            </a:extLst>
          </p:cNvPr>
          <p:cNvSpPr txBox="1"/>
          <p:nvPr/>
        </p:nvSpPr>
        <p:spPr>
          <a:xfrm>
            <a:off x="1256429" y="2911899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5DE80BD-4AAC-4897-BED7-A3D6123E2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3623674"/>
            <a:ext cx="5077961" cy="307791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B69FAF0-CB53-49FE-AA5E-F3A73BBEE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515" y="3643440"/>
            <a:ext cx="5077961" cy="305814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4D09612-87F3-44CC-9D32-BD1949794DED}"/>
              </a:ext>
            </a:extLst>
          </p:cNvPr>
          <p:cNvSpPr txBox="1"/>
          <p:nvPr/>
        </p:nvSpPr>
        <p:spPr>
          <a:xfrm>
            <a:off x="2708174" y="3392488"/>
            <a:ext cx="2325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до реализации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E91F25-9A44-4170-8554-E0E312CD0334}"/>
              </a:ext>
            </a:extLst>
          </p:cNvPr>
          <p:cNvSpPr txBox="1"/>
          <p:nvPr/>
        </p:nvSpPr>
        <p:spPr>
          <a:xfrm>
            <a:off x="6848976" y="1994202"/>
            <a:ext cx="460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</p:spTree>
    <p:extLst>
      <p:ext uri="{BB962C8B-B14F-4D97-AF65-F5344CB8AC3E}">
        <p14:creationId xmlns:p14="http://schemas.microsoft.com/office/powerpoint/2010/main" val="3949278363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E4F935A2-7973-4198-AB51-2DBC018583BD}"/>
              </a:ext>
            </a:extLst>
          </p:cNvPr>
          <p:cNvSpPr/>
          <p:nvPr/>
        </p:nvSpPr>
        <p:spPr>
          <a:xfrm>
            <a:off x="6964593" y="958597"/>
            <a:ext cx="4483223" cy="67470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794F8B7-8C95-460C-997E-1BD53C0C9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9618" y="130762"/>
            <a:ext cx="9529001" cy="68306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теневых городского округа город Стерлитамак Республики Башкортостан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DA5AF0-469E-4522-9CFB-F1FB91930F51}"/>
              </a:ext>
            </a:extLst>
          </p:cNvPr>
          <p:cNvSpPr txBox="1"/>
          <p:nvPr/>
        </p:nvSpPr>
        <p:spPr>
          <a:xfrm>
            <a:off x="7081593" y="930558"/>
            <a:ext cx="33402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ОБРАЗОВАНИЕ….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1DDA82-FC2A-4CF5-91A2-3A85E4946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052" y="950328"/>
            <a:ext cx="4480948" cy="7080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DE0F65-1A93-4C6B-8B1D-22011B48C3CD}"/>
              </a:ext>
            </a:extLst>
          </p:cNvPr>
          <p:cNvSpPr txBox="1"/>
          <p:nvPr/>
        </p:nvSpPr>
        <p:spPr>
          <a:xfrm>
            <a:off x="1700987" y="910672"/>
            <a:ext cx="34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ТИПОЛОГИЯ ПРОЕКТА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787573-13CF-4197-87F6-A5131BBE0351}"/>
              </a:ext>
            </a:extLst>
          </p:cNvPr>
          <p:cNvSpPr txBox="1"/>
          <p:nvPr/>
        </p:nvSpPr>
        <p:spPr>
          <a:xfrm>
            <a:off x="7197207" y="1146859"/>
            <a:ext cx="3340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МКД № 77 </a:t>
            </a:r>
            <a:r>
              <a:rPr lang="ru-RU" sz="1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пр.Ленина</a:t>
            </a:r>
            <a:endParaRPr lang="ru-RU" sz="120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396E25-7551-4FF8-875B-FAB837D229F2}"/>
              </a:ext>
            </a:extLst>
          </p:cNvPr>
          <p:cNvSpPr txBox="1"/>
          <p:nvPr/>
        </p:nvSpPr>
        <p:spPr>
          <a:xfrm>
            <a:off x="1859304" y="1146859"/>
            <a:ext cx="3565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образования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B87226A1-5880-42F9-A889-401042A231BD}"/>
              </a:ext>
            </a:extLst>
          </p:cNvPr>
          <p:cNvCxnSpPr/>
          <p:nvPr/>
        </p:nvCxnSpPr>
        <p:spPr>
          <a:xfrm>
            <a:off x="7081593" y="963729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8AFE593D-8194-427D-8244-8B6B3D5F0ED5}"/>
              </a:ext>
            </a:extLst>
          </p:cNvPr>
          <p:cNvCxnSpPr/>
          <p:nvPr/>
        </p:nvCxnSpPr>
        <p:spPr>
          <a:xfrm>
            <a:off x="1734015" y="983634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CDBB257-83CB-4A22-86EC-6291C2A54E75}"/>
              </a:ext>
            </a:extLst>
          </p:cNvPr>
          <p:cNvSpPr txBox="1"/>
          <p:nvPr/>
        </p:nvSpPr>
        <p:spPr>
          <a:xfrm>
            <a:off x="7499267" y="3117739"/>
            <a:ext cx="3278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после реализации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E6E113-1A0A-4B88-AC53-898E75D4406B}"/>
              </a:ext>
            </a:extLst>
          </p:cNvPr>
          <p:cNvSpPr txBox="1"/>
          <p:nvPr/>
        </p:nvSpPr>
        <p:spPr>
          <a:xfrm>
            <a:off x="8121052" y="1935006"/>
            <a:ext cx="5646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22E06A-E82A-4E90-8FF9-409486EBB5B6}"/>
              </a:ext>
            </a:extLst>
          </p:cNvPr>
          <p:cNvSpPr txBox="1"/>
          <p:nvPr/>
        </p:nvSpPr>
        <p:spPr>
          <a:xfrm>
            <a:off x="8137389" y="2170869"/>
            <a:ext cx="3403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программы  построены 2 теневых навеса.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363757-5442-4A89-8F7D-C494FD0DD362}"/>
              </a:ext>
            </a:extLst>
          </p:cNvPr>
          <p:cNvSpPr txBox="1"/>
          <p:nvPr/>
        </p:nvSpPr>
        <p:spPr>
          <a:xfrm>
            <a:off x="1891213" y="1691643"/>
            <a:ext cx="5510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проекта:  350  человек</a:t>
            </a:r>
          </a:p>
        </p:txBody>
      </p:sp>
      <p:graphicFrame>
        <p:nvGraphicFramePr>
          <p:cNvPr id="15" name="Таблица 26">
            <a:extLst>
              <a:ext uri="{FF2B5EF4-FFF2-40B4-BE49-F238E27FC236}">
                <a16:creationId xmlns:a16="http://schemas.microsoft.com/office/drawing/2014/main" id="{13389EB4-18E2-4013-84F5-4C71EE609C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868581"/>
              </p:ext>
            </p:extLst>
          </p:nvPr>
        </p:nvGraphicFramePr>
        <p:xfrm>
          <a:off x="2059618" y="2083408"/>
          <a:ext cx="5405816" cy="889639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448117">
                  <a:extLst>
                    <a:ext uri="{9D8B030D-6E8A-4147-A177-3AD203B41FA5}">
                      <a16:colId xmlns:a16="http://schemas.microsoft.com/office/drawing/2014/main" val="618746572"/>
                    </a:ext>
                  </a:extLst>
                </a:gridCol>
                <a:gridCol w="1333817">
                  <a:extLst>
                    <a:ext uri="{9D8B030D-6E8A-4147-A177-3AD203B41FA5}">
                      <a16:colId xmlns:a16="http://schemas.microsoft.com/office/drawing/2014/main" val="2736438441"/>
                    </a:ext>
                  </a:extLst>
                </a:gridCol>
                <a:gridCol w="1281430">
                  <a:extLst>
                    <a:ext uri="{9D8B030D-6E8A-4147-A177-3AD203B41FA5}">
                      <a16:colId xmlns:a16="http://schemas.microsoft.com/office/drawing/2014/main" val="604594242"/>
                    </a:ext>
                  </a:extLst>
                </a:gridCol>
                <a:gridCol w="1342452">
                  <a:extLst>
                    <a:ext uri="{9D8B030D-6E8A-4147-A177-3AD203B41FA5}">
                      <a16:colId xmlns:a16="http://schemas.microsoft.com/office/drawing/2014/main" val="3442169845"/>
                    </a:ext>
                  </a:extLst>
                </a:gridCol>
              </a:tblGrid>
              <a:tr h="275796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РБ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 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Спонсоры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221954"/>
                  </a:ext>
                </a:extLst>
              </a:tr>
              <a:tr h="61384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738 000,00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660 341,98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110 824,87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99 163,03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73 800,00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66 034,20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73 800,00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66 034,20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676353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81A73A98-AD50-4B20-88FC-D9042640B338}"/>
              </a:ext>
            </a:extLst>
          </p:cNvPr>
          <p:cNvSpPr txBox="1"/>
          <p:nvPr/>
        </p:nvSpPr>
        <p:spPr>
          <a:xfrm>
            <a:off x="1404000" y="2361898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22E7DB-0D06-4005-9F09-4CD3EAB07E23}"/>
              </a:ext>
            </a:extLst>
          </p:cNvPr>
          <p:cNvSpPr txBox="1"/>
          <p:nvPr/>
        </p:nvSpPr>
        <p:spPr>
          <a:xfrm>
            <a:off x="1383835" y="2563592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243F124-F5BA-4962-B220-EE23D9A68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050" y="3360391"/>
            <a:ext cx="4648951" cy="336683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791F24C-7CB3-4080-8706-8BBBA137DF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748" y="3344907"/>
            <a:ext cx="5863514" cy="338231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F31E320-B9E6-4363-8064-A04F01B6B147}"/>
              </a:ext>
            </a:extLst>
          </p:cNvPr>
          <p:cNvSpPr txBox="1"/>
          <p:nvPr/>
        </p:nvSpPr>
        <p:spPr>
          <a:xfrm>
            <a:off x="2715951" y="3152001"/>
            <a:ext cx="2325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до реализации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E7754F-9E3A-4039-8FB8-4E575C79497D}"/>
              </a:ext>
            </a:extLst>
          </p:cNvPr>
          <p:cNvSpPr txBox="1"/>
          <p:nvPr/>
        </p:nvSpPr>
        <p:spPr>
          <a:xfrm>
            <a:off x="7017022" y="1832728"/>
            <a:ext cx="460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</p:spTree>
    <p:extLst>
      <p:ext uri="{BB962C8B-B14F-4D97-AF65-F5344CB8AC3E}">
        <p14:creationId xmlns:p14="http://schemas.microsoft.com/office/powerpoint/2010/main" val="538257808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A949FC4-B431-4349-80E5-7C0B27196F1C}"/>
              </a:ext>
            </a:extLst>
          </p:cNvPr>
          <p:cNvSpPr/>
          <p:nvPr/>
        </p:nvSpPr>
        <p:spPr>
          <a:xfrm>
            <a:off x="7282740" y="1038471"/>
            <a:ext cx="4483223" cy="67470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CCA21C0-92CF-4AF7-A50B-96330C2F8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891" y="192906"/>
            <a:ext cx="10207719" cy="68306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(асфальтирование) улицы Березовая от дома № 15 до дома № 11 городского округа  город Стерлитамак Республики Башкортостан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3D9C0D-D176-4DA8-9C3B-6DE7C5167D95}"/>
              </a:ext>
            </a:extLst>
          </p:cNvPr>
          <p:cNvSpPr txBox="1"/>
          <p:nvPr/>
        </p:nvSpPr>
        <p:spPr>
          <a:xfrm>
            <a:off x="7399740" y="1010432"/>
            <a:ext cx="33402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ОБРАЗОВАНИЕ….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B7D0EE-29C8-477E-815E-4DBD2CF37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710" y="1012028"/>
            <a:ext cx="4480948" cy="7080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279899-DAE6-43EB-82EE-40E3E350396C}"/>
              </a:ext>
            </a:extLst>
          </p:cNvPr>
          <p:cNvSpPr txBox="1"/>
          <p:nvPr/>
        </p:nvSpPr>
        <p:spPr>
          <a:xfrm>
            <a:off x="2420645" y="972372"/>
            <a:ext cx="34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ТИПОЛОГИЯ ПРОЕКТА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68D490-AAD1-4D8B-967D-BB63F4D24C99}"/>
              </a:ext>
            </a:extLst>
          </p:cNvPr>
          <p:cNvSpPr txBox="1"/>
          <p:nvPr/>
        </p:nvSpPr>
        <p:spPr>
          <a:xfrm>
            <a:off x="7515353" y="1226733"/>
            <a:ext cx="3547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 г. Стерлитамак  </a:t>
            </a:r>
          </a:p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 Уличный комитет № 49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8C274D-1C1D-4C86-9065-686A41DFCC97}"/>
              </a:ext>
            </a:extLst>
          </p:cNvPr>
          <p:cNvSpPr txBox="1"/>
          <p:nvPr/>
        </p:nvSpPr>
        <p:spPr>
          <a:xfrm>
            <a:off x="2578962" y="1208559"/>
            <a:ext cx="3455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Автомобильные дороги и сооружения на них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E79828D6-E643-4B3E-9463-07FFBBE7655D}"/>
              </a:ext>
            </a:extLst>
          </p:cNvPr>
          <p:cNvCxnSpPr/>
          <p:nvPr/>
        </p:nvCxnSpPr>
        <p:spPr>
          <a:xfrm>
            <a:off x="7399740" y="1043603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FF5D985A-B657-4985-811E-67691FA67CA8}"/>
              </a:ext>
            </a:extLst>
          </p:cNvPr>
          <p:cNvCxnSpPr/>
          <p:nvPr/>
        </p:nvCxnSpPr>
        <p:spPr>
          <a:xfrm>
            <a:off x="2453673" y="1045334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6B0108F-3604-421D-95A4-252B465A8C3F}"/>
              </a:ext>
            </a:extLst>
          </p:cNvPr>
          <p:cNvSpPr txBox="1"/>
          <p:nvPr/>
        </p:nvSpPr>
        <p:spPr>
          <a:xfrm>
            <a:off x="2679493" y="3152001"/>
            <a:ext cx="2325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до реализации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369BF3-C4B0-462E-8B6C-AF012D5AAA9D}"/>
              </a:ext>
            </a:extLst>
          </p:cNvPr>
          <p:cNvSpPr txBox="1"/>
          <p:nvPr/>
        </p:nvSpPr>
        <p:spPr>
          <a:xfrm>
            <a:off x="7461543" y="3123670"/>
            <a:ext cx="3278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после реализации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B86B50-1604-4817-8A81-A1272E21C4BB}"/>
              </a:ext>
            </a:extLst>
          </p:cNvPr>
          <p:cNvSpPr txBox="1"/>
          <p:nvPr/>
        </p:nvSpPr>
        <p:spPr>
          <a:xfrm>
            <a:off x="7933202" y="1779447"/>
            <a:ext cx="5646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375584-9A8E-44D4-B397-9E99FEB9505F}"/>
              </a:ext>
            </a:extLst>
          </p:cNvPr>
          <p:cNvSpPr txBox="1"/>
          <p:nvPr/>
        </p:nvSpPr>
        <p:spPr>
          <a:xfrm>
            <a:off x="7933202" y="2103715"/>
            <a:ext cx="32784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программы произведено асфальтирование дорожного полотна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EC9777-6B0A-4B5E-B311-912996E3F5E7}"/>
              </a:ext>
            </a:extLst>
          </p:cNvPr>
          <p:cNvSpPr txBox="1"/>
          <p:nvPr/>
        </p:nvSpPr>
        <p:spPr>
          <a:xfrm>
            <a:off x="1820132" y="1839034"/>
            <a:ext cx="5510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проекта:   250 человек</a:t>
            </a:r>
          </a:p>
        </p:txBody>
      </p:sp>
      <p:graphicFrame>
        <p:nvGraphicFramePr>
          <p:cNvPr id="18" name="Таблица 26">
            <a:extLst>
              <a:ext uri="{FF2B5EF4-FFF2-40B4-BE49-F238E27FC236}">
                <a16:creationId xmlns:a16="http://schemas.microsoft.com/office/drawing/2014/main" id="{1C9C8992-4659-41E9-A92A-38847739FA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50220"/>
              </p:ext>
            </p:extLst>
          </p:nvPr>
        </p:nvGraphicFramePr>
        <p:xfrm>
          <a:off x="2011559" y="2257186"/>
          <a:ext cx="5405816" cy="83820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448117">
                  <a:extLst>
                    <a:ext uri="{9D8B030D-6E8A-4147-A177-3AD203B41FA5}">
                      <a16:colId xmlns:a16="http://schemas.microsoft.com/office/drawing/2014/main" val="618746572"/>
                    </a:ext>
                  </a:extLst>
                </a:gridCol>
                <a:gridCol w="1333817">
                  <a:extLst>
                    <a:ext uri="{9D8B030D-6E8A-4147-A177-3AD203B41FA5}">
                      <a16:colId xmlns:a16="http://schemas.microsoft.com/office/drawing/2014/main" val="2736438441"/>
                    </a:ext>
                  </a:extLst>
                </a:gridCol>
                <a:gridCol w="1281430">
                  <a:extLst>
                    <a:ext uri="{9D8B030D-6E8A-4147-A177-3AD203B41FA5}">
                      <a16:colId xmlns:a16="http://schemas.microsoft.com/office/drawing/2014/main" val="604594242"/>
                    </a:ext>
                  </a:extLst>
                </a:gridCol>
                <a:gridCol w="1342452">
                  <a:extLst>
                    <a:ext uri="{9D8B030D-6E8A-4147-A177-3AD203B41FA5}">
                      <a16:colId xmlns:a16="http://schemas.microsoft.com/office/drawing/2014/main" val="34421698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РБ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 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Спонсоры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221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1 145 600,00</a:t>
                      </a:r>
                    </a:p>
                    <a:p>
                      <a:pPr algn="ctr"/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1 145 600,00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171 952,18</a:t>
                      </a:r>
                    </a:p>
                    <a:p>
                      <a:pPr algn="ctr"/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171 952,18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114 560,00</a:t>
                      </a:r>
                    </a:p>
                    <a:p>
                      <a:pPr algn="ctr"/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114 560,00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114 560,00</a:t>
                      </a:r>
                    </a:p>
                    <a:p>
                      <a:pPr algn="ctr"/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114 560,00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676353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5822EE56-31BB-4705-88D6-A2C2E3E655D4}"/>
              </a:ext>
            </a:extLst>
          </p:cNvPr>
          <p:cNvSpPr txBox="1"/>
          <p:nvPr/>
        </p:nvSpPr>
        <p:spPr>
          <a:xfrm>
            <a:off x="1298569" y="2547249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5A9A82-42C7-4C8E-804A-4CD38DAC15B1}"/>
              </a:ext>
            </a:extLst>
          </p:cNvPr>
          <p:cNvSpPr txBox="1"/>
          <p:nvPr/>
        </p:nvSpPr>
        <p:spPr>
          <a:xfrm>
            <a:off x="1292994" y="2794600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5E5EBB7-37F5-4B3B-8D06-49D49EA76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37" y="3429000"/>
            <a:ext cx="4507063" cy="338029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B3883FA-39C4-4B4D-9334-77292F3905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670" y="3392488"/>
            <a:ext cx="4633292" cy="341680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6C4905B-8DE6-4DEE-8206-289CAF0F08AC}"/>
              </a:ext>
            </a:extLst>
          </p:cNvPr>
          <p:cNvSpPr txBox="1"/>
          <p:nvPr/>
        </p:nvSpPr>
        <p:spPr>
          <a:xfrm>
            <a:off x="6984232" y="2039088"/>
            <a:ext cx="460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</p:spTree>
    <p:extLst>
      <p:ext uri="{BB962C8B-B14F-4D97-AF65-F5344CB8AC3E}">
        <p14:creationId xmlns:p14="http://schemas.microsoft.com/office/powerpoint/2010/main" val="1801673987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8D7CB8D5-DE1E-47B7-AE0D-9233D2D48A9E}"/>
              </a:ext>
            </a:extLst>
          </p:cNvPr>
          <p:cNvSpPr/>
          <p:nvPr/>
        </p:nvSpPr>
        <p:spPr>
          <a:xfrm>
            <a:off x="7059733" y="1041407"/>
            <a:ext cx="4483223" cy="67470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43B4CD11-493E-4EE4-AF54-6A914635C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04272"/>
            <a:ext cx="9527219" cy="68306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(асфальтирование) улицы Пригородная от дома № 22 до дома № 35 городского округа город Стерлитамак Республики Башкортостан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BC37CC-4E8C-4160-93F9-88186C4DE15D}"/>
              </a:ext>
            </a:extLst>
          </p:cNvPr>
          <p:cNvSpPr txBox="1"/>
          <p:nvPr/>
        </p:nvSpPr>
        <p:spPr>
          <a:xfrm>
            <a:off x="7176733" y="1013368"/>
            <a:ext cx="33402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ОБРАЗОВАНИЕ….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CBC7A5-C50D-46CE-A432-FA87A0DF2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219" y="1023394"/>
            <a:ext cx="4480948" cy="7080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00EAE0-98DD-415D-939A-491D8039E4EE}"/>
              </a:ext>
            </a:extLst>
          </p:cNvPr>
          <p:cNvSpPr txBox="1"/>
          <p:nvPr/>
        </p:nvSpPr>
        <p:spPr>
          <a:xfrm>
            <a:off x="2302154" y="983738"/>
            <a:ext cx="34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ТИПОЛОГИЯ ПРОЕКТА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D6C7E0-5D61-4031-8CCF-C257AB5F34DA}"/>
              </a:ext>
            </a:extLst>
          </p:cNvPr>
          <p:cNvSpPr txBox="1"/>
          <p:nvPr/>
        </p:nvSpPr>
        <p:spPr>
          <a:xfrm>
            <a:off x="7292346" y="1229669"/>
            <a:ext cx="425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 г. Стерлитамак </a:t>
            </a:r>
          </a:p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 Уличный комитет № 57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ED17C5-8CC5-46E5-8C93-21905077DEC9}"/>
              </a:ext>
            </a:extLst>
          </p:cNvPr>
          <p:cNvSpPr txBox="1"/>
          <p:nvPr/>
        </p:nvSpPr>
        <p:spPr>
          <a:xfrm>
            <a:off x="2460471" y="1219925"/>
            <a:ext cx="33394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Автомобильные дороги и сооружения на них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7D31A10-74E6-46E4-8621-AB095DF443CC}"/>
              </a:ext>
            </a:extLst>
          </p:cNvPr>
          <p:cNvCxnSpPr/>
          <p:nvPr/>
        </p:nvCxnSpPr>
        <p:spPr>
          <a:xfrm>
            <a:off x="7176733" y="1046539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ECA1AC8E-7444-45CB-A366-FF6AD677C6FE}"/>
              </a:ext>
            </a:extLst>
          </p:cNvPr>
          <p:cNvCxnSpPr/>
          <p:nvPr/>
        </p:nvCxnSpPr>
        <p:spPr>
          <a:xfrm>
            <a:off x="2335182" y="1056700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BB5D67D-6FC3-4C48-8A40-D08DF18179F0}"/>
              </a:ext>
            </a:extLst>
          </p:cNvPr>
          <p:cNvSpPr txBox="1"/>
          <p:nvPr/>
        </p:nvSpPr>
        <p:spPr>
          <a:xfrm>
            <a:off x="7565760" y="3115489"/>
            <a:ext cx="3278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после реализации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316FEB-ED8E-449A-BE06-2E3157480E69}"/>
              </a:ext>
            </a:extLst>
          </p:cNvPr>
          <p:cNvSpPr txBox="1"/>
          <p:nvPr/>
        </p:nvSpPr>
        <p:spPr>
          <a:xfrm>
            <a:off x="7798374" y="1890039"/>
            <a:ext cx="5646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A80E60-2B79-491A-91F9-D4DB868F52D5}"/>
              </a:ext>
            </a:extLst>
          </p:cNvPr>
          <p:cNvSpPr txBox="1"/>
          <p:nvPr/>
        </p:nvSpPr>
        <p:spPr>
          <a:xfrm>
            <a:off x="7798373" y="2206237"/>
            <a:ext cx="35753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программы будет произведено асфальтирование дорожного полотна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5053DC-E7B5-4585-830F-790276FE713C}"/>
              </a:ext>
            </a:extLst>
          </p:cNvPr>
          <p:cNvSpPr txBox="1"/>
          <p:nvPr/>
        </p:nvSpPr>
        <p:spPr>
          <a:xfrm>
            <a:off x="1701641" y="1850400"/>
            <a:ext cx="5510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проекта:  1000 человек</a:t>
            </a:r>
          </a:p>
        </p:txBody>
      </p:sp>
      <p:graphicFrame>
        <p:nvGraphicFramePr>
          <p:cNvPr id="15" name="Таблица 26">
            <a:extLst>
              <a:ext uri="{FF2B5EF4-FFF2-40B4-BE49-F238E27FC236}">
                <a16:creationId xmlns:a16="http://schemas.microsoft.com/office/drawing/2014/main" id="{D2452772-E40B-4DB6-9CF2-B80AE0B630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126088"/>
              </p:ext>
            </p:extLst>
          </p:nvPr>
        </p:nvGraphicFramePr>
        <p:xfrm>
          <a:off x="2080191" y="2268552"/>
          <a:ext cx="4752534" cy="812327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273115">
                  <a:extLst>
                    <a:ext uri="{9D8B030D-6E8A-4147-A177-3AD203B41FA5}">
                      <a16:colId xmlns:a16="http://schemas.microsoft.com/office/drawing/2014/main" val="618746572"/>
                    </a:ext>
                  </a:extLst>
                </a:gridCol>
                <a:gridCol w="1172628">
                  <a:extLst>
                    <a:ext uri="{9D8B030D-6E8A-4147-A177-3AD203B41FA5}">
                      <a16:colId xmlns:a16="http://schemas.microsoft.com/office/drawing/2014/main" val="2736438441"/>
                    </a:ext>
                  </a:extLst>
                </a:gridCol>
                <a:gridCol w="1126572">
                  <a:extLst>
                    <a:ext uri="{9D8B030D-6E8A-4147-A177-3AD203B41FA5}">
                      <a16:colId xmlns:a16="http://schemas.microsoft.com/office/drawing/2014/main" val="604594242"/>
                    </a:ext>
                  </a:extLst>
                </a:gridCol>
                <a:gridCol w="1180219">
                  <a:extLst>
                    <a:ext uri="{9D8B030D-6E8A-4147-A177-3AD203B41FA5}">
                      <a16:colId xmlns:a16="http://schemas.microsoft.com/office/drawing/2014/main" val="3442169845"/>
                    </a:ext>
                  </a:extLst>
                </a:gridCol>
              </a:tblGrid>
              <a:tr h="202352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РБ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 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Спонсоры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221954"/>
                  </a:ext>
                </a:extLst>
              </a:tr>
              <a:tr h="553247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1 200 000,00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1 179 284,66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180 159,61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177 049,55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120 000,00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117 928,47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105 000,00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103 187,41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676353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4E3B227E-873C-4C96-836E-F98F8DD6E79A}"/>
              </a:ext>
            </a:extLst>
          </p:cNvPr>
          <p:cNvSpPr txBox="1"/>
          <p:nvPr/>
        </p:nvSpPr>
        <p:spPr>
          <a:xfrm>
            <a:off x="1418379" y="2499801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B4A444-2551-4628-B381-E069D1FEDD43}"/>
              </a:ext>
            </a:extLst>
          </p:cNvPr>
          <p:cNvSpPr txBox="1"/>
          <p:nvPr/>
        </p:nvSpPr>
        <p:spPr>
          <a:xfrm>
            <a:off x="1412804" y="2747152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2B10C9D-4CD3-4752-A1CC-8F8D8827F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04" y="3392488"/>
            <a:ext cx="4584566" cy="337754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D1489F1-4012-4459-AADC-FF987AA117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92488"/>
            <a:ext cx="5646199" cy="337754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2949C19-D4E4-41D5-81F1-9E1AB3F9088E}"/>
              </a:ext>
            </a:extLst>
          </p:cNvPr>
          <p:cNvSpPr txBox="1"/>
          <p:nvPr/>
        </p:nvSpPr>
        <p:spPr>
          <a:xfrm>
            <a:off x="2679493" y="3152001"/>
            <a:ext cx="2325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до реализации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F67261-9F2A-4136-9DAC-8E515978D768}"/>
              </a:ext>
            </a:extLst>
          </p:cNvPr>
          <p:cNvSpPr txBox="1"/>
          <p:nvPr/>
        </p:nvSpPr>
        <p:spPr>
          <a:xfrm>
            <a:off x="6434983" y="2030952"/>
            <a:ext cx="460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</p:spTree>
    <p:extLst>
      <p:ext uri="{BB962C8B-B14F-4D97-AF65-F5344CB8AC3E}">
        <p14:creationId xmlns:p14="http://schemas.microsoft.com/office/powerpoint/2010/main" val="348124546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6;p15">
            <a:extLst>
              <a:ext uri="{FF2B5EF4-FFF2-40B4-BE49-F238E27FC236}">
                <a16:creationId xmlns:a16="http://schemas.microsoft.com/office/drawing/2014/main" id="{69551B10-185A-42FE-91CD-2D4172C675F1}"/>
              </a:ext>
            </a:extLst>
          </p:cNvPr>
          <p:cNvSpPr txBox="1">
            <a:spLocks/>
          </p:cNvSpPr>
          <p:nvPr/>
        </p:nvSpPr>
        <p:spPr>
          <a:xfrm>
            <a:off x="1701551" y="651703"/>
            <a:ext cx="9090745" cy="1011669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Составление проекта бюджета городского округа на 2026 год и плановый период 2027 и 2028 годов основывается на: </a:t>
            </a:r>
            <a:endParaRPr lang="ru-RU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B50E0E-7259-42E0-8BD5-FE4C145AE70D}"/>
              </a:ext>
            </a:extLst>
          </p:cNvPr>
          <p:cNvSpPr txBox="1"/>
          <p:nvPr/>
        </p:nvSpPr>
        <p:spPr>
          <a:xfrm>
            <a:off x="1534431" y="2547074"/>
            <a:ext cx="10380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324000" algn="just">
              <a:buFont typeface="Wingdings" panose="05000000000000000000" pitchFamily="2" charset="2"/>
              <a:buChar char="ü"/>
            </a:pPr>
            <a:r>
              <a:rPr lang="ru-RU" sz="2000" i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положениях послания Президента Российской Федерации  Федеральному Собранию Российской Федерации, определяющих бюджетную политику в Российской Федерации;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8DE449-BF32-4661-8A93-3D3287C60583}"/>
              </a:ext>
            </a:extLst>
          </p:cNvPr>
          <p:cNvSpPr txBox="1"/>
          <p:nvPr/>
        </p:nvSpPr>
        <p:spPr>
          <a:xfrm>
            <a:off x="1498399" y="4721180"/>
            <a:ext cx="10333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324000">
              <a:buFont typeface="Wingdings" panose="05000000000000000000" pitchFamily="2" charset="2"/>
              <a:buChar char="ü"/>
            </a:pPr>
            <a:r>
              <a:rPr lang="ru-RU" sz="20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бюджетном прогнозе на долгосрочный период;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FFB888-9318-4E4F-8BE3-0A2B86B9641F}"/>
              </a:ext>
            </a:extLst>
          </p:cNvPr>
          <p:cNvSpPr txBox="1"/>
          <p:nvPr/>
        </p:nvSpPr>
        <p:spPr>
          <a:xfrm>
            <a:off x="1527764" y="5626812"/>
            <a:ext cx="10340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324000">
              <a:buFont typeface="Wingdings" panose="05000000000000000000" pitchFamily="2" charset="2"/>
              <a:buChar char="ü"/>
            </a:pPr>
            <a:r>
              <a:rPr lang="ru-RU" sz="20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программах.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90292-D6DF-4387-A917-DF95220E5936}"/>
              </a:ext>
            </a:extLst>
          </p:cNvPr>
          <p:cNvSpPr txBox="1"/>
          <p:nvPr/>
        </p:nvSpPr>
        <p:spPr>
          <a:xfrm>
            <a:off x="1487488" y="3603012"/>
            <a:ext cx="10380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324000">
              <a:buFont typeface="Wingdings" panose="05000000000000000000" pitchFamily="2" charset="2"/>
              <a:buChar char="ü"/>
            </a:pPr>
            <a:r>
              <a:rPr lang="ru-RU" sz="20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прогнозе социально-экономического развития территории городского округа город Стерлитамак Республики Башкортостан;</a:t>
            </a:r>
          </a:p>
        </p:txBody>
      </p:sp>
    </p:spTree>
    <p:extLst>
      <p:ext uri="{BB962C8B-B14F-4D97-AF65-F5344CB8AC3E}">
        <p14:creationId xmlns:p14="http://schemas.microsoft.com/office/powerpoint/2010/main" val="2180052601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AF457D30-1C48-42A8-B236-1C5F9D5E060F}"/>
              </a:ext>
            </a:extLst>
          </p:cNvPr>
          <p:cNvSpPr/>
          <p:nvPr/>
        </p:nvSpPr>
        <p:spPr>
          <a:xfrm>
            <a:off x="7213735" y="1090479"/>
            <a:ext cx="4483223" cy="67470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5E39CB07-663E-4302-A9AC-D81B1C611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805" y="148476"/>
            <a:ext cx="9479749" cy="68306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(асфальтирование) улицы Пригородная от дома № 34 до улицы Машиностроителей городского округа город Стерлитамак Республики Башкортостан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B91882-6574-4B05-848C-E6CF9F9DACD3}"/>
              </a:ext>
            </a:extLst>
          </p:cNvPr>
          <p:cNvSpPr txBox="1"/>
          <p:nvPr/>
        </p:nvSpPr>
        <p:spPr>
          <a:xfrm>
            <a:off x="7330735" y="1062440"/>
            <a:ext cx="33402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ОБРАЗОВАНИЕ….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5AB096-87F6-4FC8-8414-2DDFBEDAB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732" y="1074171"/>
            <a:ext cx="4480948" cy="7080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1F5468-F713-449A-A448-D1A61E648725}"/>
              </a:ext>
            </a:extLst>
          </p:cNvPr>
          <p:cNvSpPr txBox="1"/>
          <p:nvPr/>
        </p:nvSpPr>
        <p:spPr>
          <a:xfrm>
            <a:off x="2491667" y="1034515"/>
            <a:ext cx="34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ТИПОЛОГИЯ ПРОЕКТА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E7F3A3-6F31-465E-9704-5A0E8341E3D2}"/>
              </a:ext>
            </a:extLst>
          </p:cNvPr>
          <p:cNvSpPr txBox="1"/>
          <p:nvPr/>
        </p:nvSpPr>
        <p:spPr>
          <a:xfrm>
            <a:off x="7446348" y="1278741"/>
            <a:ext cx="3547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 г. Стерлитамак  </a:t>
            </a:r>
          </a:p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Уличный комитет </a:t>
            </a:r>
            <a:r>
              <a:rPr lang="ru-RU" sz="1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ул.Пригородная</a:t>
            </a:r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 1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4A6D59-9865-46EB-B64C-723080C4C443}"/>
              </a:ext>
            </a:extLst>
          </p:cNvPr>
          <p:cNvSpPr txBox="1"/>
          <p:nvPr/>
        </p:nvSpPr>
        <p:spPr>
          <a:xfrm>
            <a:off x="2649984" y="1270702"/>
            <a:ext cx="35651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Автомобильные дороги и сооружения на них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F00C0FC8-490D-4C0E-9340-E74FCE0F3AD5}"/>
              </a:ext>
            </a:extLst>
          </p:cNvPr>
          <p:cNvCxnSpPr/>
          <p:nvPr/>
        </p:nvCxnSpPr>
        <p:spPr>
          <a:xfrm>
            <a:off x="7330735" y="1095611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3FFA37C1-3183-4D6C-A44C-E627C0266317}"/>
              </a:ext>
            </a:extLst>
          </p:cNvPr>
          <p:cNvCxnSpPr/>
          <p:nvPr/>
        </p:nvCxnSpPr>
        <p:spPr>
          <a:xfrm>
            <a:off x="2524695" y="1107477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A00D62F-678D-4CE5-AA88-F73F70D62F5D}"/>
              </a:ext>
            </a:extLst>
          </p:cNvPr>
          <p:cNvSpPr txBox="1"/>
          <p:nvPr/>
        </p:nvSpPr>
        <p:spPr>
          <a:xfrm>
            <a:off x="7532564" y="3200859"/>
            <a:ext cx="3278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после реализации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7EE2BE-FC75-4984-8FF0-8ED40C785CC3}"/>
              </a:ext>
            </a:extLst>
          </p:cNvPr>
          <p:cNvSpPr txBox="1"/>
          <p:nvPr/>
        </p:nvSpPr>
        <p:spPr>
          <a:xfrm>
            <a:off x="7987886" y="1860628"/>
            <a:ext cx="5646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4FAC94-E850-4204-A650-8E9E1FE8FA26}"/>
              </a:ext>
            </a:extLst>
          </p:cNvPr>
          <p:cNvSpPr txBox="1"/>
          <p:nvPr/>
        </p:nvSpPr>
        <p:spPr>
          <a:xfrm>
            <a:off x="8004224" y="2165858"/>
            <a:ext cx="38163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программы, произведено асфальтирование дорожного полотна и обустройство инфраструктуры, повышающей безопасность движения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82104F-64C9-4EC6-B2A8-840DF2F452C4}"/>
              </a:ext>
            </a:extLst>
          </p:cNvPr>
          <p:cNvSpPr txBox="1"/>
          <p:nvPr/>
        </p:nvSpPr>
        <p:spPr>
          <a:xfrm>
            <a:off x="1891154" y="1901177"/>
            <a:ext cx="5510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проекта:  1000 человек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529687-321D-422D-96E8-AC52ABDCCA34}"/>
              </a:ext>
            </a:extLst>
          </p:cNvPr>
          <p:cNvSpPr txBox="1"/>
          <p:nvPr/>
        </p:nvSpPr>
        <p:spPr>
          <a:xfrm>
            <a:off x="6942618" y="2071085"/>
            <a:ext cx="460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  <p:graphicFrame>
        <p:nvGraphicFramePr>
          <p:cNvPr id="16" name="Таблица 26">
            <a:extLst>
              <a:ext uri="{FF2B5EF4-FFF2-40B4-BE49-F238E27FC236}">
                <a16:creationId xmlns:a16="http://schemas.microsoft.com/office/drawing/2014/main" id="{B220AAC7-B3DF-4890-8A5A-C1D237C76A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259918"/>
              </p:ext>
            </p:extLst>
          </p:nvPr>
        </p:nvGraphicFramePr>
        <p:xfrm>
          <a:off x="1977923" y="2335177"/>
          <a:ext cx="5405816" cy="77724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448117">
                  <a:extLst>
                    <a:ext uri="{9D8B030D-6E8A-4147-A177-3AD203B41FA5}">
                      <a16:colId xmlns:a16="http://schemas.microsoft.com/office/drawing/2014/main" val="618746572"/>
                    </a:ext>
                  </a:extLst>
                </a:gridCol>
                <a:gridCol w="1333817">
                  <a:extLst>
                    <a:ext uri="{9D8B030D-6E8A-4147-A177-3AD203B41FA5}">
                      <a16:colId xmlns:a16="http://schemas.microsoft.com/office/drawing/2014/main" val="2736438441"/>
                    </a:ext>
                  </a:extLst>
                </a:gridCol>
                <a:gridCol w="1281430">
                  <a:extLst>
                    <a:ext uri="{9D8B030D-6E8A-4147-A177-3AD203B41FA5}">
                      <a16:colId xmlns:a16="http://schemas.microsoft.com/office/drawing/2014/main" val="604594242"/>
                    </a:ext>
                  </a:extLst>
                </a:gridCol>
                <a:gridCol w="1342452">
                  <a:extLst>
                    <a:ext uri="{9D8B030D-6E8A-4147-A177-3AD203B41FA5}">
                      <a16:colId xmlns:a16="http://schemas.microsoft.com/office/drawing/2014/main" val="34421698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РБ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 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Спонсоры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221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1 200 000,00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1 180 172,64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180 687,73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177 702,26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120 000,00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118 017,26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105 000,00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103 265,11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676353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049F79AC-97E9-437A-8D81-795F09F2D74B}"/>
              </a:ext>
            </a:extLst>
          </p:cNvPr>
          <p:cNvSpPr txBox="1"/>
          <p:nvPr/>
        </p:nvSpPr>
        <p:spPr>
          <a:xfrm>
            <a:off x="1340390" y="2590395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65E4A4-7D31-400A-8C60-7C65BD3FFFB2}"/>
              </a:ext>
            </a:extLst>
          </p:cNvPr>
          <p:cNvSpPr txBox="1"/>
          <p:nvPr/>
        </p:nvSpPr>
        <p:spPr>
          <a:xfrm>
            <a:off x="1340391" y="2892390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09EE8CD-9636-4CCA-8D66-F703B5AF7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304" y="3470310"/>
            <a:ext cx="5201222" cy="335698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3150F72-0F46-434C-AE5B-FE52634725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1" y="3463081"/>
            <a:ext cx="4781569" cy="336421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7F783A8-5DC6-4400-861B-AB61700E95FA}"/>
              </a:ext>
            </a:extLst>
          </p:cNvPr>
          <p:cNvSpPr txBox="1"/>
          <p:nvPr/>
        </p:nvSpPr>
        <p:spPr>
          <a:xfrm>
            <a:off x="2649984" y="3194011"/>
            <a:ext cx="2325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до реализации</a:t>
            </a:r>
          </a:p>
        </p:txBody>
      </p:sp>
    </p:spTree>
    <p:extLst>
      <p:ext uri="{BB962C8B-B14F-4D97-AF65-F5344CB8AC3E}">
        <p14:creationId xmlns:p14="http://schemas.microsoft.com/office/powerpoint/2010/main" val="3067618916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A9A78AE-E848-4F57-AF65-61D74A4CBB96}"/>
              </a:ext>
            </a:extLst>
          </p:cNvPr>
          <p:cNvSpPr/>
          <p:nvPr/>
        </p:nvSpPr>
        <p:spPr>
          <a:xfrm>
            <a:off x="7274952" y="991845"/>
            <a:ext cx="4483223" cy="67470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5C835C52-4A26-4932-8F3B-3E0D79E2B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625" y="163008"/>
            <a:ext cx="10515600" cy="68306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придомовой территории ул.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Якутова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9В городского округа город Стерлитамак Республики Башкортостан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4DDBB3-538F-41BD-B2AE-2CDB28F005B0}"/>
              </a:ext>
            </a:extLst>
          </p:cNvPr>
          <p:cNvSpPr txBox="1"/>
          <p:nvPr/>
        </p:nvSpPr>
        <p:spPr>
          <a:xfrm>
            <a:off x="7391952" y="963806"/>
            <a:ext cx="33402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ОБРАЗОВАНИЕ….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6010BF-3DC2-42A8-A7FF-E49451023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444" y="982130"/>
            <a:ext cx="4480948" cy="7080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D2834B-664F-4FDF-864D-D0D58D5E51C8}"/>
              </a:ext>
            </a:extLst>
          </p:cNvPr>
          <p:cNvSpPr txBox="1"/>
          <p:nvPr/>
        </p:nvSpPr>
        <p:spPr>
          <a:xfrm>
            <a:off x="2367379" y="942474"/>
            <a:ext cx="34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ТИПОЛОГИЯ ПРОЕКТА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C79EEB-7083-4507-852D-B1D540276D91}"/>
              </a:ext>
            </a:extLst>
          </p:cNvPr>
          <p:cNvSpPr txBox="1"/>
          <p:nvPr/>
        </p:nvSpPr>
        <p:spPr>
          <a:xfrm>
            <a:off x="7507565" y="1180107"/>
            <a:ext cx="3995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 г. Стерлитамак  </a:t>
            </a:r>
          </a:p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МКД № 9В </a:t>
            </a:r>
            <a:r>
              <a:rPr lang="ru-RU" sz="1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ул.Якутова</a:t>
            </a:r>
            <a:endParaRPr lang="ru-RU" sz="120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2D2DE4-811E-4BF5-991D-7DD6B0AD16E1}"/>
              </a:ext>
            </a:extLst>
          </p:cNvPr>
          <p:cNvSpPr txBox="1"/>
          <p:nvPr/>
        </p:nvSpPr>
        <p:spPr>
          <a:xfrm>
            <a:off x="2525694" y="1214257"/>
            <a:ext cx="37532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Благоустройство </a:t>
            </a:r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дворовых</a:t>
            </a:r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 территорий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C3A67DAD-C93C-4947-B766-7484F22E89A4}"/>
              </a:ext>
            </a:extLst>
          </p:cNvPr>
          <p:cNvCxnSpPr/>
          <p:nvPr/>
        </p:nvCxnSpPr>
        <p:spPr>
          <a:xfrm>
            <a:off x="7391952" y="982130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62E38344-A184-485A-A3C1-4BBD450D8C12}"/>
              </a:ext>
            </a:extLst>
          </p:cNvPr>
          <p:cNvCxnSpPr/>
          <p:nvPr/>
        </p:nvCxnSpPr>
        <p:spPr>
          <a:xfrm>
            <a:off x="2400407" y="1015436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A9C6068-6603-472D-9773-558B871EA3FA}"/>
              </a:ext>
            </a:extLst>
          </p:cNvPr>
          <p:cNvSpPr txBox="1"/>
          <p:nvPr/>
        </p:nvSpPr>
        <p:spPr>
          <a:xfrm>
            <a:off x="2604342" y="3124546"/>
            <a:ext cx="2325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до реализации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5CBA31-92D4-40F7-8D57-5487BC49A883}"/>
              </a:ext>
            </a:extLst>
          </p:cNvPr>
          <p:cNvSpPr txBox="1"/>
          <p:nvPr/>
        </p:nvSpPr>
        <p:spPr>
          <a:xfrm>
            <a:off x="7276970" y="3134988"/>
            <a:ext cx="3278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после реализации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DC8A7F-08A9-4457-9161-49AB983F7FA9}"/>
              </a:ext>
            </a:extLst>
          </p:cNvPr>
          <p:cNvSpPr txBox="1"/>
          <p:nvPr/>
        </p:nvSpPr>
        <p:spPr>
          <a:xfrm>
            <a:off x="7863599" y="1848775"/>
            <a:ext cx="5646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4E724E-0EF4-45CD-805D-24736C700430}"/>
              </a:ext>
            </a:extLst>
          </p:cNvPr>
          <p:cNvSpPr txBox="1"/>
          <p:nvPr/>
        </p:nvSpPr>
        <p:spPr>
          <a:xfrm>
            <a:off x="7863598" y="2177097"/>
            <a:ext cx="30667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программы произведено асфальтирование придомовой территории.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A9DBB4-120D-4B7C-9B7B-25C4FFFF1E94}"/>
              </a:ext>
            </a:extLst>
          </p:cNvPr>
          <p:cNvSpPr txBox="1"/>
          <p:nvPr/>
        </p:nvSpPr>
        <p:spPr>
          <a:xfrm>
            <a:off x="1766866" y="1809136"/>
            <a:ext cx="5510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проекта:   300 человек</a:t>
            </a:r>
          </a:p>
        </p:txBody>
      </p:sp>
      <p:graphicFrame>
        <p:nvGraphicFramePr>
          <p:cNvPr id="16" name="Таблица 26">
            <a:extLst>
              <a:ext uri="{FF2B5EF4-FFF2-40B4-BE49-F238E27FC236}">
                <a16:creationId xmlns:a16="http://schemas.microsoft.com/office/drawing/2014/main" id="{E0A8484E-03B1-4F65-893B-DD540FF63B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795266"/>
              </p:ext>
            </p:extLst>
          </p:nvPr>
        </p:nvGraphicFramePr>
        <p:xfrm>
          <a:off x="1871154" y="2218628"/>
          <a:ext cx="5405816" cy="77724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448117">
                  <a:extLst>
                    <a:ext uri="{9D8B030D-6E8A-4147-A177-3AD203B41FA5}">
                      <a16:colId xmlns:a16="http://schemas.microsoft.com/office/drawing/2014/main" val="618746572"/>
                    </a:ext>
                  </a:extLst>
                </a:gridCol>
                <a:gridCol w="1333817">
                  <a:extLst>
                    <a:ext uri="{9D8B030D-6E8A-4147-A177-3AD203B41FA5}">
                      <a16:colId xmlns:a16="http://schemas.microsoft.com/office/drawing/2014/main" val="2736438441"/>
                    </a:ext>
                  </a:extLst>
                </a:gridCol>
                <a:gridCol w="1281430">
                  <a:extLst>
                    <a:ext uri="{9D8B030D-6E8A-4147-A177-3AD203B41FA5}">
                      <a16:colId xmlns:a16="http://schemas.microsoft.com/office/drawing/2014/main" val="604594242"/>
                    </a:ext>
                  </a:extLst>
                </a:gridCol>
                <a:gridCol w="1342452">
                  <a:extLst>
                    <a:ext uri="{9D8B030D-6E8A-4147-A177-3AD203B41FA5}">
                      <a16:colId xmlns:a16="http://schemas.microsoft.com/office/drawing/2014/main" val="34421698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РБ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 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Спонсоры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221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1 074 400,00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876 157,67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161 162,02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131 425,29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85 960,00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70 099,14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85 960,00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70 099,14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676353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E77C48E2-5F25-4D3D-AA31-94819D6440EE}"/>
              </a:ext>
            </a:extLst>
          </p:cNvPr>
          <p:cNvSpPr txBox="1"/>
          <p:nvPr/>
        </p:nvSpPr>
        <p:spPr>
          <a:xfrm>
            <a:off x="1245303" y="2517351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FD3E36-54DC-4D1A-B4ED-035CDEBCAF38}"/>
              </a:ext>
            </a:extLst>
          </p:cNvPr>
          <p:cNvSpPr txBox="1"/>
          <p:nvPr/>
        </p:nvSpPr>
        <p:spPr>
          <a:xfrm>
            <a:off x="1239728" y="2764702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C04C290-185F-4E7A-8E67-563B24577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955" y="3406855"/>
            <a:ext cx="5124636" cy="340584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864842C-4963-400D-8C17-35B231B757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249" y="3383698"/>
            <a:ext cx="3653164" cy="3429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9B884F9-8992-4B91-B987-3F0E309E8D70}"/>
              </a:ext>
            </a:extLst>
          </p:cNvPr>
          <p:cNvSpPr txBox="1"/>
          <p:nvPr/>
        </p:nvSpPr>
        <p:spPr>
          <a:xfrm>
            <a:off x="6853899" y="1985269"/>
            <a:ext cx="460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</p:spTree>
    <p:extLst>
      <p:ext uri="{BB962C8B-B14F-4D97-AF65-F5344CB8AC3E}">
        <p14:creationId xmlns:p14="http://schemas.microsoft.com/office/powerpoint/2010/main" val="215850604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7146D0-2FDD-483F-9D3E-F61E7764A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1200" y="121203"/>
            <a:ext cx="8600862" cy="683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придомовой территории ул. Суворова, 10 городского округа город Стерлитамак Республики Башкортостан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48919D-5957-4A95-B5F5-5281FDC28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199" y="923251"/>
            <a:ext cx="4480948" cy="7080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AA22DA-58B8-4314-9BD4-9F50D233D85D}"/>
              </a:ext>
            </a:extLst>
          </p:cNvPr>
          <p:cNvSpPr txBox="1"/>
          <p:nvPr/>
        </p:nvSpPr>
        <p:spPr>
          <a:xfrm>
            <a:off x="2385134" y="883595"/>
            <a:ext cx="34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ТИПОЛОГИЯ ПРОЕКТА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B49B1E-37E6-4120-B1AD-9D8E2CB5A19D}"/>
              </a:ext>
            </a:extLst>
          </p:cNvPr>
          <p:cNvSpPr txBox="1"/>
          <p:nvPr/>
        </p:nvSpPr>
        <p:spPr>
          <a:xfrm>
            <a:off x="2470746" y="1119782"/>
            <a:ext cx="3445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дворовых территорий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5FE65DF-A1BB-4831-8FE7-0BD102C419F0}"/>
              </a:ext>
            </a:extLst>
          </p:cNvPr>
          <p:cNvCxnSpPr/>
          <p:nvPr/>
        </p:nvCxnSpPr>
        <p:spPr>
          <a:xfrm>
            <a:off x="2418162" y="956557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1303451-AF75-4C77-873E-95EFB58B63DC}"/>
              </a:ext>
            </a:extLst>
          </p:cNvPr>
          <p:cNvSpPr txBox="1"/>
          <p:nvPr/>
        </p:nvSpPr>
        <p:spPr>
          <a:xfrm>
            <a:off x="2666925" y="3022844"/>
            <a:ext cx="2325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до реализации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E2640C-9C22-48B4-A21E-883A69B13ACF}"/>
              </a:ext>
            </a:extLst>
          </p:cNvPr>
          <p:cNvSpPr txBox="1"/>
          <p:nvPr/>
        </p:nvSpPr>
        <p:spPr>
          <a:xfrm>
            <a:off x="7390337" y="3022843"/>
            <a:ext cx="3278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после реализации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9AACFB-4F1D-4199-938E-FA0EC4AA70B4}"/>
              </a:ext>
            </a:extLst>
          </p:cNvPr>
          <p:cNvSpPr txBox="1"/>
          <p:nvPr/>
        </p:nvSpPr>
        <p:spPr>
          <a:xfrm>
            <a:off x="7909181" y="1753047"/>
            <a:ext cx="5646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14D595-1B39-47A6-BB61-3ABB06065006}"/>
              </a:ext>
            </a:extLst>
          </p:cNvPr>
          <p:cNvSpPr txBox="1"/>
          <p:nvPr/>
        </p:nvSpPr>
        <p:spPr>
          <a:xfrm>
            <a:off x="7942446" y="2066331"/>
            <a:ext cx="32079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программы  произведено асфальтирование придомовой территории.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A2036B-20F8-42CB-A11D-B066854E1C0D}"/>
              </a:ext>
            </a:extLst>
          </p:cNvPr>
          <p:cNvSpPr txBox="1"/>
          <p:nvPr/>
        </p:nvSpPr>
        <p:spPr>
          <a:xfrm>
            <a:off x="1784621" y="1706180"/>
            <a:ext cx="5510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проекта:  300  человек</a:t>
            </a:r>
          </a:p>
        </p:txBody>
      </p:sp>
      <p:graphicFrame>
        <p:nvGraphicFramePr>
          <p:cNvPr id="14" name="Таблица 26">
            <a:extLst>
              <a:ext uri="{FF2B5EF4-FFF2-40B4-BE49-F238E27FC236}">
                <a16:creationId xmlns:a16="http://schemas.microsoft.com/office/drawing/2014/main" id="{07776397-36E9-44FB-8BB5-1FC3DAE453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723333"/>
              </p:ext>
            </p:extLst>
          </p:nvPr>
        </p:nvGraphicFramePr>
        <p:xfrm>
          <a:off x="1976048" y="2168409"/>
          <a:ext cx="5405816" cy="77724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448117">
                  <a:extLst>
                    <a:ext uri="{9D8B030D-6E8A-4147-A177-3AD203B41FA5}">
                      <a16:colId xmlns:a16="http://schemas.microsoft.com/office/drawing/2014/main" val="618746572"/>
                    </a:ext>
                  </a:extLst>
                </a:gridCol>
                <a:gridCol w="1333817">
                  <a:extLst>
                    <a:ext uri="{9D8B030D-6E8A-4147-A177-3AD203B41FA5}">
                      <a16:colId xmlns:a16="http://schemas.microsoft.com/office/drawing/2014/main" val="2736438441"/>
                    </a:ext>
                  </a:extLst>
                </a:gridCol>
                <a:gridCol w="1281430">
                  <a:extLst>
                    <a:ext uri="{9D8B030D-6E8A-4147-A177-3AD203B41FA5}">
                      <a16:colId xmlns:a16="http://schemas.microsoft.com/office/drawing/2014/main" val="604594242"/>
                    </a:ext>
                  </a:extLst>
                </a:gridCol>
                <a:gridCol w="1342452">
                  <a:extLst>
                    <a:ext uri="{9D8B030D-6E8A-4147-A177-3AD203B41FA5}">
                      <a16:colId xmlns:a16="http://schemas.microsoft.com/office/drawing/2014/main" val="34421698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РБ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 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Спонсоры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221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984 200,00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841 491,01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147 696,05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126 280,12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78 740,00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67 322,70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78 740,00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67 322,70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67635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B3F36552-A2A5-458F-B6C0-9916AF050BA7}"/>
              </a:ext>
            </a:extLst>
          </p:cNvPr>
          <p:cNvSpPr txBox="1"/>
          <p:nvPr/>
        </p:nvSpPr>
        <p:spPr>
          <a:xfrm>
            <a:off x="1263058" y="2458472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84AE74-8563-4F3A-9D67-2D00040B681E}"/>
              </a:ext>
            </a:extLst>
          </p:cNvPr>
          <p:cNvSpPr txBox="1"/>
          <p:nvPr/>
        </p:nvSpPr>
        <p:spPr>
          <a:xfrm>
            <a:off x="1257483" y="2705823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AEAF839-5F57-4A9D-A8E1-703C939B6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504" y="3280972"/>
            <a:ext cx="4785064" cy="350671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74AB9EA-325D-47C3-B25A-919B6C240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621" y="3280972"/>
            <a:ext cx="4520996" cy="3506715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86DCEDD6-7490-42F7-A555-68AAE1FE4602}"/>
              </a:ext>
            </a:extLst>
          </p:cNvPr>
          <p:cNvSpPr/>
          <p:nvPr/>
        </p:nvSpPr>
        <p:spPr>
          <a:xfrm>
            <a:off x="7177725" y="925575"/>
            <a:ext cx="4483223" cy="67470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97DA97-2488-4ADC-AB93-5F9D7BA9193B}"/>
              </a:ext>
            </a:extLst>
          </p:cNvPr>
          <p:cNvSpPr txBox="1"/>
          <p:nvPr/>
        </p:nvSpPr>
        <p:spPr>
          <a:xfrm>
            <a:off x="7294725" y="897536"/>
            <a:ext cx="33402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ОБРАЗОВАНИЕ….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4D7E60-77FF-4F6D-B62B-70D2864883AD}"/>
              </a:ext>
            </a:extLst>
          </p:cNvPr>
          <p:cNvSpPr txBox="1"/>
          <p:nvPr/>
        </p:nvSpPr>
        <p:spPr>
          <a:xfrm>
            <a:off x="7410338" y="1113837"/>
            <a:ext cx="4206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 г. Стерлитамак  </a:t>
            </a:r>
          </a:p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МКД №10 </a:t>
            </a:r>
            <a:r>
              <a:rPr lang="ru-RU" sz="1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ул.Суворова</a:t>
            </a:r>
            <a:endParaRPr lang="ru-RU" sz="120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38791A27-5191-4CC8-9DE0-924136F8CE94}"/>
              </a:ext>
            </a:extLst>
          </p:cNvPr>
          <p:cNvCxnSpPr/>
          <p:nvPr/>
        </p:nvCxnSpPr>
        <p:spPr>
          <a:xfrm>
            <a:off x="7294725" y="917306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BEA2A78-024E-4A33-8D8F-2E6549DD76F8}"/>
              </a:ext>
            </a:extLst>
          </p:cNvPr>
          <p:cNvSpPr txBox="1"/>
          <p:nvPr/>
        </p:nvSpPr>
        <p:spPr>
          <a:xfrm>
            <a:off x="6971099" y="1928856"/>
            <a:ext cx="460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</p:spTree>
    <p:extLst>
      <p:ext uri="{BB962C8B-B14F-4D97-AF65-F5344CB8AC3E}">
        <p14:creationId xmlns:p14="http://schemas.microsoft.com/office/powerpoint/2010/main" val="2497654359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B716CAF-BCB5-4776-B37D-CF6B4ADC6583}"/>
              </a:ext>
            </a:extLst>
          </p:cNvPr>
          <p:cNvSpPr/>
          <p:nvPr/>
        </p:nvSpPr>
        <p:spPr>
          <a:xfrm>
            <a:off x="7177725" y="996155"/>
            <a:ext cx="4483223" cy="67470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F7E869F-A99E-47FA-AECA-9178C1B68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379" y="178584"/>
            <a:ext cx="9462199" cy="68306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(асфальтирование) улицы Ясная от дома № 13 до дома № 23 городского округа город Стерлитамак Республики Башкортостан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909DC6-8034-4CAF-A7E7-9EA4990FFFE9}"/>
              </a:ext>
            </a:extLst>
          </p:cNvPr>
          <p:cNvSpPr txBox="1"/>
          <p:nvPr/>
        </p:nvSpPr>
        <p:spPr>
          <a:xfrm>
            <a:off x="7294725" y="968116"/>
            <a:ext cx="33402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ОБРАЗОВАНИЕ….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60C03F-1844-4983-8C7D-5A9CDC817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199" y="997706"/>
            <a:ext cx="4480948" cy="7080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BA7BC1-8F38-44B6-9C10-0E4E295912D8}"/>
              </a:ext>
            </a:extLst>
          </p:cNvPr>
          <p:cNvSpPr txBox="1"/>
          <p:nvPr/>
        </p:nvSpPr>
        <p:spPr>
          <a:xfrm>
            <a:off x="2385134" y="958050"/>
            <a:ext cx="34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ТИПОЛОГИЯ ПРОЕКТА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2A7600-6182-43DB-BAEA-21B46F396B60}"/>
              </a:ext>
            </a:extLst>
          </p:cNvPr>
          <p:cNvSpPr txBox="1"/>
          <p:nvPr/>
        </p:nvSpPr>
        <p:spPr>
          <a:xfrm>
            <a:off x="7410339" y="1184417"/>
            <a:ext cx="3340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город Стерлитамак</a:t>
            </a:r>
          </a:p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 Уличный комитет  № 36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B59B8B-33AE-420F-B60C-F73CD8662FB8}"/>
              </a:ext>
            </a:extLst>
          </p:cNvPr>
          <p:cNvSpPr txBox="1"/>
          <p:nvPr/>
        </p:nvSpPr>
        <p:spPr>
          <a:xfrm>
            <a:off x="2543451" y="1194237"/>
            <a:ext cx="3258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Автомобильные дороги и сооружения на них</a:t>
            </a:r>
            <a:endParaRPr lang="ru-RU" sz="120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F723471-6AB7-4150-B0BB-C685B1406988}"/>
              </a:ext>
            </a:extLst>
          </p:cNvPr>
          <p:cNvCxnSpPr/>
          <p:nvPr/>
        </p:nvCxnSpPr>
        <p:spPr>
          <a:xfrm>
            <a:off x="7294725" y="1001287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6662884E-5DCB-4638-867D-9FCABA06602B}"/>
              </a:ext>
            </a:extLst>
          </p:cNvPr>
          <p:cNvCxnSpPr/>
          <p:nvPr/>
        </p:nvCxnSpPr>
        <p:spPr>
          <a:xfrm>
            <a:off x="2418162" y="1031012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6D3DE95-9A4E-4279-B618-D71CA6BCD598}"/>
              </a:ext>
            </a:extLst>
          </p:cNvPr>
          <p:cNvSpPr txBox="1"/>
          <p:nvPr/>
        </p:nvSpPr>
        <p:spPr>
          <a:xfrm>
            <a:off x="3195442" y="3055764"/>
            <a:ext cx="2325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до реализации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DFB073-1629-4ADE-B401-4327E694A7AA}"/>
              </a:ext>
            </a:extLst>
          </p:cNvPr>
          <p:cNvSpPr txBox="1"/>
          <p:nvPr/>
        </p:nvSpPr>
        <p:spPr>
          <a:xfrm>
            <a:off x="7645763" y="3070465"/>
            <a:ext cx="3278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после реализации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F0092D-B7E1-48CC-B471-E71C9FD76647}"/>
              </a:ext>
            </a:extLst>
          </p:cNvPr>
          <p:cNvSpPr txBox="1"/>
          <p:nvPr/>
        </p:nvSpPr>
        <p:spPr>
          <a:xfrm>
            <a:off x="7881354" y="1864351"/>
            <a:ext cx="5646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21D21A-4321-4BB8-82B8-0995BEAF944A}"/>
              </a:ext>
            </a:extLst>
          </p:cNvPr>
          <p:cNvSpPr txBox="1"/>
          <p:nvPr/>
        </p:nvSpPr>
        <p:spPr>
          <a:xfrm>
            <a:off x="7909181" y="2160169"/>
            <a:ext cx="30197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программы произведено асфальтирование дорожного полотна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62AC64-1598-4F72-AF0F-DF6B6424AADD}"/>
              </a:ext>
            </a:extLst>
          </p:cNvPr>
          <p:cNvSpPr txBox="1"/>
          <p:nvPr/>
        </p:nvSpPr>
        <p:spPr>
          <a:xfrm>
            <a:off x="1784621" y="1824712"/>
            <a:ext cx="5510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проекта:  200  человек</a:t>
            </a:r>
          </a:p>
        </p:txBody>
      </p:sp>
      <p:graphicFrame>
        <p:nvGraphicFramePr>
          <p:cNvPr id="16" name="Таблица 26">
            <a:extLst>
              <a:ext uri="{FF2B5EF4-FFF2-40B4-BE49-F238E27FC236}">
                <a16:creationId xmlns:a16="http://schemas.microsoft.com/office/drawing/2014/main" id="{DBD4D027-C363-4C8C-89C1-C96EE71E29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97927"/>
              </p:ext>
            </p:extLst>
          </p:nvPr>
        </p:nvGraphicFramePr>
        <p:xfrm>
          <a:off x="1976048" y="2242864"/>
          <a:ext cx="5405816" cy="77724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448117">
                  <a:extLst>
                    <a:ext uri="{9D8B030D-6E8A-4147-A177-3AD203B41FA5}">
                      <a16:colId xmlns:a16="http://schemas.microsoft.com/office/drawing/2014/main" val="618746572"/>
                    </a:ext>
                  </a:extLst>
                </a:gridCol>
                <a:gridCol w="1333817">
                  <a:extLst>
                    <a:ext uri="{9D8B030D-6E8A-4147-A177-3AD203B41FA5}">
                      <a16:colId xmlns:a16="http://schemas.microsoft.com/office/drawing/2014/main" val="2736438441"/>
                    </a:ext>
                  </a:extLst>
                </a:gridCol>
                <a:gridCol w="1281430">
                  <a:extLst>
                    <a:ext uri="{9D8B030D-6E8A-4147-A177-3AD203B41FA5}">
                      <a16:colId xmlns:a16="http://schemas.microsoft.com/office/drawing/2014/main" val="604594242"/>
                    </a:ext>
                  </a:extLst>
                </a:gridCol>
                <a:gridCol w="1342452">
                  <a:extLst>
                    <a:ext uri="{9D8B030D-6E8A-4147-A177-3AD203B41FA5}">
                      <a16:colId xmlns:a16="http://schemas.microsoft.com/office/drawing/2014/main" val="34421698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РБ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 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Спонсоры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221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1 172 000,00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1 089 959,33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176 473,95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164 120,66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93 760,00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87 196,75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93 760,00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87 196,75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676353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5CD87103-5271-460F-96D6-09B18BB6256E}"/>
              </a:ext>
            </a:extLst>
          </p:cNvPr>
          <p:cNvSpPr txBox="1"/>
          <p:nvPr/>
        </p:nvSpPr>
        <p:spPr>
          <a:xfrm>
            <a:off x="1263058" y="2532927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440AC0-BA2E-43B2-B94B-C862D73414F4}"/>
              </a:ext>
            </a:extLst>
          </p:cNvPr>
          <p:cNvSpPr txBox="1"/>
          <p:nvPr/>
        </p:nvSpPr>
        <p:spPr>
          <a:xfrm>
            <a:off x="1257483" y="2780278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3118A23-D7AB-4A5F-9DDB-6762C44417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176" y="3330236"/>
            <a:ext cx="4648463" cy="348634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9E32325-889C-4CAC-AD2A-D7F12CE881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521" y="3330236"/>
            <a:ext cx="4758906" cy="348634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5197420-3888-4DCD-AEEF-93B07F9030CC}"/>
              </a:ext>
            </a:extLst>
          </p:cNvPr>
          <p:cNvSpPr txBox="1"/>
          <p:nvPr/>
        </p:nvSpPr>
        <p:spPr>
          <a:xfrm>
            <a:off x="6971099" y="1928856"/>
            <a:ext cx="460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</p:spTree>
    <p:extLst>
      <p:ext uri="{BB962C8B-B14F-4D97-AF65-F5344CB8AC3E}">
        <p14:creationId xmlns:p14="http://schemas.microsoft.com/office/powerpoint/2010/main" val="1323077433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4B3259F1-BAB9-41B1-8835-9E4130CF0B54}"/>
              </a:ext>
            </a:extLst>
          </p:cNvPr>
          <p:cNvSpPr/>
          <p:nvPr/>
        </p:nvSpPr>
        <p:spPr>
          <a:xfrm>
            <a:off x="7197072" y="982378"/>
            <a:ext cx="4483223" cy="67470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F2ACBCD-D233-41CB-8893-73757A694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1726" y="154987"/>
            <a:ext cx="9994655" cy="68306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(асфальтирование) улицы Ясная от дома № 3 до дома № 11 городского округа город Стерлитамак Республики Башкортостан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E69A4C-7C12-40FA-9E5D-6E8F94951ABA}"/>
              </a:ext>
            </a:extLst>
          </p:cNvPr>
          <p:cNvSpPr txBox="1"/>
          <p:nvPr/>
        </p:nvSpPr>
        <p:spPr>
          <a:xfrm>
            <a:off x="7314072" y="954339"/>
            <a:ext cx="33402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ОБРАЗОВАНИЕ….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F560DB-B943-4C52-BCD6-95A5E2E08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546" y="974109"/>
            <a:ext cx="4480948" cy="7080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7DBE9E-88C5-4D17-A725-413975AC6BA6}"/>
              </a:ext>
            </a:extLst>
          </p:cNvPr>
          <p:cNvSpPr txBox="1"/>
          <p:nvPr/>
        </p:nvSpPr>
        <p:spPr>
          <a:xfrm>
            <a:off x="2287481" y="934453"/>
            <a:ext cx="34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ТИПОЛОГИЯ ПРОЕКТА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D7176-2BC1-4E14-81BD-78FB2A4E2401}"/>
              </a:ext>
            </a:extLst>
          </p:cNvPr>
          <p:cNvSpPr txBox="1"/>
          <p:nvPr/>
        </p:nvSpPr>
        <p:spPr>
          <a:xfrm>
            <a:off x="7429686" y="1170640"/>
            <a:ext cx="3340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город Стерлитамак</a:t>
            </a:r>
          </a:p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 Уличный комитет  № 40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D89741-C9C2-487D-8BC2-DE860FBB0B39}"/>
              </a:ext>
            </a:extLst>
          </p:cNvPr>
          <p:cNvSpPr txBox="1"/>
          <p:nvPr/>
        </p:nvSpPr>
        <p:spPr>
          <a:xfrm>
            <a:off x="2445798" y="1170640"/>
            <a:ext cx="32214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Автомобильные дороги и сооружения на них</a:t>
            </a:r>
            <a:endParaRPr lang="ru-RU" sz="120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E2A72D5-0567-4D8F-95EA-B65BD06A5A3D}"/>
              </a:ext>
            </a:extLst>
          </p:cNvPr>
          <p:cNvCxnSpPr/>
          <p:nvPr/>
        </p:nvCxnSpPr>
        <p:spPr>
          <a:xfrm>
            <a:off x="7314072" y="987510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2604A230-9EA2-4546-B932-9BABFA786A1B}"/>
              </a:ext>
            </a:extLst>
          </p:cNvPr>
          <p:cNvCxnSpPr/>
          <p:nvPr/>
        </p:nvCxnSpPr>
        <p:spPr>
          <a:xfrm>
            <a:off x="2320509" y="1007415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D36433C-801D-41CF-8F8F-F765862C430D}"/>
              </a:ext>
            </a:extLst>
          </p:cNvPr>
          <p:cNvSpPr txBox="1"/>
          <p:nvPr/>
        </p:nvSpPr>
        <p:spPr>
          <a:xfrm>
            <a:off x="7510204" y="3004726"/>
            <a:ext cx="3278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после реализации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596627-456E-4946-8BA2-1A130513C15A}"/>
              </a:ext>
            </a:extLst>
          </p:cNvPr>
          <p:cNvSpPr txBox="1"/>
          <p:nvPr/>
        </p:nvSpPr>
        <p:spPr>
          <a:xfrm>
            <a:off x="7783701" y="1840754"/>
            <a:ext cx="5646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865104-AAB4-4286-A588-BC743AA14512}"/>
              </a:ext>
            </a:extLst>
          </p:cNvPr>
          <p:cNvSpPr txBox="1"/>
          <p:nvPr/>
        </p:nvSpPr>
        <p:spPr>
          <a:xfrm>
            <a:off x="7660078" y="2054654"/>
            <a:ext cx="2844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программы произведено асфальтирование дорожного полотна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39C78F-381C-4EE0-971C-D8C6F629AC29}"/>
              </a:ext>
            </a:extLst>
          </p:cNvPr>
          <p:cNvSpPr txBox="1"/>
          <p:nvPr/>
        </p:nvSpPr>
        <p:spPr>
          <a:xfrm>
            <a:off x="1601717" y="1783228"/>
            <a:ext cx="5510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проекта: 200 человек</a:t>
            </a:r>
          </a:p>
        </p:txBody>
      </p:sp>
      <p:graphicFrame>
        <p:nvGraphicFramePr>
          <p:cNvPr id="15" name="Таблица 26">
            <a:extLst>
              <a:ext uri="{FF2B5EF4-FFF2-40B4-BE49-F238E27FC236}">
                <a16:creationId xmlns:a16="http://schemas.microsoft.com/office/drawing/2014/main" id="{46078C3A-31BE-4223-B782-1AAA4DFFA2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128182"/>
              </p:ext>
            </p:extLst>
          </p:nvPr>
        </p:nvGraphicFramePr>
        <p:xfrm>
          <a:off x="1878395" y="2219267"/>
          <a:ext cx="5405816" cy="77724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448117">
                  <a:extLst>
                    <a:ext uri="{9D8B030D-6E8A-4147-A177-3AD203B41FA5}">
                      <a16:colId xmlns:a16="http://schemas.microsoft.com/office/drawing/2014/main" val="618746572"/>
                    </a:ext>
                  </a:extLst>
                </a:gridCol>
                <a:gridCol w="1333817">
                  <a:extLst>
                    <a:ext uri="{9D8B030D-6E8A-4147-A177-3AD203B41FA5}">
                      <a16:colId xmlns:a16="http://schemas.microsoft.com/office/drawing/2014/main" val="2736438441"/>
                    </a:ext>
                  </a:extLst>
                </a:gridCol>
                <a:gridCol w="1281430">
                  <a:extLst>
                    <a:ext uri="{9D8B030D-6E8A-4147-A177-3AD203B41FA5}">
                      <a16:colId xmlns:a16="http://schemas.microsoft.com/office/drawing/2014/main" val="604594242"/>
                    </a:ext>
                  </a:extLst>
                </a:gridCol>
                <a:gridCol w="1342452">
                  <a:extLst>
                    <a:ext uri="{9D8B030D-6E8A-4147-A177-3AD203B41FA5}">
                      <a16:colId xmlns:a16="http://schemas.microsoft.com/office/drawing/2014/main" val="34421698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РБ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 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Спонсоры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221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1 197 000,00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1 113 209,93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180 064,10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167 459,61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95 760,00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89 056,79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95 760,00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89 056,79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676353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38BB16CF-C953-4082-84C7-E7825D96DE47}"/>
              </a:ext>
            </a:extLst>
          </p:cNvPr>
          <p:cNvSpPr txBox="1"/>
          <p:nvPr/>
        </p:nvSpPr>
        <p:spPr>
          <a:xfrm>
            <a:off x="1165405" y="2509330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389AA3-80EF-46F1-9EDD-7F637FD8CF9F}"/>
              </a:ext>
            </a:extLst>
          </p:cNvPr>
          <p:cNvSpPr txBox="1"/>
          <p:nvPr/>
        </p:nvSpPr>
        <p:spPr>
          <a:xfrm>
            <a:off x="1159830" y="2756681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501F38E-D796-41BF-95E9-5374E995C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78" y="3272840"/>
            <a:ext cx="4694827" cy="352112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BC85936-A9F8-4864-A990-F3E0FB9BA0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237" y="3280456"/>
            <a:ext cx="4770058" cy="351350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DCB43E4-3428-4D06-A94E-846CA4C3C83B}"/>
              </a:ext>
            </a:extLst>
          </p:cNvPr>
          <p:cNvSpPr txBox="1"/>
          <p:nvPr/>
        </p:nvSpPr>
        <p:spPr>
          <a:xfrm>
            <a:off x="3099204" y="3022319"/>
            <a:ext cx="2325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до реализации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10BCC3-FFEA-4CE4-9EC4-C86E151C25BC}"/>
              </a:ext>
            </a:extLst>
          </p:cNvPr>
          <p:cNvSpPr txBox="1"/>
          <p:nvPr/>
        </p:nvSpPr>
        <p:spPr>
          <a:xfrm>
            <a:off x="6853368" y="1946162"/>
            <a:ext cx="460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</p:spTree>
    <p:extLst>
      <p:ext uri="{BB962C8B-B14F-4D97-AF65-F5344CB8AC3E}">
        <p14:creationId xmlns:p14="http://schemas.microsoft.com/office/powerpoint/2010/main" val="2392601891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9B0F6447-C861-437C-A83C-3D787815FB35}"/>
              </a:ext>
            </a:extLst>
          </p:cNvPr>
          <p:cNvSpPr/>
          <p:nvPr/>
        </p:nvSpPr>
        <p:spPr>
          <a:xfrm>
            <a:off x="7151092" y="942995"/>
            <a:ext cx="4483223" cy="67470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AA1127B-6A22-4817-A174-EDF70FBE3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746" y="113010"/>
            <a:ext cx="11413995" cy="683066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(асфальтирование) улицы Мирная от дома № 31 до дома № 41 городского округа город Стерлитамак Республики Башкортостан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E65A6A-731E-483B-9ED6-377CA9201167}"/>
              </a:ext>
            </a:extLst>
          </p:cNvPr>
          <p:cNvSpPr txBox="1"/>
          <p:nvPr/>
        </p:nvSpPr>
        <p:spPr>
          <a:xfrm>
            <a:off x="7268092" y="914956"/>
            <a:ext cx="33402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ОБРАЗОВАНИЕ….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83DAD6-9BCC-47A7-82A2-C5EC09505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566" y="932132"/>
            <a:ext cx="4480948" cy="7080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E242B2-CE79-4BBA-A60F-FE5229DE3109}"/>
              </a:ext>
            </a:extLst>
          </p:cNvPr>
          <p:cNvSpPr txBox="1"/>
          <p:nvPr/>
        </p:nvSpPr>
        <p:spPr>
          <a:xfrm>
            <a:off x="2358501" y="892476"/>
            <a:ext cx="34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ТИПОЛОГИЯ ПРОЕКТА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536FA4-E483-4C38-90A1-AFD75165975D}"/>
              </a:ext>
            </a:extLst>
          </p:cNvPr>
          <p:cNvSpPr txBox="1"/>
          <p:nvPr/>
        </p:nvSpPr>
        <p:spPr>
          <a:xfrm>
            <a:off x="7383706" y="1131257"/>
            <a:ext cx="3340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город Стерлитамак</a:t>
            </a:r>
          </a:p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 Уличный комитет №2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E2201D-5B37-4B70-915A-EC34E594B03D}"/>
              </a:ext>
            </a:extLst>
          </p:cNvPr>
          <p:cNvSpPr txBox="1"/>
          <p:nvPr/>
        </p:nvSpPr>
        <p:spPr>
          <a:xfrm>
            <a:off x="2516818" y="1128663"/>
            <a:ext cx="33394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Автомобильные дороги и сооружения на них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907178F3-9CC0-4655-A891-813D186F4228}"/>
              </a:ext>
            </a:extLst>
          </p:cNvPr>
          <p:cNvCxnSpPr/>
          <p:nvPr/>
        </p:nvCxnSpPr>
        <p:spPr>
          <a:xfrm>
            <a:off x="7268092" y="948127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F7E9991C-D08E-4CB4-B9B7-9D0347E57208}"/>
              </a:ext>
            </a:extLst>
          </p:cNvPr>
          <p:cNvCxnSpPr/>
          <p:nvPr/>
        </p:nvCxnSpPr>
        <p:spPr>
          <a:xfrm>
            <a:off x="2391529" y="965438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3096F34-96BC-4404-B12A-3D5DEF2FEE74}"/>
              </a:ext>
            </a:extLst>
          </p:cNvPr>
          <p:cNvSpPr txBox="1"/>
          <p:nvPr/>
        </p:nvSpPr>
        <p:spPr>
          <a:xfrm>
            <a:off x="6930639" y="3057375"/>
            <a:ext cx="3278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после реализации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8EF102-584B-4C7A-94CF-0DEE04A7F907}"/>
              </a:ext>
            </a:extLst>
          </p:cNvPr>
          <p:cNvSpPr txBox="1"/>
          <p:nvPr/>
        </p:nvSpPr>
        <p:spPr>
          <a:xfrm>
            <a:off x="7854721" y="1798777"/>
            <a:ext cx="5646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D16B1E-8FA6-44B3-916A-49BD206EBB64}"/>
              </a:ext>
            </a:extLst>
          </p:cNvPr>
          <p:cNvSpPr txBox="1"/>
          <p:nvPr/>
        </p:nvSpPr>
        <p:spPr>
          <a:xfrm>
            <a:off x="7854721" y="2127994"/>
            <a:ext cx="32246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программы будет произведено асфальтирование дорожного полотна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6457A4-4B8B-461D-90B3-F751727F47ED}"/>
              </a:ext>
            </a:extLst>
          </p:cNvPr>
          <p:cNvSpPr txBox="1"/>
          <p:nvPr/>
        </p:nvSpPr>
        <p:spPr>
          <a:xfrm>
            <a:off x="1757988" y="1759138"/>
            <a:ext cx="5510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проекта: 200 человек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FF84FD-0998-442B-8865-B0620053BD74}"/>
              </a:ext>
            </a:extLst>
          </p:cNvPr>
          <p:cNvSpPr txBox="1"/>
          <p:nvPr/>
        </p:nvSpPr>
        <p:spPr>
          <a:xfrm>
            <a:off x="6824316" y="1874178"/>
            <a:ext cx="460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  <p:graphicFrame>
        <p:nvGraphicFramePr>
          <p:cNvPr id="16" name="Таблица 26">
            <a:extLst>
              <a:ext uri="{FF2B5EF4-FFF2-40B4-BE49-F238E27FC236}">
                <a16:creationId xmlns:a16="http://schemas.microsoft.com/office/drawing/2014/main" id="{39634018-B860-4672-B0D8-79FACA8C18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57988"/>
              </p:ext>
            </p:extLst>
          </p:nvPr>
        </p:nvGraphicFramePr>
        <p:xfrm>
          <a:off x="1949415" y="2177290"/>
          <a:ext cx="5405816" cy="77724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448117">
                  <a:extLst>
                    <a:ext uri="{9D8B030D-6E8A-4147-A177-3AD203B41FA5}">
                      <a16:colId xmlns:a16="http://schemas.microsoft.com/office/drawing/2014/main" val="618746572"/>
                    </a:ext>
                  </a:extLst>
                </a:gridCol>
                <a:gridCol w="1333817">
                  <a:extLst>
                    <a:ext uri="{9D8B030D-6E8A-4147-A177-3AD203B41FA5}">
                      <a16:colId xmlns:a16="http://schemas.microsoft.com/office/drawing/2014/main" val="2736438441"/>
                    </a:ext>
                  </a:extLst>
                </a:gridCol>
                <a:gridCol w="1281430">
                  <a:extLst>
                    <a:ext uri="{9D8B030D-6E8A-4147-A177-3AD203B41FA5}">
                      <a16:colId xmlns:a16="http://schemas.microsoft.com/office/drawing/2014/main" val="604594242"/>
                    </a:ext>
                  </a:extLst>
                </a:gridCol>
                <a:gridCol w="1342452">
                  <a:extLst>
                    <a:ext uri="{9D8B030D-6E8A-4147-A177-3AD203B41FA5}">
                      <a16:colId xmlns:a16="http://schemas.microsoft.com/office/drawing/2014/main" val="34421698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РБ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 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Спонсоры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221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709 000,00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634 555,00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106 357,55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95 190,01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56 720,00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50 764,40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56 720,00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50 764,40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676353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151785EA-0388-4FBF-B127-E6B89BA2FC2A}"/>
              </a:ext>
            </a:extLst>
          </p:cNvPr>
          <p:cNvSpPr txBox="1"/>
          <p:nvPr/>
        </p:nvSpPr>
        <p:spPr>
          <a:xfrm>
            <a:off x="1236425" y="2467353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2E9FD9-6E35-4A73-88EA-439AF4C51923}"/>
              </a:ext>
            </a:extLst>
          </p:cNvPr>
          <p:cNvSpPr txBox="1"/>
          <p:nvPr/>
        </p:nvSpPr>
        <p:spPr>
          <a:xfrm>
            <a:off x="1230850" y="2714704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64BC67B-4395-43CB-9B06-3FE907A0D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668" y="3392489"/>
            <a:ext cx="3030365" cy="335250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AD76756-5971-4516-AB96-3956B9CFD8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480" y="3336449"/>
            <a:ext cx="2824154" cy="34289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61C90F0-E0FA-4929-9D84-B14E00F00669}"/>
              </a:ext>
            </a:extLst>
          </p:cNvPr>
          <p:cNvSpPr txBox="1"/>
          <p:nvPr/>
        </p:nvSpPr>
        <p:spPr>
          <a:xfrm>
            <a:off x="3099204" y="3022319"/>
            <a:ext cx="2325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до реализации</a:t>
            </a:r>
          </a:p>
        </p:txBody>
      </p:sp>
    </p:spTree>
    <p:extLst>
      <p:ext uri="{BB962C8B-B14F-4D97-AF65-F5344CB8AC3E}">
        <p14:creationId xmlns:p14="http://schemas.microsoft.com/office/powerpoint/2010/main" val="2693034916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8B2B259E-5211-442C-B4DC-59B8B4E241CB}"/>
              </a:ext>
            </a:extLst>
          </p:cNvPr>
          <p:cNvSpPr/>
          <p:nvPr/>
        </p:nvSpPr>
        <p:spPr>
          <a:xfrm>
            <a:off x="6175047" y="958153"/>
            <a:ext cx="4483223" cy="67470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44E8FE47-85DD-4D69-8CB9-3EAF3DFF9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130762"/>
            <a:ext cx="10212193" cy="683066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(асфальтирование) улицы Ясная от дома № 25 до дома № 35 городского округа город Стерлитамак Республики Башкортостан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1F2D55-5743-44E2-B421-A4FC7034D14D}"/>
              </a:ext>
            </a:extLst>
          </p:cNvPr>
          <p:cNvSpPr txBox="1"/>
          <p:nvPr/>
        </p:nvSpPr>
        <p:spPr>
          <a:xfrm>
            <a:off x="6292047" y="930114"/>
            <a:ext cx="33402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ОБРАЗОВАНИЕ….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78B9EC-5BA4-4EFE-87CD-11A894BC8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006" y="931443"/>
            <a:ext cx="4480948" cy="7080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9190DF-EE2F-4A38-839B-86A551A64E9F}"/>
              </a:ext>
            </a:extLst>
          </p:cNvPr>
          <p:cNvSpPr txBox="1"/>
          <p:nvPr/>
        </p:nvSpPr>
        <p:spPr>
          <a:xfrm>
            <a:off x="1621941" y="891787"/>
            <a:ext cx="34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ТИПОЛОГИЯ ПРОЕКТА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6A779D-0215-4B97-9B05-7E61430B190C}"/>
              </a:ext>
            </a:extLst>
          </p:cNvPr>
          <p:cNvSpPr txBox="1"/>
          <p:nvPr/>
        </p:nvSpPr>
        <p:spPr>
          <a:xfrm>
            <a:off x="6407661" y="1146415"/>
            <a:ext cx="3340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город Стерлитамак</a:t>
            </a:r>
          </a:p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 Уличный комитет № 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D4E3D7-B1CA-410B-9D1A-570D14D0D515}"/>
              </a:ext>
            </a:extLst>
          </p:cNvPr>
          <p:cNvSpPr txBox="1"/>
          <p:nvPr/>
        </p:nvSpPr>
        <p:spPr>
          <a:xfrm>
            <a:off x="1780258" y="1127974"/>
            <a:ext cx="3425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Автомобильные дороги и сооружения на них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A8F31FD5-84E9-4AEA-91BE-50BAFEE6D0BF}"/>
              </a:ext>
            </a:extLst>
          </p:cNvPr>
          <p:cNvCxnSpPr/>
          <p:nvPr/>
        </p:nvCxnSpPr>
        <p:spPr>
          <a:xfrm>
            <a:off x="6292047" y="963285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B9D7D5F-28DF-4571-BC0D-C3374B183FF2}"/>
              </a:ext>
            </a:extLst>
          </p:cNvPr>
          <p:cNvCxnSpPr/>
          <p:nvPr/>
        </p:nvCxnSpPr>
        <p:spPr>
          <a:xfrm>
            <a:off x="1654969" y="964749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3819050-B5E2-4948-A6E4-5E293F6A2FA3}"/>
              </a:ext>
            </a:extLst>
          </p:cNvPr>
          <p:cNvSpPr txBox="1"/>
          <p:nvPr/>
        </p:nvSpPr>
        <p:spPr>
          <a:xfrm>
            <a:off x="7522866" y="3003312"/>
            <a:ext cx="3278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после реализации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F0C2DE-605E-47A1-97B7-630C05E284E3}"/>
              </a:ext>
            </a:extLst>
          </p:cNvPr>
          <p:cNvSpPr txBox="1"/>
          <p:nvPr/>
        </p:nvSpPr>
        <p:spPr>
          <a:xfrm>
            <a:off x="7688062" y="1824255"/>
            <a:ext cx="5646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41DC77-02EE-4525-A41C-04B8A8E100B4}"/>
              </a:ext>
            </a:extLst>
          </p:cNvPr>
          <p:cNvSpPr txBox="1"/>
          <p:nvPr/>
        </p:nvSpPr>
        <p:spPr>
          <a:xfrm>
            <a:off x="7667928" y="2157269"/>
            <a:ext cx="29882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программы произведено асфальтирование дорожного полотна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DB8210-0991-45F9-B794-46C0D97174FD}"/>
              </a:ext>
            </a:extLst>
          </p:cNvPr>
          <p:cNvSpPr txBox="1"/>
          <p:nvPr/>
        </p:nvSpPr>
        <p:spPr>
          <a:xfrm>
            <a:off x="1654969" y="1730763"/>
            <a:ext cx="5510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проекта:   400 человек</a:t>
            </a:r>
          </a:p>
        </p:txBody>
      </p:sp>
      <p:graphicFrame>
        <p:nvGraphicFramePr>
          <p:cNvPr id="15" name="Таблица 26">
            <a:extLst>
              <a:ext uri="{FF2B5EF4-FFF2-40B4-BE49-F238E27FC236}">
                <a16:creationId xmlns:a16="http://schemas.microsoft.com/office/drawing/2014/main" id="{DA5C3DB0-3C23-439D-803C-E17A46DDE7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868757"/>
              </p:ext>
            </p:extLst>
          </p:nvPr>
        </p:nvGraphicFramePr>
        <p:xfrm>
          <a:off x="1950696" y="2194371"/>
          <a:ext cx="5490072" cy="77724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448117">
                  <a:extLst>
                    <a:ext uri="{9D8B030D-6E8A-4147-A177-3AD203B41FA5}">
                      <a16:colId xmlns:a16="http://schemas.microsoft.com/office/drawing/2014/main" val="618746572"/>
                    </a:ext>
                  </a:extLst>
                </a:gridCol>
                <a:gridCol w="1333817">
                  <a:extLst>
                    <a:ext uri="{9D8B030D-6E8A-4147-A177-3AD203B41FA5}">
                      <a16:colId xmlns:a16="http://schemas.microsoft.com/office/drawing/2014/main" val="2736438441"/>
                    </a:ext>
                  </a:extLst>
                </a:gridCol>
                <a:gridCol w="1182372">
                  <a:extLst>
                    <a:ext uri="{9D8B030D-6E8A-4147-A177-3AD203B41FA5}">
                      <a16:colId xmlns:a16="http://schemas.microsoft.com/office/drawing/2014/main" val="604594242"/>
                    </a:ext>
                  </a:extLst>
                </a:gridCol>
                <a:gridCol w="1525766">
                  <a:extLst>
                    <a:ext uri="{9D8B030D-6E8A-4147-A177-3AD203B41FA5}">
                      <a16:colId xmlns:a16="http://schemas.microsoft.com/office/drawing/2014/main" val="34421698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РБ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 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Спонсоры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221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1 180 000,00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1 097 399,70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177 714,40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165 274,34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94 400,00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87 791,98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94 400,00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87 791,98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676353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27F9329A-6C1F-412F-ACDA-C2D396A1F1E3}"/>
              </a:ext>
            </a:extLst>
          </p:cNvPr>
          <p:cNvSpPr txBox="1"/>
          <p:nvPr/>
        </p:nvSpPr>
        <p:spPr>
          <a:xfrm>
            <a:off x="1281648" y="2428485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27C0AF-2476-49C0-9165-2B844CBF65DF}"/>
              </a:ext>
            </a:extLst>
          </p:cNvPr>
          <p:cNvSpPr txBox="1"/>
          <p:nvPr/>
        </p:nvSpPr>
        <p:spPr>
          <a:xfrm>
            <a:off x="1276073" y="2675836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9EF672F-BD51-4812-B302-097858175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047" y="3305086"/>
            <a:ext cx="4572000" cy="3429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DAEE32D-4031-418C-BB31-116D23833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368" y="3305087"/>
            <a:ext cx="5018632" cy="342215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D7FE3AE-12A1-4F1D-B848-ED43AC30EA1D}"/>
              </a:ext>
            </a:extLst>
          </p:cNvPr>
          <p:cNvSpPr txBox="1"/>
          <p:nvPr/>
        </p:nvSpPr>
        <p:spPr>
          <a:xfrm>
            <a:off x="6824316" y="1874178"/>
            <a:ext cx="460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1AAE88-2C36-463A-A497-7758B9392A63}"/>
              </a:ext>
            </a:extLst>
          </p:cNvPr>
          <p:cNvSpPr txBox="1"/>
          <p:nvPr/>
        </p:nvSpPr>
        <p:spPr>
          <a:xfrm>
            <a:off x="3099204" y="3022319"/>
            <a:ext cx="2325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до реализации</a:t>
            </a:r>
          </a:p>
        </p:txBody>
      </p:sp>
    </p:spTree>
    <p:extLst>
      <p:ext uri="{BB962C8B-B14F-4D97-AF65-F5344CB8AC3E}">
        <p14:creationId xmlns:p14="http://schemas.microsoft.com/office/powerpoint/2010/main" val="2889216139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975D66A-7454-4FAF-AD68-8660D23B7849}"/>
              </a:ext>
            </a:extLst>
          </p:cNvPr>
          <p:cNvSpPr/>
          <p:nvPr/>
        </p:nvSpPr>
        <p:spPr>
          <a:xfrm>
            <a:off x="7229195" y="1059949"/>
            <a:ext cx="4483223" cy="67470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CF19068-97CA-4F3F-A24F-12AF428D8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19" y="151371"/>
            <a:ext cx="9985778" cy="68306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Обустройство детской площадки на придомовой территории по ул.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Худайбердина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150Б городского округа город Стерлитамак Республики Башкортостан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46671E-A240-45F1-B782-DE0CE48DC904}"/>
              </a:ext>
            </a:extLst>
          </p:cNvPr>
          <p:cNvSpPr txBox="1"/>
          <p:nvPr/>
        </p:nvSpPr>
        <p:spPr>
          <a:xfrm>
            <a:off x="7346195" y="1031910"/>
            <a:ext cx="33402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ОБРАЗОВАНИЕ….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C993C0-DB9C-452D-9A4E-1F24FA1E2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54" y="1051680"/>
            <a:ext cx="4480948" cy="7080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F758C0-0D9B-4EE6-AB58-B6EFF0A2008E}"/>
              </a:ext>
            </a:extLst>
          </p:cNvPr>
          <p:cNvSpPr txBox="1"/>
          <p:nvPr/>
        </p:nvSpPr>
        <p:spPr>
          <a:xfrm>
            <a:off x="1965589" y="1012024"/>
            <a:ext cx="34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ТИПОЛОГИЯ ПРОЕКТА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14C34B-25A6-4B35-B273-5B0096756CD9}"/>
              </a:ext>
            </a:extLst>
          </p:cNvPr>
          <p:cNvSpPr txBox="1"/>
          <p:nvPr/>
        </p:nvSpPr>
        <p:spPr>
          <a:xfrm>
            <a:off x="7461809" y="1248211"/>
            <a:ext cx="3340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город Стерлитамак</a:t>
            </a:r>
          </a:p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МКД №150Б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B2A30B-3A3A-448F-9FC2-9DF019E7DFBE}"/>
              </a:ext>
            </a:extLst>
          </p:cNvPr>
          <p:cNvSpPr txBox="1"/>
          <p:nvPr/>
        </p:nvSpPr>
        <p:spPr>
          <a:xfrm>
            <a:off x="2123906" y="1248211"/>
            <a:ext cx="37439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площадки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55F76424-A2A4-4D89-BAB7-615532A745D9}"/>
              </a:ext>
            </a:extLst>
          </p:cNvPr>
          <p:cNvCxnSpPr/>
          <p:nvPr/>
        </p:nvCxnSpPr>
        <p:spPr>
          <a:xfrm>
            <a:off x="7346195" y="1065081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086172F2-B50D-47C3-99E0-93902F6FEF3D}"/>
              </a:ext>
            </a:extLst>
          </p:cNvPr>
          <p:cNvCxnSpPr/>
          <p:nvPr/>
        </p:nvCxnSpPr>
        <p:spPr>
          <a:xfrm>
            <a:off x="1998617" y="1084986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C784F22-3235-455F-AA20-3E9EBC9AD717}"/>
              </a:ext>
            </a:extLst>
          </p:cNvPr>
          <p:cNvSpPr txBox="1"/>
          <p:nvPr/>
        </p:nvSpPr>
        <p:spPr>
          <a:xfrm>
            <a:off x="3053125" y="3042274"/>
            <a:ext cx="2325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до реализации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82A755-65F3-4751-AC93-EEE266B118AC}"/>
              </a:ext>
            </a:extLst>
          </p:cNvPr>
          <p:cNvSpPr txBox="1"/>
          <p:nvPr/>
        </p:nvSpPr>
        <p:spPr>
          <a:xfrm>
            <a:off x="7881354" y="1702024"/>
            <a:ext cx="3579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250185-0366-4790-BB90-5C789640DB4F}"/>
              </a:ext>
            </a:extLst>
          </p:cNvPr>
          <p:cNvSpPr txBox="1"/>
          <p:nvPr/>
        </p:nvSpPr>
        <p:spPr>
          <a:xfrm>
            <a:off x="7881354" y="1968286"/>
            <a:ext cx="413013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обустройства детской площадки на придомовой территории ожидаются следующие результаты:</a:t>
            </a:r>
          </a:p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благоустройство дворовой территории;</a:t>
            </a:r>
          </a:p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будет организован досуг жителей двора;</a:t>
            </a:r>
          </a:p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круглогодичное использование во дворе занятий различными видами спорта на открытом воздухе;</a:t>
            </a:r>
          </a:p>
          <a:p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A8302D-8AC0-4E37-A46A-450A18494B56}"/>
              </a:ext>
            </a:extLst>
          </p:cNvPr>
          <p:cNvSpPr txBox="1"/>
          <p:nvPr/>
        </p:nvSpPr>
        <p:spPr>
          <a:xfrm>
            <a:off x="1784621" y="1714747"/>
            <a:ext cx="3743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проекта:  400  человек</a:t>
            </a:r>
          </a:p>
        </p:txBody>
      </p:sp>
      <p:graphicFrame>
        <p:nvGraphicFramePr>
          <p:cNvPr id="17" name="Таблица 26">
            <a:extLst>
              <a:ext uri="{FF2B5EF4-FFF2-40B4-BE49-F238E27FC236}">
                <a16:creationId xmlns:a16="http://schemas.microsoft.com/office/drawing/2014/main" id="{460D9965-26B0-4977-B7D2-D3AD8071C4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608119"/>
              </p:ext>
            </p:extLst>
          </p:nvPr>
        </p:nvGraphicFramePr>
        <p:xfrm>
          <a:off x="1976048" y="2132899"/>
          <a:ext cx="5405816" cy="77724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448117">
                  <a:extLst>
                    <a:ext uri="{9D8B030D-6E8A-4147-A177-3AD203B41FA5}">
                      <a16:colId xmlns:a16="http://schemas.microsoft.com/office/drawing/2014/main" val="618746572"/>
                    </a:ext>
                  </a:extLst>
                </a:gridCol>
                <a:gridCol w="1333817">
                  <a:extLst>
                    <a:ext uri="{9D8B030D-6E8A-4147-A177-3AD203B41FA5}">
                      <a16:colId xmlns:a16="http://schemas.microsoft.com/office/drawing/2014/main" val="2736438441"/>
                    </a:ext>
                  </a:extLst>
                </a:gridCol>
                <a:gridCol w="1281430">
                  <a:extLst>
                    <a:ext uri="{9D8B030D-6E8A-4147-A177-3AD203B41FA5}">
                      <a16:colId xmlns:a16="http://schemas.microsoft.com/office/drawing/2014/main" val="604594242"/>
                    </a:ext>
                  </a:extLst>
                </a:gridCol>
                <a:gridCol w="1342452">
                  <a:extLst>
                    <a:ext uri="{9D8B030D-6E8A-4147-A177-3AD203B41FA5}">
                      <a16:colId xmlns:a16="http://schemas.microsoft.com/office/drawing/2014/main" val="34421698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РБ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 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Спонсоры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221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1 046 000,00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1046000,00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157 416,75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157 416,75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83 680,00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83 680,00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83 680,00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83680,00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676353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65C6BC7A-40FC-4065-B174-C68CD27504FE}"/>
              </a:ext>
            </a:extLst>
          </p:cNvPr>
          <p:cNvSpPr txBox="1"/>
          <p:nvPr/>
        </p:nvSpPr>
        <p:spPr>
          <a:xfrm>
            <a:off x="1263058" y="2422962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D62627-C89A-4A39-A12C-7A9E954AC169}"/>
              </a:ext>
            </a:extLst>
          </p:cNvPr>
          <p:cNvSpPr txBox="1"/>
          <p:nvPr/>
        </p:nvSpPr>
        <p:spPr>
          <a:xfrm>
            <a:off x="1257483" y="2670313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40C8BA9-BE48-45D5-B19F-D2288718A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815" y="3319273"/>
            <a:ext cx="5015883" cy="343791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CFE826B-7348-4455-9CE1-0F795FB86B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" r="5777" b="13237"/>
          <a:stretch/>
        </p:blipFill>
        <p:spPr>
          <a:xfrm>
            <a:off x="6626992" y="3303254"/>
            <a:ext cx="5193533" cy="343790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3F25C61-AAD8-43A4-98F0-F2319B60BA9E}"/>
              </a:ext>
            </a:extLst>
          </p:cNvPr>
          <p:cNvSpPr txBox="1"/>
          <p:nvPr/>
        </p:nvSpPr>
        <p:spPr>
          <a:xfrm>
            <a:off x="6824316" y="1874178"/>
            <a:ext cx="460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</p:spTree>
    <p:extLst>
      <p:ext uri="{BB962C8B-B14F-4D97-AF65-F5344CB8AC3E}">
        <p14:creationId xmlns:p14="http://schemas.microsoft.com/office/powerpoint/2010/main" val="4103109400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2A764E-875F-4FA9-BE68-156DE4A4908C}"/>
              </a:ext>
            </a:extLst>
          </p:cNvPr>
          <p:cNvSpPr txBox="1"/>
          <p:nvPr/>
        </p:nvSpPr>
        <p:spPr>
          <a:xfrm>
            <a:off x="6371208" y="2163375"/>
            <a:ext cx="460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BD010361-448C-42CE-8AFF-FDDAC233A76E}"/>
              </a:ext>
            </a:extLst>
          </p:cNvPr>
          <p:cNvSpPr/>
          <p:nvPr/>
        </p:nvSpPr>
        <p:spPr>
          <a:xfrm>
            <a:off x="7194858" y="1147295"/>
            <a:ext cx="4483223" cy="67470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BF6B462-07C0-47B3-88E8-DFD366AE6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800" y="167270"/>
            <a:ext cx="10515600" cy="68306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придомовой территории ул.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Цюрупы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1А городского округа город Стерлитамак Республики Башкортостан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55A184-E6B5-4E92-9865-C1ACEA78349C}"/>
              </a:ext>
            </a:extLst>
          </p:cNvPr>
          <p:cNvSpPr txBox="1"/>
          <p:nvPr/>
        </p:nvSpPr>
        <p:spPr>
          <a:xfrm>
            <a:off x="7311858" y="1119256"/>
            <a:ext cx="33402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ОБРАЗОВАНИЕ….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67A304-373E-48B3-ACB2-E43F82544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219" y="1136315"/>
            <a:ext cx="4480948" cy="7080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A75EF4-71D0-4C9D-8DA7-5CDCE6D2C28C}"/>
              </a:ext>
            </a:extLst>
          </p:cNvPr>
          <p:cNvSpPr txBox="1"/>
          <p:nvPr/>
        </p:nvSpPr>
        <p:spPr>
          <a:xfrm>
            <a:off x="2302154" y="1096659"/>
            <a:ext cx="34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ТИПОЛОГИЯ ПРОЕКТА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D8EA9E-A613-4094-8907-703FA77C8F27}"/>
              </a:ext>
            </a:extLst>
          </p:cNvPr>
          <p:cNvSpPr txBox="1"/>
          <p:nvPr/>
        </p:nvSpPr>
        <p:spPr>
          <a:xfrm>
            <a:off x="7427472" y="1335557"/>
            <a:ext cx="3340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 </a:t>
            </a:r>
            <a:r>
              <a:rPr lang="ru-RU" sz="1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г.Стерлитамак</a:t>
            </a:r>
            <a:endParaRPr lang="ru-RU" sz="120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МКД № 1А </a:t>
            </a:r>
            <a:r>
              <a:rPr lang="ru-RU" sz="1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ул.Цюрупы</a:t>
            </a:r>
            <a:endParaRPr lang="ru-RU" sz="120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D8ED3B-CC37-443F-A9A6-16B9B4D1B62F}"/>
              </a:ext>
            </a:extLst>
          </p:cNvPr>
          <p:cNvSpPr txBox="1"/>
          <p:nvPr/>
        </p:nvSpPr>
        <p:spPr>
          <a:xfrm>
            <a:off x="2460472" y="1332846"/>
            <a:ext cx="3339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дворовых территорий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080FE4CF-DD02-45F5-B411-00E7ECC9BB3E}"/>
              </a:ext>
            </a:extLst>
          </p:cNvPr>
          <p:cNvCxnSpPr/>
          <p:nvPr/>
        </p:nvCxnSpPr>
        <p:spPr>
          <a:xfrm>
            <a:off x="7311858" y="1152427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866060AC-311B-4633-9926-D28DBA81D99C}"/>
              </a:ext>
            </a:extLst>
          </p:cNvPr>
          <p:cNvCxnSpPr/>
          <p:nvPr/>
        </p:nvCxnSpPr>
        <p:spPr>
          <a:xfrm>
            <a:off x="2335182" y="1169621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FB83268-5913-4FB6-83F4-1509C0EA92DC}"/>
              </a:ext>
            </a:extLst>
          </p:cNvPr>
          <p:cNvSpPr txBox="1"/>
          <p:nvPr/>
        </p:nvSpPr>
        <p:spPr>
          <a:xfrm>
            <a:off x="3082354" y="3292398"/>
            <a:ext cx="2325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до реализации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70066C-9211-42E1-9F92-8D0267CA5933}"/>
              </a:ext>
            </a:extLst>
          </p:cNvPr>
          <p:cNvSpPr txBox="1"/>
          <p:nvPr/>
        </p:nvSpPr>
        <p:spPr>
          <a:xfrm>
            <a:off x="7427472" y="3271120"/>
            <a:ext cx="3278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после реализации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429141-FF52-489B-A29C-7C2F9B86E630}"/>
              </a:ext>
            </a:extLst>
          </p:cNvPr>
          <p:cNvSpPr txBox="1"/>
          <p:nvPr/>
        </p:nvSpPr>
        <p:spPr>
          <a:xfrm>
            <a:off x="7798374" y="1909941"/>
            <a:ext cx="3703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EBEE1E-364D-42C2-B857-E128CD8DCBB8}"/>
              </a:ext>
            </a:extLst>
          </p:cNvPr>
          <p:cNvSpPr txBox="1"/>
          <p:nvPr/>
        </p:nvSpPr>
        <p:spPr>
          <a:xfrm>
            <a:off x="7780856" y="2246477"/>
            <a:ext cx="37956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программы произведено асфальтирование дорожного полотна на въезде во двор и обустройство парковочных мест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4BCBF2-617F-449C-B73F-EDFBA293FAF9}"/>
              </a:ext>
            </a:extLst>
          </p:cNvPr>
          <p:cNvSpPr txBox="1"/>
          <p:nvPr/>
        </p:nvSpPr>
        <p:spPr>
          <a:xfrm>
            <a:off x="1701641" y="1963321"/>
            <a:ext cx="5510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проекта:  300 человек</a:t>
            </a:r>
          </a:p>
        </p:txBody>
      </p:sp>
      <p:graphicFrame>
        <p:nvGraphicFramePr>
          <p:cNvPr id="18" name="Таблица 26">
            <a:extLst>
              <a:ext uri="{FF2B5EF4-FFF2-40B4-BE49-F238E27FC236}">
                <a16:creationId xmlns:a16="http://schemas.microsoft.com/office/drawing/2014/main" id="{7EEEF148-24DF-4DEE-8C9C-175A43B65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7104814"/>
              </p:ext>
            </p:extLst>
          </p:nvPr>
        </p:nvGraphicFramePr>
        <p:xfrm>
          <a:off x="1844947" y="2413930"/>
          <a:ext cx="5405816" cy="77724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448117">
                  <a:extLst>
                    <a:ext uri="{9D8B030D-6E8A-4147-A177-3AD203B41FA5}">
                      <a16:colId xmlns:a16="http://schemas.microsoft.com/office/drawing/2014/main" val="618746572"/>
                    </a:ext>
                  </a:extLst>
                </a:gridCol>
                <a:gridCol w="1333817">
                  <a:extLst>
                    <a:ext uri="{9D8B030D-6E8A-4147-A177-3AD203B41FA5}">
                      <a16:colId xmlns:a16="http://schemas.microsoft.com/office/drawing/2014/main" val="2736438441"/>
                    </a:ext>
                  </a:extLst>
                </a:gridCol>
                <a:gridCol w="1281430">
                  <a:extLst>
                    <a:ext uri="{9D8B030D-6E8A-4147-A177-3AD203B41FA5}">
                      <a16:colId xmlns:a16="http://schemas.microsoft.com/office/drawing/2014/main" val="604594242"/>
                    </a:ext>
                  </a:extLst>
                </a:gridCol>
                <a:gridCol w="1342452">
                  <a:extLst>
                    <a:ext uri="{9D8B030D-6E8A-4147-A177-3AD203B41FA5}">
                      <a16:colId xmlns:a16="http://schemas.microsoft.com/office/drawing/2014/main" val="34421698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РБ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 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Спонсоры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221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994 000,00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839 929,92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149 249,32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126 115,67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79 520,00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67 194,39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79 520,00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67 194,39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676353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3EC19805-558A-42FB-A40E-0F76F96C5248}"/>
              </a:ext>
            </a:extLst>
          </p:cNvPr>
          <p:cNvSpPr txBox="1"/>
          <p:nvPr/>
        </p:nvSpPr>
        <p:spPr>
          <a:xfrm>
            <a:off x="1192296" y="2664051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E957C8-8DE3-4B67-803D-5926F0CCCFCB}"/>
              </a:ext>
            </a:extLst>
          </p:cNvPr>
          <p:cNvSpPr txBox="1"/>
          <p:nvPr/>
        </p:nvSpPr>
        <p:spPr>
          <a:xfrm>
            <a:off x="1175147" y="2954427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56CA655-5E06-4593-9D4A-87774C9AB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225" y="3553346"/>
            <a:ext cx="4937963" cy="319096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E199A69-2D20-436C-B332-E8855BC9B6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600" y="3553346"/>
            <a:ext cx="5313627" cy="319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8115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706BDCE2-58BF-4E89-9094-862468A06B40}"/>
              </a:ext>
            </a:extLst>
          </p:cNvPr>
          <p:cNvSpPr/>
          <p:nvPr/>
        </p:nvSpPr>
        <p:spPr>
          <a:xfrm>
            <a:off x="7222877" y="960140"/>
            <a:ext cx="4483223" cy="67470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939ABD4-967E-4D7D-877F-D952411DE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603" y="121884"/>
            <a:ext cx="10056799" cy="683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придомовой территории ул. Фурманова,10Г городского округа город Стерлитамак Республики Башкортостан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2D07DD-93C5-43B9-865A-FDEA40EBFC64}"/>
              </a:ext>
            </a:extLst>
          </p:cNvPr>
          <p:cNvSpPr txBox="1"/>
          <p:nvPr/>
        </p:nvSpPr>
        <p:spPr>
          <a:xfrm>
            <a:off x="7339877" y="932101"/>
            <a:ext cx="33402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ОБРАЗОВАНИЕ….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D362BA-6CC6-4360-95E5-345417790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423" y="941006"/>
            <a:ext cx="4480948" cy="7080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8C95CE-3038-4529-8704-E50C678A4A16}"/>
              </a:ext>
            </a:extLst>
          </p:cNvPr>
          <p:cNvSpPr txBox="1"/>
          <p:nvPr/>
        </p:nvSpPr>
        <p:spPr>
          <a:xfrm>
            <a:off x="2296358" y="901350"/>
            <a:ext cx="34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ТИПОЛОГИЯ ПРОЕКТА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35AFC4-FAF3-4EF8-9AD4-1FD540752160}"/>
              </a:ext>
            </a:extLst>
          </p:cNvPr>
          <p:cNvSpPr txBox="1"/>
          <p:nvPr/>
        </p:nvSpPr>
        <p:spPr>
          <a:xfrm>
            <a:off x="7455491" y="1148402"/>
            <a:ext cx="3340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 </a:t>
            </a:r>
            <a:r>
              <a:rPr lang="ru-RU" sz="1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г.Стерлитамак</a:t>
            </a:r>
            <a:endParaRPr lang="ru-RU" sz="120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МКД №10Г </a:t>
            </a:r>
            <a:r>
              <a:rPr lang="ru-RU" sz="1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ул.Фурманова</a:t>
            </a:r>
            <a:endParaRPr lang="ru-RU" sz="120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77BC02-FE9B-4265-AF50-1D9268EC5733}"/>
              </a:ext>
            </a:extLst>
          </p:cNvPr>
          <p:cNvSpPr txBox="1"/>
          <p:nvPr/>
        </p:nvSpPr>
        <p:spPr>
          <a:xfrm>
            <a:off x="2454676" y="1137537"/>
            <a:ext cx="2965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дворовых территорий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7CFD6FA-F923-455B-8DCA-CA93800B2348}"/>
              </a:ext>
            </a:extLst>
          </p:cNvPr>
          <p:cNvCxnSpPr/>
          <p:nvPr/>
        </p:nvCxnSpPr>
        <p:spPr>
          <a:xfrm>
            <a:off x="7339877" y="965272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6D5FE519-4C97-4D83-BF6A-E282B783308D}"/>
              </a:ext>
            </a:extLst>
          </p:cNvPr>
          <p:cNvCxnSpPr/>
          <p:nvPr/>
        </p:nvCxnSpPr>
        <p:spPr>
          <a:xfrm>
            <a:off x="2329386" y="974312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5A2C51A-02CF-4C3F-BAC7-E1DD67FA7EDB}"/>
              </a:ext>
            </a:extLst>
          </p:cNvPr>
          <p:cNvSpPr txBox="1"/>
          <p:nvPr/>
        </p:nvSpPr>
        <p:spPr>
          <a:xfrm>
            <a:off x="2172521" y="3081557"/>
            <a:ext cx="2325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до реализации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6B5FB1-9E8F-49DB-BA59-4192B567DB44}"/>
              </a:ext>
            </a:extLst>
          </p:cNvPr>
          <p:cNvSpPr txBox="1"/>
          <p:nvPr/>
        </p:nvSpPr>
        <p:spPr>
          <a:xfrm>
            <a:off x="6597037" y="3076425"/>
            <a:ext cx="3278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после реализации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94F91F-52D8-49DF-9A1E-F5ACFFD17786}"/>
              </a:ext>
            </a:extLst>
          </p:cNvPr>
          <p:cNvSpPr txBox="1"/>
          <p:nvPr/>
        </p:nvSpPr>
        <p:spPr>
          <a:xfrm>
            <a:off x="7792578" y="1760490"/>
            <a:ext cx="5646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F3DB2F-A3A3-4623-B76E-29BFBB5EF187}"/>
              </a:ext>
            </a:extLst>
          </p:cNvPr>
          <p:cNvSpPr txBox="1"/>
          <p:nvPr/>
        </p:nvSpPr>
        <p:spPr>
          <a:xfrm>
            <a:off x="7820405" y="2021551"/>
            <a:ext cx="3480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программы произведено асфальтирование дорожного полотна на въезде во двор и обустройство парковочных мест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0492E3-EAC1-4800-8214-4D7F51EB9158}"/>
              </a:ext>
            </a:extLst>
          </p:cNvPr>
          <p:cNvSpPr txBox="1"/>
          <p:nvPr/>
        </p:nvSpPr>
        <p:spPr>
          <a:xfrm>
            <a:off x="1695845" y="1768012"/>
            <a:ext cx="40213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проекта:  300 человек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1B2D50-82F0-4B68-991A-B56A7F9253FB}"/>
              </a:ext>
            </a:extLst>
          </p:cNvPr>
          <p:cNvSpPr txBox="1"/>
          <p:nvPr/>
        </p:nvSpPr>
        <p:spPr>
          <a:xfrm>
            <a:off x="6762173" y="1883052"/>
            <a:ext cx="460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  <p:graphicFrame>
        <p:nvGraphicFramePr>
          <p:cNvPr id="17" name="Таблица 26">
            <a:extLst>
              <a:ext uri="{FF2B5EF4-FFF2-40B4-BE49-F238E27FC236}">
                <a16:creationId xmlns:a16="http://schemas.microsoft.com/office/drawing/2014/main" id="{C3787159-ECEC-415E-B6B7-EA986D6B90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944120"/>
              </p:ext>
            </p:extLst>
          </p:nvPr>
        </p:nvGraphicFramePr>
        <p:xfrm>
          <a:off x="1887272" y="2186164"/>
          <a:ext cx="5405816" cy="77724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448117">
                  <a:extLst>
                    <a:ext uri="{9D8B030D-6E8A-4147-A177-3AD203B41FA5}">
                      <a16:colId xmlns:a16="http://schemas.microsoft.com/office/drawing/2014/main" val="618746572"/>
                    </a:ext>
                  </a:extLst>
                </a:gridCol>
                <a:gridCol w="1333817">
                  <a:extLst>
                    <a:ext uri="{9D8B030D-6E8A-4147-A177-3AD203B41FA5}">
                      <a16:colId xmlns:a16="http://schemas.microsoft.com/office/drawing/2014/main" val="2736438441"/>
                    </a:ext>
                  </a:extLst>
                </a:gridCol>
                <a:gridCol w="1281430">
                  <a:extLst>
                    <a:ext uri="{9D8B030D-6E8A-4147-A177-3AD203B41FA5}">
                      <a16:colId xmlns:a16="http://schemas.microsoft.com/office/drawing/2014/main" val="604594242"/>
                    </a:ext>
                  </a:extLst>
                </a:gridCol>
                <a:gridCol w="1342452">
                  <a:extLst>
                    <a:ext uri="{9D8B030D-6E8A-4147-A177-3AD203B41FA5}">
                      <a16:colId xmlns:a16="http://schemas.microsoft.com/office/drawing/2014/main" val="34421698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РБ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 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Спонсоры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221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672 000,00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672 000,00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101 389,14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101 389,14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53 760,00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53 760,00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53 760,00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53 760,00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676353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09DC1319-325E-4003-A8E8-4F5A9BCACA6A}"/>
              </a:ext>
            </a:extLst>
          </p:cNvPr>
          <p:cNvSpPr txBox="1"/>
          <p:nvPr/>
        </p:nvSpPr>
        <p:spPr>
          <a:xfrm>
            <a:off x="1174282" y="2476227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B50E4D-54A9-4900-9072-54A4E5A30E2F}"/>
              </a:ext>
            </a:extLst>
          </p:cNvPr>
          <p:cNvSpPr txBox="1"/>
          <p:nvPr/>
        </p:nvSpPr>
        <p:spPr>
          <a:xfrm>
            <a:off x="1168707" y="2723578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7719F58-FA34-4011-A01A-19339FA0A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980" y="3358556"/>
            <a:ext cx="3382260" cy="3429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7A49BF6-B391-411B-9A9F-7C59FED47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781" y="3358556"/>
            <a:ext cx="536293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543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>
            <a:extLst>
              <a:ext uri="{FF2B5EF4-FFF2-40B4-BE49-F238E27FC236}">
                <a16:creationId xmlns:a16="http://schemas.microsoft.com/office/drawing/2014/main" id="{554AE0F7-16C2-4989-BA68-3D4D001CB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488" y="3429000"/>
            <a:ext cx="10369550" cy="2824245"/>
          </a:xfrm>
          <a:noFill/>
        </p:spPr>
        <p:txBody>
          <a:bodyPr>
            <a:normAutofit/>
          </a:bodyPr>
          <a:lstStyle/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решения «О бюджете городского округа город Стерлитамак Республики Башкортостан на 2026 год и на плановый период 2027 и 2028 годов» разработан в целях реализации положений Бюджетного кодекса Российской Федерации и решения Совета городского округа город Стерлитамак Республики Башкортостан «Об утверждении Положения о бюджетном процессе в городском округе город Стерлитамак Республики Башкортостан» от 23 декабря 2022 года № 5-4/33з. </a:t>
            </a:r>
          </a:p>
          <a:p>
            <a:pPr marL="0" indent="0" algn="just"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Принятие решения позволит осуществить мобилизацию финансовых ресурсов и их направление на финансовое обеспечение исполнения расходных обязательств городского округа город Стерлитамак Республики Башкортостан. </a:t>
            </a:r>
          </a:p>
          <a:p>
            <a:pPr algn="just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3E2883E-0137-4CCD-95B8-C1A345166CB9}"/>
              </a:ext>
            </a:extLst>
          </p:cNvPr>
          <p:cNvSpPr/>
          <p:nvPr/>
        </p:nvSpPr>
        <p:spPr>
          <a:xfrm>
            <a:off x="3329157" y="604755"/>
            <a:ext cx="6094715" cy="2111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ОБОСНОВАНИЕ</a:t>
            </a:r>
            <a:endParaRPr 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необходимости принятия решения Совета городского округа город Стерлитамак Республики Башкортостан «О бюджете городского округа город Стерлитамак Республики Башкортостан на 2026 год </a:t>
            </a:r>
            <a:endParaRPr 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на плановый период 2027 и 2028 годов» </a:t>
            </a:r>
            <a:endParaRPr lang="ru-RU" sz="1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763714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AEA9A536-DE1C-440A-A98C-02534E2F3873}"/>
              </a:ext>
            </a:extLst>
          </p:cNvPr>
          <p:cNvSpPr/>
          <p:nvPr/>
        </p:nvSpPr>
        <p:spPr>
          <a:xfrm>
            <a:off x="7223704" y="1043542"/>
            <a:ext cx="4483223" cy="67470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4EB7D0C2-E53C-49BC-88BB-507863D9C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358" y="205771"/>
            <a:ext cx="9852613" cy="68306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придомовой территории ул.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Цюрупы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1Б городского округа город Стерлитамак Республики Башкортостан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DAA9FB-C24E-47BA-A75F-908883B7F0C5}"/>
              </a:ext>
            </a:extLst>
          </p:cNvPr>
          <p:cNvSpPr txBox="1"/>
          <p:nvPr/>
        </p:nvSpPr>
        <p:spPr>
          <a:xfrm>
            <a:off x="7340704" y="1015503"/>
            <a:ext cx="33402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ОБРАЗОВАНИЕ….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0C9D38-3AA3-4779-BA75-606CF6CA6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178" y="1024893"/>
            <a:ext cx="4480948" cy="7080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D7A289-39B5-443D-BF25-A1C84E7A0626}"/>
              </a:ext>
            </a:extLst>
          </p:cNvPr>
          <p:cNvSpPr txBox="1"/>
          <p:nvPr/>
        </p:nvSpPr>
        <p:spPr>
          <a:xfrm>
            <a:off x="2314113" y="985237"/>
            <a:ext cx="34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ТИПОЛОГИЯ ПРОЕКТА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DC19DC-CBA9-4A1D-8D9C-D30D77B2E5C9}"/>
              </a:ext>
            </a:extLst>
          </p:cNvPr>
          <p:cNvSpPr txBox="1"/>
          <p:nvPr/>
        </p:nvSpPr>
        <p:spPr>
          <a:xfrm>
            <a:off x="7456318" y="1231804"/>
            <a:ext cx="3340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 </a:t>
            </a:r>
            <a:r>
              <a:rPr lang="ru-RU" sz="1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г.Стерлитамак</a:t>
            </a:r>
            <a:endParaRPr lang="ru-RU" sz="120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МКД №1Б </a:t>
            </a:r>
            <a:r>
              <a:rPr lang="ru-RU" sz="1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ул.Цюрупы</a:t>
            </a:r>
            <a:endParaRPr lang="ru-RU" sz="120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C902EE-36AA-46D9-BE36-C8239AF61C91}"/>
              </a:ext>
            </a:extLst>
          </p:cNvPr>
          <p:cNvSpPr txBox="1"/>
          <p:nvPr/>
        </p:nvSpPr>
        <p:spPr>
          <a:xfrm>
            <a:off x="2433077" y="1254358"/>
            <a:ext cx="2965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дворовых территорий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C03FE92-3771-4128-A663-A4348E302287}"/>
              </a:ext>
            </a:extLst>
          </p:cNvPr>
          <p:cNvCxnSpPr/>
          <p:nvPr/>
        </p:nvCxnSpPr>
        <p:spPr>
          <a:xfrm>
            <a:off x="7340704" y="1048674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D2C29C2-4156-4317-86E3-C25F35D343C1}"/>
              </a:ext>
            </a:extLst>
          </p:cNvPr>
          <p:cNvSpPr txBox="1"/>
          <p:nvPr/>
        </p:nvSpPr>
        <p:spPr>
          <a:xfrm>
            <a:off x="2433077" y="3067582"/>
            <a:ext cx="2325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до реализации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79EBC8-FCC3-4FDD-89E2-4D31A508B4CD}"/>
              </a:ext>
            </a:extLst>
          </p:cNvPr>
          <p:cNvSpPr txBox="1"/>
          <p:nvPr/>
        </p:nvSpPr>
        <p:spPr>
          <a:xfrm>
            <a:off x="7408612" y="3047291"/>
            <a:ext cx="3278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после реализации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7F4A23-D89B-4DD8-878F-C6EB223B4171}"/>
              </a:ext>
            </a:extLst>
          </p:cNvPr>
          <p:cNvSpPr txBox="1"/>
          <p:nvPr/>
        </p:nvSpPr>
        <p:spPr>
          <a:xfrm>
            <a:off x="7838160" y="1797662"/>
            <a:ext cx="5646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581616-D605-4097-B68E-A438BACC0C8B}"/>
              </a:ext>
            </a:extLst>
          </p:cNvPr>
          <p:cNvSpPr txBox="1"/>
          <p:nvPr/>
        </p:nvSpPr>
        <p:spPr>
          <a:xfrm>
            <a:off x="7838160" y="2105438"/>
            <a:ext cx="37557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программы произведено асфальтирование дорожного полотна на въезде во двор и обустройство парковочных мест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BA9BD3-33F2-4EC4-9688-E6995A0E93CE}"/>
              </a:ext>
            </a:extLst>
          </p:cNvPr>
          <p:cNvSpPr txBox="1"/>
          <p:nvPr/>
        </p:nvSpPr>
        <p:spPr>
          <a:xfrm>
            <a:off x="1713600" y="1851899"/>
            <a:ext cx="5510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проекта:  4000  человек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23B329-4E14-4573-A470-A76CB32DFBC5}"/>
              </a:ext>
            </a:extLst>
          </p:cNvPr>
          <p:cNvSpPr txBox="1"/>
          <p:nvPr/>
        </p:nvSpPr>
        <p:spPr>
          <a:xfrm>
            <a:off x="6779928" y="1966939"/>
            <a:ext cx="460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  <p:graphicFrame>
        <p:nvGraphicFramePr>
          <p:cNvPr id="16" name="Таблица 26">
            <a:extLst>
              <a:ext uri="{FF2B5EF4-FFF2-40B4-BE49-F238E27FC236}">
                <a16:creationId xmlns:a16="http://schemas.microsoft.com/office/drawing/2014/main" id="{A1E9E830-D4FA-4CC7-A0DD-455F8CF6FF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329756"/>
              </p:ext>
            </p:extLst>
          </p:nvPr>
        </p:nvGraphicFramePr>
        <p:xfrm>
          <a:off x="1905027" y="2270051"/>
          <a:ext cx="5405816" cy="77724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448117">
                  <a:extLst>
                    <a:ext uri="{9D8B030D-6E8A-4147-A177-3AD203B41FA5}">
                      <a16:colId xmlns:a16="http://schemas.microsoft.com/office/drawing/2014/main" val="618746572"/>
                    </a:ext>
                  </a:extLst>
                </a:gridCol>
                <a:gridCol w="1333817">
                  <a:extLst>
                    <a:ext uri="{9D8B030D-6E8A-4147-A177-3AD203B41FA5}">
                      <a16:colId xmlns:a16="http://schemas.microsoft.com/office/drawing/2014/main" val="2736438441"/>
                    </a:ext>
                  </a:extLst>
                </a:gridCol>
                <a:gridCol w="1281430">
                  <a:extLst>
                    <a:ext uri="{9D8B030D-6E8A-4147-A177-3AD203B41FA5}">
                      <a16:colId xmlns:a16="http://schemas.microsoft.com/office/drawing/2014/main" val="604594242"/>
                    </a:ext>
                  </a:extLst>
                </a:gridCol>
                <a:gridCol w="1342452">
                  <a:extLst>
                    <a:ext uri="{9D8B030D-6E8A-4147-A177-3AD203B41FA5}">
                      <a16:colId xmlns:a16="http://schemas.microsoft.com/office/drawing/2014/main" val="34421698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РБ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 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Спонсоры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221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684 000,00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560 879,97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102 691,76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84 207,23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54 720,00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44 870,40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54 720,00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44 870,40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676353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D097F942-7DB8-43E7-B269-0C01A650892A}"/>
              </a:ext>
            </a:extLst>
          </p:cNvPr>
          <p:cNvSpPr txBox="1"/>
          <p:nvPr/>
        </p:nvSpPr>
        <p:spPr>
          <a:xfrm>
            <a:off x="1192037" y="2560114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68EDFE-50F3-429F-89B8-007447E6A6B0}"/>
              </a:ext>
            </a:extLst>
          </p:cNvPr>
          <p:cNvSpPr txBox="1"/>
          <p:nvPr/>
        </p:nvSpPr>
        <p:spPr>
          <a:xfrm>
            <a:off x="1186462" y="2807465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2FFC9B8-0DEA-4B91-960C-2BEBD3148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3364872"/>
            <a:ext cx="4731798" cy="336463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154CBFA-A397-4C3E-918A-6094A8230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664" y="3364872"/>
            <a:ext cx="4979285" cy="336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08008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A0BA0D4A-68DF-4574-BE7F-DE1025185183}"/>
              </a:ext>
            </a:extLst>
          </p:cNvPr>
          <p:cNvSpPr/>
          <p:nvPr/>
        </p:nvSpPr>
        <p:spPr>
          <a:xfrm>
            <a:off x="6894139" y="1086151"/>
            <a:ext cx="4483223" cy="68131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8827B2E-19BC-4D14-A6A9-8A380765D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4214" y="199154"/>
            <a:ext cx="9234369" cy="68975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(асфальтирование) улицы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С.Лазо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дома № 59 до дома № 61А городского округа город Стерлитамак Республики Башкортостан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FA35C3-967E-4B8D-9A68-D52B1FE3DC21}"/>
              </a:ext>
            </a:extLst>
          </p:cNvPr>
          <p:cNvSpPr txBox="1"/>
          <p:nvPr/>
        </p:nvSpPr>
        <p:spPr>
          <a:xfrm>
            <a:off x="7011139" y="1058112"/>
            <a:ext cx="33402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ОБРАЗОВАНИЕ….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D74BF1-D225-44B0-A142-89CF4B0E3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279" y="1058112"/>
            <a:ext cx="4480948" cy="7149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1697FD-CDA8-4074-B3CD-1C2CE8DF647E}"/>
              </a:ext>
            </a:extLst>
          </p:cNvPr>
          <p:cNvSpPr txBox="1"/>
          <p:nvPr/>
        </p:nvSpPr>
        <p:spPr>
          <a:xfrm>
            <a:off x="2234214" y="1018456"/>
            <a:ext cx="34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ТИПОЛОГИЯ ПРОЕКТА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4052F7-F0D7-4659-9441-B5D30802B1C1}"/>
              </a:ext>
            </a:extLst>
          </p:cNvPr>
          <p:cNvSpPr txBox="1"/>
          <p:nvPr/>
        </p:nvSpPr>
        <p:spPr>
          <a:xfrm>
            <a:off x="7126753" y="1274413"/>
            <a:ext cx="3340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 </a:t>
            </a:r>
            <a:r>
              <a:rPr lang="ru-RU" sz="1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г.Стерлитамак</a:t>
            </a:r>
            <a:endParaRPr lang="ru-RU" sz="120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 Уличный комитет №19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6B8A80-8A6E-40D7-9E13-5FA3B46285DA}"/>
              </a:ext>
            </a:extLst>
          </p:cNvPr>
          <p:cNvSpPr txBox="1"/>
          <p:nvPr/>
        </p:nvSpPr>
        <p:spPr>
          <a:xfrm>
            <a:off x="2392532" y="1254643"/>
            <a:ext cx="2965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Автомобильные дороги и сооружения на них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06185F8F-07A2-40D4-B001-953B7442165F}"/>
              </a:ext>
            </a:extLst>
          </p:cNvPr>
          <p:cNvCxnSpPr>
            <a:cxnSpLocks/>
          </p:cNvCxnSpPr>
          <p:nvPr/>
        </p:nvCxnSpPr>
        <p:spPr>
          <a:xfrm>
            <a:off x="7011139" y="1091283"/>
            <a:ext cx="0" cy="68131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D3C52FB6-A88D-4270-9366-55DAA78664A6}"/>
              </a:ext>
            </a:extLst>
          </p:cNvPr>
          <p:cNvCxnSpPr>
            <a:cxnSpLocks/>
          </p:cNvCxnSpPr>
          <p:nvPr/>
        </p:nvCxnSpPr>
        <p:spPr>
          <a:xfrm>
            <a:off x="2267242" y="1091418"/>
            <a:ext cx="0" cy="68131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95F8D8D-7DBB-460F-B392-319B1DEDDB28}"/>
              </a:ext>
            </a:extLst>
          </p:cNvPr>
          <p:cNvSpPr txBox="1"/>
          <p:nvPr/>
        </p:nvSpPr>
        <p:spPr>
          <a:xfrm>
            <a:off x="2803587" y="3044885"/>
            <a:ext cx="2325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до реализации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1934CF-6FDB-42DE-A89E-800115D28B48}"/>
              </a:ext>
            </a:extLst>
          </p:cNvPr>
          <p:cNvSpPr txBox="1"/>
          <p:nvPr/>
        </p:nvSpPr>
        <p:spPr>
          <a:xfrm>
            <a:off x="7757067" y="1816529"/>
            <a:ext cx="5646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7B6E2E-C278-4335-9B31-A3A20C6B8C82}"/>
              </a:ext>
            </a:extLst>
          </p:cNvPr>
          <p:cNvSpPr txBox="1"/>
          <p:nvPr/>
        </p:nvSpPr>
        <p:spPr>
          <a:xfrm>
            <a:off x="7753063" y="2155083"/>
            <a:ext cx="40674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программы  произведено асфальтирование дорожного полотна</a:t>
            </a:r>
          </a:p>
          <a:p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749BFE-1D14-4987-AF72-A41AED7D310C}"/>
              </a:ext>
            </a:extLst>
          </p:cNvPr>
          <p:cNvSpPr txBox="1"/>
          <p:nvPr/>
        </p:nvSpPr>
        <p:spPr>
          <a:xfrm>
            <a:off x="1660334" y="1776890"/>
            <a:ext cx="5510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проекта:  150  человек</a:t>
            </a:r>
          </a:p>
        </p:txBody>
      </p:sp>
      <p:graphicFrame>
        <p:nvGraphicFramePr>
          <p:cNvPr id="15" name="Таблица 26">
            <a:extLst>
              <a:ext uri="{FF2B5EF4-FFF2-40B4-BE49-F238E27FC236}">
                <a16:creationId xmlns:a16="http://schemas.microsoft.com/office/drawing/2014/main" id="{1FC6AFAC-0128-44AB-8FE4-B0E20BC0C2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302055"/>
              </p:ext>
            </p:extLst>
          </p:nvPr>
        </p:nvGraphicFramePr>
        <p:xfrm>
          <a:off x="1851761" y="2195041"/>
          <a:ext cx="5405816" cy="784853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448117">
                  <a:extLst>
                    <a:ext uri="{9D8B030D-6E8A-4147-A177-3AD203B41FA5}">
                      <a16:colId xmlns:a16="http://schemas.microsoft.com/office/drawing/2014/main" val="618746572"/>
                    </a:ext>
                  </a:extLst>
                </a:gridCol>
                <a:gridCol w="1333817">
                  <a:extLst>
                    <a:ext uri="{9D8B030D-6E8A-4147-A177-3AD203B41FA5}">
                      <a16:colId xmlns:a16="http://schemas.microsoft.com/office/drawing/2014/main" val="2736438441"/>
                    </a:ext>
                  </a:extLst>
                </a:gridCol>
                <a:gridCol w="1281430">
                  <a:extLst>
                    <a:ext uri="{9D8B030D-6E8A-4147-A177-3AD203B41FA5}">
                      <a16:colId xmlns:a16="http://schemas.microsoft.com/office/drawing/2014/main" val="604594242"/>
                    </a:ext>
                  </a:extLst>
                </a:gridCol>
                <a:gridCol w="1342452">
                  <a:extLst>
                    <a:ext uri="{9D8B030D-6E8A-4147-A177-3AD203B41FA5}">
                      <a16:colId xmlns:a16="http://schemas.microsoft.com/office/drawing/2014/main" val="3442169845"/>
                    </a:ext>
                  </a:extLst>
                </a:gridCol>
              </a:tblGrid>
              <a:tr h="261618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РБ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 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Спонсоры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221954"/>
                  </a:ext>
                </a:extLst>
              </a:tr>
              <a:tr h="52323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667 000,00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667 000,00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100 077,62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100 077,62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53 500,00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53 500,00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53 500,00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53 500,00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676353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74E67963-2ACC-4B51-8492-8D15E1B65345}"/>
              </a:ext>
            </a:extLst>
          </p:cNvPr>
          <p:cNvSpPr txBox="1"/>
          <p:nvPr/>
        </p:nvSpPr>
        <p:spPr>
          <a:xfrm>
            <a:off x="1138771" y="2485105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7E2BE9-6203-4254-A261-BB6CA79FF4A3}"/>
              </a:ext>
            </a:extLst>
          </p:cNvPr>
          <p:cNvSpPr txBox="1"/>
          <p:nvPr/>
        </p:nvSpPr>
        <p:spPr>
          <a:xfrm>
            <a:off x="1133196" y="2732456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81C3854-509C-4D2F-9F43-FD3FB911D0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972" y="3321884"/>
            <a:ext cx="3899180" cy="346258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57F7C3-FDEF-4BEC-8D71-489F700A78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772" y="3321884"/>
            <a:ext cx="4936293" cy="347887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1348498-20DF-4FFA-AFBA-894BC06FE7BB}"/>
              </a:ext>
            </a:extLst>
          </p:cNvPr>
          <p:cNvSpPr txBox="1"/>
          <p:nvPr/>
        </p:nvSpPr>
        <p:spPr>
          <a:xfrm>
            <a:off x="7523172" y="3035430"/>
            <a:ext cx="3278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после реализации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21EAC2-A90F-45EC-AE91-E406DC4D6AAB}"/>
              </a:ext>
            </a:extLst>
          </p:cNvPr>
          <p:cNvSpPr txBox="1"/>
          <p:nvPr/>
        </p:nvSpPr>
        <p:spPr>
          <a:xfrm>
            <a:off x="5359501" y="1891930"/>
            <a:ext cx="460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</p:spTree>
    <p:extLst>
      <p:ext uri="{BB962C8B-B14F-4D97-AF65-F5344CB8AC3E}">
        <p14:creationId xmlns:p14="http://schemas.microsoft.com/office/powerpoint/2010/main" val="232432364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CA0D86FC-3F94-419C-8FA7-D93040ACC7CF}"/>
              </a:ext>
            </a:extLst>
          </p:cNvPr>
          <p:cNvSpPr/>
          <p:nvPr/>
        </p:nvSpPr>
        <p:spPr>
          <a:xfrm>
            <a:off x="6157292" y="958153"/>
            <a:ext cx="4483223" cy="67470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0F7B4D8-D2B4-466C-BAC8-A5DA76227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130762"/>
            <a:ext cx="10194438" cy="68306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придомовой территории ул. Элеваторная,66 городского округа город Стерлитамак Республики Башкортостан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73409-3A4E-4D7C-AC54-96D6D173C875}"/>
              </a:ext>
            </a:extLst>
          </p:cNvPr>
          <p:cNvSpPr txBox="1"/>
          <p:nvPr/>
        </p:nvSpPr>
        <p:spPr>
          <a:xfrm>
            <a:off x="6274292" y="930114"/>
            <a:ext cx="33402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ОБРАЗОВАНИЕ….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022E9B-E8E5-44DD-BDEF-C048D50F8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485" y="948796"/>
            <a:ext cx="4480948" cy="7080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7F63C8-AEEA-4048-91C2-3CE866CCE57D}"/>
              </a:ext>
            </a:extLst>
          </p:cNvPr>
          <p:cNvSpPr txBox="1"/>
          <p:nvPr/>
        </p:nvSpPr>
        <p:spPr>
          <a:xfrm>
            <a:off x="1637420" y="909140"/>
            <a:ext cx="34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ТИПОЛОГИЯ ПРОЕКТА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BEA627-1C6A-45B4-A651-2A346C83B85F}"/>
              </a:ext>
            </a:extLst>
          </p:cNvPr>
          <p:cNvSpPr txBox="1"/>
          <p:nvPr/>
        </p:nvSpPr>
        <p:spPr>
          <a:xfrm>
            <a:off x="6389906" y="1146415"/>
            <a:ext cx="3340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ГО </a:t>
            </a:r>
            <a:r>
              <a:rPr kumimoji="0" lang="ru-RU" sz="12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г.Стерлитамак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Совет МКД № 66 </a:t>
            </a:r>
            <a:r>
              <a:rPr kumimoji="0" lang="ru-RU" sz="12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ул.Элеваторная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94F1EB-1D4C-451C-8F0D-16F37F2AEBF3}"/>
              </a:ext>
            </a:extLst>
          </p:cNvPr>
          <p:cNvSpPr txBox="1"/>
          <p:nvPr/>
        </p:nvSpPr>
        <p:spPr>
          <a:xfrm>
            <a:off x="1795738" y="1145327"/>
            <a:ext cx="2965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дворовых территорий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F6E9F13D-B9E4-4E81-9B9A-317461491669}"/>
              </a:ext>
            </a:extLst>
          </p:cNvPr>
          <p:cNvCxnSpPr/>
          <p:nvPr/>
        </p:nvCxnSpPr>
        <p:spPr>
          <a:xfrm>
            <a:off x="6274292" y="963285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395CAFE8-1961-49F3-82E3-B2F779AB8C80}"/>
              </a:ext>
            </a:extLst>
          </p:cNvPr>
          <p:cNvCxnSpPr/>
          <p:nvPr/>
        </p:nvCxnSpPr>
        <p:spPr>
          <a:xfrm>
            <a:off x="1670448" y="982102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2F930E5-33CC-4DF3-BA16-8F840F28DFDE}"/>
              </a:ext>
            </a:extLst>
          </p:cNvPr>
          <p:cNvSpPr txBox="1"/>
          <p:nvPr/>
        </p:nvSpPr>
        <p:spPr>
          <a:xfrm>
            <a:off x="2959889" y="3055822"/>
            <a:ext cx="2325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до реализации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F91114-12B5-4F5D-96D5-5F02722028CC}"/>
              </a:ext>
            </a:extLst>
          </p:cNvPr>
          <p:cNvSpPr txBox="1"/>
          <p:nvPr/>
        </p:nvSpPr>
        <p:spPr>
          <a:xfrm>
            <a:off x="7592900" y="3086988"/>
            <a:ext cx="3278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после реализации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D8CF7C-95FD-4560-B61D-6661C0330BDA}"/>
              </a:ext>
            </a:extLst>
          </p:cNvPr>
          <p:cNvSpPr txBox="1"/>
          <p:nvPr/>
        </p:nvSpPr>
        <p:spPr>
          <a:xfrm>
            <a:off x="7434900" y="1728552"/>
            <a:ext cx="210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9786B2-4850-4312-8D31-1C90FDBA07DF}"/>
              </a:ext>
            </a:extLst>
          </p:cNvPr>
          <p:cNvSpPr txBox="1"/>
          <p:nvPr/>
        </p:nvSpPr>
        <p:spPr>
          <a:xfrm>
            <a:off x="7505111" y="2030429"/>
            <a:ext cx="43937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программы произведено асфальтирование дорожного полотна на въезде во двор и обустройство парковочных мест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74C8A8-6D8C-47F1-85E8-631461EA70E3}"/>
              </a:ext>
            </a:extLst>
          </p:cNvPr>
          <p:cNvSpPr txBox="1"/>
          <p:nvPr/>
        </p:nvSpPr>
        <p:spPr>
          <a:xfrm>
            <a:off x="1494872" y="1791287"/>
            <a:ext cx="38526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Благополучатели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проекта:  350 человек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F332BD-FF4E-4CE4-82A4-0009023E25A2}"/>
              </a:ext>
            </a:extLst>
          </p:cNvPr>
          <p:cNvSpPr txBox="1"/>
          <p:nvPr/>
        </p:nvSpPr>
        <p:spPr>
          <a:xfrm>
            <a:off x="6974196" y="2046687"/>
            <a:ext cx="460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  <p:graphicFrame>
        <p:nvGraphicFramePr>
          <p:cNvPr id="17" name="Таблица 26">
            <a:extLst>
              <a:ext uri="{FF2B5EF4-FFF2-40B4-BE49-F238E27FC236}">
                <a16:creationId xmlns:a16="http://schemas.microsoft.com/office/drawing/2014/main" id="{42E0C80F-045E-4E1F-AEEF-B217547AC2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160032"/>
              </p:ext>
            </p:extLst>
          </p:nvPr>
        </p:nvGraphicFramePr>
        <p:xfrm>
          <a:off x="1983982" y="2265202"/>
          <a:ext cx="5405816" cy="77724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448117">
                  <a:extLst>
                    <a:ext uri="{9D8B030D-6E8A-4147-A177-3AD203B41FA5}">
                      <a16:colId xmlns:a16="http://schemas.microsoft.com/office/drawing/2014/main" val="618746572"/>
                    </a:ext>
                  </a:extLst>
                </a:gridCol>
                <a:gridCol w="1333817">
                  <a:extLst>
                    <a:ext uri="{9D8B030D-6E8A-4147-A177-3AD203B41FA5}">
                      <a16:colId xmlns:a16="http://schemas.microsoft.com/office/drawing/2014/main" val="2736438441"/>
                    </a:ext>
                  </a:extLst>
                </a:gridCol>
                <a:gridCol w="1281430">
                  <a:extLst>
                    <a:ext uri="{9D8B030D-6E8A-4147-A177-3AD203B41FA5}">
                      <a16:colId xmlns:a16="http://schemas.microsoft.com/office/drawing/2014/main" val="604594242"/>
                    </a:ext>
                  </a:extLst>
                </a:gridCol>
                <a:gridCol w="1342452">
                  <a:extLst>
                    <a:ext uri="{9D8B030D-6E8A-4147-A177-3AD203B41FA5}">
                      <a16:colId xmlns:a16="http://schemas.microsoft.com/office/drawing/2014/main" val="34421698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РБ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 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Спонсоры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221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409 300,00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335 626,02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61 510,14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50 438,32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32 750,00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26 855,00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32 750,00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26 855,00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676353"/>
                  </a:ext>
                </a:extLst>
              </a:tr>
            </a:tbl>
          </a:graphicData>
        </a:graphic>
      </p:graphicFrame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4B80FCA-F480-4A19-906E-E06C40FB7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562" y="3346200"/>
            <a:ext cx="4750822" cy="338103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4CE38C5-5D9C-4DA5-B675-834DD7B802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448" y="3346201"/>
            <a:ext cx="5181128" cy="338103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AB6AEAD-2E31-44C7-B820-0DC893B9A836}"/>
              </a:ext>
            </a:extLst>
          </p:cNvPr>
          <p:cNvSpPr txBox="1"/>
          <p:nvPr/>
        </p:nvSpPr>
        <p:spPr>
          <a:xfrm>
            <a:off x="1291706" y="2495764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BA5A42-5306-48B9-B35F-CADC1EA784CF}"/>
              </a:ext>
            </a:extLst>
          </p:cNvPr>
          <p:cNvSpPr txBox="1"/>
          <p:nvPr/>
        </p:nvSpPr>
        <p:spPr>
          <a:xfrm>
            <a:off x="1286131" y="2743115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</p:spTree>
    <p:extLst>
      <p:ext uri="{BB962C8B-B14F-4D97-AF65-F5344CB8AC3E}">
        <p14:creationId xmlns:p14="http://schemas.microsoft.com/office/powerpoint/2010/main" val="4019041072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7ABAE7D-6175-4769-B118-9F35840D4E95}"/>
              </a:ext>
            </a:extLst>
          </p:cNvPr>
          <p:cNvSpPr/>
          <p:nvPr/>
        </p:nvSpPr>
        <p:spPr>
          <a:xfrm>
            <a:off x="7376849" y="1029174"/>
            <a:ext cx="4483223" cy="67470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53D6335D-7329-4287-BE4F-CEC5B44EE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9" y="201783"/>
            <a:ext cx="10090294" cy="68306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(асфальтирование) улицы Машиностроителей от ул. Энергетиков до ул. Пригородная городского округа город Стерлитамак Республики Башкортостан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2B9F62-532B-4152-A63E-C02532F3F013}"/>
              </a:ext>
            </a:extLst>
          </p:cNvPr>
          <p:cNvSpPr txBox="1"/>
          <p:nvPr/>
        </p:nvSpPr>
        <p:spPr>
          <a:xfrm>
            <a:off x="7493849" y="1001135"/>
            <a:ext cx="33402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ОБРАЗОВАНИЕ….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241A49-6625-42A0-8C19-12F5D5E27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318" y="1017416"/>
            <a:ext cx="4480948" cy="7080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9B40AC-D34A-4490-A339-0908B325AF6F}"/>
              </a:ext>
            </a:extLst>
          </p:cNvPr>
          <p:cNvSpPr txBox="1"/>
          <p:nvPr/>
        </p:nvSpPr>
        <p:spPr>
          <a:xfrm>
            <a:off x="2742253" y="977760"/>
            <a:ext cx="34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ТИПОЛОГИЯ ПРОЕКТА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2DCA62-32F3-4DC0-8013-7A33B4F3892B}"/>
              </a:ext>
            </a:extLst>
          </p:cNvPr>
          <p:cNvSpPr txBox="1"/>
          <p:nvPr/>
        </p:nvSpPr>
        <p:spPr>
          <a:xfrm>
            <a:off x="7609463" y="1217436"/>
            <a:ext cx="3340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город Стерлитамак</a:t>
            </a:r>
          </a:p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Уличный комитет </a:t>
            </a:r>
            <a:r>
              <a:rPr lang="ru-RU" sz="1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ул.Машиностроителей</a:t>
            </a:r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88EBE9-CB00-4A2D-93B7-25CAC2F6DB9F}"/>
              </a:ext>
            </a:extLst>
          </p:cNvPr>
          <p:cNvSpPr txBox="1"/>
          <p:nvPr/>
        </p:nvSpPr>
        <p:spPr>
          <a:xfrm>
            <a:off x="2900570" y="1213947"/>
            <a:ext cx="3425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Автомобильные дороги и сооружения на них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9F12943-5D19-4B76-972B-D49280F18711}"/>
              </a:ext>
            </a:extLst>
          </p:cNvPr>
          <p:cNvCxnSpPr/>
          <p:nvPr/>
        </p:nvCxnSpPr>
        <p:spPr>
          <a:xfrm>
            <a:off x="7493849" y="1034306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EF884F01-55CA-4A86-A77A-ED46D95D86F5}"/>
              </a:ext>
            </a:extLst>
          </p:cNvPr>
          <p:cNvCxnSpPr/>
          <p:nvPr/>
        </p:nvCxnSpPr>
        <p:spPr>
          <a:xfrm>
            <a:off x="2775281" y="1050722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0095A5F-1EC7-4D8E-87C7-65E374345960}"/>
              </a:ext>
            </a:extLst>
          </p:cNvPr>
          <p:cNvSpPr txBox="1"/>
          <p:nvPr/>
        </p:nvSpPr>
        <p:spPr>
          <a:xfrm>
            <a:off x="2570843" y="3059458"/>
            <a:ext cx="2325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до реализации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DA7ADA-EDC6-4367-8F4D-E2AB2C1A25DE}"/>
              </a:ext>
            </a:extLst>
          </p:cNvPr>
          <p:cNvSpPr txBox="1"/>
          <p:nvPr/>
        </p:nvSpPr>
        <p:spPr>
          <a:xfrm>
            <a:off x="7154141" y="3051012"/>
            <a:ext cx="3278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после реализации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3D31E5-B154-4384-90ED-595176FFF0A2}"/>
              </a:ext>
            </a:extLst>
          </p:cNvPr>
          <p:cNvSpPr txBox="1"/>
          <p:nvPr/>
        </p:nvSpPr>
        <p:spPr>
          <a:xfrm>
            <a:off x="7609463" y="1825481"/>
            <a:ext cx="5646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F15758-D57B-4217-B106-D0F04F5ADB2C}"/>
              </a:ext>
            </a:extLst>
          </p:cNvPr>
          <p:cNvSpPr txBox="1"/>
          <p:nvPr/>
        </p:nvSpPr>
        <p:spPr>
          <a:xfrm>
            <a:off x="7637290" y="2101450"/>
            <a:ext cx="33827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программы будет произведено асфальтирование дорожного полотна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B110DD-189C-40EB-82F4-1635C7635B38}"/>
              </a:ext>
            </a:extLst>
          </p:cNvPr>
          <p:cNvSpPr txBox="1"/>
          <p:nvPr/>
        </p:nvSpPr>
        <p:spPr>
          <a:xfrm>
            <a:off x="1512730" y="1847911"/>
            <a:ext cx="5510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проекта:   400 человек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7302AA-00D1-420C-AC1F-420D4ED65611}"/>
              </a:ext>
            </a:extLst>
          </p:cNvPr>
          <p:cNvSpPr txBox="1"/>
          <p:nvPr/>
        </p:nvSpPr>
        <p:spPr>
          <a:xfrm>
            <a:off x="6579058" y="1962951"/>
            <a:ext cx="460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  <p:graphicFrame>
        <p:nvGraphicFramePr>
          <p:cNvPr id="17" name="Таблица 26">
            <a:extLst>
              <a:ext uri="{FF2B5EF4-FFF2-40B4-BE49-F238E27FC236}">
                <a16:creationId xmlns:a16="http://schemas.microsoft.com/office/drawing/2014/main" id="{B3E95A4B-B1B0-44A6-9414-83952CCE3F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922773"/>
              </p:ext>
            </p:extLst>
          </p:nvPr>
        </p:nvGraphicFramePr>
        <p:xfrm>
          <a:off x="1880517" y="2282218"/>
          <a:ext cx="5490072" cy="77724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448117">
                  <a:extLst>
                    <a:ext uri="{9D8B030D-6E8A-4147-A177-3AD203B41FA5}">
                      <a16:colId xmlns:a16="http://schemas.microsoft.com/office/drawing/2014/main" val="618746572"/>
                    </a:ext>
                  </a:extLst>
                </a:gridCol>
                <a:gridCol w="1333817">
                  <a:extLst>
                    <a:ext uri="{9D8B030D-6E8A-4147-A177-3AD203B41FA5}">
                      <a16:colId xmlns:a16="http://schemas.microsoft.com/office/drawing/2014/main" val="2736438441"/>
                    </a:ext>
                  </a:extLst>
                </a:gridCol>
                <a:gridCol w="1182372">
                  <a:extLst>
                    <a:ext uri="{9D8B030D-6E8A-4147-A177-3AD203B41FA5}">
                      <a16:colId xmlns:a16="http://schemas.microsoft.com/office/drawing/2014/main" val="604594242"/>
                    </a:ext>
                  </a:extLst>
                </a:gridCol>
                <a:gridCol w="1525766">
                  <a:extLst>
                    <a:ext uri="{9D8B030D-6E8A-4147-A177-3AD203B41FA5}">
                      <a16:colId xmlns:a16="http://schemas.microsoft.com/office/drawing/2014/main" val="34421698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РБ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 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Спонсоры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221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1 077 000,00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1 077 000,00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162 126,25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162 126,25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107 700,00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107 700,00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96 930,00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96 930,00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676353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92D58102-13BB-4111-967D-DFDF0C3B6B3F}"/>
              </a:ext>
            </a:extLst>
          </p:cNvPr>
          <p:cNvSpPr txBox="1"/>
          <p:nvPr/>
        </p:nvSpPr>
        <p:spPr>
          <a:xfrm>
            <a:off x="1171928" y="2516264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6519B0-34F2-49CA-A4CF-635A916EC1F4}"/>
              </a:ext>
            </a:extLst>
          </p:cNvPr>
          <p:cNvSpPr txBox="1"/>
          <p:nvPr/>
        </p:nvSpPr>
        <p:spPr>
          <a:xfrm>
            <a:off x="1166353" y="2763615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CF1DBD2-0B69-415D-8C27-ECE2E849C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264" y="3319564"/>
            <a:ext cx="5943518" cy="344395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800FE8F-10FF-4ECA-BD8D-BF4AEBBDBA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" b="1744"/>
          <a:stretch/>
        </p:blipFill>
        <p:spPr>
          <a:xfrm>
            <a:off x="1835415" y="3319564"/>
            <a:ext cx="3657599" cy="344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568931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FCD07290-3640-46D0-BF95-D05AF6B8B18A}"/>
              </a:ext>
            </a:extLst>
          </p:cNvPr>
          <p:cNvSpPr/>
          <p:nvPr/>
        </p:nvSpPr>
        <p:spPr>
          <a:xfrm>
            <a:off x="7376849" y="1011326"/>
            <a:ext cx="4483223" cy="67470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573C489E-AA00-424F-A6BA-301BB2C6F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106" y="167879"/>
            <a:ext cx="10053483" cy="68306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(асфальтирование) улицы Первомайская от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ул.Интернациональная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дома № 15 ул. Первомайская городского округа город Стерлитамак Республики Башкортостан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382769-2161-454A-9F85-9849CB76D25D}"/>
              </a:ext>
            </a:extLst>
          </p:cNvPr>
          <p:cNvSpPr txBox="1"/>
          <p:nvPr/>
        </p:nvSpPr>
        <p:spPr>
          <a:xfrm>
            <a:off x="7493849" y="983287"/>
            <a:ext cx="33402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ОБРАЗОВАНИЕ….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106919-C4BB-4194-8223-9306841BA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308" y="1003057"/>
            <a:ext cx="4480948" cy="7080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C6A40C-82FC-4033-B90F-84202C86B16B}"/>
              </a:ext>
            </a:extLst>
          </p:cNvPr>
          <p:cNvSpPr txBox="1"/>
          <p:nvPr/>
        </p:nvSpPr>
        <p:spPr>
          <a:xfrm>
            <a:off x="2113243" y="963401"/>
            <a:ext cx="34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ТИПОЛОГИЯ ПРОЕКТА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A31CEE-13D7-4C02-B456-731DC7680B30}"/>
              </a:ext>
            </a:extLst>
          </p:cNvPr>
          <p:cNvSpPr txBox="1"/>
          <p:nvPr/>
        </p:nvSpPr>
        <p:spPr>
          <a:xfrm>
            <a:off x="7609463" y="1199588"/>
            <a:ext cx="3340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город Стерлитамак</a:t>
            </a:r>
          </a:p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 Уличный комитет № 59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E597D7-4D32-40AC-9A08-B112292B18A3}"/>
              </a:ext>
            </a:extLst>
          </p:cNvPr>
          <p:cNvSpPr txBox="1"/>
          <p:nvPr/>
        </p:nvSpPr>
        <p:spPr>
          <a:xfrm>
            <a:off x="2271560" y="1199588"/>
            <a:ext cx="3425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Автомобильные дороги и сооружения на них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F51A8F16-901A-4D78-ADA3-5B12B1EB68E9}"/>
              </a:ext>
            </a:extLst>
          </p:cNvPr>
          <p:cNvCxnSpPr/>
          <p:nvPr/>
        </p:nvCxnSpPr>
        <p:spPr>
          <a:xfrm>
            <a:off x="7493849" y="1016458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986BB2DF-E336-4BED-8029-2667427CFD7E}"/>
              </a:ext>
            </a:extLst>
          </p:cNvPr>
          <p:cNvCxnSpPr/>
          <p:nvPr/>
        </p:nvCxnSpPr>
        <p:spPr>
          <a:xfrm>
            <a:off x="2146271" y="1036363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70F8D55-FF3B-44D4-8B3F-D4731CB7EF3A}"/>
              </a:ext>
            </a:extLst>
          </p:cNvPr>
          <p:cNvSpPr txBox="1"/>
          <p:nvPr/>
        </p:nvSpPr>
        <p:spPr>
          <a:xfrm>
            <a:off x="3442599" y="3022766"/>
            <a:ext cx="2325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до реализации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2ED2E4-14DF-4EF2-8221-663BAD250A53}"/>
              </a:ext>
            </a:extLst>
          </p:cNvPr>
          <p:cNvSpPr txBox="1"/>
          <p:nvPr/>
        </p:nvSpPr>
        <p:spPr>
          <a:xfrm>
            <a:off x="7609463" y="3018247"/>
            <a:ext cx="3278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после реализации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A5D1A3-101D-4B6A-B4D5-3D47631C1BE4}"/>
              </a:ext>
            </a:extLst>
          </p:cNvPr>
          <p:cNvSpPr txBox="1"/>
          <p:nvPr/>
        </p:nvSpPr>
        <p:spPr>
          <a:xfrm>
            <a:off x="7609463" y="1869702"/>
            <a:ext cx="5646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80E7FB-BF07-4A44-BB41-E2AE43B1ADAB}"/>
              </a:ext>
            </a:extLst>
          </p:cNvPr>
          <p:cNvSpPr txBox="1"/>
          <p:nvPr/>
        </p:nvSpPr>
        <p:spPr>
          <a:xfrm>
            <a:off x="7656170" y="2208256"/>
            <a:ext cx="32468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программы будет произведено асфальтирование дорожного полотна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29BA17-B26E-45B7-B67B-3F0796702977}"/>
              </a:ext>
            </a:extLst>
          </p:cNvPr>
          <p:cNvSpPr txBox="1"/>
          <p:nvPr/>
        </p:nvSpPr>
        <p:spPr>
          <a:xfrm>
            <a:off x="1512730" y="1830063"/>
            <a:ext cx="4030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проекта:   500 человек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279AEF-CF28-4063-9D42-6E82E7B4C63F}"/>
              </a:ext>
            </a:extLst>
          </p:cNvPr>
          <p:cNvSpPr txBox="1"/>
          <p:nvPr/>
        </p:nvSpPr>
        <p:spPr>
          <a:xfrm>
            <a:off x="6579058" y="1945103"/>
            <a:ext cx="460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  <p:graphicFrame>
        <p:nvGraphicFramePr>
          <p:cNvPr id="17" name="Таблица 26">
            <a:extLst>
              <a:ext uri="{FF2B5EF4-FFF2-40B4-BE49-F238E27FC236}">
                <a16:creationId xmlns:a16="http://schemas.microsoft.com/office/drawing/2014/main" id="{DE96E4D2-8FE5-4EAD-88AF-ECFD4C2B2F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4310438"/>
              </p:ext>
            </p:extLst>
          </p:nvPr>
        </p:nvGraphicFramePr>
        <p:xfrm>
          <a:off x="1880517" y="2264370"/>
          <a:ext cx="5490072" cy="77724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448117">
                  <a:extLst>
                    <a:ext uri="{9D8B030D-6E8A-4147-A177-3AD203B41FA5}">
                      <a16:colId xmlns:a16="http://schemas.microsoft.com/office/drawing/2014/main" val="618746572"/>
                    </a:ext>
                  </a:extLst>
                </a:gridCol>
                <a:gridCol w="1333817">
                  <a:extLst>
                    <a:ext uri="{9D8B030D-6E8A-4147-A177-3AD203B41FA5}">
                      <a16:colId xmlns:a16="http://schemas.microsoft.com/office/drawing/2014/main" val="2736438441"/>
                    </a:ext>
                  </a:extLst>
                </a:gridCol>
                <a:gridCol w="1182372">
                  <a:extLst>
                    <a:ext uri="{9D8B030D-6E8A-4147-A177-3AD203B41FA5}">
                      <a16:colId xmlns:a16="http://schemas.microsoft.com/office/drawing/2014/main" val="604594242"/>
                    </a:ext>
                  </a:extLst>
                </a:gridCol>
                <a:gridCol w="1525766">
                  <a:extLst>
                    <a:ext uri="{9D8B030D-6E8A-4147-A177-3AD203B41FA5}">
                      <a16:colId xmlns:a16="http://schemas.microsoft.com/office/drawing/2014/main" val="34421698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РБ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 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Спонсоры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221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1 028 000,00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1 028 000,00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154 320,04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154 320,04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103 000,00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103 000,00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103 000,00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103 000,00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676353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D3CB7B3-9645-468E-925F-9E9794956552}"/>
              </a:ext>
            </a:extLst>
          </p:cNvPr>
          <p:cNvSpPr txBox="1"/>
          <p:nvPr/>
        </p:nvSpPr>
        <p:spPr>
          <a:xfrm>
            <a:off x="1192037" y="2517260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7F338B-F350-4217-AA73-E18B93DD1EDD}"/>
              </a:ext>
            </a:extLst>
          </p:cNvPr>
          <p:cNvSpPr txBox="1"/>
          <p:nvPr/>
        </p:nvSpPr>
        <p:spPr>
          <a:xfrm>
            <a:off x="1186462" y="2764611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CD7951A-A83B-4F44-B232-3FB0501DC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361" y="3288961"/>
            <a:ext cx="4627032" cy="347027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2B21502-4FBA-4004-B90B-D50FBADD9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559" y="3288961"/>
            <a:ext cx="4934030" cy="347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85551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A3C6E235-68E7-4A74-A881-17CE769471E1}"/>
              </a:ext>
            </a:extLst>
          </p:cNvPr>
          <p:cNvSpPr/>
          <p:nvPr/>
        </p:nvSpPr>
        <p:spPr>
          <a:xfrm>
            <a:off x="7376849" y="1013146"/>
            <a:ext cx="4483223" cy="67470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65E9C97-F263-4A6D-B22B-8B1170A06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150077"/>
            <a:ext cx="11413995" cy="68306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акустическим оборудованием актового зала в детско-подростковом клубе «Эдельвейс» городского округа город Стерлитамак Республики Башкортостан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E80FA1-BE2D-48E2-A256-42E22605A751}"/>
              </a:ext>
            </a:extLst>
          </p:cNvPr>
          <p:cNvSpPr txBox="1"/>
          <p:nvPr/>
        </p:nvSpPr>
        <p:spPr>
          <a:xfrm>
            <a:off x="7493849" y="985107"/>
            <a:ext cx="33402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ОБРАЗОВАНИЕ….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D51383-9BB8-4E00-A244-4C7C53C8F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308" y="1004877"/>
            <a:ext cx="4480948" cy="7080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9FCE55-A17C-46D6-85A9-A9E738830BFF}"/>
              </a:ext>
            </a:extLst>
          </p:cNvPr>
          <p:cNvSpPr txBox="1"/>
          <p:nvPr/>
        </p:nvSpPr>
        <p:spPr>
          <a:xfrm>
            <a:off x="2113243" y="965221"/>
            <a:ext cx="34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ТИПОЛОГИЯ ПРОЕКТА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233344-0D5B-4DF6-BF7A-B4EA8D94C20B}"/>
              </a:ext>
            </a:extLst>
          </p:cNvPr>
          <p:cNvSpPr txBox="1"/>
          <p:nvPr/>
        </p:nvSpPr>
        <p:spPr>
          <a:xfrm>
            <a:off x="7609463" y="1201408"/>
            <a:ext cx="3340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город Стерлитамак</a:t>
            </a:r>
          </a:p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 Уличный комитет №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8A2096-62FE-4A32-8851-A9951FD3C27B}"/>
              </a:ext>
            </a:extLst>
          </p:cNvPr>
          <p:cNvSpPr txBox="1"/>
          <p:nvPr/>
        </p:nvSpPr>
        <p:spPr>
          <a:xfrm>
            <a:off x="2271560" y="1201408"/>
            <a:ext cx="3425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образования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BAE49615-F835-4878-9F67-5805D890D9AA}"/>
              </a:ext>
            </a:extLst>
          </p:cNvPr>
          <p:cNvCxnSpPr/>
          <p:nvPr/>
        </p:nvCxnSpPr>
        <p:spPr>
          <a:xfrm>
            <a:off x="7493849" y="1018278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50D60AFE-5F52-4EB9-8839-E47170489260}"/>
              </a:ext>
            </a:extLst>
          </p:cNvPr>
          <p:cNvCxnSpPr/>
          <p:nvPr/>
        </p:nvCxnSpPr>
        <p:spPr>
          <a:xfrm>
            <a:off x="2146271" y="1038183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9A94E34-6D8B-4C44-A340-A16B8246FEF1}"/>
              </a:ext>
            </a:extLst>
          </p:cNvPr>
          <p:cNvSpPr txBox="1"/>
          <p:nvPr/>
        </p:nvSpPr>
        <p:spPr>
          <a:xfrm>
            <a:off x="2501566" y="3085698"/>
            <a:ext cx="2325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до реализации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66B986-9C29-45EE-8C64-A457164727B8}"/>
              </a:ext>
            </a:extLst>
          </p:cNvPr>
          <p:cNvSpPr txBox="1"/>
          <p:nvPr/>
        </p:nvSpPr>
        <p:spPr>
          <a:xfrm>
            <a:off x="7412001" y="3115489"/>
            <a:ext cx="3278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после реализации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D06DD3-37CC-4DE9-BBFB-5E2163B92EF2}"/>
              </a:ext>
            </a:extLst>
          </p:cNvPr>
          <p:cNvSpPr txBox="1"/>
          <p:nvPr/>
        </p:nvSpPr>
        <p:spPr>
          <a:xfrm>
            <a:off x="7665411" y="1828276"/>
            <a:ext cx="5646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проекта:</a:t>
            </a:r>
          </a:p>
          <a:p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E505D3-3AB4-40F3-A50F-2D6DCDAC2BA6}"/>
              </a:ext>
            </a:extLst>
          </p:cNvPr>
          <p:cNvSpPr txBox="1"/>
          <p:nvPr/>
        </p:nvSpPr>
        <p:spPr>
          <a:xfrm>
            <a:off x="7637290" y="2058120"/>
            <a:ext cx="3711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Приобретено акустическое оборудование для актового зала (радиосистема, микшерный пульт, сабвуфер, сценический монитор, микрофоны)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06F80A-51C6-42C5-930F-028871B34ACF}"/>
              </a:ext>
            </a:extLst>
          </p:cNvPr>
          <p:cNvSpPr txBox="1"/>
          <p:nvPr/>
        </p:nvSpPr>
        <p:spPr>
          <a:xfrm>
            <a:off x="1512730" y="1831883"/>
            <a:ext cx="5510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проекта:   300 человек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8B06BB-1F39-44B5-BEC2-45D391FC9AB8}"/>
              </a:ext>
            </a:extLst>
          </p:cNvPr>
          <p:cNvSpPr txBox="1"/>
          <p:nvPr/>
        </p:nvSpPr>
        <p:spPr>
          <a:xfrm>
            <a:off x="6579058" y="1946923"/>
            <a:ext cx="460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  <p:graphicFrame>
        <p:nvGraphicFramePr>
          <p:cNvPr id="17" name="Таблица 26">
            <a:extLst>
              <a:ext uri="{FF2B5EF4-FFF2-40B4-BE49-F238E27FC236}">
                <a16:creationId xmlns:a16="http://schemas.microsoft.com/office/drawing/2014/main" id="{3F4408E6-39C8-4CD6-AAF1-E7C83F596B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510830"/>
              </p:ext>
            </p:extLst>
          </p:nvPr>
        </p:nvGraphicFramePr>
        <p:xfrm>
          <a:off x="1880517" y="2266190"/>
          <a:ext cx="5490072" cy="77724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448117">
                  <a:extLst>
                    <a:ext uri="{9D8B030D-6E8A-4147-A177-3AD203B41FA5}">
                      <a16:colId xmlns:a16="http://schemas.microsoft.com/office/drawing/2014/main" val="618746572"/>
                    </a:ext>
                  </a:extLst>
                </a:gridCol>
                <a:gridCol w="1333817">
                  <a:extLst>
                    <a:ext uri="{9D8B030D-6E8A-4147-A177-3AD203B41FA5}">
                      <a16:colId xmlns:a16="http://schemas.microsoft.com/office/drawing/2014/main" val="2736438441"/>
                    </a:ext>
                  </a:extLst>
                </a:gridCol>
                <a:gridCol w="1182372">
                  <a:extLst>
                    <a:ext uri="{9D8B030D-6E8A-4147-A177-3AD203B41FA5}">
                      <a16:colId xmlns:a16="http://schemas.microsoft.com/office/drawing/2014/main" val="604594242"/>
                    </a:ext>
                  </a:extLst>
                </a:gridCol>
                <a:gridCol w="1525766">
                  <a:extLst>
                    <a:ext uri="{9D8B030D-6E8A-4147-A177-3AD203B41FA5}">
                      <a16:colId xmlns:a16="http://schemas.microsoft.com/office/drawing/2014/main" val="34421698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РБ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 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Спонсоры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221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1 153 000,00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839 063,80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173 386,33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126 177,10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92 300,00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83 906,39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115 300,00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67 168,77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676353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B55C7403-2BD5-4720-AB0B-D26279C65395}"/>
              </a:ext>
            </a:extLst>
          </p:cNvPr>
          <p:cNvSpPr txBox="1"/>
          <p:nvPr/>
        </p:nvSpPr>
        <p:spPr>
          <a:xfrm>
            <a:off x="1204745" y="2508567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74BBEA-9A47-493F-A349-5EEB390F655F}"/>
              </a:ext>
            </a:extLst>
          </p:cNvPr>
          <p:cNvSpPr txBox="1"/>
          <p:nvPr/>
        </p:nvSpPr>
        <p:spPr>
          <a:xfrm>
            <a:off x="1199170" y="2755918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A0B54F3-199F-4BEB-BE7C-B8F2893796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" t="33259" b="16163"/>
          <a:stretch/>
        </p:blipFill>
        <p:spPr>
          <a:xfrm>
            <a:off x="6667763" y="3381560"/>
            <a:ext cx="4992395" cy="338633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38A2A03-D5BC-4857-9412-043E6D5D69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5" t="11565" r="545" b="29705"/>
          <a:stretch/>
        </p:blipFill>
        <p:spPr>
          <a:xfrm>
            <a:off x="1512730" y="3381560"/>
            <a:ext cx="4873973" cy="338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43631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79FF5D26-87FC-49A5-A640-2900FBE9BE20}"/>
              </a:ext>
            </a:extLst>
          </p:cNvPr>
          <p:cNvSpPr/>
          <p:nvPr/>
        </p:nvSpPr>
        <p:spPr>
          <a:xfrm>
            <a:off x="7376849" y="1135706"/>
            <a:ext cx="4483223" cy="67470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4AC039-AAD8-473D-9894-3E35106DD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366" y="183864"/>
            <a:ext cx="9944796" cy="68306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амфитеатра для молодежного пространства у фонтана по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пр.Октября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 город Стерлитамак Республики Башкортостан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B13007-D3E6-4E69-89F0-531DC2C11B15}"/>
              </a:ext>
            </a:extLst>
          </p:cNvPr>
          <p:cNvSpPr txBox="1"/>
          <p:nvPr/>
        </p:nvSpPr>
        <p:spPr>
          <a:xfrm>
            <a:off x="7493849" y="1107667"/>
            <a:ext cx="33402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ОБРАЗОВАНИЕ….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F76590-2A0D-4B0F-906D-FD9314BD5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308" y="1127437"/>
            <a:ext cx="4480948" cy="7080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808736-2BE6-4B5B-B29E-6E2BE59A68B4}"/>
              </a:ext>
            </a:extLst>
          </p:cNvPr>
          <p:cNvSpPr txBox="1"/>
          <p:nvPr/>
        </p:nvSpPr>
        <p:spPr>
          <a:xfrm>
            <a:off x="2113243" y="1087781"/>
            <a:ext cx="34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ТИПОЛОГИЯ ПРОЕКТА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81FD3E-CF0D-4DF1-8491-11112EA84D98}"/>
              </a:ext>
            </a:extLst>
          </p:cNvPr>
          <p:cNvSpPr txBox="1"/>
          <p:nvPr/>
        </p:nvSpPr>
        <p:spPr>
          <a:xfrm>
            <a:off x="7609463" y="1323968"/>
            <a:ext cx="3340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город Стерлитамак</a:t>
            </a:r>
          </a:p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МКД № 30 </a:t>
            </a:r>
            <a:r>
              <a:rPr lang="ru-RU" sz="1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ул.Социалистическая</a:t>
            </a:r>
            <a:endParaRPr lang="ru-RU" sz="120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A81C6F-B392-456D-AD9C-701650382CE0}"/>
              </a:ext>
            </a:extLst>
          </p:cNvPr>
          <p:cNvSpPr txBox="1"/>
          <p:nvPr/>
        </p:nvSpPr>
        <p:spPr>
          <a:xfrm>
            <a:off x="2271560" y="1323968"/>
            <a:ext cx="3425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Места массового отдыха и объекты организации благоустройства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46F0495-B7A1-498A-AC0C-CF239E11B838}"/>
              </a:ext>
            </a:extLst>
          </p:cNvPr>
          <p:cNvCxnSpPr/>
          <p:nvPr/>
        </p:nvCxnSpPr>
        <p:spPr>
          <a:xfrm>
            <a:off x="7493849" y="1140838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E3F556F1-9AB4-49ED-ABD9-172872F134E3}"/>
              </a:ext>
            </a:extLst>
          </p:cNvPr>
          <p:cNvCxnSpPr/>
          <p:nvPr/>
        </p:nvCxnSpPr>
        <p:spPr>
          <a:xfrm>
            <a:off x="2146271" y="1160743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807CAFF-26D0-4C92-91BD-4ADD74C3870E}"/>
              </a:ext>
            </a:extLst>
          </p:cNvPr>
          <p:cNvSpPr txBox="1"/>
          <p:nvPr/>
        </p:nvSpPr>
        <p:spPr>
          <a:xfrm>
            <a:off x="2617789" y="3161424"/>
            <a:ext cx="2325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до реализации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A63555-ECDB-42D6-BBC8-9ACA58D958DB}"/>
              </a:ext>
            </a:extLst>
          </p:cNvPr>
          <p:cNvSpPr txBox="1"/>
          <p:nvPr/>
        </p:nvSpPr>
        <p:spPr>
          <a:xfrm>
            <a:off x="7210089" y="3183002"/>
            <a:ext cx="3278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после реализации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2A1044-5D00-4928-9019-D0B863FAB3AB}"/>
              </a:ext>
            </a:extLst>
          </p:cNvPr>
          <p:cNvSpPr txBox="1"/>
          <p:nvPr/>
        </p:nvSpPr>
        <p:spPr>
          <a:xfrm>
            <a:off x="7752550" y="2043170"/>
            <a:ext cx="33800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монолитных железобетонных конструкций с деревянными покрытиями и благоустройством территории (брусчатка и озеленение)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7165ED-976A-4F7A-9299-3B2C84E26E61}"/>
              </a:ext>
            </a:extLst>
          </p:cNvPr>
          <p:cNvSpPr txBox="1"/>
          <p:nvPr/>
        </p:nvSpPr>
        <p:spPr>
          <a:xfrm>
            <a:off x="1512730" y="1954443"/>
            <a:ext cx="5510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проекта:   500 человек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D92020-C142-493C-BC2F-888E1B5FF293}"/>
              </a:ext>
            </a:extLst>
          </p:cNvPr>
          <p:cNvSpPr txBox="1"/>
          <p:nvPr/>
        </p:nvSpPr>
        <p:spPr>
          <a:xfrm>
            <a:off x="6579058" y="2069483"/>
            <a:ext cx="460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  <p:graphicFrame>
        <p:nvGraphicFramePr>
          <p:cNvPr id="16" name="Таблица 26">
            <a:extLst>
              <a:ext uri="{FF2B5EF4-FFF2-40B4-BE49-F238E27FC236}">
                <a16:creationId xmlns:a16="http://schemas.microsoft.com/office/drawing/2014/main" id="{A9F463DC-A626-4019-8BD8-58B229CC8C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637595"/>
              </p:ext>
            </p:extLst>
          </p:nvPr>
        </p:nvGraphicFramePr>
        <p:xfrm>
          <a:off x="1880517" y="2388750"/>
          <a:ext cx="5490072" cy="77724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448117">
                  <a:extLst>
                    <a:ext uri="{9D8B030D-6E8A-4147-A177-3AD203B41FA5}">
                      <a16:colId xmlns:a16="http://schemas.microsoft.com/office/drawing/2014/main" val="618746572"/>
                    </a:ext>
                  </a:extLst>
                </a:gridCol>
                <a:gridCol w="1333817">
                  <a:extLst>
                    <a:ext uri="{9D8B030D-6E8A-4147-A177-3AD203B41FA5}">
                      <a16:colId xmlns:a16="http://schemas.microsoft.com/office/drawing/2014/main" val="2736438441"/>
                    </a:ext>
                  </a:extLst>
                </a:gridCol>
                <a:gridCol w="1182372">
                  <a:extLst>
                    <a:ext uri="{9D8B030D-6E8A-4147-A177-3AD203B41FA5}">
                      <a16:colId xmlns:a16="http://schemas.microsoft.com/office/drawing/2014/main" val="604594242"/>
                    </a:ext>
                  </a:extLst>
                </a:gridCol>
                <a:gridCol w="1525766">
                  <a:extLst>
                    <a:ext uri="{9D8B030D-6E8A-4147-A177-3AD203B41FA5}">
                      <a16:colId xmlns:a16="http://schemas.microsoft.com/office/drawing/2014/main" val="34421698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РБ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 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Спонсоры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221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1 138 000,00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1 107 002,48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171 523,34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166 851,28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113 500,00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110 408,42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113 500,00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110 408,42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676353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D1993999-385B-4D46-B6FA-D522CA338961}"/>
              </a:ext>
            </a:extLst>
          </p:cNvPr>
          <p:cNvSpPr txBox="1"/>
          <p:nvPr/>
        </p:nvSpPr>
        <p:spPr>
          <a:xfrm>
            <a:off x="1213054" y="2660008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6F5E16-AF87-4235-8016-18892E0DAFFE}"/>
              </a:ext>
            </a:extLst>
          </p:cNvPr>
          <p:cNvSpPr txBox="1"/>
          <p:nvPr/>
        </p:nvSpPr>
        <p:spPr>
          <a:xfrm>
            <a:off x="1207479" y="2907359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92088C9-C89F-40D0-AA61-D4251C03CB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560" y="3433856"/>
            <a:ext cx="3018409" cy="326274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11710A8-B12D-48EC-A319-312B3149E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212" y="3439898"/>
            <a:ext cx="5490072" cy="325670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13D991B-EC48-4D30-8135-0C55FD415C45}"/>
              </a:ext>
            </a:extLst>
          </p:cNvPr>
          <p:cNvSpPr txBox="1"/>
          <p:nvPr/>
        </p:nvSpPr>
        <p:spPr>
          <a:xfrm>
            <a:off x="7665411" y="1828276"/>
            <a:ext cx="5646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проекта:</a:t>
            </a:r>
          </a:p>
          <a:p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739535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201669-5EE7-4795-9DEB-37DD9C073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5243" y="200313"/>
            <a:ext cx="11413995" cy="683066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(асфальтирование) улицы Арсланова от дома № 44 до дома № 53 городского округа город Стерлитамак Республики Башкортостан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ADEB3C-3369-44C6-A4EC-CCAA2938F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063" y="1019435"/>
            <a:ext cx="4480948" cy="7080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575086-82C5-4EE9-92CB-215462C95B62}"/>
              </a:ext>
            </a:extLst>
          </p:cNvPr>
          <p:cNvSpPr txBox="1"/>
          <p:nvPr/>
        </p:nvSpPr>
        <p:spPr>
          <a:xfrm>
            <a:off x="2130998" y="979779"/>
            <a:ext cx="34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ТИПОЛОГИЯ ПРОЕКТА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839979-B8DF-49ED-A8EE-20908E2A4DC9}"/>
              </a:ext>
            </a:extLst>
          </p:cNvPr>
          <p:cNvSpPr txBox="1"/>
          <p:nvPr/>
        </p:nvSpPr>
        <p:spPr>
          <a:xfrm>
            <a:off x="2289315" y="1215966"/>
            <a:ext cx="3425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Автомобильные дороги и сооружения на них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54A59C37-ACEF-457D-95BD-1DEDD2396BAE}"/>
              </a:ext>
            </a:extLst>
          </p:cNvPr>
          <p:cNvCxnSpPr>
            <a:cxnSpLocks/>
          </p:cNvCxnSpPr>
          <p:nvPr/>
        </p:nvCxnSpPr>
        <p:spPr>
          <a:xfrm>
            <a:off x="2164026" y="1052741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4097446-1B6F-489C-9735-F4CF416AC340}"/>
              </a:ext>
            </a:extLst>
          </p:cNvPr>
          <p:cNvSpPr txBox="1"/>
          <p:nvPr/>
        </p:nvSpPr>
        <p:spPr>
          <a:xfrm>
            <a:off x="3122562" y="3075425"/>
            <a:ext cx="2325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до реализации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68E104-D339-44A5-9791-57E70D4351E0}"/>
              </a:ext>
            </a:extLst>
          </p:cNvPr>
          <p:cNvSpPr txBox="1"/>
          <p:nvPr/>
        </p:nvSpPr>
        <p:spPr>
          <a:xfrm>
            <a:off x="7313118" y="3096797"/>
            <a:ext cx="3278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после реализации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CDE121-7CDD-4314-A413-07DA126BB756}"/>
              </a:ext>
            </a:extLst>
          </p:cNvPr>
          <p:cNvSpPr txBox="1"/>
          <p:nvPr/>
        </p:nvSpPr>
        <p:spPr>
          <a:xfrm>
            <a:off x="7627218" y="1886080"/>
            <a:ext cx="5646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867D3A-022D-4557-AE38-D7871184B26F}"/>
              </a:ext>
            </a:extLst>
          </p:cNvPr>
          <p:cNvSpPr txBox="1"/>
          <p:nvPr/>
        </p:nvSpPr>
        <p:spPr>
          <a:xfrm>
            <a:off x="7627218" y="2280748"/>
            <a:ext cx="30869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программы  произведено асфальтирование дорожного полотна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4D5663-1DEF-48B1-91DB-BDC792B2AE67}"/>
              </a:ext>
            </a:extLst>
          </p:cNvPr>
          <p:cNvSpPr txBox="1"/>
          <p:nvPr/>
        </p:nvSpPr>
        <p:spPr>
          <a:xfrm>
            <a:off x="1530485" y="1846441"/>
            <a:ext cx="5510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проекта:   300 человек</a:t>
            </a:r>
          </a:p>
        </p:txBody>
      </p:sp>
      <p:graphicFrame>
        <p:nvGraphicFramePr>
          <p:cNvPr id="14" name="Таблица 26">
            <a:extLst>
              <a:ext uri="{FF2B5EF4-FFF2-40B4-BE49-F238E27FC236}">
                <a16:creationId xmlns:a16="http://schemas.microsoft.com/office/drawing/2014/main" id="{6ECBC76A-5D14-4E58-A4A5-D3F206FFD6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453875"/>
              </p:ext>
            </p:extLst>
          </p:nvPr>
        </p:nvGraphicFramePr>
        <p:xfrm>
          <a:off x="1898272" y="2280748"/>
          <a:ext cx="5490072" cy="77724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448117">
                  <a:extLst>
                    <a:ext uri="{9D8B030D-6E8A-4147-A177-3AD203B41FA5}">
                      <a16:colId xmlns:a16="http://schemas.microsoft.com/office/drawing/2014/main" val="618746572"/>
                    </a:ext>
                  </a:extLst>
                </a:gridCol>
                <a:gridCol w="1333817">
                  <a:extLst>
                    <a:ext uri="{9D8B030D-6E8A-4147-A177-3AD203B41FA5}">
                      <a16:colId xmlns:a16="http://schemas.microsoft.com/office/drawing/2014/main" val="2736438441"/>
                    </a:ext>
                  </a:extLst>
                </a:gridCol>
                <a:gridCol w="1182372">
                  <a:extLst>
                    <a:ext uri="{9D8B030D-6E8A-4147-A177-3AD203B41FA5}">
                      <a16:colId xmlns:a16="http://schemas.microsoft.com/office/drawing/2014/main" val="604594242"/>
                    </a:ext>
                  </a:extLst>
                </a:gridCol>
                <a:gridCol w="1525766">
                  <a:extLst>
                    <a:ext uri="{9D8B030D-6E8A-4147-A177-3AD203B41FA5}">
                      <a16:colId xmlns:a16="http://schemas.microsoft.com/office/drawing/2014/main" val="34421698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РБ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 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Спонсоры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221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993 900,00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993 900,00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149 114,78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149 114,78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79 520,00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79 520,00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79 520,00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79 520,00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67635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D8390DB8-9AA7-4C7C-B1A1-ABDBC99089CE}"/>
              </a:ext>
            </a:extLst>
          </p:cNvPr>
          <p:cNvSpPr txBox="1"/>
          <p:nvPr/>
        </p:nvSpPr>
        <p:spPr>
          <a:xfrm>
            <a:off x="1238335" y="2531981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CA173D-0688-42EC-B05F-ED29AAFD285C}"/>
              </a:ext>
            </a:extLst>
          </p:cNvPr>
          <p:cNvSpPr txBox="1"/>
          <p:nvPr/>
        </p:nvSpPr>
        <p:spPr>
          <a:xfrm>
            <a:off x="1232760" y="2779332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733895C-4507-443F-B886-D674CF9C9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506" y="3352424"/>
            <a:ext cx="4627032" cy="347027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734C5AD-FB65-4999-A00F-1FF90F894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938" y="3394821"/>
            <a:ext cx="5029712" cy="3427878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32D5ABC-41F1-47D1-B679-F780DC90953C}"/>
              </a:ext>
            </a:extLst>
          </p:cNvPr>
          <p:cNvSpPr/>
          <p:nvPr/>
        </p:nvSpPr>
        <p:spPr>
          <a:xfrm>
            <a:off x="6820183" y="1051342"/>
            <a:ext cx="4483223" cy="67470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BC39CD-8010-4E07-BD3E-8E3A88FF510A}"/>
              </a:ext>
            </a:extLst>
          </p:cNvPr>
          <p:cNvSpPr txBox="1"/>
          <p:nvPr/>
        </p:nvSpPr>
        <p:spPr>
          <a:xfrm>
            <a:off x="6937183" y="1023303"/>
            <a:ext cx="33402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ОБРАЗОВАНИЕ….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2C162F-7E8B-404C-826B-64C5ED9D1842}"/>
              </a:ext>
            </a:extLst>
          </p:cNvPr>
          <p:cNvSpPr txBox="1"/>
          <p:nvPr/>
        </p:nvSpPr>
        <p:spPr>
          <a:xfrm>
            <a:off x="7052797" y="1239604"/>
            <a:ext cx="3340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город Стерлитамак</a:t>
            </a:r>
          </a:p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 Уличный комитет № 42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9605E1FD-5CD2-423F-983D-45F57037F48F}"/>
              </a:ext>
            </a:extLst>
          </p:cNvPr>
          <p:cNvCxnSpPr/>
          <p:nvPr/>
        </p:nvCxnSpPr>
        <p:spPr>
          <a:xfrm>
            <a:off x="6937183" y="1056474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F2FC5BF-4FB7-43D0-AB9F-74B98C983F3B}"/>
              </a:ext>
            </a:extLst>
          </p:cNvPr>
          <p:cNvSpPr txBox="1"/>
          <p:nvPr/>
        </p:nvSpPr>
        <p:spPr>
          <a:xfrm>
            <a:off x="6022392" y="1985119"/>
            <a:ext cx="460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</p:spTree>
    <p:extLst>
      <p:ext uri="{BB962C8B-B14F-4D97-AF65-F5344CB8AC3E}">
        <p14:creationId xmlns:p14="http://schemas.microsoft.com/office/powerpoint/2010/main" val="1955359083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23C54F64-9661-469C-9E37-FC575C59CDAB}"/>
              </a:ext>
            </a:extLst>
          </p:cNvPr>
          <p:cNvSpPr/>
          <p:nvPr/>
        </p:nvSpPr>
        <p:spPr>
          <a:xfrm>
            <a:off x="7376849" y="1070596"/>
            <a:ext cx="4483223" cy="67470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274F91A-BB6A-4230-B063-0E3E966D8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243205"/>
            <a:ext cx="10213281" cy="68306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(асфальтирование) улицы Арсланова от дома № 65 до дома № 64 городского округа город Стерлитамак Республики Башкортостан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E693D1-D777-44EF-ADB4-8F8B5A766410}"/>
              </a:ext>
            </a:extLst>
          </p:cNvPr>
          <p:cNvSpPr txBox="1"/>
          <p:nvPr/>
        </p:nvSpPr>
        <p:spPr>
          <a:xfrm>
            <a:off x="7493849" y="1042557"/>
            <a:ext cx="33402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ОБРАЗОВАНИЕ….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7645E8-2FFE-42B1-99C1-9CD557D32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308" y="1062327"/>
            <a:ext cx="4480948" cy="7080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3ED71B-5A82-4182-9231-8953FEADC0EE}"/>
              </a:ext>
            </a:extLst>
          </p:cNvPr>
          <p:cNvSpPr txBox="1"/>
          <p:nvPr/>
        </p:nvSpPr>
        <p:spPr>
          <a:xfrm>
            <a:off x="2113243" y="1022671"/>
            <a:ext cx="34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ТИПОЛОГИЯ ПРОЕКТА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22FBF7-B867-4328-A26C-7824C2182084}"/>
              </a:ext>
            </a:extLst>
          </p:cNvPr>
          <p:cNvSpPr txBox="1"/>
          <p:nvPr/>
        </p:nvSpPr>
        <p:spPr>
          <a:xfrm>
            <a:off x="7609463" y="1258858"/>
            <a:ext cx="3340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город Стерлитамак</a:t>
            </a:r>
          </a:p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 Уличный комитет № 38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D52579-EC37-4B3F-BE86-CD8D2165BBD8}"/>
              </a:ext>
            </a:extLst>
          </p:cNvPr>
          <p:cNvSpPr txBox="1"/>
          <p:nvPr/>
        </p:nvSpPr>
        <p:spPr>
          <a:xfrm>
            <a:off x="2271560" y="1258858"/>
            <a:ext cx="3425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Автомобильные дороги и сооружения на них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4FEE39ED-2454-441D-81A2-6E2E2C806EC9}"/>
              </a:ext>
            </a:extLst>
          </p:cNvPr>
          <p:cNvCxnSpPr/>
          <p:nvPr/>
        </p:nvCxnSpPr>
        <p:spPr>
          <a:xfrm>
            <a:off x="7493849" y="1075728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E57CEC47-3C8E-4EEF-B83D-8A49A092500B}"/>
              </a:ext>
            </a:extLst>
          </p:cNvPr>
          <p:cNvCxnSpPr/>
          <p:nvPr/>
        </p:nvCxnSpPr>
        <p:spPr>
          <a:xfrm>
            <a:off x="2146271" y="1095633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D645FFD-E21A-43FA-9BBE-8C274EB9702B}"/>
              </a:ext>
            </a:extLst>
          </p:cNvPr>
          <p:cNvSpPr txBox="1"/>
          <p:nvPr/>
        </p:nvSpPr>
        <p:spPr>
          <a:xfrm>
            <a:off x="2821292" y="3070114"/>
            <a:ext cx="2325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до реализации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3217CD-60EE-4F20-8F90-B0B96D5C8D51}"/>
              </a:ext>
            </a:extLst>
          </p:cNvPr>
          <p:cNvSpPr txBox="1"/>
          <p:nvPr/>
        </p:nvSpPr>
        <p:spPr>
          <a:xfrm>
            <a:off x="7370589" y="3082036"/>
            <a:ext cx="3278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после реализации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9ABEE7-7D5B-4950-816D-1E176EFC080A}"/>
              </a:ext>
            </a:extLst>
          </p:cNvPr>
          <p:cNvSpPr txBox="1"/>
          <p:nvPr/>
        </p:nvSpPr>
        <p:spPr>
          <a:xfrm>
            <a:off x="7609463" y="1928972"/>
            <a:ext cx="5646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1D6E6F-4BBE-423E-9A73-E060CB440CA7}"/>
              </a:ext>
            </a:extLst>
          </p:cNvPr>
          <p:cNvSpPr txBox="1"/>
          <p:nvPr/>
        </p:nvSpPr>
        <p:spPr>
          <a:xfrm>
            <a:off x="7626391" y="2275446"/>
            <a:ext cx="33232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программы произведено асфальтирование дорожного полотна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43AC9A-C3F6-4068-B230-AB20B48D3974}"/>
              </a:ext>
            </a:extLst>
          </p:cNvPr>
          <p:cNvSpPr txBox="1"/>
          <p:nvPr/>
        </p:nvSpPr>
        <p:spPr>
          <a:xfrm>
            <a:off x="1512730" y="1889333"/>
            <a:ext cx="5510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проекта:   400 человек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3477F3-2C39-473B-8B18-BB3221BBF109}"/>
              </a:ext>
            </a:extLst>
          </p:cNvPr>
          <p:cNvSpPr txBox="1"/>
          <p:nvPr/>
        </p:nvSpPr>
        <p:spPr>
          <a:xfrm>
            <a:off x="6579058" y="2004373"/>
            <a:ext cx="460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  <p:graphicFrame>
        <p:nvGraphicFramePr>
          <p:cNvPr id="17" name="Таблица 26">
            <a:extLst>
              <a:ext uri="{FF2B5EF4-FFF2-40B4-BE49-F238E27FC236}">
                <a16:creationId xmlns:a16="http://schemas.microsoft.com/office/drawing/2014/main" id="{7BBF4E2D-C0E1-4823-A2B7-7844C782A0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9843095"/>
              </p:ext>
            </p:extLst>
          </p:nvPr>
        </p:nvGraphicFramePr>
        <p:xfrm>
          <a:off x="1880517" y="2323640"/>
          <a:ext cx="5490072" cy="77724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448117">
                  <a:extLst>
                    <a:ext uri="{9D8B030D-6E8A-4147-A177-3AD203B41FA5}">
                      <a16:colId xmlns:a16="http://schemas.microsoft.com/office/drawing/2014/main" val="618746572"/>
                    </a:ext>
                  </a:extLst>
                </a:gridCol>
                <a:gridCol w="1333817">
                  <a:extLst>
                    <a:ext uri="{9D8B030D-6E8A-4147-A177-3AD203B41FA5}">
                      <a16:colId xmlns:a16="http://schemas.microsoft.com/office/drawing/2014/main" val="2736438441"/>
                    </a:ext>
                  </a:extLst>
                </a:gridCol>
                <a:gridCol w="1182372">
                  <a:extLst>
                    <a:ext uri="{9D8B030D-6E8A-4147-A177-3AD203B41FA5}">
                      <a16:colId xmlns:a16="http://schemas.microsoft.com/office/drawing/2014/main" val="604594242"/>
                    </a:ext>
                  </a:extLst>
                </a:gridCol>
                <a:gridCol w="1525766">
                  <a:extLst>
                    <a:ext uri="{9D8B030D-6E8A-4147-A177-3AD203B41FA5}">
                      <a16:colId xmlns:a16="http://schemas.microsoft.com/office/drawing/2014/main" val="34421698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РБ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 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Спонсоры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221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993 900,00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993 900,00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149 114,78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149 114,78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79 520,00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79 520,00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79 520,00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79 520,00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676353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4D0ABBE1-7A4B-49A6-A710-57C2166FA312}"/>
              </a:ext>
            </a:extLst>
          </p:cNvPr>
          <p:cNvSpPr txBox="1"/>
          <p:nvPr/>
        </p:nvSpPr>
        <p:spPr>
          <a:xfrm>
            <a:off x="1204745" y="2576530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B002C4-79EF-4E23-B777-1F5C975BB8D8}"/>
              </a:ext>
            </a:extLst>
          </p:cNvPr>
          <p:cNvSpPr txBox="1"/>
          <p:nvPr/>
        </p:nvSpPr>
        <p:spPr>
          <a:xfrm>
            <a:off x="1199170" y="2823881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D085D62-146C-41F9-9C54-C15B60965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508" y="3348231"/>
            <a:ext cx="4638889" cy="347916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EC4FCC9-0381-4D69-9386-808990AE70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058" y="3345628"/>
            <a:ext cx="5057850" cy="347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9445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8DC48D7A-977B-43AC-9109-8CD74E340713}"/>
              </a:ext>
            </a:extLst>
          </p:cNvPr>
          <p:cNvSpPr/>
          <p:nvPr/>
        </p:nvSpPr>
        <p:spPr>
          <a:xfrm>
            <a:off x="7376849" y="993664"/>
            <a:ext cx="4483223" cy="67470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8B5F09C-CAE5-4C2F-8442-369D6F94A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166273"/>
            <a:ext cx="10333037" cy="68306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крыши здания детско-подросткового клуба «Буревестник» городского округа город Стерлитамак Республики Башкортостан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9AE857-8A04-4E48-A948-E83031624F1E}"/>
              </a:ext>
            </a:extLst>
          </p:cNvPr>
          <p:cNvSpPr txBox="1"/>
          <p:nvPr/>
        </p:nvSpPr>
        <p:spPr>
          <a:xfrm>
            <a:off x="7493849" y="965625"/>
            <a:ext cx="33402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ОБРАЗОВАНИЕ….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EA71FD-F685-4461-8467-0E36E78AB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308" y="985395"/>
            <a:ext cx="4480948" cy="7080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A0CD7E-09D9-425C-8F00-C8FB485ED8A1}"/>
              </a:ext>
            </a:extLst>
          </p:cNvPr>
          <p:cNvSpPr txBox="1"/>
          <p:nvPr/>
        </p:nvSpPr>
        <p:spPr>
          <a:xfrm>
            <a:off x="2113243" y="945739"/>
            <a:ext cx="34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ТИПОЛОГИЯ ПРОЕКТА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5E22ED-1ADB-466B-9AEF-FF91206104E7}"/>
              </a:ext>
            </a:extLst>
          </p:cNvPr>
          <p:cNvSpPr txBox="1"/>
          <p:nvPr/>
        </p:nvSpPr>
        <p:spPr>
          <a:xfrm>
            <a:off x="7609463" y="1181926"/>
            <a:ext cx="3340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город Стерлитамак</a:t>
            </a:r>
          </a:p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 Уличный комитет № 52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9A1F3D-FC32-4286-9017-C633E5F9FEA1}"/>
              </a:ext>
            </a:extLst>
          </p:cNvPr>
          <p:cNvSpPr txBox="1"/>
          <p:nvPr/>
        </p:nvSpPr>
        <p:spPr>
          <a:xfrm>
            <a:off x="2271560" y="1181926"/>
            <a:ext cx="3425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образования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69572907-4A6A-48AB-B23B-E36C6468E10E}"/>
              </a:ext>
            </a:extLst>
          </p:cNvPr>
          <p:cNvCxnSpPr/>
          <p:nvPr/>
        </p:nvCxnSpPr>
        <p:spPr>
          <a:xfrm>
            <a:off x="7493849" y="998796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582D5FB1-2904-49D0-ACA7-991E4499A2FD}"/>
              </a:ext>
            </a:extLst>
          </p:cNvPr>
          <p:cNvCxnSpPr/>
          <p:nvPr/>
        </p:nvCxnSpPr>
        <p:spPr>
          <a:xfrm>
            <a:off x="2146271" y="1018701"/>
            <a:ext cx="0" cy="67470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6921601-6472-473E-8BB1-607B26CAD783}"/>
              </a:ext>
            </a:extLst>
          </p:cNvPr>
          <p:cNvSpPr txBox="1"/>
          <p:nvPr/>
        </p:nvSpPr>
        <p:spPr>
          <a:xfrm>
            <a:off x="2699169" y="3090773"/>
            <a:ext cx="2325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до реализации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43BCAD-FC44-4280-8277-182AEF33A313}"/>
              </a:ext>
            </a:extLst>
          </p:cNvPr>
          <p:cNvSpPr txBox="1"/>
          <p:nvPr/>
        </p:nvSpPr>
        <p:spPr>
          <a:xfrm>
            <a:off x="7853620" y="3052892"/>
            <a:ext cx="3278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после реализации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4B061B-6525-40F2-8FF5-19103C485670}"/>
              </a:ext>
            </a:extLst>
          </p:cNvPr>
          <p:cNvSpPr txBox="1"/>
          <p:nvPr/>
        </p:nvSpPr>
        <p:spPr>
          <a:xfrm>
            <a:off x="7609463" y="1852040"/>
            <a:ext cx="5646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2F8F85-BBB9-4A1D-9076-3A3FC36C1AC4}"/>
              </a:ext>
            </a:extLst>
          </p:cNvPr>
          <p:cNvSpPr txBox="1"/>
          <p:nvPr/>
        </p:nvSpPr>
        <p:spPr>
          <a:xfrm>
            <a:off x="7609463" y="2239117"/>
            <a:ext cx="4250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программы  произведен текущий ремонт крыши 389 </a:t>
            </a:r>
            <a:r>
              <a:rPr lang="ru-RU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(демонтаж старого покрытия, монтаж деревянного покрытия, устройство покрытия кровли из профлиста)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87771D-7053-4532-A8C0-844476445DC6}"/>
              </a:ext>
            </a:extLst>
          </p:cNvPr>
          <p:cNvSpPr txBox="1"/>
          <p:nvPr/>
        </p:nvSpPr>
        <p:spPr>
          <a:xfrm>
            <a:off x="1512730" y="1812401"/>
            <a:ext cx="5510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проекта:   300 человек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AFB4D0-B8D7-4A4A-B63B-59FE34103BBD}"/>
              </a:ext>
            </a:extLst>
          </p:cNvPr>
          <p:cNvSpPr txBox="1"/>
          <p:nvPr/>
        </p:nvSpPr>
        <p:spPr>
          <a:xfrm>
            <a:off x="6579058" y="1927441"/>
            <a:ext cx="460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  <p:graphicFrame>
        <p:nvGraphicFramePr>
          <p:cNvPr id="17" name="Таблица 26">
            <a:extLst>
              <a:ext uri="{FF2B5EF4-FFF2-40B4-BE49-F238E27FC236}">
                <a16:creationId xmlns:a16="http://schemas.microsoft.com/office/drawing/2014/main" id="{C6DF88D9-57F3-45F2-A261-3E37A0F5F1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939553"/>
              </p:ext>
            </p:extLst>
          </p:nvPr>
        </p:nvGraphicFramePr>
        <p:xfrm>
          <a:off x="1880517" y="2246708"/>
          <a:ext cx="5490072" cy="77724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448117">
                  <a:extLst>
                    <a:ext uri="{9D8B030D-6E8A-4147-A177-3AD203B41FA5}">
                      <a16:colId xmlns:a16="http://schemas.microsoft.com/office/drawing/2014/main" val="618746572"/>
                    </a:ext>
                  </a:extLst>
                </a:gridCol>
                <a:gridCol w="1333817">
                  <a:extLst>
                    <a:ext uri="{9D8B030D-6E8A-4147-A177-3AD203B41FA5}">
                      <a16:colId xmlns:a16="http://schemas.microsoft.com/office/drawing/2014/main" val="2736438441"/>
                    </a:ext>
                  </a:extLst>
                </a:gridCol>
                <a:gridCol w="1182372">
                  <a:extLst>
                    <a:ext uri="{9D8B030D-6E8A-4147-A177-3AD203B41FA5}">
                      <a16:colId xmlns:a16="http://schemas.microsoft.com/office/drawing/2014/main" val="604594242"/>
                    </a:ext>
                  </a:extLst>
                </a:gridCol>
                <a:gridCol w="1525766">
                  <a:extLst>
                    <a:ext uri="{9D8B030D-6E8A-4147-A177-3AD203B41FA5}">
                      <a16:colId xmlns:a16="http://schemas.microsoft.com/office/drawing/2014/main" val="34421698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РБ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 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Спонсоры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221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1 200 000,00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1 200 000,00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180 244,92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180 244,92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96 000,00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96 000,00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227 000,00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227 000,00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676353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8D07504F-2E68-4316-8327-02E09A90F102}"/>
              </a:ext>
            </a:extLst>
          </p:cNvPr>
          <p:cNvSpPr txBox="1"/>
          <p:nvPr/>
        </p:nvSpPr>
        <p:spPr>
          <a:xfrm>
            <a:off x="1229468" y="2499598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5B3538-A699-43B9-B9C6-7E3774CB77FA}"/>
              </a:ext>
            </a:extLst>
          </p:cNvPr>
          <p:cNvSpPr txBox="1"/>
          <p:nvPr/>
        </p:nvSpPr>
        <p:spPr>
          <a:xfrm>
            <a:off x="1223893" y="2746949"/>
            <a:ext cx="883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42BFC0E-2544-4AF5-BB43-DAE4D7F56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730" y="3335023"/>
            <a:ext cx="4905825" cy="332966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B47EA1E-39A9-423C-8007-B439EEC37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257" y="3335023"/>
            <a:ext cx="5157002" cy="33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25482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1123</TotalTime>
  <Words>16063</Words>
  <Application>Microsoft Office PowerPoint</Application>
  <PresentationFormat>Широкоэкранный</PresentationFormat>
  <Paragraphs>6242</Paragraphs>
  <Slides>107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107</vt:i4>
      </vt:variant>
    </vt:vector>
  </HeadingPairs>
  <TitlesOfParts>
    <vt:vector size="119" baseType="lpstr">
      <vt:lpstr>Arial</vt:lpstr>
      <vt:lpstr>Calibri</vt:lpstr>
      <vt:lpstr>Calibri Light</vt:lpstr>
      <vt:lpstr>Fira Sans Condensed ExtraBold</vt:lpstr>
      <vt:lpstr>Fira Sans Extra Condensed</vt:lpstr>
      <vt:lpstr>Fira Sans Extra Condensed SemiBold</vt:lpstr>
      <vt:lpstr>Montserrat</vt:lpstr>
      <vt:lpstr>Roboto</vt:lpstr>
      <vt:lpstr>Tahoma</vt:lpstr>
      <vt:lpstr>Times New Roman</vt:lpstr>
      <vt:lpstr>Wingdings</vt:lpstr>
      <vt:lpstr>Тема Office</vt:lpstr>
      <vt:lpstr>Презентация PowerPoint</vt:lpstr>
      <vt:lpstr>Уважаемые жители города Стерлитамак!</vt:lpstr>
      <vt:lpstr>Открытость бюджетных данных и уровень качества управления муниципальными финансами в городском округе  город Стерлитамак Республики Башкортостан </vt:lpstr>
      <vt:lpstr>Презентация PowerPoint</vt:lpstr>
      <vt:lpstr>Презентация PowerPoint</vt:lpstr>
      <vt:lpstr>Про Стерлитамак</vt:lpstr>
      <vt:lpstr>Основные этапы бюджетного процесса</vt:lpstr>
      <vt:lpstr>Презентация PowerPoint</vt:lpstr>
      <vt:lpstr>Презентация PowerPoint</vt:lpstr>
      <vt:lpstr>Азбука бюджета</vt:lpstr>
      <vt:lpstr>Презентация PowerPoint</vt:lpstr>
      <vt:lpstr>Презентация PowerPoint</vt:lpstr>
      <vt:lpstr>Презентация PowerPoint</vt:lpstr>
      <vt:lpstr>Основные параметры прогноза социально-экономического развития городского округа город Стерлитамак РБ на 2026 год и плановый период до 2028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2026 год и плановый период до 2028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2026 год и плановый период до 2028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2026 год и плановый период до 2028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2026 год и плановый период до 2028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2026 год и плановый период до 2028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2026 год и плановый период до 2028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2026 год и плановый период до 2028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2026 год и плановый период до 2028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2026 год и плановый период до 2028 года, на долгосрочный период до 2042 года</vt:lpstr>
      <vt:lpstr>Участие граждан городского округа в бюджетном процессе </vt:lpstr>
      <vt:lpstr>Муниципальный долг</vt:lpstr>
      <vt:lpstr>Источники финансирования дефицита бюджета городского округа город Стерлитамак Республики Башкортостан на 2026 год и на плановый период 2027 и 2028 годов</vt:lpstr>
      <vt:lpstr>Основные направления бюджетной политики городского округа город Стерлитамак Республики Башкортостан на 2026 год и на плановый период 2027 и 2028 годов</vt:lpstr>
      <vt:lpstr>Основные направления бюджетной политики городского округа город Стерлитамак Республики Башкортостан на 2026 год и на плановый период 2027 и 2028 годов</vt:lpstr>
      <vt:lpstr>Основные задачи налоговой политики городского округа город Стерлитамак Республики Башкортостан</vt:lpstr>
      <vt:lpstr>Основные факторы формирования доходов бюджета на 2026 год и плановый период 2027 и 2028 годов</vt:lpstr>
      <vt:lpstr>Презентация PowerPoint</vt:lpstr>
      <vt:lpstr>Основные направления долговой политики городского округа город Стерлитамак Республики Башкортостан на 2026 год и плановый период 2027 и 2028 годов</vt:lpstr>
      <vt:lpstr>Доходы бюджета</vt:lpstr>
      <vt:lpstr>Доходы местного бюджета на 2026 год и плановый период 2027 и 2028 годов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Объем и структура налоговых доходов бюджета городского округа  город Стерлитамак Республики Башкортостан, млн. рублей</vt:lpstr>
      <vt:lpstr>Презентация PowerPoint</vt:lpstr>
      <vt:lpstr>Презентация PowerPoint</vt:lpstr>
      <vt:lpstr>Объем и структура неналоговых доходов бюджета городского округа  город Стерлитамак Республики Башкортостан, млн. рублей</vt:lpstr>
      <vt:lpstr>Оценка налоговых льгот (налоговых расходов) городского округа города Стерлитамак Республики Башкортостан</vt:lpstr>
      <vt:lpstr>Межбюджетные трансферты</vt:lpstr>
      <vt:lpstr>Безвозмездные поступления в бюджет городского округа  город Стерлитамак Республики Башкортостан, (план)</vt:lpstr>
      <vt:lpstr>Дотации на 2026 год, млн. рублей </vt:lpstr>
      <vt:lpstr>Субсидии на 2026 год, млн. рублей</vt:lpstr>
      <vt:lpstr>Субвенции на 2026 год, млн. рублей</vt:lpstr>
      <vt:lpstr>Иные межбюджетные трансферты на 2026 год, млн. рублей</vt:lpstr>
      <vt:lpstr>Расходы бюджета</vt:lpstr>
      <vt:lpstr>Особенности формирования расходной части бюджета городского округа город Стерлитамак Республики Башкортостан в 2026 году и на период до 2028 года обусловлены необходимостью реализации следующих подходов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Динамика достижения показателей по Указу Президента Российской Федерации от 7 мая 2012 года № 597 «О мероприятиях по реализации государственной социальной политики» по состоянию на 1 декабря 2025 года</vt:lpstr>
      <vt:lpstr>Презентация PowerPoint</vt:lpstr>
      <vt:lpstr>Муниципальные программы городского округа  город Стерлитамак Республики Башкортостан, млн. рублей</vt:lpstr>
      <vt:lpstr>Динамика расходов бюджета городского округа город Стерлитамак  Республики Башкортостан на 2026 год и плановый период 2027 и 2028 годы, млн. рублей</vt:lpstr>
      <vt:lpstr>Программа поддержки местных инициатив</vt:lpstr>
      <vt:lpstr>Программа поддержки местных инициатив в 2026 году</vt:lpstr>
      <vt:lpstr> Текущий ремонт помещения в МАОУ «Гимназия № 3 им.Джалиля Киекбаева» городского округа город Стерлитамак Республики Башкортостан  </vt:lpstr>
      <vt:lpstr>Благоустройство (асфальтирование) переулка Березовый от ул.Юрматинская до дома № 15 ул.Березовая городского округа г. Стерлитамак Республики Башкортостан</vt:lpstr>
      <vt:lpstr>Благоустройство (асфальтирование) улицы Березовая от дома № 9 до дома № 3 городского округа г. Стерлитамак Республики Башкортостан</vt:lpstr>
      <vt:lpstr>Устройство теневых городского округа город Стерлитамак Республики Башкортостан</vt:lpstr>
      <vt:lpstr>Благоустройство (асфальтирование) улицы Березовая от дома № 15 до дома № 11 городского округа  город Стерлитамак Республики Башкортостан</vt:lpstr>
      <vt:lpstr>Благоустройство (асфальтирование) улицы Пригородная от дома № 22 до дома № 35 городского округа город Стерлитамак Республики Башкортостан</vt:lpstr>
      <vt:lpstr>Благоустройство (асфальтирование) улицы Пригородная от дома № 34 до улицы Машиностроителей городского округа город Стерлитамак Республики Башкортостан</vt:lpstr>
      <vt:lpstr>Благоустройство придомовой территории ул. Якутова, 9В городского округа город Стерлитамак Республики Башкортостан</vt:lpstr>
      <vt:lpstr>Благоустройство придомовой территории ул. Суворова, 10 городского округа город Стерлитамак Республики Башкортостан</vt:lpstr>
      <vt:lpstr>Благоустройство (асфальтирование) улицы Ясная от дома № 13 до дома № 23 городского округа город Стерлитамак Республики Башкортостан</vt:lpstr>
      <vt:lpstr>Благоустройство (асфальтирование) улицы Ясная от дома № 3 до дома № 11 городского округа город Стерлитамак Республики Башкортостан</vt:lpstr>
      <vt:lpstr>Благоустройство (асфальтирование) улицы Мирная от дома № 31 до дома № 41 городского округа город Стерлитамак Республики Башкортостан</vt:lpstr>
      <vt:lpstr>Благоустройство (асфальтирование) улицы Ясная от дома № 25 до дома № 35 городского округа город Стерлитамак Республики Башкортостан</vt:lpstr>
      <vt:lpstr>Обустройство детской площадки на придомовой территории по ул. Худайбердина, 150Б городского округа город Стерлитамак Республики Башкортостан</vt:lpstr>
      <vt:lpstr>Благоустройство придомовой территории ул. Цюрупы, 1А городского округа город Стерлитамак Республики Башкортостан</vt:lpstr>
      <vt:lpstr>Благоустройство придомовой территории ул. Фурманова,10Г городского округа город Стерлитамак Республики Башкортостан</vt:lpstr>
      <vt:lpstr>Благоустройство придомовой территории ул. Цюрупы, 1Б городского округа город Стерлитамак Республики Башкортостан</vt:lpstr>
      <vt:lpstr>Благоустройство (асфальтирование) улицы С.Лазо от дома № 59 до дома № 61А городского округа город Стерлитамак Республики Башкортостан</vt:lpstr>
      <vt:lpstr>Благоустройство придомовой территории ул. Элеваторная,66 городского округа город Стерлитамак Республики Башкортостан</vt:lpstr>
      <vt:lpstr>Благоустройство (асфальтирование) улицы Машиностроителей от ул. Энергетиков до ул. Пригородная городского округа город Стерлитамак Республики Башкортостан</vt:lpstr>
      <vt:lpstr>Благоустройство (асфальтирование) улицы Первомайская от ул.Интернациональная до дома № 15 ул. Первомайская городского округа город Стерлитамак Республики Башкортостан</vt:lpstr>
      <vt:lpstr>Оснащение акустическим оборудованием актового зала в детско-подростковом клубе «Эдельвейс» городского округа город Стерлитамак Республики Башкортостан</vt:lpstr>
      <vt:lpstr>Устройство амфитеатра для молодежного пространства у фонтана по пр.Октября городского округа город Стерлитамак Республики Башкортостан</vt:lpstr>
      <vt:lpstr>Благоустройство (асфальтирование) улицы Арсланова от дома № 44 до дома № 53 городского округа город Стерлитамак Республики Башкортостан</vt:lpstr>
      <vt:lpstr>Благоустройство (асфальтирование) улицы Арсланова от дома № 65 до дома № 64 городского округа город Стерлитамак Республики Башкортостан</vt:lpstr>
      <vt:lpstr>Ремонт крыши здания детско-подросткового клуба «Буревестник» городского округа город Стерлитамак Республики Башкортостан</vt:lpstr>
      <vt:lpstr>Благоустройство (асфальтирование) улицы Арсланова от дома № 55 до дома № 63 городского округа город Стерлитамак Республики Башкортостан</vt:lpstr>
      <vt:lpstr>Ремонт двускатной крыши здания детско-подросткового клуба «Буревестник» городского округа город Стерлитамак Республики Башкортостан</vt:lpstr>
      <vt:lpstr>Замена старых деревянных окон и дверей на пластиковые в МАОУ «Гимназия №4» городского округа город Стерлитамак Республики Башкортостан</vt:lpstr>
      <vt:lpstr>Благоустройство придомовой территории пр.Октября, 85 городского округа город Стерлитамак Республики Башкортостан</vt:lpstr>
      <vt:lpstr>Благоустройство придомовой территории ул.Дружбы, 31 городского округа город Стерлитамак Республики Башкортостан</vt:lpstr>
      <vt:lpstr>Презентация PowerPoint</vt:lpstr>
      <vt:lpstr>Открытые муниципальные информационные ресурсы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Марина Маркасьян</dc:creator>
  <cp:lastModifiedBy>Администратор</cp:lastModifiedBy>
  <cp:revision>148</cp:revision>
  <cp:lastPrinted>2025-12-22T12:18:00Z</cp:lastPrinted>
  <dcterms:created xsi:type="dcterms:W3CDTF">2023-02-12T10:13:54Z</dcterms:created>
  <dcterms:modified xsi:type="dcterms:W3CDTF">2025-12-23T10:19:40Z</dcterms:modified>
</cp:coreProperties>
</file>