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</p:sldMasterIdLst>
  <p:sldIdLst>
    <p:sldId id="999" r:id="rId4"/>
    <p:sldId id="1065" r:id="rId5"/>
    <p:sldId id="256" r:id="rId6"/>
    <p:sldId id="1066" r:id="rId7"/>
    <p:sldId id="266" r:id="rId8"/>
    <p:sldId id="1000" r:id="rId9"/>
    <p:sldId id="1047" r:id="rId10"/>
    <p:sldId id="258" r:id="rId11"/>
    <p:sldId id="1025" r:id="rId12"/>
    <p:sldId id="1026" r:id="rId13"/>
    <p:sldId id="1006" r:id="rId14"/>
    <p:sldId id="1007" r:id="rId15"/>
    <p:sldId id="1008" r:id="rId16"/>
    <p:sldId id="1024" r:id="rId17"/>
    <p:sldId id="1049" r:id="rId18"/>
    <p:sldId id="1050" r:id="rId19"/>
    <p:sldId id="1051" r:id="rId20"/>
    <p:sldId id="1061" r:id="rId21"/>
    <p:sldId id="1053" r:id="rId22"/>
    <p:sldId id="1054" r:id="rId23"/>
    <p:sldId id="1062" r:id="rId24"/>
    <p:sldId id="1055" r:id="rId25"/>
    <p:sldId id="1056" r:id="rId26"/>
    <p:sldId id="334" r:id="rId27"/>
    <p:sldId id="1063" r:id="rId28"/>
    <p:sldId id="338" r:id="rId29"/>
    <p:sldId id="296" r:id="rId30"/>
    <p:sldId id="1058" r:id="rId31"/>
    <p:sldId id="1059" r:id="rId32"/>
    <p:sldId id="1060" r:id="rId33"/>
    <p:sldId id="1013" r:id="rId34"/>
    <p:sldId id="1014" r:id="rId35"/>
    <p:sldId id="1015" r:id="rId36"/>
    <p:sldId id="1016" r:id="rId37"/>
    <p:sldId id="1017" r:id="rId38"/>
    <p:sldId id="1018" r:id="rId39"/>
    <p:sldId id="1019" r:id="rId40"/>
    <p:sldId id="1020" r:id="rId41"/>
    <p:sldId id="1068" r:id="rId42"/>
    <p:sldId id="1022" r:id="rId43"/>
    <p:sldId id="1023" r:id="rId44"/>
    <p:sldId id="1027" r:id="rId45"/>
    <p:sldId id="1028" r:id="rId46"/>
    <p:sldId id="1029" r:id="rId47"/>
    <p:sldId id="1030" r:id="rId48"/>
    <p:sldId id="1031" r:id="rId49"/>
    <p:sldId id="1032" r:id="rId50"/>
    <p:sldId id="1033" r:id="rId51"/>
    <p:sldId id="1034" r:id="rId52"/>
    <p:sldId id="1039" r:id="rId53"/>
    <p:sldId id="1035" r:id="rId54"/>
    <p:sldId id="1036" r:id="rId55"/>
    <p:sldId id="1067" r:id="rId56"/>
    <p:sldId id="1037" r:id="rId57"/>
    <p:sldId id="1040" r:id="rId58"/>
    <p:sldId id="1041" r:id="rId59"/>
    <p:sldId id="1042" r:id="rId60"/>
    <p:sldId id="1043" r:id="rId61"/>
    <p:sldId id="1045" r:id="rId62"/>
    <p:sldId id="1046" r:id="rId63"/>
    <p:sldId id="1048" r:id="rId64"/>
    <p:sldId id="1044" r:id="rId65"/>
    <p:sldId id="1064" r:id="rId66"/>
    <p:sldId id="1003" r:id="rId6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18" userDrawn="1">
          <p15:clr>
            <a:srgbClr val="A4A3A4"/>
          </p15:clr>
        </p15:guide>
        <p15:guide id="2" pos="3001" userDrawn="1">
          <p15:clr>
            <a:srgbClr val="A4A3A4"/>
          </p15:clr>
        </p15:guide>
        <p15:guide id="3" orient="horz" pos="5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4D26"/>
    <a:srgbClr val="ECDECA"/>
    <a:srgbClr val="836231"/>
    <a:srgbClr val="CAA670"/>
    <a:srgbClr val="F3EADE"/>
    <a:srgbClr val="E4D1B6"/>
    <a:srgbClr val="D4B78C"/>
    <a:srgbClr val="AD8141"/>
    <a:srgbClr val="DAC19B"/>
    <a:srgbClr val="D1B0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7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74" y="90"/>
      </p:cViewPr>
      <p:guideLst>
        <p:guide orient="horz" pos="2818"/>
        <p:guide pos="3001"/>
        <p:guide orient="horz" pos="5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674D26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2023 год (отчет)</c:v>
                </c:pt>
                <c:pt idx="1">
                  <c:v>2024 год (утв. план)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8056.4</c:v>
                </c:pt>
                <c:pt idx="1">
                  <c:v>7748.6</c:v>
                </c:pt>
                <c:pt idx="2">
                  <c:v>9065.5</c:v>
                </c:pt>
                <c:pt idx="3">
                  <c:v>9451.4</c:v>
                </c:pt>
                <c:pt idx="4">
                  <c:v>9820.5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C8-479B-B476-543DB23E9E6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</c:v>
                </c:pt>
              </c:strCache>
            </c:strRef>
          </c:tx>
          <c:spPr>
            <a:solidFill>
              <a:srgbClr val="AF823F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2023 год (отчет)</c:v>
                </c:pt>
                <c:pt idx="1">
                  <c:v>2024 год (утв. план)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7911.6</c:v>
                </c:pt>
                <c:pt idx="1">
                  <c:v>8008.6</c:v>
                </c:pt>
                <c:pt idx="2">
                  <c:v>9165.5</c:v>
                </c:pt>
                <c:pt idx="3">
                  <c:v>9451.4</c:v>
                </c:pt>
                <c:pt idx="4">
                  <c:v>9820.5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C8-479B-B476-543DB23E9E6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Дефицит/ профицит</c:v>
                </c:pt>
              </c:strCache>
            </c:strRef>
          </c:tx>
          <c:spPr>
            <a:solidFill>
              <a:srgbClr val="9A743A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2023 год (отчет)</c:v>
                </c:pt>
                <c:pt idx="1">
                  <c:v>2024 год (утв. план)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144.80000000000001</c:v>
                </c:pt>
                <c:pt idx="1">
                  <c:v>-260</c:v>
                </c:pt>
                <c:pt idx="2">
                  <c:v>-100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C8-479B-B476-543DB23E9E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2600416"/>
        <c:axId val="1266614959"/>
      </c:barChart>
      <c:catAx>
        <c:axId val="71260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6614959"/>
        <c:crosses val="autoZero"/>
        <c:auto val="1"/>
        <c:lblAlgn val="ctr"/>
        <c:lblOffset val="100"/>
        <c:noMultiLvlLbl val="0"/>
      </c:catAx>
      <c:valAx>
        <c:axId val="126661495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12600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39522904874752"/>
          <c:y val="0.11874649735720538"/>
          <c:w val="0.64265594704165763"/>
          <c:h val="0.6815923735963982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5E4724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0A7-4D49-AF52-294E898BC9B7}"/>
              </c:ext>
            </c:extLst>
          </c:dPt>
          <c:dPt>
            <c:idx val="1"/>
            <c:bubble3D val="0"/>
            <c:spPr>
              <a:solidFill>
                <a:srgbClr val="916D37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0A7-4D49-AF52-294E898BC9B7}"/>
              </c:ext>
            </c:extLst>
          </c:dPt>
          <c:dPt>
            <c:idx val="2"/>
            <c:bubble3D val="0"/>
            <c:spPr>
              <a:solidFill>
                <a:srgbClr val="BC8D48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0A7-4D49-AF52-294E898BC9B7}"/>
              </c:ext>
            </c:extLst>
          </c:dPt>
          <c:dPt>
            <c:idx val="3"/>
            <c:bubble3D val="0"/>
            <c:spPr>
              <a:solidFill>
                <a:srgbClr val="C0B496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0A7-4D49-AF52-294E898BC9B7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83</c:v>
                </c:pt>
                <c:pt idx="1">
                  <c:v>12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0A7-4D49-AF52-294E898BC9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4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spc="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6</a:t>
            </a:r>
            <a:r>
              <a:rPr lang="ru-RU" baseline="0" dirty="0"/>
              <a:t> 189</a:t>
            </a:r>
            <a:endParaRPr lang="ru-RU" dirty="0"/>
          </a:p>
        </c:rich>
      </c:tx>
      <c:layout>
        <c:manualLayout>
          <c:xMode val="edge"/>
          <c:yMode val="edge"/>
          <c:x val="0.28223414452657719"/>
          <c:y val="1.0649954770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spc="0" baseline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261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112215629357052"/>
          <c:y val="0.1276572012936199"/>
          <c:w val="0.39101451763300021"/>
          <c:h val="0.68595492524818935"/>
        </c:manualLayout>
      </c:layout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261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112215629357052"/>
          <c:y val="0.1276572012936199"/>
          <c:w val="0.39101451763300021"/>
          <c:h val="0.6859549252481893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5622,9 млн.руб.</c:v>
                </c:pt>
              </c:strCache>
            </c:strRef>
          </c:tx>
          <c:dPt>
            <c:idx val="0"/>
            <c:bubble3D val="0"/>
            <c:spPr>
              <a:solidFill>
                <a:srgbClr val="B1844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1B-4266-ADF9-FF68E1E06CB6}"/>
              </c:ext>
            </c:extLst>
          </c:dPt>
          <c:dPt>
            <c:idx val="1"/>
            <c:bubble3D val="0"/>
            <c:spPr>
              <a:solidFill>
                <a:srgbClr val="BC8D4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1B-4266-ADF9-FF68E1E06CB6}"/>
              </c:ext>
            </c:extLst>
          </c:dPt>
          <c:dPt>
            <c:idx val="2"/>
            <c:bubble3D val="0"/>
            <c:spPr>
              <a:solidFill>
                <a:srgbClr val="D6B98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81B-4266-ADF9-FF68E1E06CB6}"/>
              </c:ext>
            </c:extLst>
          </c:dPt>
          <c:dPt>
            <c:idx val="3"/>
            <c:bubble3D val="0"/>
            <c:spPr>
              <a:solidFill>
                <a:srgbClr val="8262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81B-4266-ADF9-FF68E1E06CB6}"/>
              </c:ext>
            </c:extLst>
          </c:dPt>
          <c:dLbls>
            <c:dLbl>
              <c:idx val="0"/>
              <c:layout>
                <c:manualLayout>
                  <c:x val="-1.4430703918775011E-2"/>
                  <c:y val="-3.8590869548239615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1B-4266-ADF9-FF68E1E06CB6}"/>
                </c:ext>
              </c:extLst>
            </c:dLbl>
            <c:dLbl>
              <c:idx val="1"/>
              <c:layout>
                <c:manualLayout>
                  <c:x val="3.3522914317685025E-2"/>
                  <c:y val="-7.803494258786072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1B-4266-ADF9-FF68E1E06CB6}"/>
                </c:ext>
              </c:extLst>
            </c:dLbl>
            <c:dLbl>
              <c:idx val="2"/>
              <c:layout>
                <c:manualLayout>
                  <c:x val="-7.3480023035570746E-2"/>
                  <c:y val="-0.1439450590974070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81B-4266-ADF9-FF68E1E06CB6}"/>
                </c:ext>
              </c:extLst>
            </c:dLbl>
            <c:dLbl>
              <c:idx val="3"/>
              <c:layout>
                <c:manualLayout>
                  <c:x val="-6.84339209322946E-3"/>
                  <c:y val="6.677917443607375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81B-4266-ADF9-FF68E1E06C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21.9</c:v>
                </c:pt>
                <c:pt idx="1">
                  <c:v>1232</c:v>
                </c:pt>
                <c:pt idx="2">
                  <c:v>4186.8999999999996</c:v>
                </c:pt>
                <c:pt idx="3">
                  <c:v>390.6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81B-4266-ADF9-FF68E1E06CB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61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112215629357052"/>
          <c:y val="0.1276572012936199"/>
          <c:w val="0.39101451763300021"/>
          <c:h val="0.6859549252481893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5622,9 млн.руб.</c:v>
                </c:pt>
              </c:strCache>
            </c:strRef>
          </c:tx>
          <c:dPt>
            <c:idx val="0"/>
            <c:bubble3D val="0"/>
            <c:spPr>
              <a:solidFill>
                <a:srgbClr val="B1844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A2-48CE-B307-4377BCD97A48}"/>
              </c:ext>
            </c:extLst>
          </c:dPt>
          <c:dPt>
            <c:idx val="1"/>
            <c:bubble3D val="0"/>
            <c:spPr>
              <a:solidFill>
                <a:srgbClr val="BC8D4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DA2-48CE-B307-4377BCD97A48}"/>
              </c:ext>
            </c:extLst>
          </c:dPt>
          <c:dPt>
            <c:idx val="2"/>
            <c:bubble3D val="0"/>
            <c:spPr>
              <a:solidFill>
                <a:srgbClr val="D6B98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DA2-48CE-B307-4377BCD97A48}"/>
              </c:ext>
            </c:extLst>
          </c:dPt>
          <c:dPt>
            <c:idx val="3"/>
            <c:bubble3D val="0"/>
            <c:spPr>
              <a:solidFill>
                <a:srgbClr val="8262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DA2-48CE-B307-4377BCD97A48}"/>
              </c:ext>
            </c:extLst>
          </c:dPt>
          <c:dLbls>
            <c:dLbl>
              <c:idx val="0"/>
              <c:layout>
                <c:manualLayout>
                  <c:x val="-2.0807158767198648E-2"/>
                  <c:y val="1.478455437440006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A2-48CE-B307-4377BCD97A48}"/>
                </c:ext>
              </c:extLst>
            </c:dLbl>
            <c:dLbl>
              <c:idx val="1"/>
              <c:layout>
                <c:manualLayout>
                  <c:x val="-6.6374878307618596E-2"/>
                  <c:y val="6.73854597800872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A2-48CE-B307-4377BCD97A48}"/>
                </c:ext>
              </c:extLst>
            </c:dLbl>
            <c:dLbl>
              <c:idx val="2"/>
              <c:layout>
                <c:manualLayout>
                  <c:x val="-6.2852598288198017E-2"/>
                  <c:y val="-0.2259770809459931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A2-48CE-B307-4377BCD97A48}"/>
                </c:ext>
              </c:extLst>
            </c:dLbl>
            <c:dLbl>
              <c:idx val="3"/>
              <c:layout>
                <c:manualLayout>
                  <c:x val="-2.5924221942804481E-3"/>
                  <c:y val="0.1152526418920565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DA2-48CE-B307-4377BCD97A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259.8</c:v>
                </c:pt>
                <c:pt idx="1">
                  <c:v>1188.9000000000001</c:v>
                </c:pt>
                <c:pt idx="2">
                  <c:v>4308.6000000000004</c:v>
                </c:pt>
                <c:pt idx="3">
                  <c:v>180.1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DA2-48CE-B307-4377BCD97A4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61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112215629357052"/>
          <c:y val="0.1276572012936199"/>
          <c:w val="0.39101451763300021"/>
          <c:h val="0.6859549252481893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B1844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D3B-4F84-B508-E5E35D717451}"/>
              </c:ext>
            </c:extLst>
          </c:dPt>
          <c:dPt>
            <c:idx val="1"/>
            <c:bubble3D val="0"/>
            <c:spPr>
              <a:solidFill>
                <a:srgbClr val="BC8D4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D3B-4F84-B508-E5E35D717451}"/>
              </c:ext>
            </c:extLst>
          </c:dPt>
          <c:dPt>
            <c:idx val="2"/>
            <c:bubble3D val="0"/>
            <c:spPr>
              <a:solidFill>
                <a:srgbClr val="D6B98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D3B-4F84-B508-E5E35D717451}"/>
              </c:ext>
            </c:extLst>
          </c:dPt>
          <c:dPt>
            <c:idx val="3"/>
            <c:bubble3D val="0"/>
            <c:spPr>
              <a:solidFill>
                <a:srgbClr val="8262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D3B-4F84-B508-E5E35D717451}"/>
              </c:ext>
            </c:extLst>
          </c:dPt>
          <c:dLbls>
            <c:dLbl>
              <c:idx val="0"/>
              <c:layout>
                <c:manualLayout>
                  <c:x val="-1.2305218969300544E-2"/>
                  <c:y val="-2.996018481573776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D3B-4F84-B508-E5E35D717451}"/>
                </c:ext>
              </c:extLst>
            </c:dLbl>
            <c:dLbl>
              <c:idx val="1"/>
              <c:layout>
                <c:manualLayout>
                  <c:x val="-4.0869058913924054E-2"/>
                  <c:y val="1.518326405825976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D3B-4F84-B508-E5E35D717451}"/>
                </c:ext>
              </c:extLst>
            </c:dLbl>
            <c:dLbl>
              <c:idx val="2"/>
              <c:layout>
                <c:manualLayout>
                  <c:x val="-6.7103568187147106E-2"/>
                  <c:y val="-0.2259770809459930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3B-4F84-B508-E5E35D717451}"/>
                </c:ext>
              </c:extLst>
            </c:dLbl>
            <c:dLbl>
              <c:idx val="3"/>
              <c:layout>
                <c:manualLayout>
                  <c:x val="1.6585477046687197E-3"/>
                  <c:y val="0.1115239136262117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D3B-4F84-B508-E5E35D7174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48.2</c:v>
                </c:pt>
                <c:pt idx="1">
                  <c:v>1443.5</c:v>
                </c:pt>
                <c:pt idx="2">
                  <c:v>4517.3999999999996</c:v>
                </c:pt>
                <c:pt idx="3">
                  <c:v>180.3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D3B-4F84-B508-E5E35D71745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61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 доходы</c:v>
                </c:pt>
              </c:strCache>
            </c:strRef>
          </c:tx>
          <c:spPr>
            <a:solidFill>
              <a:srgbClr val="906C38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2022 г. (отчет)</c:v>
                </c:pt>
                <c:pt idx="1">
                  <c:v>2023 г. (отчет)</c:v>
                </c:pt>
                <c:pt idx="2">
                  <c:v>2024 г. (отчет)</c:v>
                </c:pt>
                <c:pt idx="3">
                  <c:v>2025 г. (прогноз)</c:v>
                </c:pt>
                <c:pt idx="4">
                  <c:v>2026 г. (прогноз)</c:v>
                </c:pt>
                <c:pt idx="5">
                  <c:v>2027 г. (прогноз)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1636</c:v>
                </c:pt>
                <c:pt idx="1">
                  <c:v>1812</c:v>
                </c:pt>
                <c:pt idx="2">
                  <c:v>2416</c:v>
                </c:pt>
                <c:pt idx="3">
                  <c:v>2865</c:v>
                </c:pt>
                <c:pt idx="4">
                  <c:v>2951.7</c:v>
                </c:pt>
                <c:pt idx="5">
                  <c:v>3068.6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D7-41E5-B2F7-C44C7F010A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BC8D48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2022 г. (отчет)</c:v>
                </c:pt>
                <c:pt idx="1">
                  <c:v>2023 г. (отчет)</c:v>
                </c:pt>
                <c:pt idx="2">
                  <c:v>2024 г. (отчет)</c:v>
                </c:pt>
                <c:pt idx="3">
                  <c:v>2025 г. (прогноз)</c:v>
                </c:pt>
                <c:pt idx="4">
                  <c:v>2026 г. (прогноз)</c:v>
                </c:pt>
                <c:pt idx="5">
                  <c:v>2027 г. (прогноз)</c:v>
                </c:pt>
              </c:strCache>
            </c:strRef>
          </c:cat>
          <c:val>
            <c:numRef>
              <c:f>Лист1!$C$2:$C$7</c:f>
              <c:numCache>
                <c:formatCode>#,##0</c:formatCode>
                <c:ptCount val="6"/>
                <c:pt idx="0">
                  <c:v>678</c:v>
                </c:pt>
                <c:pt idx="1">
                  <c:v>1164</c:v>
                </c:pt>
                <c:pt idx="2">
                  <c:v>768</c:v>
                </c:pt>
                <c:pt idx="3">
                  <c:v>578</c:v>
                </c:pt>
                <c:pt idx="4">
                  <c:v>562.20000000000005</c:v>
                </c:pt>
                <c:pt idx="5">
                  <c:v>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D7-41E5-B2F7-C44C7F010A5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D6B98E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2022 г. (отчет)</c:v>
                </c:pt>
                <c:pt idx="1">
                  <c:v>2023 г. (отчет)</c:v>
                </c:pt>
                <c:pt idx="2">
                  <c:v>2024 г. (отчет)</c:v>
                </c:pt>
                <c:pt idx="3">
                  <c:v>2025 г. (прогноз)</c:v>
                </c:pt>
                <c:pt idx="4">
                  <c:v>2026 г. (прогноз)</c:v>
                </c:pt>
                <c:pt idx="5">
                  <c:v>2027 г. (прогноз)</c:v>
                </c:pt>
              </c:strCache>
            </c:strRef>
          </c:cat>
          <c:val>
            <c:numRef>
              <c:f>Лист1!$D$2:$D$7</c:f>
              <c:numCache>
                <c:formatCode>#,##0</c:formatCode>
                <c:ptCount val="6"/>
                <c:pt idx="0">
                  <c:v>4383</c:v>
                </c:pt>
                <c:pt idx="1">
                  <c:v>5080</c:v>
                </c:pt>
                <c:pt idx="2">
                  <c:v>5519</c:v>
                </c:pt>
                <c:pt idx="3">
                  <c:v>5622.9</c:v>
                </c:pt>
                <c:pt idx="4">
                  <c:v>5937.5</c:v>
                </c:pt>
                <c:pt idx="5">
                  <c:v>6189.4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D-41C5-8B53-7FD72B29A1E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89562304"/>
        <c:axId val="389557208"/>
        <c:axId val="0"/>
      </c:bar3DChart>
      <c:catAx>
        <c:axId val="389562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9557208"/>
        <c:crosses val="autoZero"/>
        <c:auto val="1"/>
        <c:lblAlgn val="ctr"/>
        <c:lblOffset val="100"/>
        <c:noMultiLvlLbl val="0"/>
      </c:catAx>
      <c:valAx>
        <c:axId val="38955720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38956230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l"/>
      <c:layout>
        <c:manualLayout>
          <c:xMode val="edge"/>
          <c:yMode val="edge"/>
          <c:x val="4.6495040112352448E-2"/>
          <c:y val="0.36801552227703821"/>
          <c:w val="0.25074667087654984"/>
          <c:h val="0.263968955445923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Налоговые и неналоговые доходы –</a:t>
            </a:r>
            <a:r>
              <a:rPr lang="ru-RU" b="1" baseline="0" dirty="0"/>
              <a:t> 3 442 млн руб.</a:t>
            </a:r>
            <a:endParaRPr lang="ru-RU" b="1" dirty="0"/>
          </a:p>
        </c:rich>
      </c:tx>
      <c:layout>
        <c:manualLayout>
          <c:xMode val="edge"/>
          <c:yMode val="edge"/>
          <c:x val="0.33499886020679942"/>
          <c:y val="7.51594776444939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на доходы физических лиц</c:v>
                </c:pt>
                <c:pt idx="1">
                  <c:v>Налоги на совокупный доход</c:v>
                </c:pt>
                <c:pt idx="2">
                  <c:v>Налоги на имущество</c:v>
                </c:pt>
                <c:pt idx="3">
                  <c:v>Государственная пошлина</c:v>
                </c:pt>
                <c:pt idx="4">
                  <c:v>Доходы от использования имущества</c:v>
                </c:pt>
                <c:pt idx="5">
                  <c:v>Доходы от продажи материальных и нематериальных активов</c:v>
                </c:pt>
                <c:pt idx="6">
                  <c:v>Прочие налоговые и неналоговые доходы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>
                  <c:v>1023.9</c:v>
                </c:pt>
                <c:pt idx="1">
                  <c:v>752.9</c:v>
                </c:pt>
                <c:pt idx="2">
                  <c:v>362.1</c:v>
                </c:pt>
                <c:pt idx="3">
                  <c:v>56.6</c:v>
                </c:pt>
                <c:pt idx="4">
                  <c:v>462.9</c:v>
                </c:pt>
                <c:pt idx="5">
                  <c:v>71.099999999999994</c:v>
                </c:pt>
                <c:pt idx="6">
                  <c:v>32.200000000000003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1F-4F43-BEED-03DCA838C7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4930767"/>
        <c:axId val="1314992511"/>
      </c:barChart>
      <c:catAx>
        <c:axId val="1484930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14992511"/>
        <c:crosses val="autoZero"/>
        <c:auto val="1"/>
        <c:lblAlgn val="ctr"/>
        <c:lblOffset val="100"/>
        <c:noMultiLvlLbl val="0"/>
      </c:catAx>
      <c:valAx>
        <c:axId val="131499251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484930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Безвозмездные поступления </a:t>
            </a:r>
            <a:r>
              <a:rPr lang="ru-RU" sz="1862" b="1" i="0" u="none" strike="noStrike" baseline="0" dirty="0">
                <a:effectLst/>
              </a:rPr>
              <a:t>– </a:t>
            </a:r>
          </a:p>
          <a:p>
            <a:pPr>
              <a:defRPr b="1"/>
            </a:pPr>
            <a:r>
              <a:rPr lang="ru-RU" sz="1862" b="1" i="0" u="none" strike="noStrike" baseline="0" dirty="0">
                <a:effectLst/>
              </a:rPr>
              <a:t>5 623 млн руб.</a:t>
            </a:r>
            <a:endParaRPr lang="ru-RU" b="1" dirty="0"/>
          </a:p>
        </c:rich>
      </c:tx>
      <c:layout>
        <c:manualLayout>
          <c:xMode val="edge"/>
          <c:yMode val="edge"/>
          <c:x val="0.25900778784213097"/>
          <c:y val="1.89730806406799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0541438809442034E-2"/>
          <c:y val="0.20219260314391821"/>
          <c:w val="0.8505832631069068"/>
          <c:h val="0.492269379051371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F7D48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Дотация</c:v>
                </c:pt>
                <c:pt idx="1">
                  <c:v>Субсидия</c:v>
                </c:pt>
                <c:pt idx="2">
                  <c:v>Субвенция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115.7</c:v>
                </c:pt>
                <c:pt idx="1">
                  <c:v>1038.2</c:v>
                </c:pt>
                <c:pt idx="2">
                  <c:v>3436</c:v>
                </c:pt>
                <c:pt idx="3">
                  <c:v>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C0-47E3-A206-635CAB18D2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4930767"/>
        <c:axId val="1314992511"/>
      </c:barChart>
      <c:catAx>
        <c:axId val="1484930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14992511"/>
        <c:crosses val="autoZero"/>
        <c:auto val="1"/>
        <c:lblAlgn val="ctr"/>
        <c:lblOffset val="100"/>
        <c:noMultiLvlLbl val="0"/>
      </c:catAx>
      <c:valAx>
        <c:axId val="131499251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484930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94882050142596E-2"/>
          <c:y val="0.107191214865015"/>
          <c:w val="0.7941640743621079"/>
          <c:h val="0.38024750722141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 w="41275">
              <a:noFill/>
            </a:ln>
          </c:spPr>
          <c:explosion val="28"/>
          <c:dPt>
            <c:idx val="0"/>
            <c:bubble3D val="0"/>
            <c:spPr>
              <a:solidFill>
                <a:srgbClr val="D0B082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14A-44EC-92E5-ABC023D4ED9B}"/>
              </c:ext>
            </c:extLst>
          </c:dPt>
          <c:dPt>
            <c:idx val="1"/>
            <c:bubble3D val="0"/>
            <c:spPr>
              <a:solidFill>
                <a:srgbClr val="523D1E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14A-44EC-92E5-ABC023D4ED9B}"/>
              </c:ext>
            </c:extLst>
          </c:dPt>
          <c:dPt>
            <c:idx val="2"/>
            <c:bubble3D val="0"/>
            <c:spPr>
              <a:solidFill>
                <a:srgbClr val="70542A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14A-44EC-92E5-ABC023D4ED9B}"/>
              </c:ext>
            </c:extLst>
          </c:dPt>
          <c:dPt>
            <c:idx val="3"/>
            <c:bubble3D val="0"/>
            <c:spPr>
              <a:solidFill>
                <a:srgbClr val="846230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314A-44EC-92E5-ABC023D4ED9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314A-44EC-92E5-ABC023D4ED9B}"/>
              </c:ext>
            </c:extLst>
          </c:dPt>
          <c:dPt>
            <c:idx val="5"/>
            <c:bubble3D val="0"/>
            <c:spPr>
              <a:solidFill>
                <a:srgbClr val="A47B3E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314A-44EC-92E5-ABC023D4ED9B}"/>
              </c:ext>
            </c:extLst>
          </c:dPt>
          <c:dLbls>
            <c:dLbl>
              <c:idx val="0"/>
              <c:layout>
                <c:manualLayout>
                  <c:x val="-8.5246642275610528E-3"/>
                  <c:y val="0.1146254655784353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14A-44EC-92E5-ABC023D4ED9B}"/>
                </c:ext>
              </c:extLst>
            </c:dLbl>
            <c:dLbl>
              <c:idx val="1"/>
              <c:layout>
                <c:manualLayout>
                  <c:x val="8.7173446411017819E-2"/>
                  <c:y val="5.283726074365392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14A-44EC-92E5-ABC023D4ED9B}"/>
                </c:ext>
              </c:extLst>
            </c:dLbl>
            <c:dLbl>
              <c:idx val="2"/>
              <c:layout>
                <c:manualLayout>
                  <c:x val="2.2924636996496064E-2"/>
                  <c:y val="0.1793581320302617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29716724721784"/>
                      <c:h val="0.213822993600831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14A-44EC-92E5-ABC023D4ED9B}"/>
                </c:ext>
              </c:extLst>
            </c:dLbl>
            <c:dLbl>
              <c:idx val="3"/>
              <c:layout>
                <c:manualLayout>
                  <c:x val="-0.13080400750504653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08462981739715"/>
                      <c:h val="0.213822993600831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14A-44EC-92E5-ABC023D4ED9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14A-44EC-92E5-ABC023D4ED9B}"/>
                </c:ext>
              </c:extLst>
            </c:dLbl>
            <c:dLbl>
              <c:idx val="5"/>
              <c:layout>
                <c:manualLayout>
                  <c:x val="0.17885291202199927"/>
                  <c:y val="3.4801919531385304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86384158121717"/>
                      <c:h val="0.213822993600831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314A-44EC-92E5-ABC023D4ED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19050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Платежи за пользование природными ресурсами</c:v>
                </c:pt>
                <c:pt idx="5">
                  <c:v>Государственная пошлина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1533.6</c:v>
                </c:pt>
                <c:pt idx="1">
                  <c:v>17.600000000000001</c:v>
                </c:pt>
                <c:pt idx="2">
                  <c:v>872</c:v>
                </c:pt>
                <c:pt idx="3">
                  <c:v>369.2</c:v>
                </c:pt>
                <c:pt idx="4">
                  <c:v>0.7</c:v>
                </c:pt>
                <c:pt idx="5">
                  <c:v>71.400000000000006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14A-44EC-92E5-ABC023D4ED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291796281894604"/>
          <c:y val="0.11882597840006083"/>
          <c:w val="0.7941640743621079"/>
          <c:h val="0.354207902338336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28"/>
          <c:dPt>
            <c:idx val="0"/>
            <c:bubble3D val="0"/>
            <c:spPr>
              <a:solidFill>
                <a:srgbClr val="CDAD8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861-49E3-B886-B4D254E7E4AF}"/>
              </c:ext>
            </c:extLst>
          </c:dPt>
          <c:dPt>
            <c:idx val="1"/>
            <c:bubble3D val="0"/>
            <c:spPr>
              <a:solidFill>
                <a:srgbClr val="3A2C1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861-49E3-B886-B4D254E7E4AF}"/>
              </c:ext>
            </c:extLst>
          </c:dPt>
          <c:dPt>
            <c:idx val="2"/>
            <c:bubble3D val="0"/>
            <c:spPr>
              <a:solidFill>
                <a:srgbClr val="6E5228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7861-49E3-B886-B4D254E7E4AF}"/>
              </c:ext>
            </c:extLst>
          </c:dPt>
          <c:dPt>
            <c:idx val="3"/>
            <c:bubble3D val="0"/>
            <c:spPr>
              <a:solidFill>
                <a:srgbClr val="81602E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7861-49E3-B886-B4D254E7E4A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7861-49E3-B886-B4D254E7E4AF}"/>
              </c:ext>
            </c:extLst>
          </c:dPt>
          <c:dPt>
            <c:idx val="5"/>
            <c:bubble3D val="0"/>
            <c:spPr>
              <a:solidFill>
                <a:srgbClr val="A17A3C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7861-49E3-B886-B4D254E7E4AF}"/>
              </c:ext>
            </c:extLst>
          </c:dPt>
          <c:dLbls>
            <c:dLbl>
              <c:idx val="0"/>
              <c:layout>
                <c:manualLayout>
                  <c:x val="-9.2033802630944444E-3"/>
                  <c:y val="0.1223763058560273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61-49E3-B886-B4D254E7E4AF}"/>
                </c:ext>
              </c:extLst>
            </c:dLbl>
            <c:dLbl>
              <c:idx val="1"/>
              <c:layout>
                <c:manualLayout>
                  <c:x val="5.0147720828907637E-2"/>
                  <c:y val="2.258333079845570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61-49E3-B886-B4D254E7E4AF}"/>
                </c:ext>
              </c:extLst>
            </c:dLbl>
            <c:dLbl>
              <c:idx val="2"/>
              <c:layout>
                <c:manualLayout>
                  <c:x val="1.3099795947469819E-2"/>
                  <c:y val="0.1320069660991863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16656932074206"/>
                      <c:h val="0.24436969608820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861-49E3-B886-B4D254E7E4AF}"/>
                </c:ext>
              </c:extLst>
            </c:dLbl>
            <c:dLbl>
              <c:idx val="3"/>
              <c:layout>
                <c:manualLayout>
                  <c:x val="-0.11885679524838424"/>
                  <c:y val="1.610852922824608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009944650220671"/>
                      <c:h val="0.195674530798962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861-49E3-B886-B4D254E7E4A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861-49E3-B886-B4D254E7E4AF}"/>
                </c:ext>
              </c:extLst>
            </c:dLbl>
            <c:dLbl>
              <c:idx val="5"/>
              <c:layout>
                <c:manualLayout>
                  <c:x val="0.178884289347674"/>
                  <c:y val="1.298538964732141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69063885572308"/>
                      <c:h val="0.195674530798962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7861-49E3-B886-B4D254E7E4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19050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Платежи за пользование природными ресурсами</c:v>
                </c:pt>
                <c:pt idx="5">
                  <c:v>Государственная пошлина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1476</c:v>
                </c:pt>
                <c:pt idx="1">
                  <c:v>18.2</c:v>
                </c:pt>
                <c:pt idx="2">
                  <c:v>967.8</c:v>
                </c:pt>
                <c:pt idx="3">
                  <c:v>391.9</c:v>
                </c:pt>
                <c:pt idx="4">
                  <c:v>0.7</c:v>
                </c:pt>
                <c:pt idx="5">
                  <c:v>97.1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861-49E3-B886-B4D254E7E4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61540384401734"/>
          <c:y val="0.12346727556587279"/>
          <c:w val="0.7941640743621079"/>
          <c:h val="0.354207902338336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28"/>
          <c:dPt>
            <c:idx val="0"/>
            <c:bubble3D val="0"/>
            <c:spPr>
              <a:solidFill>
                <a:srgbClr val="CBAB7E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5DA-4C3C-A80E-9C638135FAF0}"/>
              </c:ext>
            </c:extLst>
          </c:dPt>
          <c:dPt>
            <c:idx val="1"/>
            <c:bubble3D val="0"/>
            <c:spPr>
              <a:solidFill>
                <a:srgbClr val="3A2C1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5DA-4C3C-A80E-9C638135FAF0}"/>
              </c:ext>
            </c:extLst>
          </c:dPt>
          <c:dPt>
            <c:idx val="2"/>
            <c:bubble3D val="0"/>
            <c:spPr>
              <a:solidFill>
                <a:srgbClr val="6E5228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75DA-4C3C-A80E-9C638135FAF0}"/>
              </c:ext>
            </c:extLst>
          </c:dPt>
          <c:dPt>
            <c:idx val="3"/>
            <c:bubble3D val="0"/>
            <c:spPr>
              <a:solidFill>
                <a:srgbClr val="81602E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75DA-4C3C-A80E-9C638135FAF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75DA-4C3C-A80E-9C638135FAF0}"/>
              </c:ext>
            </c:extLst>
          </c:dPt>
          <c:dPt>
            <c:idx val="5"/>
            <c:bubble3D val="0"/>
            <c:spPr>
              <a:solidFill>
                <a:srgbClr val="9F783A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75DA-4C3C-A80E-9C638135FAF0}"/>
              </c:ext>
            </c:extLst>
          </c:dPt>
          <c:dLbls>
            <c:dLbl>
              <c:idx val="0"/>
              <c:layout>
                <c:manualLayout>
                  <c:x val="-3.0460854555342743E-2"/>
                  <c:y val="0.1351702376914226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49861672696318"/>
                      <c:h val="0.143553482551138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5DA-4C3C-A80E-9C638135FAF0}"/>
                </c:ext>
              </c:extLst>
            </c:dLbl>
            <c:dLbl>
              <c:idx val="1"/>
              <c:layout>
                <c:manualLayout>
                  <c:x val="-0.11125558629495637"/>
                  <c:y val="9.90570511049211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DA-4C3C-A80E-9C638135FAF0}"/>
                </c:ext>
              </c:extLst>
            </c:dLbl>
            <c:dLbl>
              <c:idx val="2"/>
              <c:layout>
                <c:manualLayout>
                  <c:x val="-7.1347331583552012E-3"/>
                  <c:y val="0.1104668119769258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75387198221843"/>
                      <c:h val="0.199455584982856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5DA-4C3C-A80E-9C638135FAF0}"/>
                </c:ext>
              </c:extLst>
            </c:dLbl>
            <c:dLbl>
              <c:idx val="3"/>
              <c:layout>
                <c:manualLayout>
                  <c:x val="-0.15934832470265542"/>
                  <c:y val="3.002871355943077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5DA-4C3C-A80E-9C638135FAF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5DA-4C3C-A80E-9C638135FAF0}"/>
                </c:ext>
              </c:extLst>
            </c:dLbl>
            <c:dLbl>
              <c:idx val="5"/>
              <c:layout>
                <c:manualLayout>
                  <c:x val="0.14793608569199121"/>
                  <c:y val="1.623173705915177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79567756733108"/>
                      <c:h val="0.199455584982856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75DA-4C3C-A80E-9C638135FA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19050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Платежи за пользование природными ресурсами</c:v>
                </c:pt>
                <c:pt idx="5">
                  <c:v>Государственная пошлина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1458.4</c:v>
                </c:pt>
                <c:pt idx="1">
                  <c:v>18.7</c:v>
                </c:pt>
                <c:pt idx="2">
                  <c:v>1070.9000000000001</c:v>
                </c:pt>
                <c:pt idx="3">
                  <c:v>404.7</c:v>
                </c:pt>
                <c:pt idx="4">
                  <c:v>0.8</c:v>
                </c:pt>
                <c:pt idx="5">
                  <c:v>115.1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5DA-4C3C-A80E-9C638135FA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3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326499139145302"/>
          <c:y val="0.21332167569193741"/>
          <c:w val="0.64209795289544158"/>
          <c:h val="0.305956260863751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 w="41275">
              <a:noFill/>
            </a:ln>
          </c:spPr>
          <c:explosion val="27"/>
          <c:dPt>
            <c:idx val="0"/>
            <c:bubble3D val="0"/>
            <c:spPr>
              <a:solidFill>
                <a:srgbClr val="D0B082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14A-44EC-92E5-ABC023D4ED9B}"/>
              </c:ext>
            </c:extLst>
          </c:dPt>
          <c:dPt>
            <c:idx val="1"/>
            <c:bubble3D val="0"/>
            <c:spPr>
              <a:solidFill>
                <a:srgbClr val="523D1E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14A-44EC-92E5-ABC023D4ED9B}"/>
              </c:ext>
            </c:extLst>
          </c:dPt>
          <c:dPt>
            <c:idx val="2"/>
            <c:bubble3D val="0"/>
            <c:spPr>
              <a:solidFill>
                <a:srgbClr val="70542A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14A-44EC-92E5-ABC023D4ED9B}"/>
              </c:ext>
            </c:extLst>
          </c:dPt>
          <c:dPt>
            <c:idx val="3"/>
            <c:bubble3D val="0"/>
            <c:spPr>
              <a:solidFill>
                <a:srgbClr val="846230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314A-44EC-92E5-ABC023D4ED9B}"/>
              </c:ext>
            </c:extLst>
          </c:dPt>
          <c:dPt>
            <c:idx val="4"/>
            <c:bubble3D val="0"/>
            <c:spPr>
              <a:solidFill>
                <a:srgbClr val="AF8343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314A-44EC-92E5-ABC023D4ED9B}"/>
              </c:ext>
            </c:extLst>
          </c:dPt>
          <c:dPt>
            <c:idx val="5"/>
            <c:bubble3D val="0"/>
            <c:spPr>
              <a:solidFill>
                <a:srgbClr val="A47B3E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314A-44EC-92E5-ABC023D4ED9B}"/>
              </c:ext>
            </c:extLst>
          </c:dPt>
          <c:dLbls>
            <c:dLbl>
              <c:idx val="0"/>
              <c:layout>
                <c:manualLayout>
                  <c:x val="0.16867555260392514"/>
                  <c:y val="-9.5306859205776168E-2"/>
                </c:manualLayout>
              </c:layout>
              <c:spPr>
                <a:noFill/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406450527232729"/>
                      <c:h val="0.320090002005615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14A-44EC-92E5-ABC023D4ED9B}"/>
                </c:ext>
              </c:extLst>
            </c:dLbl>
            <c:dLbl>
              <c:idx val="1"/>
              <c:layout>
                <c:manualLayout>
                  <c:x val="-6.3426307440650745E-3"/>
                  <c:y val="-0.16951453653563311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F2AA946-CF2A-4BBC-92F0-9E0C7E0FA930}" type="CATEGORYNAME">
                      <a:rPr lang="ru-RU" b="1"/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[ИМЯ КАТЕГОРИИ]</a:t>
                    </a:fld>
                    <a:r>
                      <a:rPr lang="ru-RU" b="1" baseline="0" dirty="0"/>
                      <a:t>
</a:t>
                    </a:r>
                    <a:fld id="{DC2EF789-3BF7-410E-8FDC-C543607A907C}" type="PERCENTAGE">
                      <a:rPr lang="ru-RU" b="1" baseline="0"/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[ПРОЦЕНТ]</a:t>
                    </a:fld>
                    <a:endParaRPr lang="ru-RU" b="1" baseline="0" dirty="0"/>
                  </a:p>
                </c:rich>
              </c:tx>
              <c:spPr>
                <a:noFill/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148251035264109"/>
                      <c:h val="0.273467166399251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14A-44EC-92E5-ABC023D4ED9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14A-44EC-92E5-ABC023D4ED9B}"/>
                </c:ext>
              </c:extLst>
            </c:dLbl>
            <c:dLbl>
              <c:idx val="3"/>
              <c:layout>
                <c:manualLayout>
                  <c:x val="2.8454211821324571E-2"/>
                  <c:y val="0.12310260395774832"/>
                </c:manualLayout>
              </c:layout>
              <c:spPr>
                <a:noFill/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876265368310013"/>
                      <c:h val="0.345058664259927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14A-44EC-92E5-ABC023D4ED9B}"/>
                </c:ext>
              </c:extLst>
            </c:dLbl>
            <c:dLbl>
              <c:idx val="4"/>
              <c:layout>
                <c:manualLayout>
                  <c:x val="-0.27364965722167445"/>
                  <c:y val="6.203975297499665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567603190452588"/>
                      <c:h val="0.203751128158844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314A-44EC-92E5-ABC023D4ED9B}"/>
                </c:ext>
              </c:extLst>
            </c:dLbl>
            <c:spPr>
              <a:noFill/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имущества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(работ) 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503.3</c:v>
                </c:pt>
                <c:pt idx="1">
                  <c:v>3.5</c:v>
                </c:pt>
                <c:pt idx="2">
                  <c:v>1.3</c:v>
                </c:pt>
                <c:pt idx="3">
                  <c:v>59</c:v>
                </c:pt>
                <c:pt idx="4">
                  <c:v>10.9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14A-44EC-92E5-ABC023D4ED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3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326499139145302"/>
          <c:y val="0.21332167569193741"/>
          <c:w val="0.64209795289544158"/>
          <c:h val="0.305956260863751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 w="41275">
              <a:noFill/>
            </a:ln>
          </c:spPr>
          <c:explosion val="27"/>
          <c:dPt>
            <c:idx val="0"/>
            <c:bubble3D val="0"/>
            <c:spPr>
              <a:solidFill>
                <a:srgbClr val="D0B082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8A4-4954-9D74-2413034505EC}"/>
              </c:ext>
            </c:extLst>
          </c:dPt>
          <c:dPt>
            <c:idx val="1"/>
            <c:bubble3D val="0"/>
            <c:spPr>
              <a:solidFill>
                <a:srgbClr val="523D1E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8A4-4954-9D74-2413034505EC}"/>
              </c:ext>
            </c:extLst>
          </c:dPt>
          <c:dPt>
            <c:idx val="2"/>
            <c:bubble3D val="0"/>
            <c:spPr>
              <a:solidFill>
                <a:srgbClr val="70542A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8A4-4954-9D74-2413034505EC}"/>
              </c:ext>
            </c:extLst>
          </c:dPt>
          <c:dPt>
            <c:idx val="3"/>
            <c:bubble3D val="0"/>
            <c:spPr>
              <a:solidFill>
                <a:srgbClr val="846230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58A4-4954-9D74-2413034505EC}"/>
              </c:ext>
            </c:extLst>
          </c:dPt>
          <c:dPt>
            <c:idx val="4"/>
            <c:bubble3D val="0"/>
            <c:spPr>
              <a:solidFill>
                <a:srgbClr val="AF8343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58A4-4954-9D74-2413034505EC}"/>
              </c:ext>
            </c:extLst>
          </c:dPt>
          <c:dPt>
            <c:idx val="5"/>
            <c:bubble3D val="0"/>
            <c:spPr>
              <a:solidFill>
                <a:srgbClr val="A47B3E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58A4-4954-9D74-2413034505EC}"/>
              </c:ext>
            </c:extLst>
          </c:dPt>
          <c:dLbls>
            <c:dLbl>
              <c:idx val="0"/>
              <c:layout>
                <c:manualLayout>
                  <c:x val="0.17010412371110825"/>
                  <c:y val="-9.5306859205776168E-2"/>
                </c:manualLayout>
              </c:layout>
              <c:spPr>
                <a:noFill/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120736305796106"/>
                      <c:h val="0.320090002005615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8A4-4954-9D74-2413034505EC}"/>
                </c:ext>
              </c:extLst>
            </c:dLbl>
            <c:dLbl>
              <c:idx val="1"/>
              <c:layout>
                <c:manualLayout>
                  <c:x val="-2.062834181589621E-2"/>
                  <c:y val="-0.23982599194411017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F2AA946-CF2A-4BBC-92F0-9E0C7E0FA930}" type="CATEGORYNAME">
                      <a:rPr lang="ru-RU" b="1"/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[ИМЯ КАТЕГОРИИ]</a:t>
                    </a:fld>
                    <a:r>
                      <a:rPr lang="ru-RU" b="1" baseline="0" dirty="0"/>
                      <a:t>
</a:t>
                    </a:r>
                    <a:fld id="{DC2EF789-3BF7-410E-8FDC-C543607A907C}" type="PERCENTAGE">
                      <a:rPr lang="ru-RU" b="1" baseline="0"/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[ПРОЦЕНТ]</a:t>
                    </a:fld>
                    <a:endParaRPr lang="ru-RU" b="1" baseline="0" dirty="0"/>
                  </a:p>
                </c:rich>
              </c:tx>
              <c:spPr>
                <a:noFill/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148251035264109"/>
                      <c:h val="0.2495878041850514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8A4-4954-9D74-2413034505E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8A4-4954-9D74-2413034505EC}"/>
                </c:ext>
              </c:extLst>
            </c:dLbl>
            <c:dLbl>
              <c:idx val="3"/>
              <c:layout>
                <c:manualLayout>
                  <c:x val="5.1311349536254325E-2"/>
                  <c:y val="9.922324174354856E-2"/>
                </c:manualLayout>
              </c:layout>
              <c:spPr>
                <a:noFill/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876265368310013"/>
                      <c:h val="0.345058664259927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8A4-4954-9D74-2413034505EC}"/>
                </c:ext>
              </c:extLst>
            </c:dLbl>
            <c:dLbl>
              <c:idx val="4"/>
              <c:layout>
                <c:manualLayout>
                  <c:x val="-0.27364965722167445"/>
                  <c:y val="6.203975297499665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567603190452588"/>
                      <c:h val="0.203751128158844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58A4-4954-9D74-2413034505EC}"/>
                </c:ext>
              </c:extLst>
            </c:dLbl>
            <c:spPr>
              <a:noFill/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имущества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(работ) 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503.3</c:v>
                </c:pt>
                <c:pt idx="1">
                  <c:v>3.5</c:v>
                </c:pt>
                <c:pt idx="2">
                  <c:v>1.3</c:v>
                </c:pt>
                <c:pt idx="3">
                  <c:v>43.1</c:v>
                </c:pt>
                <c:pt idx="4">
                  <c:v>10.9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8A4-4954-9D74-2413034505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3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326499139145302"/>
          <c:y val="0.21332167569193741"/>
          <c:w val="0.64209795289544158"/>
          <c:h val="0.305956260863751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 w="41275">
              <a:noFill/>
            </a:ln>
          </c:spPr>
          <c:explosion val="27"/>
          <c:dPt>
            <c:idx val="0"/>
            <c:bubble3D val="0"/>
            <c:spPr>
              <a:solidFill>
                <a:srgbClr val="D0B082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2F8-4C5E-825C-8187BA5B211A}"/>
              </c:ext>
            </c:extLst>
          </c:dPt>
          <c:dPt>
            <c:idx val="1"/>
            <c:bubble3D val="0"/>
            <c:spPr>
              <a:solidFill>
                <a:srgbClr val="523D1E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2F8-4C5E-825C-8187BA5B211A}"/>
              </c:ext>
            </c:extLst>
          </c:dPt>
          <c:dPt>
            <c:idx val="2"/>
            <c:bubble3D val="0"/>
            <c:spPr>
              <a:solidFill>
                <a:srgbClr val="70542A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42F8-4C5E-825C-8187BA5B211A}"/>
              </c:ext>
            </c:extLst>
          </c:dPt>
          <c:dPt>
            <c:idx val="3"/>
            <c:bubble3D val="0"/>
            <c:spPr>
              <a:solidFill>
                <a:srgbClr val="846230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42F8-4C5E-825C-8187BA5B211A}"/>
              </c:ext>
            </c:extLst>
          </c:dPt>
          <c:dPt>
            <c:idx val="4"/>
            <c:bubble3D val="0"/>
            <c:spPr>
              <a:solidFill>
                <a:srgbClr val="AF8343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42F8-4C5E-825C-8187BA5B211A}"/>
              </c:ext>
            </c:extLst>
          </c:dPt>
          <c:dPt>
            <c:idx val="5"/>
            <c:bubble3D val="0"/>
            <c:spPr>
              <a:solidFill>
                <a:srgbClr val="A47B3E"/>
              </a:solidFill>
              <a:ln w="41275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42F8-4C5E-825C-8187BA5B211A}"/>
              </c:ext>
            </c:extLst>
          </c:dPt>
          <c:dLbls>
            <c:dLbl>
              <c:idx val="0"/>
              <c:layout>
                <c:manualLayout>
                  <c:x val="0.16581841038955894"/>
                  <c:y val="-9.5306859205776168E-2"/>
                </c:manualLayout>
              </c:layout>
              <c:spPr>
                <a:noFill/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12073675573977"/>
                      <c:h val="0.320090002005615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2F8-4C5E-825C-8187BA5B211A}"/>
                </c:ext>
              </c:extLst>
            </c:dLbl>
            <c:dLbl>
              <c:idx val="1"/>
              <c:layout>
                <c:manualLayout>
                  <c:x val="-6.5714270930422739E-3"/>
                  <c:y val="-0.2336219539711191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F2AA946-CF2A-4BBC-92F0-9E0C7E0FA930}" type="CATEGORYNAME">
                      <a:rPr lang="ru-RU" b="1"/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[ИМЯ КАТЕГОРИИ]</a:t>
                    </a:fld>
                    <a:r>
                      <a:rPr lang="ru-RU" b="1" baseline="0" dirty="0"/>
                      <a:t>
</a:t>
                    </a:r>
                    <a:fld id="{DC2EF789-3BF7-410E-8FDC-C543607A907C}" type="PERCENTAGE">
                      <a:rPr lang="ru-RU" b="1" baseline="0"/>
                      <a:pPr>
                        <a:defRPr b="1">
                          <a:solidFill>
                            <a:schemeClr val="tx1"/>
                          </a:solidFill>
                        </a:defRPr>
                      </a:pPr>
                      <a:t>[ПРОЦЕНТ]</a:t>
                    </a:fld>
                    <a:endParaRPr lang="ru-RU" b="1" baseline="0" dirty="0"/>
                  </a:p>
                </c:rich>
              </c:tx>
              <c:spPr>
                <a:noFill/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322266969118793"/>
                      <c:h val="0.289386741208717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2F8-4C5E-825C-8187BA5B211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F8-4C5E-825C-8187BA5B211A}"/>
                </c:ext>
              </c:extLst>
            </c:dLbl>
            <c:dLbl>
              <c:idx val="3"/>
              <c:layout>
                <c:manualLayout>
                  <c:x val="2.8454211821324675E-2"/>
                  <c:y val="0.10187650421179298"/>
                </c:manualLayout>
              </c:layout>
              <c:spPr>
                <a:noFill/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876265368310013"/>
                      <c:h val="0.345058664259927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42F8-4C5E-825C-8187BA5B211A}"/>
                </c:ext>
              </c:extLst>
            </c:dLbl>
            <c:dLbl>
              <c:idx val="4"/>
              <c:layout>
                <c:manualLayout>
                  <c:x val="-0.27364965722167445"/>
                  <c:y val="6.203975297499665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567603190452588"/>
                      <c:h val="0.203751128158844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42F8-4C5E-825C-8187BA5B211A}"/>
                </c:ext>
              </c:extLst>
            </c:dLbl>
            <c:spPr>
              <a:noFill/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имущества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(работ) 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503.5</c:v>
                </c:pt>
                <c:pt idx="1">
                  <c:v>3.5</c:v>
                </c:pt>
                <c:pt idx="2">
                  <c:v>1.5</c:v>
                </c:pt>
                <c:pt idx="3">
                  <c:v>43.1</c:v>
                </c:pt>
                <c:pt idx="4">
                  <c:v>10.9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2F8-4C5E-825C-8187BA5B21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3D1FD50-16F2-4DF4-8BDF-38D61CE69905}"/>
              </a:ext>
            </a:extLst>
          </p:cNvPr>
          <p:cNvSpPr/>
          <p:nvPr userDrawn="1"/>
        </p:nvSpPr>
        <p:spPr>
          <a:xfrm>
            <a:off x="903188" y="-247333"/>
            <a:ext cx="5752251" cy="20182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B3B6D4-8099-4756-8908-562500375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0E2CC7-777D-448D-B56E-B8CD1C186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F387E-AB7B-4B4B-897D-81514C7BA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66F6873F-BC63-4C77-8C1F-6337C0BA4F5E}" type="datetimeFigureOut">
              <a:rPr lang="ru-RU" smtClean="0"/>
              <a:pPr/>
              <a:t>23.05.2025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0FBE17-044B-4AF6-A289-0A782F3B7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932D385-1C5C-4B8C-A1C5-1E6FA26AB1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0144957-439D-47CC-A8ED-6A2C122E5876}"/>
              </a:ext>
            </a:extLst>
          </p:cNvPr>
          <p:cNvSpPr/>
          <p:nvPr userDrawn="1"/>
        </p:nvSpPr>
        <p:spPr>
          <a:xfrm>
            <a:off x="4854698" y="6346745"/>
            <a:ext cx="2482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presentation-creation.ru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59A56F-C8EE-4028-B120-76C4E70D0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presentation-creation.ru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915E017-FBEA-43E5-BEF2-B852B6A94906}"/>
              </a:ext>
            </a:extLst>
          </p:cNvPr>
          <p:cNvSpPr/>
          <p:nvPr userDrawn="1"/>
        </p:nvSpPr>
        <p:spPr>
          <a:xfrm rot="5400000">
            <a:off x="11135364" y="890195"/>
            <a:ext cx="2482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E6E6E6"/>
                </a:solidFill>
              </a:rPr>
              <a:t>presentation-creation.ru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C67BA58-7A09-4547-BAED-001287A2F2EE}"/>
              </a:ext>
            </a:extLst>
          </p:cNvPr>
          <p:cNvCxnSpPr/>
          <p:nvPr userDrawn="1"/>
        </p:nvCxnSpPr>
        <p:spPr>
          <a:xfrm>
            <a:off x="504497" y="231228"/>
            <a:ext cx="0" cy="283779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3296E60-0868-48A9-B479-2AB92BB2A7BF}"/>
              </a:ext>
            </a:extLst>
          </p:cNvPr>
          <p:cNvCxnSpPr/>
          <p:nvPr userDrawn="1"/>
        </p:nvCxnSpPr>
        <p:spPr>
          <a:xfrm>
            <a:off x="325821" y="483476"/>
            <a:ext cx="3090041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38E0229F-261C-41BF-A12C-B5845FA2FBD6}"/>
              </a:ext>
            </a:extLst>
          </p:cNvPr>
          <p:cNvCxnSpPr/>
          <p:nvPr userDrawn="1"/>
        </p:nvCxnSpPr>
        <p:spPr>
          <a:xfrm>
            <a:off x="11661228" y="231228"/>
            <a:ext cx="0" cy="283779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EB1CA08C-B418-4425-B845-DCC4DB589141}"/>
              </a:ext>
            </a:extLst>
          </p:cNvPr>
          <p:cNvCxnSpPr/>
          <p:nvPr userDrawn="1"/>
        </p:nvCxnSpPr>
        <p:spPr>
          <a:xfrm>
            <a:off x="8833946" y="483476"/>
            <a:ext cx="3090041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44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499FCD3-56A4-4284-81DF-E3E50BDCE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873F-BC63-4C77-8C1F-6337C0BA4F5E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047691-5406-41FC-B8DB-B022027BF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7AEBC5-6561-4B36-B570-38605695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2D385-1C5C-4B8C-A1C5-1E6FA26AB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35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F69B2-4FAE-42A4-BBC5-8BF096DE8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CD1947-0CD2-42BD-BFD1-5C4416618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CDABD2-BF7A-4C8F-8B16-EA52A5F14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72B473-E977-441B-A8EB-3301D765A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873F-BC63-4C77-8C1F-6337C0BA4F5E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7E1CEE-3915-4259-A6A7-D1B01B396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EB3D31-7ACD-4C98-9D8E-2BDDE7B0A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2D385-1C5C-4B8C-A1C5-1E6FA26AB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23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05F6B-C902-4B3E-9912-C6E442B65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7BC53AF-8425-4939-91AE-F683272D0D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02FBB3-E12C-46E0-9C0A-AECE9178D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AFC505-F1A6-46C8-AAC8-934BC95D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873F-BC63-4C77-8C1F-6337C0BA4F5E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0E9474-4172-432C-832B-FEC719D77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F9343C-F37B-47D0-875B-2AF377328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2D385-1C5C-4B8C-A1C5-1E6FA26AB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7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A3A611-4217-496F-A970-40D336B59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A99D7E-740A-449C-B04F-6390E5DB2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07AD3-B579-44BB-B354-6F0449D5A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873F-BC63-4C77-8C1F-6337C0BA4F5E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BF37B6-1BF7-43A4-81B9-1EFFAFF2C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56BAB7-98C3-43DF-A563-53F5C2CD6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2D385-1C5C-4B8C-A1C5-1E6FA26AB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77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57C772B-141C-4727-B105-B525D7504E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AF9FFA-49AD-4472-B85D-6ACC9C4B2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AE0885-5569-4FF3-8865-96B5AEB0C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873F-BC63-4C77-8C1F-6337C0BA4F5E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21D7BD-2437-400A-B0D7-8AFEDE158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05A581-BC3B-448C-8E3E-BD317415A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2D385-1C5C-4B8C-A1C5-1E6FA26AB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40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2F99B-B624-4702-BF77-13C3A98F2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7ADFD0-183A-40D3-A908-D90083976B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73911F-D3E3-4D30-9269-9EA9DB176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A646-D089-4BFE-A221-C1A62B5F31D8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C3350E-22F3-4F10-99DE-B039E34C9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6B754B-2832-4376-81B4-672CC74B8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3BE4-2ADE-4D6C-9C7E-36D7F3B4D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88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8F9915-72DC-4A46-896C-F97EF8B48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B54FF5-F12F-48DC-82DF-E2479724A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532395-7069-4286-B4F6-0ED3DEC67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A646-D089-4BFE-A221-C1A62B5F31D8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4B2485-165B-4A5E-8930-D8A0E9316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5B042E-8137-4195-836F-A52D0F1C7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3BE4-2ADE-4D6C-9C7E-36D7F3B4D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80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B74C8-CF9E-4263-8788-782E71B5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567424-5443-489B-AB31-AC8E469F6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529765-33D1-4473-A43D-4014A992B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A646-D089-4BFE-A221-C1A62B5F31D8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5FB523-D9A5-4223-8C65-F936D4A64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3DA4E-56B7-45EF-8442-FC0DCE42B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3BE4-2ADE-4D6C-9C7E-36D7F3B4D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15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D3D64F-CABA-4946-A00C-A0865F851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AEF06B-F10A-4995-A0B6-C666B469DC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766961-0C22-4ADC-A26A-D80E9700EA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C7853F-92B7-479A-82BD-4187AC9A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A646-D089-4BFE-A221-C1A62B5F31D8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A37131-9413-49C1-B51F-B70096DA5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F2691F-D116-4DD9-A4F6-3C086FF90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3BE4-2ADE-4D6C-9C7E-36D7F3B4D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75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D1F64C-2989-4AE1-B54B-97C1A8089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ABB0F5-A949-4BC2-863D-310D231D4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4EF2F5-C7F2-41D7-8CD0-1B4F5ED30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BEFBAE-CD7C-46EA-81D4-190C1E529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C9E1BA-CB7B-4799-B258-9510F6155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A59BB1-188E-41E9-91D5-F570D211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A646-D089-4BFE-A221-C1A62B5F31D8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88DDA1-FC31-4A8E-96D5-74C7DB6CF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3F0821A-F462-4103-93D2-97899CD9F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3BE4-2ADE-4D6C-9C7E-36D7F3B4D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86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4AEA4B8-5F70-408F-8267-EBC3BF799D39}"/>
              </a:ext>
            </a:extLst>
          </p:cNvPr>
          <p:cNvSpPr/>
          <p:nvPr userDrawn="1"/>
        </p:nvSpPr>
        <p:spPr>
          <a:xfrm rot="5400000">
            <a:off x="9839084" y="3621485"/>
            <a:ext cx="4196080" cy="9045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82BE6B4-BBE7-4FD2-9A9E-3F0A7E86E6ED}"/>
              </a:ext>
            </a:extLst>
          </p:cNvPr>
          <p:cNvSpPr/>
          <p:nvPr userDrawn="1"/>
        </p:nvSpPr>
        <p:spPr>
          <a:xfrm>
            <a:off x="903189" y="-247332"/>
            <a:ext cx="4196080" cy="9045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FFB97-38B4-42A7-80AE-69C69F728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230E6E-34A3-4404-8606-8589BD170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93BDCE-95F6-4EC6-A9C0-FF77CF83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66F6873F-BC63-4C77-8C1F-6337C0BA4F5E}" type="datetimeFigureOut">
              <a:rPr lang="ru-RU" smtClean="0"/>
              <a:pPr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AE2F2B-EDB8-4986-A685-68299F374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0DE953-C93F-4FA1-80E3-31B9BEC7A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932D385-1C5C-4B8C-A1C5-1E6FA26AB17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2F320754-C7CA-4B0F-8B73-F8AA8A2CCFC9}"/>
              </a:ext>
            </a:extLst>
          </p:cNvPr>
          <p:cNvCxnSpPr>
            <a:cxnSpLocks/>
          </p:cNvCxnSpPr>
          <p:nvPr userDrawn="1"/>
        </p:nvCxnSpPr>
        <p:spPr>
          <a:xfrm>
            <a:off x="504497" y="360000"/>
            <a:ext cx="0" cy="112460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D6C79DC-EE4C-4388-9262-DC5743925B11}"/>
              </a:ext>
            </a:extLst>
          </p:cNvPr>
          <p:cNvCxnSpPr>
            <a:cxnSpLocks/>
          </p:cNvCxnSpPr>
          <p:nvPr userDrawn="1"/>
        </p:nvCxnSpPr>
        <p:spPr>
          <a:xfrm>
            <a:off x="325821" y="468000"/>
            <a:ext cx="1166648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F6707BF-E794-4758-9198-C4AAEF44FAB4}"/>
              </a:ext>
            </a:extLst>
          </p:cNvPr>
          <p:cNvCxnSpPr>
            <a:cxnSpLocks/>
          </p:cNvCxnSpPr>
          <p:nvPr userDrawn="1"/>
        </p:nvCxnSpPr>
        <p:spPr>
          <a:xfrm>
            <a:off x="11768959" y="5220000"/>
            <a:ext cx="0" cy="112460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7D4AAE0-5436-4037-A072-14A77D30BC5C}"/>
              </a:ext>
            </a:extLst>
          </p:cNvPr>
          <p:cNvCxnSpPr>
            <a:cxnSpLocks/>
          </p:cNvCxnSpPr>
          <p:nvPr userDrawn="1"/>
        </p:nvCxnSpPr>
        <p:spPr>
          <a:xfrm>
            <a:off x="10770476" y="6258200"/>
            <a:ext cx="1166648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51330AE4-0F80-4FD2-B97D-7A59BDCEC183}"/>
              </a:ext>
            </a:extLst>
          </p:cNvPr>
          <p:cNvCxnSpPr>
            <a:cxnSpLocks/>
          </p:cNvCxnSpPr>
          <p:nvPr userDrawn="1"/>
        </p:nvCxnSpPr>
        <p:spPr>
          <a:xfrm>
            <a:off x="11768959" y="360000"/>
            <a:ext cx="0" cy="112460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39ED9AD7-2833-49ED-A8DA-415C198F42A6}"/>
              </a:ext>
            </a:extLst>
          </p:cNvPr>
          <p:cNvCxnSpPr>
            <a:cxnSpLocks/>
          </p:cNvCxnSpPr>
          <p:nvPr userDrawn="1"/>
        </p:nvCxnSpPr>
        <p:spPr>
          <a:xfrm>
            <a:off x="10770476" y="467381"/>
            <a:ext cx="1166648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1FBCD121-23DE-4E48-9674-5BF667C62D10}"/>
              </a:ext>
            </a:extLst>
          </p:cNvPr>
          <p:cNvCxnSpPr>
            <a:cxnSpLocks/>
          </p:cNvCxnSpPr>
          <p:nvPr userDrawn="1"/>
        </p:nvCxnSpPr>
        <p:spPr>
          <a:xfrm>
            <a:off x="325821" y="6258200"/>
            <a:ext cx="1166648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E9831BE-31D6-4DF1-91FE-B61B9CEC498A}"/>
              </a:ext>
            </a:extLst>
          </p:cNvPr>
          <p:cNvCxnSpPr>
            <a:cxnSpLocks/>
          </p:cNvCxnSpPr>
          <p:nvPr userDrawn="1"/>
        </p:nvCxnSpPr>
        <p:spPr>
          <a:xfrm>
            <a:off x="504000" y="5220000"/>
            <a:ext cx="0" cy="112460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5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37B87-7A2D-4C9B-B6A8-06762F1E3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42927C-ADEA-47E3-90AA-002D18A69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A646-D089-4BFE-A221-C1A62B5F31D8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7FC92-80F5-45B7-A101-D6CA1EFAD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4BD941-E877-4B98-97A6-FC60C49ED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3BE4-2ADE-4D6C-9C7E-36D7F3B4D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7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589A295-17AA-4596-A870-B57882A65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A646-D089-4BFE-A221-C1A62B5F31D8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CA12FAE-FD97-4F30-9630-C6D870665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7DEB35-87C3-4B09-A616-D1B0CBB5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3BE4-2ADE-4D6C-9C7E-36D7F3B4D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28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199FF-1578-47B6-90EC-FFE63E186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939D12-D986-41E2-9DA5-8E0CE1B97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D3798D-5E6D-484A-8B4D-D1D416C6A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ECA944-2BAE-439E-B314-7B2631C99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A646-D089-4BFE-A221-C1A62B5F31D8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F2CAA1-ED8C-4F89-89F6-17A2D8BD5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CB7D08-985F-4B5E-ABC0-A914C14CC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3BE4-2ADE-4D6C-9C7E-36D7F3B4D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4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C2DE5-487C-4DC8-B2A1-BE8F2C94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9EB3C1-CE5A-4EBB-9AD1-121F34F40F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921FEE-19B0-4268-BD61-2346B1C5D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BA8191-A23D-486A-AE0E-F1F066DA9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A646-D089-4BFE-A221-C1A62B5F31D8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0F161C-64A5-4948-9DF6-95992ABF6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82C010-CDBD-44CF-B51E-BC4945F34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3BE4-2ADE-4D6C-9C7E-36D7F3B4D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24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2464F6-433F-451F-A2DC-470BECB7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73A3B8-7A9E-479F-BE1E-819C734F02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2A48EB-F24A-4E35-9E19-263626C7B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A646-D089-4BFE-A221-C1A62B5F31D8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59C285-8E28-44C5-AC3B-B456D38EF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02AD38-0B89-43E2-A444-5C2CED37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3BE4-2ADE-4D6C-9C7E-36D7F3B4D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3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C0CCC77-F59D-4D12-BBE1-8A697DFE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4B8FAE-663B-43E0-AD49-C0AB074A60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0BC21B-C830-446E-B45E-E175412D8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A646-D089-4BFE-A221-C1A62B5F31D8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A81F0C-4388-4226-B03E-4AE0098FC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E4CB66-9D32-4A37-9DD1-01C019DE4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3BE4-2ADE-4D6C-9C7E-36D7F3B4D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5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F4CA3-8919-472E-BE0A-405FEF7006D7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EEBD-885B-438C-BD09-281B2AECB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9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F4CA3-8919-472E-BE0A-405FEF7006D7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EEBD-885B-438C-BD09-281B2AECB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59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F4CA3-8919-472E-BE0A-405FEF7006D7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EEBD-885B-438C-BD09-281B2AECB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78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F4CA3-8919-472E-BE0A-405FEF7006D7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EEBD-885B-438C-BD09-281B2AECB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1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F84C9FF-64C4-4618-9726-6B133EDCAA1C}"/>
              </a:ext>
            </a:extLst>
          </p:cNvPr>
          <p:cNvSpPr/>
          <p:nvPr userDrawn="1"/>
        </p:nvSpPr>
        <p:spPr>
          <a:xfrm>
            <a:off x="903189" y="-247332"/>
            <a:ext cx="4196080" cy="9045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75B04B1-DB07-4665-BD0A-B478E567E861}"/>
              </a:ext>
            </a:extLst>
          </p:cNvPr>
          <p:cNvSpPr/>
          <p:nvPr userDrawn="1"/>
        </p:nvSpPr>
        <p:spPr>
          <a:xfrm rot="5400000">
            <a:off x="9839084" y="3621485"/>
            <a:ext cx="4196080" cy="9045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FFB97-38B4-42A7-80AE-69C69F728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230E6E-34A3-4404-8606-8589BD170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93BDCE-95F6-4EC6-A9C0-FF77CF83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66F6873F-BC63-4C77-8C1F-6337C0BA4F5E}" type="datetimeFigureOut">
              <a:rPr lang="ru-RU" smtClean="0"/>
              <a:pPr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AE2F2B-EDB8-4986-A685-68299F374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0DE953-C93F-4FA1-80E3-31B9BEC7A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932D385-1C5C-4B8C-A1C5-1E6FA26AB17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F539780-49F5-4453-B246-123EF9869C97}"/>
              </a:ext>
            </a:extLst>
          </p:cNvPr>
          <p:cNvCxnSpPr>
            <a:cxnSpLocks/>
          </p:cNvCxnSpPr>
          <p:nvPr userDrawn="1"/>
        </p:nvCxnSpPr>
        <p:spPr>
          <a:xfrm>
            <a:off x="504497" y="360000"/>
            <a:ext cx="0" cy="112460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B8BB6DE-FEDF-40A7-860E-03F8897CFC45}"/>
              </a:ext>
            </a:extLst>
          </p:cNvPr>
          <p:cNvCxnSpPr>
            <a:cxnSpLocks/>
          </p:cNvCxnSpPr>
          <p:nvPr userDrawn="1"/>
        </p:nvCxnSpPr>
        <p:spPr>
          <a:xfrm>
            <a:off x="325821" y="468000"/>
            <a:ext cx="1166648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31B34079-A0CC-4764-B2FB-A039F07A6BC2}"/>
              </a:ext>
            </a:extLst>
          </p:cNvPr>
          <p:cNvCxnSpPr>
            <a:cxnSpLocks/>
          </p:cNvCxnSpPr>
          <p:nvPr userDrawn="1"/>
        </p:nvCxnSpPr>
        <p:spPr>
          <a:xfrm>
            <a:off x="11768959" y="5220000"/>
            <a:ext cx="0" cy="112460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F4253EE-6072-4F68-971B-A47CB1ED625F}"/>
              </a:ext>
            </a:extLst>
          </p:cNvPr>
          <p:cNvCxnSpPr>
            <a:cxnSpLocks/>
          </p:cNvCxnSpPr>
          <p:nvPr userDrawn="1"/>
        </p:nvCxnSpPr>
        <p:spPr>
          <a:xfrm>
            <a:off x="10770476" y="6258200"/>
            <a:ext cx="1166648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C406EFD0-7731-42D5-BFEB-A9093C23524D}"/>
              </a:ext>
            </a:extLst>
          </p:cNvPr>
          <p:cNvCxnSpPr>
            <a:cxnSpLocks/>
          </p:cNvCxnSpPr>
          <p:nvPr userDrawn="1"/>
        </p:nvCxnSpPr>
        <p:spPr>
          <a:xfrm>
            <a:off x="11768959" y="360000"/>
            <a:ext cx="0" cy="112460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43A88D89-5BF4-4CCE-BDB9-19A752ED55FC}"/>
              </a:ext>
            </a:extLst>
          </p:cNvPr>
          <p:cNvCxnSpPr>
            <a:cxnSpLocks/>
          </p:cNvCxnSpPr>
          <p:nvPr userDrawn="1"/>
        </p:nvCxnSpPr>
        <p:spPr>
          <a:xfrm>
            <a:off x="10770476" y="467381"/>
            <a:ext cx="1166648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69EEA78E-9AF0-41D3-861E-9195C915C0D2}"/>
              </a:ext>
            </a:extLst>
          </p:cNvPr>
          <p:cNvCxnSpPr>
            <a:cxnSpLocks/>
          </p:cNvCxnSpPr>
          <p:nvPr userDrawn="1"/>
        </p:nvCxnSpPr>
        <p:spPr>
          <a:xfrm>
            <a:off x="325821" y="6258200"/>
            <a:ext cx="1166648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E6D758FC-2531-4B75-97B5-2AF89F9A07EF}"/>
              </a:ext>
            </a:extLst>
          </p:cNvPr>
          <p:cNvCxnSpPr>
            <a:cxnSpLocks/>
          </p:cNvCxnSpPr>
          <p:nvPr userDrawn="1"/>
        </p:nvCxnSpPr>
        <p:spPr>
          <a:xfrm>
            <a:off x="504000" y="5220000"/>
            <a:ext cx="0" cy="112460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9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F4CA3-8919-472E-BE0A-405FEF7006D7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EEBD-885B-438C-BD09-281B2AECB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78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F4CA3-8919-472E-BE0A-405FEF7006D7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EEBD-885B-438C-BD09-281B2AECB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39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F4CA3-8919-472E-BE0A-405FEF7006D7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EEBD-885B-438C-BD09-281B2AECB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21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F4CA3-8919-472E-BE0A-405FEF7006D7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EEBD-885B-438C-BD09-281B2AECB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84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F4CA3-8919-472E-BE0A-405FEF7006D7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EEBD-885B-438C-BD09-281B2AECB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F4CA3-8919-472E-BE0A-405FEF7006D7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EEBD-885B-438C-BD09-281B2AECB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7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F4CA3-8919-472E-BE0A-405FEF7006D7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1EEBD-885B-438C-BD09-281B2AECB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0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 txBox="1">
            <a:spLocks noGrp="1"/>
          </p:cNvSpPr>
          <p:nvPr>
            <p:ph type="body" idx="1"/>
          </p:nvPr>
        </p:nvSpPr>
        <p:spPr>
          <a:xfrm>
            <a:off x="442913" y="1785938"/>
            <a:ext cx="2928900" cy="4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None/>
              <a:defRPr b="0" i="0"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4" name="Google Shape;204;p23"/>
          <p:cNvSpPr txBox="1">
            <a:spLocks noGrp="1"/>
          </p:cNvSpPr>
          <p:nvPr>
            <p:ph type="body" idx="2"/>
          </p:nvPr>
        </p:nvSpPr>
        <p:spPr>
          <a:xfrm>
            <a:off x="3771899" y="1785938"/>
            <a:ext cx="3169200" cy="3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title"/>
          </p:nvPr>
        </p:nvSpPr>
        <p:spPr>
          <a:xfrm>
            <a:off x="442913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leway"/>
              <a:buChar char="●"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body" idx="3"/>
          </p:nvPr>
        </p:nvSpPr>
        <p:spPr>
          <a:xfrm>
            <a:off x="7341175" y="1785938"/>
            <a:ext cx="3169200" cy="3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0" i="0"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601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B9E25F44-2886-4168-A05A-B449B6CBB3FD}"/>
              </a:ext>
            </a:extLst>
          </p:cNvPr>
          <p:cNvSpPr/>
          <p:nvPr userDrawn="1"/>
        </p:nvSpPr>
        <p:spPr>
          <a:xfrm>
            <a:off x="903189" y="-247332"/>
            <a:ext cx="4196080" cy="9045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3CAFB58-3E06-41C1-B1D3-8E757395E9F5}"/>
              </a:ext>
            </a:extLst>
          </p:cNvPr>
          <p:cNvSpPr/>
          <p:nvPr userDrawn="1"/>
        </p:nvSpPr>
        <p:spPr>
          <a:xfrm>
            <a:off x="596137" y="1805817"/>
            <a:ext cx="694326" cy="1113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FFB97-38B4-42A7-80AE-69C69F728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230E6E-34A3-4404-8606-8589BD1706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59338" y="1825625"/>
            <a:ext cx="7870785" cy="55515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93BDCE-95F6-4EC6-A9C0-FF77CF83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66F6873F-BC63-4C77-8C1F-6337C0BA4F5E}" type="datetimeFigureOut">
              <a:rPr lang="ru-RU" smtClean="0"/>
              <a:pPr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AE2F2B-EDB8-4986-A685-68299F374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0DE953-C93F-4FA1-80E3-31B9BEC7A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932D385-1C5C-4B8C-A1C5-1E6FA26AB1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1B639A41-DCFC-4CBD-95A9-00918D1E0C5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459337" y="2515712"/>
            <a:ext cx="7870785" cy="5551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2E6A01D8-B25F-4969-9EEE-02D40393738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444548" y="3400900"/>
            <a:ext cx="7870785" cy="55515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EB1E053F-9E78-4E0C-A2B0-31B557FA902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444547" y="4090987"/>
            <a:ext cx="7870785" cy="5551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7B877FE1-D2EF-4E9F-AC08-DACA8D5147E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436188" y="4916011"/>
            <a:ext cx="7870785" cy="55515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78790F4C-C0C7-494A-ACE0-B312EAD20E82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436187" y="5606098"/>
            <a:ext cx="7870785" cy="5551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CFD3D3-A261-41F6-9B31-77CF879FEDB4}"/>
              </a:ext>
            </a:extLst>
          </p:cNvPr>
          <p:cNvSpPr txBox="1"/>
          <p:nvPr userDrawn="1"/>
        </p:nvSpPr>
        <p:spPr>
          <a:xfrm>
            <a:off x="656202" y="1595368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/>
              <a:t>1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889ABCA-A0FD-4E3C-AFB3-8604C63789C3}"/>
              </a:ext>
            </a:extLst>
          </p:cNvPr>
          <p:cNvSpPr/>
          <p:nvPr userDrawn="1"/>
        </p:nvSpPr>
        <p:spPr>
          <a:xfrm>
            <a:off x="604341" y="3324606"/>
            <a:ext cx="694326" cy="1113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A9D2CA-8F73-4D3A-9B91-2101DC1239D1}"/>
              </a:ext>
            </a:extLst>
          </p:cNvPr>
          <p:cNvSpPr txBox="1"/>
          <p:nvPr userDrawn="1"/>
        </p:nvSpPr>
        <p:spPr>
          <a:xfrm>
            <a:off x="664406" y="3114157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/>
              <a:t>2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59BE560-D647-44EE-9A88-B7FD52A2E5FE}"/>
              </a:ext>
            </a:extLst>
          </p:cNvPr>
          <p:cNvSpPr/>
          <p:nvPr userDrawn="1"/>
        </p:nvSpPr>
        <p:spPr>
          <a:xfrm>
            <a:off x="604341" y="4872252"/>
            <a:ext cx="694326" cy="1113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C91866-0E34-4E24-830A-F655D0C79346}"/>
              </a:ext>
            </a:extLst>
          </p:cNvPr>
          <p:cNvSpPr txBox="1"/>
          <p:nvPr userDrawn="1"/>
        </p:nvSpPr>
        <p:spPr>
          <a:xfrm>
            <a:off x="664406" y="4661803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/>
              <a:t>3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9E2F3F11-B7C5-483E-86A6-1287F67442C8}"/>
              </a:ext>
            </a:extLst>
          </p:cNvPr>
          <p:cNvCxnSpPr>
            <a:cxnSpLocks/>
          </p:cNvCxnSpPr>
          <p:nvPr userDrawn="1"/>
        </p:nvCxnSpPr>
        <p:spPr>
          <a:xfrm>
            <a:off x="504497" y="360000"/>
            <a:ext cx="0" cy="112460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2371BBAA-077E-4C88-B1DD-BEF3872F56D6}"/>
              </a:ext>
            </a:extLst>
          </p:cNvPr>
          <p:cNvCxnSpPr>
            <a:cxnSpLocks/>
          </p:cNvCxnSpPr>
          <p:nvPr userDrawn="1"/>
        </p:nvCxnSpPr>
        <p:spPr>
          <a:xfrm>
            <a:off x="325821" y="468000"/>
            <a:ext cx="1166648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342CE9A3-0EC4-457C-8634-4F0E0AD2DC25}"/>
              </a:ext>
            </a:extLst>
          </p:cNvPr>
          <p:cNvCxnSpPr>
            <a:cxnSpLocks/>
          </p:cNvCxnSpPr>
          <p:nvPr userDrawn="1"/>
        </p:nvCxnSpPr>
        <p:spPr>
          <a:xfrm>
            <a:off x="11768959" y="5220000"/>
            <a:ext cx="0" cy="112460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E021C39A-DCA1-4E06-8D31-E867516DE30B}"/>
              </a:ext>
            </a:extLst>
          </p:cNvPr>
          <p:cNvCxnSpPr>
            <a:cxnSpLocks/>
          </p:cNvCxnSpPr>
          <p:nvPr userDrawn="1"/>
        </p:nvCxnSpPr>
        <p:spPr>
          <a:xfrm>
            <a:off x="10770476" y="6258200"/>
            <a:ext cx="1166648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C02349D-6773-40E7-9A32-EEA66FDCB6BD}"/>
              </a:ext>
            </a:extLst>
          </p:cNvPr>
          <p:cNvCxnSpPr>
            <a:cxnSpLocks/>
          </p:cNvCxnSpPr>
          <p:nvPr userDrawn="1"/>
        </p:nvCxnSpPr>
        <p:spPr>
          <a:xfrm>
            <a:off x="11768959" y="360000"/>
            <a:ext cx="0" cy="112460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C3469A3A-6A19-49D5-8236-5D576EC201A2}"/>
              </a:ext>
            </a:extLst>
          </p:cNvPr>
          <p:cNvCxnSpPr>
            <a:cxnSpLocks/>
          </p:cNvCxnSpPr>
          <p:nvPr userDrawn="1"/>
        </p:nvCxnSpPr>
        <p:spPr>
          <a:xfrm>
            <a:off x="10770476" y="467381"/>
            <a:ext cx="1166648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B2DF72E4-035F-4A8A-9CC4-6AEE40CEC0F1}"/>
              </a:ext>
            </a:extLst>
          </p:cNvPr>
          <p:cNvCxnSpPr>
            <a:cxnSpLocks/>
          </p:cNvCxnSpPr>
          <p:nvPr userDrawn="1"/>
        </p:nvCxnSpPr>
        <p:spPr>
          <a:xfrm>
            <a:off x="325821" y="6258200"/>
            <a:ext cx="1166648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BEBAF21C-252C-41DF-B8BC-ED32970F4A58}"/>
              </a:ext>
            </a:extLst>
          </p:cNvPr>
          <p:cNvCxnSpPr>
            <a:cxnSpLocks/>
          </p:cNvCxnSpPr>
          <p:nvPr userDrawn="1"/>
        </p:nvCxnSpPr>
        <p:spPr>
          <a:xfrm>
            <a:off x="504000" y="5220000"/>
            <a:ext cx="0" cy="112460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49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FFB97-38B4-42A7-80AE-69C69F728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230E6E-34A3-4404-8606-8589BD170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93BDCE-95F6-4EC6-A9C0-FF77CF83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66F6873F-BC63-4C77-8C1F-6337C0BA4F5E}" type="datetimeFigureOut">
              <a:rPr lang="ru-RU" smtClean="0"/>
              <a:pPr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AE2F2B-EDB8-4986-A685-68299F374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0DE953-C93F-4FA1-80E3-31B9BEC7A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932D385-1C5C-4B8C-A1C5-1E6FA26AB17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208EC90-944D-41D0-9B21-591317DD814D}"/>
              </a:ext>
            </a:extLst>
          </p:cNvPr>
          <p:cNvCxnSpPr>
            <a:cxnSpLocks/>
          </p:cNvCxnSpPr>
          <p:nvPr userDrawn="1"/>
        </p:nvCxnSpPr>
        <p:spPr>
          <a:xfrm>
            <a:off x="504497" y="360000"/>
            <a:ext cx="0" cy="112460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A5437CD4-F16C-4334-8808-32569D0AE01F}"/>
              </a:ext>
            </a:extLst>
          </p:cNvPr>
          <p:cNvCxnSpPr>
            <a:cxnSpLocks/>
          </p:cNvCxnSpPr>
          <p:nvPr userDrawn="1"/>
        </p:nvCxnSpPr>
        <p:spPr>
          <a:xfrm>
            <a:off x="325821" y="468000"/>
            <a:ext cx="1166648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3980DD60-1AA3-4A08-9611-651D640EC22A}"/>
              </a:ext>
            </a:extLst>
          </p:cNvPr>
          <p:cNvCxnSpPr>
            <a:cxnSpLocks/>
          </p:cNvCxnSpPr>
          <p:nvPr userDrawn="1"/>
        </p:nvCxnSpPr>
        <p:spPr>
          <a:xfrm>
            <a:off x="11768959" y="5220000"/>
            <a:ext cx="0" cy="112460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D12EC0C-4C49-4CF8-BBAE-C52D728BEC6F}"/>
              </a:ext>
            </a:extLst>
          </p:cNvPr>
          <p:cNvCxnSpPr>
            <a:cxnSpLocks/>
          </p:cNvCxnSpPr>
          <p:nvPr userDrawn="1"/>
        </p:nvCxnSpPr>
        <p:spPr>
          <a:xfrm>
            <a:off x="10770476" y="6258200"/>
            <a:ext cx="1166648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F812C86-C516-4FA0-A290-3977B163D412}"/>
              </a:ext>
            </a:extLst>
          </p:cNvPr>
          <p:cNvCxnSpPr>
            <a:cxnSpLocks/>
          </p:cNvCxnSpPr>
          <p:nvPr userDrawn="1"/>
        </p:nvCxnSpPr>
        <p:spPr>
          <a:xfrm>
            <a:off x="11768959" y="360000"/>
            <a:ext cx="0" cy="112460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C4F17A9-F14F-4A29-B7E0-1F9F399FC35C}"/>
              </a:ext>
            </a:extLst>
          </p:cNvPr>
          <p:cNvCxnSpPr>
            <a:cxnSpLocks/>
          </p:cNvCxnSpPr>
          <p:nvPr userDrawn="1"/>
        </p:nvCxnSpPr>
        <p:spPr>
          <a:xfrm>
            <a:off x="10770476" y="467381"/>
            <a:ext cx="1166648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D3E6B25-E05F-4368-A4E2-3951418D57DD}"/>
              </a:ext>
            </a:extLst>
          </p:cNvPr>
          <p:cNvCxnSpPr>
            <a:cxnSpLocks/>
          </p:cNvCxnSpPr>
          <p:nvPr userDrawn="1"/>
        </p:nvCxnSpPr>
        <p:spPr>
          <a:xfrm>
            <a:off x="325821" y="6258200"/>
            <a:ext cx="1166648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B8FE516D-0347-4D4B-8906-E720575B4150}"/>
              </a:ext>
            </a:extLst>
          </p:cNvPr>
          <p:cNvCxnSpPr>
            <a:cxnSpLocks/>
          </p:cNvCxnSpPr>
          <p:nvPr userDrawn="1"/>
        </p:nvCxnSpPr>
        <p:spPr>
          <a:xfrm>
            <a:off x="504000" y="5220000"/>
            <a:ext cx="0" cy="112460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50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AFC2F1-B382-4B54-9A9F-910235201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8882E1-F531-4863-8725-4DFFB1D93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542041-3F17-4A54-9CFD-5CC89C888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873F-BC63-4C77-8C1F-6337C0BA4F5E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3D8362-ABA0-448B-9472-8CE304126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12121C-8D9C-473B-9CAA-041E14CE3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2D385-1C5C-4B8C-A1C5-1E6FA26AB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5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D5AC9-D947-4E91-8E54-564E619CC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BC3E08-A33C-41B0-9FF8-A48D661D3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563770-7BF6-4230-8BC5-AB14818DC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4B284D-4A4E-43FE-BC90-E29166BB4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873F-BC63-4C77-8C1F-6337C0BA4F5E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D419C2-0DDE-45ED-A6BB-A7CF0C6F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8D6DE2-C0F1-4631-8D1B-61DD10E73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2D385-1C5C-4B8C-A1C5-1E6FA26AB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F1CD0-71F9-4ED3-890F-20F3C6211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FEAC71-3741-4F27-877E-AC8E2B1CC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C1B9D-7DA5-4D32-81AA-D58CAF37C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45751E-43C2-4B2E-91C9-868F84D3E4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6CFF53-F322-41AA-9E85-224959B71B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24C7FE-288B-4A4F-A747-871045CD4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873F-BC63-4C77-8C1F-6337C0BA4F5E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3F8A51-9E24-4CD8-9A95-89D90C669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629EE09-F27C-4D57-8664-E5E7CB80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2D385-1C5C-4B8C-A1C5-1E6FA26AB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29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EF0AC8-9D6A-48CD-9E4D-7A12D1C84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3AF8AA-A3DF-45CE-90B8-A257BB2E7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6873F-BC63-4C77-8C1F-6337C0BA4F5E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F56705-7C94-4DCD-BF06-8BF6906E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CF7DF18-617E-48F0-9074-B7506BDF8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2D385-1C5C-4B8C-A1C5-1E6FA26AB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6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presentation-creation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E9284-BDA4-45F8-A54F-94F6151A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2D6D37-E80C-4087-8866-D624C739E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A1800B-2E1A-4303-9892-AB08F80EA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6873F-BC63-4C77-8C1F-6337C0BA4F5E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BC04A6-2998-40EB-BF13-94B54C7ADB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CE2691-9DFE-40D1-8BB1-8DFF491DA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2D385-1C5C-4B8C-A1C5-1E6FA26AB176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6"/>
            <a:extLst>
              <a:ext uri="{FF2B5EF4-FFF2-40B4-BE49-F238E27FC236}">
                <a16:creationId xmlns:a16="http://schemas.microsoft.com/office/drawing/2014/main" id="{1847D26E-390E-4229-B0D7-62066CD41BE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2808" y="-63994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6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0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71DE82-446B-4F17-926B-08CFD9553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4F53C0-5B45-468A-AF8F-91CD16859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44F2FE-1385-4F26-B110-06D407ABF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4A646-D089-4BFE-A221-C1A62B5F31D8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596F93-6559-444C-B9C6-E63806EF8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7FA1BE-9673-4CE0-8C28-19B7C4FAED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03BE4-2ADE-4D6C-9C7E-36D7F3B4D1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36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F4CA3-8919-472E-BE0A-405FEF7006D7}" type="datetimeFigureOut">
              <a:rPr lang="ru-RU" smtClean="0"/>
              <a:t>23.05.2025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1EEBD-885B-438C-BD09-281B2AECB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8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 dir="r"/>
      </p:transition>
    </mc:Choice>
    <mc:Fallback xmlns="">
      <p:transition spd="slow" advClick="0" advTm="4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https://butget.sterlitamakadm.ru/ekonomika/ekonomicheskiy-prognoz/prognoz2025.php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away.php?to=http%3A%2F%2Fvk.cc%2FcLRHaU&amp;utf=1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microsoft.com/office/2007/relationships/hdphoto" Target="../media/hdphoto9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microsoft.com/office/2007/relationships/hdphoto" Target="../media/hdphoto8.wdp"/><Relationship Id="rId18" Type="http://schemas.openxmlformats.org/officeDocument/2006/relationships/image" Target="../media/image86.png"/><Relationship Id="rId3" Type="http://schemas.microsoft.com/office/2007/relationships/hdphoto" Target="../media/hdphoto6.wdp"/><Relationship Id="rId21" Type="http://schemas.microsoft.com/office/2007/relationships/hdphoto" Target="../media/hdphoto15.wdp"/><Relationship Id="rId7" Type="http://schemas.microsoft.com/office/2007/relationships/hdphoto" Target="../media/hdphoto11.wdp"/><Relationship Id="rId12" Type="http://schemas.openxmlformats.org/officeDocument/2006/relationships/image" Target="../media/image80.png"/><Relationship Id="rId17" Type="http://schemas.microsoft.com/office/2007/relationships/hdphoto" Target="../media/hdphoto10.wdp"/><Relationship Id="rId2" Type="http://schemas.openxmlformats.org/officeDocument/2006/relationships/image" Target="../media/image78.png"/><Relationship Id="rId16" Type="http://schemas.openxmlformats.org/officeDocument/2006/relationships/image" Target="../media/image82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microsoft.com/office/2007/relationships/hdphoto" Target="../media/hdphoto13.wdp"/><Relationship Id="rId5" Type="http://schemas.microsoft.com/office/2007/relationships/hdphoto" Target="../media/hdphoto7.wdp"/><Relationship Id="rId15" Type="http://schemas.microsoft.com/office/2007/relationships/hdphoto" Target="../media/hdphoto9.wdp"/><Relationship Id="rId10" Type="http://schemas.openxmlformats.org/officeDocument/2006/relationships/image" Target="../media/image85.png"/><Relationship Id="rId19" Type="http://schemas.microsoft.com/office/2007/relationships/hdphoto" Target="../media/hdphoto14.wdp"/><Relationship Id="rId4" Type="http://schemas.openxmlformats.org/officeDocument/2006/relationships/image" Target="../media/image79.png"/><Relationship Id="rId9" Type="http://schemas.microsoft.com/office/2007/relationships/hdphoto" Target="../media/hdphoto12.wdp"/><Relationship Id="rId1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budgetsterlitamak" TargetMode="External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hyperlink" Target="https://butget.sterlitamakadm.ru/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1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microsoft.com/office/2007/relationships/hdphoto" Target="../media/hdphoto4.wdp"/><Relationship Id="rId2" Type="http://schemas.openxmlformats.org/officeDocument/2006/relationships/image" Target="../media/image8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5" Type="http://schemas.microsoft.com/office/2007/relationships/hdphoto" Target="../media/hdphoto3.wdp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5.gif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92C3D3-F5E3-49C2-98F6-359DDB7E6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1AE9514-2258-4247-82D8-66456967E9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1E77A5-773A-4F63-9120-980BD642531A}"/>
              </a:ext>
            </a:extLst>
          </p:cNvPr>
          <p:cNvSpPr txBox="1"/>
          <p:nvPr/>
        </p:nvSpPr>
        <p:spPr>
          <a:xfrm>
            <a:off x="1810295" y="172317"/>
            <a:ext cx="9563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674D26"/>
                </a:solidFill>
                <a:effectLst>
                  <a:outerShdw blurRad="25400" dist="50800" dir="18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Региональный конкурс проектов по представлению бюджета для граждан в 2025 году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7408BC-436B-4416-A55B-CE83443E29E7}"/>
              </a:ext>
            </a:extLst>
          </p:cNvPr>
          <p:cNvSpPr txBox="1"/>
          <p:nvPr/>
        </p:nvSpPr>
        <p:spPr>
          <a:xfrm>
            <a:off x="58724" y="2216778"/>
            <a:ext cx="12191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67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Современный бюджет – понятно и доступно каждому</a:t>
            </a:r>
          </a:p>
        </p:txBody>
      </p:sp>
      <p:pic>
        <p:nvPicPr>
          <p:cNvPr id="4" name="Городской бюджет">
            <a:hlinkClick r:id="" action="ppaction://media"/>
            <a:extLst>
              <a:ext uri="{FF2B5EF4-FFF2-40B4-BE49-F238E27FC236}">
                <a16:creationId xmlns:a16="http://schemas.microsoft.com/office/drawing/2014/main" id="{C8DF6BE6-711B-4426-95EB-2E19BEE72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143" y="5947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7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ferris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6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09ECDA2-E4A2-4E9F-9346-CA02802AEE70}"/>
              </a:ext>
            </a:extLst>
          </p:cNvPr>
          <p:cNvSpPr txBox="1"/>
          <p:nvPr/>
        </p:nvSpPr>
        <p:spPr>
          <a:xfrm>
            <a:off x="-95250" y="9525"/>
            <a:ext cx="12192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3000" b="1" dirty="0">
                <a:sym typeface="Fira Sans Extra Condensed"/>
              </a:rPr>
              <a:t>Составление проекта бюджета городского округа на 2025 год и плановый период 2026 и 2027 годов основывается на: </a:t>
            </a:r>
            <a:endParaRPr lang="ru-RU" sz="3000" b="1" dirty="0"/>
          </a:p>
        </p:txBody>
      </p:sp>
      <p:pic>
        <p:nvPicPr>
          <p:cNvPr id="7" name="Рисунок 6" descr="Книги на полке">
            <a:extLst>
              <a:ext uri="{FF2B5EF4-FFF2-40B4-BE49-F238E27FC236}">
                <a16:creationId xmlns:a16="http://schemas.microsoft.com/office/drawing/2014/main" id="{74981F46-88F7-4B51-AF2B-F27D53E23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91600" y="3713757"/>
            <a:ext cx="2809875" cy="2809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E2E27F-180E-447C-8980-006AB08737C8}"/>
              </a:ext>
            </a:extLst>
          </p:cNvPr>
          <p:cNvSpPr txBox="1"/>
          <p:nvPr/>
        </p:nvSpPr>
        <p:spPr>
          <a:xfrm>
            <a:off x="517716" y="1235422"/>
            <a:ext cx="1095207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24000" algn="just">
              <a:buFont typeface="Wingdings" panose="05000000000000000000" pitchFamily="2" charset="2"/>
              <a:buChar char="ü"/>
            </a:pPr>
            <a:r>
              <a:rPr lang="ru-RU" sz="2300" dirty="0">
                <a:sym typeface="Arial"/>
              </a:rPr>
              <a:t>положениях послания Президента Российской Федерации  Федеральному Собранию Российской Федерации, определяющих бюджетную политику в Российской Федерации;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4A67BD-87B0-4252-8320-E5442CB1BC84}"/>
              </a:ext>
            </a:extLst>
          </p:cNvPr>
          <p:cNvSpPr txBox="1"/>
          <p:nvPr/>
        </p:nvSpPr>
        <p:spPr>
          <a:xfrm>
            <a:off x="517716" y="4024325"/>
            <a:ext cx="10952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24000" algn="just">
              <a:buFont typeface="Wingdings" panose="05000000000000000000" pitchFamily="2" charset="2"/>
              <a:buChar char="ü"/>
            </a:pPr>
            <a:r>
              <a:rPr lang="ru-RU" sz="2300" dirty="0"/>
              <a:t>бюджетном прогнозе на долгосрочный период;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5EA171-18E2-45AD-92F9-DE4A0D7C4ABA}"/>
              </a:ext>
            </a:extLst>
          </p:cNvPr>
          <p:cNvSpPr txBox="1"/>
          <p:nvPr/>
        </p:nvSpPr>
        <p:spPr>
          <a:xfrm>
            <a:off x="517716" y="4887863"/>
            <a:ext cx="8341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24000" algn="just">
              <a:buFont typeface="Wingdings" panose="05000000000000000000" pitchFamily="2" charset="2"/>
              <a:buChar char="ü"/>
            </a:pPr>
            <a:r>
              <a:rPr lang="ru-RU" sz="2300" dirty="0"/>
              <a:t>муниципальных программах.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EF1EF-809D-444F-8F93-4BC91219BB65}"/>
              </a:ext>
            </a:extLst>
          </p:cNvPr>
          <p:cNvSpPr txBox="1"/>
          <p:nvPr/>
        </p:nvSpPr>
        <p:spPr>
          <a:xfrm>
            <a:off x="517716" y="2791456"/>
            <a:ext cx="10952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24000" algn="just">
              <a:buFont typeface="Wingdings" panose="05000000000000000000" pitchFamily="2" charset="2"/>
              <a:buChar char="ü"/>
            </a:pPr>
            <a:r>
              <a:rPr lang="ru-RU" sz="2300" dirty="0"/>
              <a:t>прогнозе социально-экономического развития территории городского округа город Стерлитамак Республики Башкортостан;</a:t>
            </a:r>
          </a:p>
        </p:txBody>
      </p:sp>
    </p:spTree>
    <p:extLst>
      <p:ext uri="{BB962C8B-B14F-4D97-AF65-F5344CB8AC3E}">
        <p14:creationId xmlns:p14="http://schemas.microsoft.com/office/powerpoint/2010/main" val="68295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32110894-7EDF-489C-B5AE-13A1132B1FA1}"/>
              </a:ext>
            </a:extLst>
          </p:cNvPr>
          <p:cNvSpPr txBox="1"/>
          <p:nvPr/>
        </p:nvSpPr>
        <p:spPr>
          <a:xfrm>
            <a:off x="-95250" y="9525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/>
              <a:t>Этапы бюджетного процесса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7E98C865-973E-4226-83E4-29BCA0F7769F}"/>
              </a:ext>
            </a:extLst>
          </p:cNvPr>
          <p:cNvGrpSpPr/>
          <p:nvPr/>
        </p:nvGrpSpPr>
        <p:grpSpPr>
          <a:xfrm>
            <a:off x="694400" y="2611080"/>
            <a:ext cx="10456252" cy="3375486"/>
            <a:chOff x="-1835773" y="1856014"/>
            <a:chExt cx="9455718" cy="2826930"/>
          </a:xfrm>
        </p:grpSpPr>
        <p:sp>
          <p:nvSpPr>
            <p:cNvPr id="37" name="Google Shape;1098;p45">
              <a:extLst>
                <a:ext uri="{FF2B5EF4-FFF2-40B4-BE49-F238E27FC236}">
                  <a16:creationId xmlns:a16="http://schemas.microsoft.com/office/drawing/2014/main" id="{E2F0985C-541D-40A4-A139-7E9F895A52BB}"/>
                </a:ext>
              </a:extLst>
            </p:cNvPr>
            <p:cNvSpPr/>
            <p:nvPr/>
          </p:nvSpPr>
          <p:spPr>
            <a:xfrm rot="16200000">
              <a:off x="228513" y="2220944"/>
              <a:ext cx="2825328" cy="2098671"/>
            </a:xfrm>
            <a:prstGeom prst="roundRect">
              <a:avLst>
                <a:gd name="adj" fmla="val 16667"/>
              </a:avLst>
            </a:prstGeom>
            <a:gradFill>
              <a:gsLst>
                <a:gs pos="95000">
                  <a:schemeClr val="accent6">
                    <a:lumMod val="60000"/>
                    <a:lumOff val="40000"/>
                  </a:schemeClr>
                </a:gs>
                <a:gs pos="0">
                  <a:srgbClr val="7E5E2E"/>
                </a:gs>
              </a:gsLst>
              <a:lin ang="10800000" scaled="1"/>
            </a:gradFill>
            <a:ln>
              <a:noFill/>
            </a:ln>
            <a:effectLst>
              <a:outerShdw blurRad="101600" dist="50800" dir="5400000" sx="102000" sy="102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116;p45">
              <a:extLst>
                <a:ext uri="{FF2B5EF4-FFF2-40B4-BE49-F238E27FC236}">
                  <a16:creationId xmlns:a16="http://schemas.microsoft.com/office/drawing/2014/main" id="{76E7EB06-4B27-4EBE-889F-4E9E57296021}"/>
                </a:ext>
              </a:extLst>
            </p:cNvPr>
            <p:cNvSpPr/>
            <p:nvPr/>
          </p:nvSpPr>
          <p:spPr>
            <a:xfrm rot="16200000">
              <a:off x="5157946" y="2219342"/>
              <a:ext cx="2825327" cy="2098671"/>
            </a:xfrm>
            <a:prstGeom prst="roundRect">
              <a:avLst>
                <a:gd name="adj" fmla="val 16667"/>
              </a:avLst>
            </a:prstGeom>
            <a:gradFill>
              <a:gsLst>
                <a:gs pos="95000">
                  <a:srgbClr val="EFE4D5"/>
                </a:gs>
                <a:gs pos="0">
                  <a:srgbClr val="C49A5C"/>
                </a:gs>
              </a:gsLst>
              <a:lin ang="10800000" scaled="1"/>
            </a:gradFill>
            <a:ln>
              <a:noFill/>
            </a:ln>
            <a:effectLst>
              <a:outerShdw blurRad="101600" dist="50800" dir="5400000" sx="102000" sy="102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9258635F-256F-4064-8313-69F1984327B2}"/>
                </a:ext>
              </a:extLst>
            </p:cNvPr>
            <p:cNvGrpSpPr/>
            <p:nvPr/>
          </p:nvGrpSpPr>
          <p:grpSpPr>
            <a:xfrm>
              <a:off x="-1835773" y="1856014"/>
              <a:ext cx="8431506" cy="2826929"/>
              <a:chOff x="-2379427" y="1807058"/>
              <a:chExt cx="9146858" cy="3066775"/>
            </a:xfrm>
          </p:grpSpPr>
          <p:sp>
            <p:nvSpPr>
              <p:cNvPr id="40" name="Google Shape;1088;p45">
                <a:extLst>
                  <a:ext uri="{FF2B5EF4-FFF2-40B4-BE49-F238E27FC236}">
                    <a16:creationId xmlns:a16="http://schemas.microsoft.com/office/drawing/2014/main" id="{09B4755B-FA2A-4B15-86E3-4681D0707E16}"/>
                  </a:ext>
                </a:extLst>
              </p:cNvPr>
              <p:cNvSpPr/>
              <p:nvPr/>
            </p:nvSpPr>
            <p:spPr>
              <a:xfrm rot="16200000">
                <a:off x="-2774451" y="2202082"/>
                <a:ext cx="3066775" cy="2276728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674D26"/>
                  </a:gs>
                  <a:gs pos="95000">
                    <a:schemeClr val="accent6">
                      <a:lumMod val="60000"/>
                      <a:lumOff val="40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  <a:effectLst>
                <a:outerShdw blurRad="101600" dist="508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cxnSp>
            <p:nvCxnSpPr>
              <p:cNvPr id="41" name="Google Shape;1096;p45">
                <a:extLst>
                  <a:ext uri="{FF2B5EF4-FFF2-40B4-BE49-F238E27FC236}">
                    <a16:creationId xmlns:a16="http://schemas.microsoft.com/office/drawing/2014/main" id="{E5AC004E-9D4D-4A8D-B79E-3E4EEB2E5DE7}"/>
                  </a:ext>
                </a:extLst>
              </p:cNvPr>
              <p:cNvCxnSpPr/>
              <p:nvPr/>
            </p:nvCxnSpPr>
            <p:spPr>
              <a:xfrm>
                <a:off x="5842981" y="2505325"/>
                <a:ext cx="417300" cy="0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Google Shape;1105;p45">
                <a:extLst>
                  <a:ext uri="{FF2B5EF4-FFF2-40B4-BE49-F238E27FC236}">
                    <a16:creationId xmlns:a16="http://schemas.microsoft.com/office/drawing/2014/main" id="{493A0DB9-D5C4-4D17-98AC-5EC36CD69F49}"/>
                  </a:ext>
                </a:extLst>
              </p:cNvPr>
              <p:cNvCxnSpPr/>
              <p:nvPr/>
            </p:nvCxnSpPr>
            <p:spPr>
              <a:xfrm>
                <a:off x="481937" y="2505325"/>
                <a:ext cx="417300" cy="0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" name="Google Shape;1107;p45">
                <a:extLst>
                  <a:ext uri="{FF2B5EF4-FFF2-40B4-BE49-F238E27FC236}">
                    <a16:creationId xmlns:a16="http://schemas.microsoft.com/office/drawing/2014/main" id="{CABA23CA-6225-46FB-97D3-7FE9EE077603}"/>
                  </a:ext>
                </a:extLst>
              </p:cNvPr>
              <p:cNvSpPr/>
              <p:nvPr/>
            </p:nvSpPr>
            <p:spPr>
              <a:xfrm rot="16200000">
                <a:off x="2548990" y="2203820"/>
                <a:ext cx="3063297" cy="2276728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95000">
                    <a:srgbClr val="E5D3B9"/>
                  </a:gs>
                  <a:gs pos="0">
                    <a:srgbClr val="AF823F"/>
                  </a:gs>
                </a:gsLst>
                <a:lin ang="10800000" scaled="1"/>
              </a:gradFill>
              <a:ln>
                <a:noFill/>
              </a:ln>
              <a:effectLst>
                <a:outerShdw blurRad="101600" dist="508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cxnSp>
            <p:nvCxnSpPr>
              <p:cNvPr id="44" name="Google Shape;1114;p45">
                <a:extLst>
                  <a:ext uri="{FF2B5EF4-FFF2-40B4-BE49-F238E27FC236}">
                    <a16:creationId xmlns:a16="http://schemas.microsoft.com/office/drawing/2014/main" id="{4C4E64BE-2EB1-4C88-9AD9-EC33698386A8}"/>
                  </a:ext>
                </a:extLst>
              </p:cNvPr>
              <p:cNvCxnSpPr/>
              <p:nvPr/>
            </p:nvCxnSpPr>
            <p:spPr>
              <a:xfrm>
                <a:off x="3185431" y="2506627"/>
                <a:ext cx="417300" cy="0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5" name="Google Shape;1117;p45">
                <a:extLst>
                  <a:ext uri="{FF2B5EF4-FFF2-40B4-BE49-F238E27FC236}">
                    <a16:creationId xmlns:a16="http://schemas.microsoft.com/office/drawing/2014/main" id="{149EE09B-8DF7-437C-A11B-5021D0A1A5F9}"/>
                  </a:ext>
                </a:extLst>
              </p:cNvPr>
              <p:cNvGrpSpPr/>
              <p:nvPr/>
            </p:nvGrpSpPr>
            <p:grpSpPr>
              <a:xfrm>
                <a:off x="-2250706" y="2202453"/>
                <a:ext cx="9018137" cy="210233"/>
                <a:chOff x="-5259743" y="435292"/>
                <a:chExt cx="9018137" cy="210233"/>
              </a:xfrm>
            </p:grpSpPr>
            <p:sp>
              <p:nvSpPr>
                <p:cNvPr id="46" name="Google Shape;1121;p45">
                  <a:extLst>
                    <a:ext uri="{FF2B5EF4-FFF2-40B4-BE49-F238E27FC236}">
                      <a16:creationId xmlns:a16="http://schemas.microsoft.com/office/drawing/2014/main" id="{2C0667E6-D484-4F6B-8D47-FD03FCCA20D6}"/>
                    </a:ext>
                  </a:extLst>
                </p:cNvPr>
                <p:cNvSpPr txBox="1"/>
                <p:nvPr/>
              </p:nvSpPr>
              <p:spPr>
                <a:xfrm>
                  <a:off x="-5259743" y="435292"/>
                  <a:ext cx="1014299" cy="209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1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47" name="Google Shape;1121;p45">
                  <a:extLst>
                    <a:ext uri="{FF2B5EF4-FFF2-40B4-BE49-F238E27FC236}">
                      <a16:creationId xmlns:a16="http://schemas.microsoft.com/office/drawing/2014/main" id="{5557A178-A4DE-4138-9AC7-C2DCB7AECDFA}"/>
                    </a:ext>
                  </a:extLst>
                </p:cNvPr>
                <p:cNvSpPr txBox="1"/>
                <p:nvPr/>
              </p:nvSpPr>
              <p:spPr>
                <a:xfrm>
                  <a:off x="-2627590" y="435293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2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48" name="Google Shape;1121;p45">
                  <a:extLst>
                    <a:ext uri="{FF2B5EF4-FFF2-40B4-BE49-F238E27FC236}">
                      <a16:creationId xmlns:a16="http://schemas.microsoft.com/office/drawing/2014/main" id="{3A3480EC-899A-498B-A5F8-1B8FDAD83CC0}"/>
                    </a:ext>
                  </a:extLst>
                </p:cNvPr>
                <p:cNvSpPr txBox="1"/>
                <p:nvPr/>
              </p:nvSpPr>
              <p:spPr>
                <a:xfrm>
                  <a:off x="57303" y="435826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3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49" name="Google Shape;1121;p45">
                  <a:extLst>
                    <a:ext uri="{FF2B5EF4-FFF2-40B4-BE49-F238E27FC236}">
                      <a16:creationId xmlns:a16="http://schemas.microsoft.com/office/drawing/2014/main" id="{A4F91D15-2B55-4B94-8E60-560F83108C8C}"/>
                    </a:ext>
                  </a:extLst>
                </p:cNvPr>
                <p:cNvSpPr txBox="1"/>
                <p:nvPr/>
              </p:nvSpPr>
              <p:spPr>
                <a:xfrm>
                  <a:off x="2744095" y="435826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4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</p:grp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7C215C2-7DFA-4110-9AE6-78CB59C0B932}"/>
              </a:ext>
            </a:extLst>
          </p:cNvPr>
          <p:cNvSpPr txBox="1"/>
          <p:nvPr/>
        </p:nvSpPr>
        <p:spPr>
          <a:xfrm>
            <a:off x="600075" y="774142"/>
            <a:ext cx="1099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b="1" dirty="0"/>
              <a:t>Бюджетный процесс </a:t>
            </a:r>
            <a:r>
              <a:rPr lang="ru-RU" dirty="0"/>
              <a:t>– это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внешней проверке, рассмотрению и утверждению бюджетной отчетности.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A10FD53-723A-4A3A-9A03-E9E9189D6DE0}"/>
              </a:ext>
            </a:extLst>
          </p:cNvPr>
          <p:cNvSpPr txBox="1"/>
          <p:nvPr/>
        </p:nvSpPr>
        <p:spPr>
          <a:xfrm>
            <a:off x="781304" y="3842170"/>
            <a:ext cx="2064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Разработка и составление проекта бюджета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E03D404-3849-4ECC-923C-B75D24207F27}"/>
              </a:ext>
            </a:extLst>
          </p:cNvPr>
          <p:cNvSpPr txBox="1"/>
          <p:nvPr/>
        </p:nvSpPr>
        <p:spPr>
          <a:xfrm>
            <a:off x="3573412" y="3842170"/>
            <a:ext cx="1864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Рассмотрение и утверждение бюджета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B3AED27-DFEA-4E05-A0E2-674E2D996DC3}"/>
              </a:ext>
            </a:extLst>
          </p:cNvPr>
          <p:cNvSpPr txBox="1"/>
          <p:nvPr/>
        </p:nvSpPr>
        <p:spPr>
          <a:xfrm>
            <a:off x="6579509" y="3842170"/>
            <a:ext cx="151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Исполнение бюджета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52D612-485D-402B-A6A2-FCB201D33825}"/>
              </a:ext>
            </a:extLst>
          </p:cNvPr>
          <p:cNvSpPr txBox="1"/>
          <p:nvPr/>
        </p:nvSpPr>
        <p:spPr>
          <a:xfrm>
            <a:off x="8829915" y="3842170"/>
            <a:ext cx="23207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Контроль за исполнением бюджета и утверждение отчета об исполнении бюджета</a:t>
            </a:r>
          </a:p>
        </p:txBody>
      </p:sp>
      <p:cxnSp>
        <p:nvCxnSpPr>
          <p:cNvPr id="55" name="Google Shape;1105;p45">
            <a:extLst>
              <a:ext uri="{FF2B5EF4-FFF2-40B4-BE49-F238E27FC236}">
                <a16:creationId xmlns:a16="http://schemas.microsoft.com/office/drawing/2014/main" id="{5D45EAB6-5C28-4C11-B6E0-D3CB2BB8A370}"/>
              </a:ext>
            </a:extLst>
          </p:cNvPr>
          <p:cNvCxnSpPr/>
          <p:nvPr/>
        </p:nvCxnSpPr>
        <p:spPr>
          <a:xfrm>
            <a:off x="896449" y="3379636"/>
            <a:ext cx="425366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032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1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1" grpId="0"/>
      <p:bldP spid="52" grpId="0"/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27CEBC71-5C59-48E9-9D0C-A16C6778059D}"/>
              </a:ext>
            </a:extLst>
          </p:cNvPr>
          <p:cNvSpPr txBox="1"/>
          <p:nvPr/>
        </p:nvSpPr>
        <p:spPr>
          <a:xfrm>
            <a:off x="352425" y="9525"/>
            <a:ext cx="11439525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3000" b="1" dirty="0"/>
              <a:t>Основные направления бюджетной политики городского округа город Стерлитамак Республики Башкортостан на 2025 год и </a:t>
            </a:r>
          </a:p>
          <a:p>
            <a:pPr lvl="0" algn="ctr">
              <a:lnSpc>
                <a:spcPct val="80000"/>
              </a:lnSpc>
            </a:pPr>
            <a:r>
              <a:rPr lang="ru-RU" sz="3000" b="1" dirty="0"/>
              <a:t>на плановый период 2026 и 2027 годов</a:t>
            </a:r>
          </a:p>
        </p:txBody>
      </p:sp>
      <p:grpSp>
        <p:nvGrpSpPr>
          <p:cNvPr id="23" name="Group 11">
            <a:extLst>
              <a:ext uri="{FF2B5EF4-FFF2-40B4-BE49-F238E27FC236}">
                <a16:creationId xmlns:a16="http://schemas.microsoft.com/office/drawing/2014/main" id="{E847F97D-F8DE-453F-B96E-72E1EA42A020}"/>
              </a:ext>
            </a:extLst>
          </p:cNvPr>
          <p:cNvGrpSpPr/>
          <p:nvPr/>
        </p:nvGrpSpPr>
        <p:grpSpPr>
          <a:xfrm>
            <a:off x="750015" y="2210341"/>
            <a:ext cx="2907370" cy="1842788"/>
            <a:chOff x="924097" y="1942941"/>
            <a:chExt cx="2947421" cy="2977134"/>
          </a:xfrm>
        </p:grpSpPr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id="{BD55465E-D5E8-41C6-80DC-653E0135BBCB}"/>
                </a:ext>
              </a:extLst>
            </p:cNvPr>
            <p:cNvSpPr/>
            <p:nvPr/>
          </p:nvSpPr>
          <p:spPr>
            <a:xfrm>
              <a:off x="959026" y="2135402"/>
              <a:ext cx="2777578" cy="271119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175198 w 2776580"/>
                <a:gd name="connsiteY0" fmla="*/ 0 h 2827362"/>
                <a:gd name="connsiteX1" fmla="*/ 2776580 w 2776580"/>
                <a:gd name="connsiteY1" fmla="*/ 95250 h 2827362"/>
                <a:gd name="connsiteX2" fmla="*/ 2674980 w 2776580"/>
                <a:gd name="connsiteY2" fmla="*/ 2827362 h 2827362"/>
                <a:gd name="connsiteX3" fmla="*/ 47990 w 2776580"/>
                <a:gd name="connsiteY3" fmla="*/ 2586062 h 2827362"/>
                <a:gd name="connsiteX4" fmla="*/ 175198 w 2776580"/>
                <a:gd name="connsiteY4" fmla="*/ 0 h 2827362"/>
                <a:gd name="connsiteX0" fmla="*/ 175198 w 2776580"/>
                <a:gd name="connsiteY0" fmla="*/ 0 h 2782269"/>
                <a:gd name="connsiteX1" fmla="*/ 2776580 w 2776580"/>
                <a:gd name="connsiteY1" fmla="*/ 95250 h 2782269"/>
                <a:gd name="connsiteX2" fmla="*/ 2690881 w 2776580"/>
                <a:gd name="connsiteY2" fmla="*/ 2771708 h 2782269"/>
                <a:gd name="connsiteX3" fmla="*/ 47990 w 2776580"/>
                <a:gd name="connsiteY3" fmla="*/ 2586062 h 2782269"/>
                <a:gd name="connsiteX4" fmla="*/ 175198 w 2776580"/>
                <a:gd name="connsiteY4" fmla="*/ 0 h 2782269"/>
                <a:gd name="connsiteX0" fmla="*/ 175198 w 2776580"/>
                <a:gd name="connsiteY0" fmla="*/ 0 h 2773467"/>
                <a:gd name="connsiteX1" fmla="*/ 2776580 w 2776580"/>
                <a:gd name="connsiteY1" fmla="*/ 95250 h 2773467"/>
                <a:gd name="connsiteX2" fmla="*/ 2762436 w 2776580"/>
                <a:gd name="connsiteY2" fmla="*/ 2755807 h 2773467"/>
                <a:gd name="connsiteX3" fmla="*/ 47990 w 2776580"/>
                <a:gd name="connsiteY3" fmla="*/ 2586062 h 2773467"/>
                <a:gd name="connsiteX4" fmla="*/ 175198 w 2776580"/>
                <a:gd name="connsiteY4" fmla="*/ 0 h 2773467"/>
                <a:gd name="connsiteX0" fmla="*/ 175198 w 2794791"/>
                <a:gd name="connsiteY0" fmla="*/ 0 h 2777766"/>
                <a:gd name="connsiteX1" fmla="*/ 2776580 w 2794791"/>
                <a:gd name="connsiteY1" fmla="*/ 95250 h 2777766"/>
                <a:gd name="connsiteX2" fmla="*/ 2794238 w 2794791"/>
                <a:gd name="connsiteY2" fmla="*/ 2763757 h 2777766"/>
                <a:gd name="connsiteX3" fmla="*/ 47990 w 2794791"/>
                <a:gd name="connsiteY3" fmla="*/ 2586062 h 2777766"/>
                <a:gd name="connsiteX4" fmla="*/ 175198 w 2794791"/>
                <a:gd name="connsiteY4" fmla="*/ 0 h 2777766"/>
                <a:gd name="connsiteX0" fmla="*/ 175198 w 2834230"/>
                <a:gd name="connsiteY0" fmla="*/ 0 h 2777766"/>
                <a:gd name="connsiteX1" fmla="*/ 2776580 w 2834230"/>
                <a:gd name="connsiteY1" fmla="*/ 95250 h 2777766"/>
                <a:gd name="connsiteX2" fmla="*/ 2833991 w 2834230"/>
                <a:gd name="connsiteY2" fmla="*/ 2763757 h 2777766"/>
                <a:gd name="connsiteX3" fmla="*/ 47990 w 2834230"/>
                <a:gd name="connsiteY3" fmla="*/ 2586062 h 2777766"/>
                <a:gd name="connsiteX4" fmla="*/ 175198 w 2834230"/>
                <a:gd name="connsiteY4" fmla="*/ 0 h 2777766"/>
                <a:gd name="connsiteX0" fmla="*/ 175198 w 2881835"/>
                <a:gd name="connsiteY0" fmla="*/ 0 h 2782269"/>
                <a:gd name="connsiteX1" fmla="*/ 2776580 w 2881835"/>
                <a:gd name="connsiteY1" fmla="*/ 95250 h 2782269"/>
                <a:gd name="connsiteX2" fmla="*/ 2881694 w 2881835"/>
                <a:gd name="connsiteY2" fmla="*/ 2771707 h 2782269"/>
                <a:gd name="connsiteX3" fmla="*/ 47990 w 2881835"/>
                <a:gd name="connsiteY3" fmla="*/ 2586062 h 2782269"/>
                <a:gd name="connsiteX4" fmla="*/ 175198 w 2881835"/>
                <a:gd name="connsiteY4" fmla="*/ 0 h 2782269"/>
                <a:gd name="connsiteX0" fmla="*/ 175198 w 2858020"/>
                <a:gd name="connsiteY0" fmla="*/ 0 h 2769357"/>
                <a:gd name="connsiteX1" fmla="*/ 2776580 w 2858020"/>
                <a:gd name="connsiteY1" fmla="*/ 95250 h 2769357"/>
                <a:gd name="connsiteX2" fmla="*/ 2857843 w 2858020"/>
                <a:gd name="connsiteY2" fmla="*/ 2747855 h 2769357"/>
                <a:gd name="connsiteX3" fmla="*/ 47990 w 2858020"/>
                <a:gd name="connsiteY3" fmla="*/ 2586062 h 2769357"/>
                <a:gd name="connsiteX4" fmla="*/ 175198 w 2858020"/>
                <a:gd name="connsiteY4" fmla="*/ 0 h 2769357"/>
                <a:gd name="connsiteX0" fmla="*/ 215022 w 2853154"/>
                <a:gd name="connsiteY0" fmla="*/ 0 h 2769357"/>
                <a:gd name="connsiteX1" fmla="*/ 2771714 w 2853154"/>
                <a:gd name="connsiteY1" fmla="*/ 95250 h 2769357"/>
                <a:gd name="connsiteX2" fmla="*/ 2852977 w 2853154"/>
                <a:gd name="connsiteY2" fmla="*/ 2747855 h 2769357"/>
                <a:gd name="connsiteX3" fmla="*/ 43124 w 2853154"/>
                <a:gd name="connsiteY3" fmla="*/ 2586062 h 2769357"/>
                <a:gd name="connsiteX4" fmla="*/ 215022 w 2853154"/>
                <a:gd name="connsiteY4" fmla="*/ 0 h 2769357"/>
                <a:gd name="connsiteX0" fmla="*/ 210546 w 2853644"/>
                <a:gd name="connsiteY0" fmla="*/ 0 h 2810809"/>
                <a:gd name="connsiteX1" fmla="*/ 2772204 w 2853644"/>
                <a:gd name="connsiteY1" fmla="*/ 136702 h 2810809"/>
                <a:gd name="connsiteX2" fmla="*/ 2853467 w 2853644"/>
                <a:gd name="connsiteY2" fmla="*/ 2789307 h 2810809"/>
                <a:gd name="connsiteX3" fmla="*/ 43614 w 2853644"/>
                <a:gd name="connsiteY3" fmla="*/ 2627514 h 2810809"/>
                <a:gd name="connsiteX4" fmla="*/ 210546 w 2853644"/>
                <a:gd name="connsiteY4" fmla="*/ 0 h 2810809"/>
                <a:gd name="connsiteX0" fmla="*/ 186033 w 2829131"/>
                <a:gd name="connsiteY0" fmla="*/ 0 h 2801315"/>
                <a:gd name="connsiteX1" fmla="*/ 2747691 w 2829131"/>
                <a:gd name="connsiteY1" fmla="*/ 136702 h 2801315"/>
                <a:gd name="connsiteX2" fmla="*/ 2828954 w 2829131"/>
                <a:gd name="connsiteY2" fmla="*/ 2789307 h 2801315"/>
                <a:gd name="connsiteX3" fmla="*/ 46548 w 2829131"/>
                <a:gd name="connsiteY3" fmla="*/ 2607057 h 2801315"/>
                <a:gd name="connsiteX4" fmla="*/ 186033 w 2829131"/>
                <a:gd name="connsiteY4" fmla="*/ 0 h 2801315"/>
                <a:gd name="connsiteX0" fmla="*/ 186033 w 2750274"/>
                <a:gd name="connsiteY0" fmla="*/ 0 h 2801315"/>
                <a:gd name="connsiteX1" fmla="*/ 2747691 w 2750274"/>
                <a:gd name="connsiteY1" fmla="*/ 136702 h 2801315"/>
                <a:gd name="connsiteX2" fmla="*/ 2749053 w 2750274"/>
                <a:gd name="connsiteY2" fmla="*/ 2789307 h 2801315"/>
                <a:gd name="connsiteX3" fmla="*/ 46548 w 2750274"/>
                <a:gd name="connsiteY3" fmla="*/ 2607057 h 2801315"/>
                <a:gd name="connsiteX4" fmla="*/ 186033 w 2750274"/>
                <a:gd name="connsiteY4" fmla="*/ 0 h 280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0274" h="2801315">
                  <a:moveTo>
                    <a:pt x="186033" y="0"/>
                  </a:moveTo>
                  <a:lnTo>
                    <a:pt x="2747691" y="136702"/>
                  </a:lnTo>
                  <a:cubicBezTo>
                    <a:pt x="2742976" y="1023554"/>
                    <a:pt x="2753768" y="1902455"/>
                    <a:pt x="2749053" y="2789307"/>
                  </a:cubicBezTo>
                  <a:cubicBezTo>
                    <a:pt x="1847990" y="2766024"/>
                    <a:pt x="1233361" y="2903390"/>
                    <a:pt x="46548" y="2607057"/>
                  </a:cubicBezTo>
                  <a:cubicBezTo>
                    <a:pt x="-112202" y="1776786"/>
                    <a:pt x="186033" y="862021"/>
                    <a:pt x="186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139700" dir="8100000" algn="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25" name="Rectangle 3">
              <a:extLst>
                <a:ext uri="{FF2B5EF4-FFF2-40B4-BE49-F238E27FC236}">
                  <a16:creationId xmlns:a16="http://schemas.microsoft.com/office/drawing/2014/main" id="{D47570F7-30DC-4815-981C-88A92D3D8465}"/>
                </a:ext>
              </a:extLst>
            </p:cNvPr>
            <p:cNvSpPr/>
            <p:nvPr/>
          </p:nvSpPr>
          <p:spPr>
            <a:xfrm>
              <a:off x="924097" y="1942941"/>
              <a:ext cx="2947421" cy="297713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145" h="2827362">
                  <a:moveTo>
                    <a:pt x="70555" y="0"/>
                  </a:moveTo>
                  <a:lnTo>
                    <a:pt x="2799145" y="95250"/>
                  </a:lnTo>
                  <a:lnTo>
                    <a:pt x="2697545" y="2827362"/>
                  </a:lnTo>
                  <a:cubicBezTo>
                    <a:pt x="1796482" y="2804079"/>
                    <a:pt x="1257368" y="2882395"/>
                    <a:pt x="70555" y="2586062"/>
                  </a:cubicBezTo>
                  <a:cubicBezTo>
                    <a:pt x="-88195" y="1755791"/>
                    <a:pt x="70555" y="862021"/>
                    <a:pt x="70555" y="0"/>
                  </a:cubicBezTo>
                  <a:close/>
                </a:path>
              </a:pathLst>
            </a:custGeom>
            <a:gradFill>
              <a:gsLst>
                <a:gs pos="41000">
                  <a:srgbClr val="D1B085"/>
                </a:gs>
                <a:gs pos="96000">
                  <a:srgbClr val="EFE4D5"/>
                </a:gs>
                <a:gs pos="0">
                  <a:srgbClr val="674D26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grpSp>
        <p:nvGrpSpPr>
          <p:cNvPr id="26" name="Group 2">
            <a:extLst>
              <a:ext uri="{FF2B5EF4-FFF2-40B4-BE49-F238E27FC236}">
                <a16:creationId xmlns:a16="http://schemas.microsoft.com/office/drawing/2014/main" id="{6E8B8FA8-4E23-404A-B928-3D6C35352364}"/>
              </a:ext>
            </a:extLst>
          </p:cNvPr>
          <p:cNvGrpSpPr/>
          <p:nvPr/>
        </p:nvGrpSpPr>
        <p:grpSpPr>
          <a:xfrm>
            <a:off x="4468731" y="2143108"/>
            <a:ext cx="3121958" cy="1856726"/>
            <a:chOff x="4462270" y="1879815"/>
            <a:chExt cx="3164965" cy="2999656"/>
          </a:xfrm>
        </p:grpSpPr>
        <p:sp>
          <p:nvSpPr>
            <p:cNvPr id="27" name="Freeform: Shape 3">
              <a:extLst>
                <a:ext uri="{FF2B5EF4-FFF2-40B4-BE49-F238E27FC236}">
                  <a16:creationId xmlns:a16="http://schemas.microsoft.com/office/drawing/2014/main" id="{E16DD223-D8E5-4393-BB86-6C7A2F74468E}"/>
                </a:ext>
              </a:extLst>
            </p:cNvPr>
            <p:cNvSpPr/>
            <p:nvPr/>
          </p:nvSpPr>
          <p:spPr>
            <a:xfrm>
              <a:off x="4552270" y="2018941"/>
              <a:ext cx="3056636" cy="2852912"/>
            </a:xfrm>
            <a:custGeom>
              <a:avLst/>
              <a:gdLst>
                <a:gd name="connsiteX0" fmla="*/ 2650188 w 3056636"/>
                <a:gd name="connsiteY0" fmla="*/ 0 h 2852912"/>
                <a:gd name="connsiteX1" fmla="*/ 2909760 w 3056636"/>
                <a:gd name="connsiteY1" fmla="*/ 2027031 h 2852912"/>
                <a:gd name="connsiteX2" fmla="*/ 497698 w 3056636"/>
                <a:gd name="connsiteY2" fmla="*/ 2852912 h 2852912"/>
                <a:gd name="connsiteX3" fmla="*/ 0 w 3056636"/>
                <a:gd name="connsiteY3" fmla="*/ 317994 h 2852912"/>
                <a:gd name="connsiteX4" fmla="*/ 2650188 w 3056636"/>
                <a:gd name="connsiteY4" fmla="*/ 0 h 285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6636" h="2852912">
                  <a:moveTo>
                    <a:pt x="2650188" y="0"/>
                  </a:moveTo>
                  <a:cubicBezTo>
                    <a:pt x="2714601" y="851813"/>
                    <a:pt x="3332567" y="1713231"/>
                    <a:pt x="2909760" y="2027031"/>
                  </a:cubicBezTo>
                  <a:cubicBezTo>
                    <a:pt x="2588677" y="2297355"/>
                    <a:pt x="1446336" y="2792614"/>
                    <a:pt x="497698" y="2852912"/>
                  </a:cubicBezTo>
                  <a:cubicBezTo>
                    <a:pt x="183440" y="1879109"/>
                    <a:pt x="251787" y="1041884"/>
                    <a:pt x="0" y="317994"/>
                  </a:cubicBezTo>
                  <a:cubicBezTo>
                    <a:pt x="1055713" y="236872"/>
                    <a:pt x="1719396" y="125755"/>
                    <a:pt x="265018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114300" dir="4800000" sx="99000" sy="99000" algn="tr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28" name="Freeform: Shape 4">
              <a:extLst>
                <a:ext uri="{FF2B5EF4-FFF2-40B4-BE49-F238E27FC236}">
                  <a16:creationId xmlns:a16="http://schemas.microsoft.com/office/drawing/2014/main" id="{6E64B5A9-6B36-4CDD-AF01-5F966897482A}"/>
                </a:ext>
              </a:extLst>
            </p:cNvPr>
            <p:cNvSpPr/>
            <p:nvPr/>
          </p:nvSpPr>
          <p:spPr>
            <a:xfrm>
              <a:off x="4462270" y="1879815"/>
              <a:ext cx="3164965" cy="2999656"/>
            </a:xfrm>
            <a:custGeom>
              <a:avLst/>
              <a:gdLst>
                <a:gd name="connsiteX0" fmla="*/ 2792373 w 3164965"/>
                <a:gd name="connsiteY0" fmla="*/ 0 h 2999656"/>
                <a:gd name="connsiteX1" fmla="*/ 2998981 w 3164965"/>
                <a:gd name="connsiteY1" fmla="*/ 2128503 h 2999656"/>
                <a:gd name="connsiteX2" fmla="*/ 581384 w 3164965"/>
                <a:gd name="connsiteY2" fmla="*/ 2999656 h 2999656"/>
                <a:gd name="connsiteX3" fmla="*/ 0 w 3164965"/>
                <a:gd name="connsiteY3" fmla="*/ 377262 h 2999656"/>
                <a:gd name="connsiteX4" fmla="*/ 2792373 w 3164965"/>
                <a:gd name="connsiteY4" fmla="*/ 0 h 299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4965" h="2999656">
                  <a:moveTo>
                    <a:pt x="2792373" y="0"/>
                  </a:moveTo>
                  <a:cubicBezTo>
                    <a:pt x="2856786" y="851812"/>
                    <a:pt x="3445526" y="2018054"/>
                    <a:pt x="2998981" y="2128503"/>
                  </a:cubicBezTo>
                  <a:cubicBezTo>
                    <a:pt x="2880171" y="2411975"/>
                    <a:pt x="1530021" y="2939358"/>
                    <a:pt x="581384" y="2999656"/>
                  </a:cubicBezTo>
                  <a:cubicBezTo>
                    <a:pt x="267126" y="2025853"/>
                    <a:pt x="251787" y="1101151"/>
                    <a:pt x="0" y="377262"/>
                  </a:cubicBezTo>
                  <a:cubicBezTo>
                    <a:pt x="1055713" y="296140"/>
                    <a:pt x="1861582" y="125754"/>
                    <a:pt x="2792373" y="0"/>
                  </a:cubicBezTo>
                  <a:close/>
                </a:path>
              </a:pathLst>
            </a:custGeom>
            <a:gradFill>
              <a:gsLst>
                <a:gs pos="38000">
                  <a:srgbClr val="9A743A"/>
                </a:gs>
                <a:gs pos="0">
                  <a:srgbClr val="674D26"/>
                </a:gs>
                <a:gs pos="76000">
                  <a:srgbClr val="EFE4D5"/>
                </a:gs>
                <a:gs pos="100000">
                  <a:srgbClr val="9A743A"/>
                </a:gs>
              </a:gsLst>
              <a:lin ang="4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 dirty="0"/>
            </a:p>
          </p:txBody>
        </p:sp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098982E8-B4AD-447E-8DBB-AAED0895D815}"/>
                </a:ext>
              </a:extLst>
            </p:cNvPr>
            <p:cNvSpPr/>
            <p:nvPr/>
          </p:nvSpPr>
          <p:spPr>
            <a:xfrm>
              <a:off x="6404902" y="3832141"/>
              <a:ext cx="1210036" cy="758077"/>
            </a:xfrm>
            <a:custGeom>
              <a:avLst/>
              <a:gdLst>
                <a:gd name="connsiteX0" fmla="*/ 861571 w 1210036"/>
                <a:gd name="connsiteY0" fmla="*/ 0 h 758077"/>
                <a:gd name="connsiteX1" fmla="*/ 1210036 w 1210036"/>
                <a:gd name="connsiteY1" fmla="*/ 8625 h 758077"/>
                <a:gd name="connsiteX2" fmla="*/ 0 w 1210036"/>
                <a:gd name="connsiteY2" fmla="*/ 758077 h 758077"/>
                <a:gd name="connsiteX3" fmla="*/ 861571 w 1210036"/>
                <a:gd name="connsiteY3" fmla="*/ 0 h 75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0036" h="758077">
                  <a:moveTo>
                    <a:pt x="861571" y="0"/>
                  </a:moveTo>
                  <a:cubicBezTo>
                    <a:pt x="823697" y="283040"/>
                    <a:pt x="1131020" y="144750"/>
                    <a:pt x="1210036" y="8625"/>
                  </a:cubicBezTo>
                  <a:cubicBezTo>
                    <a:pt x="1165530" y="337901"/>
                    <a:pt x="286297" y="642532"/>
                    <a:pt x="0" y="758077"/>
                  </a:cubicBezTo>
                  <a:cubicBezTo>
                    <a:pt x="490707" y="506445"/>
                    <a:pt x="707800" y="349480"/>
                    <a:pt x="86157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4D26"/>
                </a:gs>
                <a:gs pos="50000">
                  <a:srgbClr val="9A743A"/>
                </a:gs>
                <a:gs pos="100000">
                  <a:srgbClr val="EFE4D5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</p:grpSp>
      <p:grpSp>
        <p:nvGrpSpPr>
          <p:cNvPr id="30" name="Group 7">
            <a:extLst>
              <a:ext uri="{FF2B5EF4-FFF2-40B4-BE49-F238E27FC236}">
                <a16:creationId xmlns:a16="http://schemas.microsoft.com/office/drawing/2014/main" id="{A00A949C-E5C2-4DA2-A0BF-AC960E5D5268}"/>
              </a:ext>
            </a:extLst>
          </p:cNvPr>
          <p:cNvGrpSpPr/>
          <p:nvPr/>
        </p:nvGrpSpPr>
        <p:grpSpPr>
          <a:xfrm>
            <a:off x="8411562" y="2104718"/>
            <a:ext cx="2907368" cy="2045686"/>
            <a:chOff x="8263875" y="1615140"/>
            <a:chExt cx="2947421" cy="3304935"/>
          </a:xfrm>
        </p:grpSpPr>
        <p:sp>
          <p:nvSpPr>
            <p:cNvPr id="31" name="Rectangle 3">
              <a:extLst>
                <a:ext uri="{FF2B5EF4-FFF2-40B4-BE49-F238E27FC236}">
                  <a16:creationId xmlns:a16="http://schemas.microsoft.com/office/drawing/2014/main" id="{AC91D9F9-9793-41EE-815F-99AC09B4C7BE}"/>
                </a:ext>
              </a:extLst>
            </p:cNvPr>
            <p:cNvSpPr/>
            <p:nvPr/>
          </p:nvSpPr>
          <p:spPr>
            <a:xfrm>
              <a:off x="8312056" y="2122150"/>
              <a:ext cx="2786353" cy="271119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175198 w 2776580"/>
                <a:gd name="connsiteY0" fmla="*/ 0 h 2827362"/>
                <a:gd name="connsiteX1" fmla="*/ 2776580 w 2776580"/>
                <a:gd name="connsiteY1" fmla="*/ 95250 h 2827362"/>
                <a:gd name="connsiteX2" fmla="*/ 2674980 w 2776580"/>
                <a:gd name="connsiteY2" fmla="*/ 2827362 h 2827362"/>
                <a:gd name="connsiteX3" fmla="*/ 47990 w 2776580"/>
                <a:gd name="connsiteY3" fmla="*/ 2586062 h 2827362"/>
                <a:gd name="connsiteX4" fmla="*/ 175198 w 2776580"/>
                <a:gd name="connsiteY4" fmla="*/ 0 h 2827362"/>
                <a:gd name="connsiteX0" fmla="*/ 175198 w 2776580"/>
                <a:gd name="connsiteY0" fmla="*/ 0 h 2782269"/>
                <a:gd name="connsiteX1" fmla="*/ 2776580 w 2776580"/>
                <a:gd name="connsiteY1" fmla="*/ 95250 h 2782269"/>
                <a:gd name="connsiteX2" fmla="*/ 2690881 w 2776580"/>
                <a:gd name="connsiteY2" fmla="*/ 2771708 h 2782269"/>
                <a:gd name="connsiteX3" fmla="*/ 47990 w 2776580"/>
                <a:gd name="connsiteY3" fmla="*/ 2586062 h 2782269"/>
                <a:gd name="connsiteX4" fmla="*/ 175198 w 2776580"/>
                <a:gd name="connsiteY4" fmla="*/ 0 h 2782269"/>
                <a:gd name="connsiteX0" fmla="*/ 175198 w 2776580"/>
                <a:gd name="connsiteY0" fmla="*/ 0 h 2773467"/>
                <a:gd name="connsiteX1" fmla="*/ 2776580 w 2776580"/>
                <a:gd name="connsiteY1" fmla="*/ 95250 h 2773467"/>
                <a:gd name="connsiteX2" fmla="*/ 2762436 w 2776580"/>
                <a:gd name="connsiteY2" fmla="*/ 2755807 h 2773467"/>
                <a:gd name="connsiteX3" fmla="*/ 47990 w 2776580"/>
                <a:gd name="connsiteY3" fmla="*/ 2586062 h 2773467"/>
                <a:gd name="connsiteX4" fmla="*/ 175198 w 2776580"/>
                <a:gd name="connsiteY4" fmla="*/ 0 h 2773467"/>
                <a:gd name="connsiteX0" fmla="*/ 175198 w 2794791"/>
                <a:gd name="connsiteY0" fmla="*/ 0 h 2777766"/>
                <a:gd name="connsiteX1" fmla="*/ 2776580 w 2794791"/>
                <a:gd name="connsiteY1" fmla="*/ 95250 h 2777766"/>
                <a:gd name="connsiteX2" fmla="*/ 2794238 w 2794791"/>
                <a:gd name="connsiteY2" fmla="*/ 2763757 h 2777766"/>
                <a:gd name="connsiteX3" fmla="*/ 47990 w 2794791"/>
                <a:gd name="connsiteY3" fmla="*/ 2586062 h 2777766"/>
                <a:gd name="connsiteX4" fmla="*/ 175198 w 2794791"/>
                <a:gd name="connsiteY4" fmla="*/ 0 h 2777766"/>
                <a:gd name="connsiteX0" fmla="*/ 175198 w 2834230"/>
                <a:gd name="connsiteY0" fmla="*/ 0 h 2777766"/>
                <a:gd name="connsiteX1" fmla="*/ 2776580 w 2834230"/>
                <a:gd name="connsiteY1" fmla="*/ 95250 h 2777766"/>
                <a:gd name="connsiteX2" fmla="*/ 2833991 w 2834230"/>
                <a:gd name="connsiteY2" fmla="*/ 2763757 h 2777766"/>
                <a:gd name="connsiteX3" fmla="*/ 47990 w 2834230"/>
                <a:gd name="connsiteY3" fmla="*/ 2586062 h 2777766"/>
                <a:gd name="connsiteX4" fmla="*/ 175198 w 2834230"/>
                <a:gd name="connsiteY4" fmla="*/ 0 h 2777766"/>
                <a:gd name="connsiteX0" fmla="*/ 175198 w 2881835"/>
                <a:gd name="connsiteY0" fmla="*/ 0 h 2782269"/>
                <a:gd name="connsiteX1" fmla="*/ 2776580 w 2881835"/>
                <a:gd name="connsiteY1" fmla="*/ 95250 h 2782269"/>
                <a:gd name="connsiteX2" fmla="*/ 2881694 w 2881835"/>
                <a:gd name="connsiteY2" fmla="*/ 2771707 h 2782269"/>
                <a:gd name="connsiteX3" fmla="*/ 47990 w 2881835"/>
                <a:gd name="connsiteY3" fmla="*/ 2586062 h 2782269"/>
                <a:gd name="connsiteX4" fmla="*/ 175198 w 2881835"/>
                <a:gd name="connsiteY4" fmla="*/ 0 h 2782269"/>
                <a:gd name="connsiteX0" fmla="*/ 175198 w 2858020"/>
                <a:gd name="connsiteY0" fmla="*/ 0 h 2769357"/>
                <a:gd name="connsiteX1" fmla="*/ 2776580 w 2858020"/>
                <a:gd name="connsiteY1" fmla="*/ 95250 h 2769357"/>
                <a:gd name="connsiteX2" fmla="*/ 2857843 w 2858020"/>
                <a:gd name="connsiteY2" fmla="*/ 2747855 h 2769357"/>
                <a:gd name="connsiteX3" fmla="*/ 47990 w 2858020"/>
                <a:gd name="connsiteY3" fmla="*/ 2586062 h 2769357"/>
                <a:gd name="connsiteX4" fmla="*/ 175198 w 2858020"/>
                <a:gd name="connsiteY4" fmla="*/ 0 h 2769357"/>
                <a:gd name="connsiteX0" fmla="*/ 215022 w 2853154"/>
                <a:gd name="connsiteY0" fmla="*/ 0 h 2769357"/>
                <a:gd name="connsiteX1" fmla="*/ 2771714 w 2853154"/>
                <a:gd name="connsiteY1" fmla="*/ 95250 h 2769357"/>
                <a:gd name="connsiteX2" fmla="*/ 2852977 w 2853154"/>
                <a:gd name="connsiteY2" fmla="*/ 2747855 h 2769357"/>
                <a:gd name="connsiteX3" fmla="*/ 43124 w 2853154"/>
                <a:gd name="connsiteY3" fmla="*/ 2586062 h 2769357"/>
                <a:gd name="connsiteX4" fmla="*/ 215022 w 2853154"/>
                <a:gd name="connsiteY4" fmla="*/ 0 h 2769357"/>
                <a:gd name="connsiteX0" fmla="*/ 210546 w 2853644"/>
                <a:gd name="connsiteY0" fmla="*/ 0 h 2810809"/>
                <a:gd name="connsiteX1" fmla="*/ 2772204 w 2853644"/>
                <a:gd name="connsiteY1" fmla="*/ 136702 h 2810809"/>
                <a:gd name="connsiteX2" fmla="*/ 2853467 w 2853644"/>
                <a:gd name="connsiteY2" fmla="*/ 2789307 h 2810809"/>
                <a:gd name="connsiteX3" fmla="*/ 43614 w 2853644"/>
                <a:gd name="connsiteY3" fmla="*/ 2627514 h 2810809"/>
                <a:gd name="connsiteX4" fmla="*/ 210546 w 2853644"/>
                <a:gd name="connsiteY4" fmla="*/ 0 h 2810809"/>
                <a:gd name="connsiteX0" fmla="*/ 186033 w 2829131"/>
                <a:gd name="connsiteY0" fmla="*/ 0 h 2801315"/>
                <a:gd name="connsiteX1" fmla="*/ 2747691 w 2829131"/>
                <a:gd name="connsiteY1" fmla="*/ 136702 h 2801315"/>
                <a:gd name="connsiteX2" fmla="*/ 2828954 w 2829131"/>
                <a:gd name="connsiteY2" fmla="*/ 2789307 h 2801315"/>
                <a:gd name="connsiteX3" fmla="*/ 46548 w 2829131"/>
                <a:gd name="connsiteY3" fmla="*/ 2607057 h 2801315"/>
                <a:gd name="connsiteX4" fmla="*/ 186033 w 2829131"/>
                <a:gd name="connsiteY4" fmla="*/ 0 h 280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131" h="2801315">
                  <a:moveTo>
                    <a:pt x="186033" y="0"/>
                  </a:moveTo>
                  <a:lnTo>
                    <a:pt x="2747691" y="136702"/>
                  </a:lnTo>
                  <a:cubicBezTo>
                    <a:pt x="2742976" y="1023554"/>
                    <a:pt x="2833669" y="1902455"/>
                    <a:pt x="2828954" y="2789307"/>
                  </a:cubicBezTo>
                  <a:cubicBezTo>
                    <a:pt x="1927891" y="2766024"/>
                    <a:pt x="1233361" y="2903390"/>
                    <a:pt x="46548" y="2607057"/>
                  </a:cubicBezTo>
                  <a:cubicBezTo>
                    <a:pt x="-112202" y="1776786"/>
                    <a:pt x="186033" y="862021"/>
                    <a:pt x="186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139700" dir="8100000" algn="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32" name="Rectangle 3">
              <a:extLst>
                <a:ext uri="{FF2B5EF4-FFF2-40B4-BE49-F238E27FC236}">
                  <a16:creationId xmlns:a16="http://schemas.microsoft.com/office/drawing/2014/main" id="{F09BBE28-6313-47AE-9D6F-A4EA560CCF78}"/>
                </a:ext>
              </a:extLst>
            </p:cNvPr>
            <p:cNvSpPr/>
            <p:nvPr/>
          </p:nvSpPr>
          <p:spPr>
            <a:xfrm>
              <a:off x="8263875" y="1942942"/>
              <a:ext cx="2947421" cy="2977133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145" h="2827362">
                  <a:moveTo>
                    <a:pt x="70555" y="0"/>
                  </a:moveTo>
                  <a:lnTo>
                    <a:pt x="2799145" y="95250"/>
                  </a:lnTo>
                  <a:lnTo>
                    <a:pt x="2697545" y="2827362"/>
                  </a:lnTo>
                  <a:cubicBezTo>
                    <a:pt x="1796482" y="2804079"/>
                    <a:pt x="1257368" y="2882395"/>
                    <a:pt x="70555" y="2586062"/>
                  </a:cubicBezTo>
                  <a:cubicBezTo>
                    <a:pt x="-88195" y="1755791"/>
                    <a:pt x="70555" y="862021"/>
                    <a:pt x="70555" y="0"/>
                  </a:cubicBezTo>
                  <a:close/>
                </a:path>
              </a:pathLst>
            </a:custGeom>
            <a:gradFill>
              <a:gsLst>
                <a:gs pos="25000">
                  <a:srgbClr val="9D896B"/>
                </a:gs>
                <a:gs pos="0">
                  <a:srgbClr val="674D26"/>
                </a:gs>
                <a:gs pos="100000">
                  <a:srgbClr val="C09350"/>
                </a:gs>
                <a:gs pos="88000">
                  <a:srgbClr val="EFE4D5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33" name="Rectangle 21">
              <a:extLst>
                <a:ext uri="{FF2B5EF4-FFF2-40B4-BE49-F238E27FC236}">
                  <a16:creationId xmlns:a16="http://schemas.microsoft.com/office/drawing/2014/main" id="{F9F4EBA9-3A5B-4C98-A0C7-A084358AC239}"/>
                </a:ext>
              </a:extLst>
            </p:cNvPr>
            <p:cNvSpPr/>
            <p:nvPr/>
          </p:nvSpPr>
          <p:spPr>
            <a:xfrm rot="21350571">
              <a:off x="8464570" y="1615140"/>
              <a:ext cx="2578059" cy="780531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1637 w 1153765"/>
                <a:gd name="connsiteY0" fmla="*/ 0 h 242604"/>
                <a:gd name="connsiteX1" fmla="*/ 1153765 w 1153765"/>
                <a:gd name="connsiteY1" fmla="*/ 0 h 242604"/>
                <a:gd name="connsiteX2" fmla="*/ 1153765 w 1153765"/>
                <a:gd name="connsiteY2" fmla="*/ 242604 h 242604"/>
                <a:gd name="connsiteX3" fmla="*/ 1637 w 1153765"/>
                <a:gd name="connsiteY3" fmla="*/ 242604 h 242604"/>
                <a:gd name="connsiteX4" fmla="*/ 0 w 1153765"/>
                <a:gd name="connsiteY4" fmla="*/ 57657 h 242604"/>
                <a:gd name="connsiteX5" fmla="*/ 1637 w 1153765"/>
                <a:gd name="connsiteY5" fmla="*/ 0 h 242604"/>
                <a:gd name="connsiteX0" fmla="*/ 85266 w 1237394"/>
                <a:gd name="connsiteY0" fmla="*/ 0 h 242604"/>
                <a:gd name="connsiteX1" fmla="*/ 1237394 w 1237394"/>
                <a:gd name="connsiteY1" fmla="*/ 0 h 242604"/>
                <a:gd name="connsiteX2" fmla="*/ 1237394 w 1237394"/>
                <a:gd name="connsiteY2" fmla="*/ 242604 h 242604"/>
                <a:gd name="connsiteX3" fmla="*/ 85266 w 1237394"/>
                <a:gd name="connsiteY3" fmla="*/ 242604 h 242604"/>
                <a:gd name="connsiteX4" fmla="*/ 85314 w 1237394"/>
                <a:gd name="connsiteY4" fmla="*/ 96385 h 242604"/>
                <a:gd name="connsiteX5" fmla="*/ 83629 w 1237394"/>
                <a:gd name="connsiteY5" fmla="*/ 57657 h 242604"/>
                <a:gd name="connsiteX6" fmla="*/ 85266 w 1237394"/>
                <a:gd name="connsiteY6" fmla="*/ 0 h 242604"/>
                <a:gd name="connsiteX0" fmla="*/ 105071 w 1257199"/>
                <a:gd name="connsiteY0" fmla="*/ 0 h 242604"/>
                <a:gd name="connsiteX1" fmla="*/ 1257199 w 1257199"/>
                <a:gd name="connsiteY1" fmla="*/ 0 h 242604"/>
                <a:gd name="connsiteX2" fmla="*/ 1257199 w 1257199"/>
                <a:gd name="connsiteY2" fmla="*/ 242604 h 242604"/>
                <a:gd name="connsiteX3" fmla="*/ 105071 w 1257199"/>
                <a:gd name="connsiteY3" fmla="*/ 242604 h 242604"/>
                <a:gd name="connsiteX4" fmla="*/ 52921 w 1257199"/>
                <a:gd name="connsiteY4" fmla="*/ 155317 h 242604"/>
                <a:gd name="connsiteX5" fmla="*/ 105119 w 1257199"/>
                <a:gd name="connsiteY5" fmla="*/ 96385 h 242604"/>
                <a:gd name="connsiteX6" fmla="*/ 103434 w 1257199"/>
                <a:gd name="connsiteY6" fmla="*/ 57657 h 242604"/>
                <a:gd name="connsiteX7" fmla="*/ 105071 w 1257199"/>
                <a:gd name="connsiteY7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22233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90242 w 1275998"/>
                <a:gd name="connsiteY5" fmla="*/ 150265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5998 w 1277318"/>
                <a:gd name="connsiteY3" fmla="*/ 242604 h 242604"/>
                <a:gd name="connsiteX4" fmla="*/ 123870 w 1277318"/>
                <a:gd name="connsiteY4" fmla="*/ 242604 h 242604"/>
                <a:gd name="connsiteX5" fmla="*/ 26256 w 1277318"/>
                <a:gd name="connsiteY5" fmla="*/ 197412 h 242604"/>
                <a:gd name="connsiteX6" fmla="*/ 90242 w 1277318"/>
                <a:gd name="connsiteY6" fmla="*/ 150265 h 242604"/>
                <a:gd name="connsiteX7" fmla="*/ 123918 w 1277318"/>
                <a:gd name="connsiteY7" fmla="*/ 96385 h 242604"/>
                <a:gd name="connsiteX8" fmla="*/ 199688 w 1277318"/>
                <a:gd name="connsiteY8" fmla="*/ 57657 h 242604"/>
                <a:gd name="connsiteX9" fmla="*/ 123870 w 1277318"/>
                <a:gd name="connsiteY9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8 w 1277318"/>
                <a:gd name="connsiteY3" fmla="*/ 175523 h 242604"/>
                <a:gd name="connsiteX4" fmla="*/ 1275998 w 1277318"/>
                <a:gd name="connsiteY4" fmla="*/ 242604 h 242604"/>
                <a:gd name="connsiteX5" fmla="*/ 123870 w 1277318"/>
                <a:gd name="connsiteY5" fmla="*/ 242604 h 242604"/>
                <a:gd name="connsiteX6" fmla="*/ 26256 w 1277318"/>
                <a:gd name="connsiteY6" fmla="*/ 197412 h 242604"/>
                <a:gd name="connsiteX7" fmla="*/ 90242 w 1277318"/>
                <a:gd name="connsiteY7" fmla="*/ 150265 h 242604"/>
                <a:gd name="connsiteX8" fmla="*/ 123918 w 1277318"/>
                <a:gd name="connsiteY8" fmla="*/ 96385 h 242604"/>
                <a:gd name="connsiteX9" fmla="*/ 199688 w 1277318"/>
                <a:gd name="connsiteY9" fmla="*/ 57657 h 242604"/>
                <a:gd name="connsiteX10" fmla="*/ 123870 w 1277318"/>
                <a:gd name="connsiteY10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48694 w 1277318"/>
                <a:gd name="connsiteY2" fmla="*/ 42503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95839"/>
                <a:gd name="connsiteY0" fmla="*/ 0 h 242604"/>
                <a:gd name="connsiteX1" fmla="*/ 1275998 w 1295839"/>
                <a:gd name="connsiteY1" fmla="*/ 0 h 242604"/>
                <a:gd name="connsiteX2" fmla="*/ 1248694 w 1295839"/>
                <a:gd name="connsiteY2" fmla="*/ 42503 h 242604"/>
                <a:gd name="connsiteX3" fmla="*/ 1295839 w 1295839"/>
                <a:gd name="connsiteY3" fmla="*/ 89650 h 242604"/>
                <a:gd name="connsiteX4" fmla="*/ 1277318 w 1295839"/>
                <a:gd name="connsiteY4" fmla="*/ 175523 h 242604"/>
                <a:gd name="connsiteX5" fmla="*/ 1275998 w 1295839"/>
                <a:gd name="connsiteY5" fmla="*/ 242604 h 242604"/>
                <a:gd name="connsiteX6" fmla="*/ 123870 w 1295839"/>
                <a:gd name="connsiteY6" fmla="*/ 242604 h 242604"/>
                <a:gd name="connsiteX7" fmla="*/ 26256 w 1295839"/>
                <a:gd name="connsiteY7" fmla="*/ 197412 h 242604"/>
                <a:gd name="connsiteX8" fmla="*/ 90242 w 1295839"/>
                <a:gd name="connsiteY8" fmla="*/ 150265 h 242604"/>
                <a:gd name="connsiteX9" fmla="*/ 123918 w 1295839"/>
                <a:gd name="connsiteY9" fmla="*/ 96385 h 242604"/>
                <a:gd name="connsiteX10" fmla="*/ 199688 w 1295839"/>
                <a:gd name="connsiteY10" fmla="*/ 57657 h 242604"/>
                <a:gd name="connsiteX11" fmla="*/ 123870 w 1295839"/>
                <a:gd name="connsiteY11" fmla="*/ 0 h 242604"/>
                <a:gd name="connsiteX0" fmla="*/ 123870 w 1296242"/>
                <a:gd name="connsiteY0" fmla="*/ 0 h 242604"/>
                <a:gd name="connsiteX1" fmla="*/ 1275998 w 1296242"/>
                <a:gd name="connsiteY1" fmla="*/ 0 h 242604"/>
                <a:gd name="connsiteX2" fmla="*/ 1248694 w 1296242"/>
                <a:gd name="connsiteY2" fmla="*/ 42503 h 242604"/>
                <a:gd name="connsiteX3" fmla="*/ 1295839 w 1296242"/>
                <a:gd name="connsiteY3" fmla="*/ 89650 h 242604"/>
                <a:gd name="connsiteX4" fmla="*/ 1243642 w 1296242"/>
                <a:gd name="connsiteY4" fmla="*/ 141847 h 242604"/>
                <a:gd name="connsiteX5" fmla="*/ 1277318 w 1296242"/>
                <a:gd name="connsiteY5" fmla="*/ 175523 h 242604"/>
                <a:gd name="connsiteX6" fmla="*/ 1275998 w 1296242"/>
                <a:gd name="connsiteY6" fmla="*/ 242604 h 242604"/>
                <a:gd name="connsiteX7" fmla="*/ 123870 w 1296242"/>
                <a:gd name="connsiteY7" fmla="*/ 242604 h 242604"/>
                <a:gd name="connsiteX8" fmla="*/ 26256 w 1296242"/>
                <a:gd name="connsiteY8" fmla="*/ 197412 h 242604"/>
                <a:gd name="connsiteX9" fmla="*/ 90242 w 1296242"/>
                <a:gd name="connsiteY9" fmla="*/ 150265 h 242604"/>
                <a:gd name="connsiteX10" fmla="*/ 123918 w 1296242"/>
                <a:gd name="connsiteY10" fmla="*/ 96385 h 242604"/>
                <a:gd name="connsiteX11" fmla="*/ 199688 w 1296242"/>
                <a:gd name="connsiteY11" fmla="*/ 57657 h 242604"/>
                <a:gd name="connsiteX12" fmla="*/ 123870 w 1296242"/>
                <a:gd name="connsiteY12" fmla="*/ 0 h 242604"/>
                <a:gd name="connsiteX0" fmla="*/ 123870 w 1307634"/>
                <a:gd name="connsiteY0" fmla="*/ 0 h 242604"/>
                <a:gd name="connsiteX1" fmla="*/ 1275998 w 1307634"/>
                <a:gd name="connsiteY1" fmla="*/ 0 h 242604"/>
                <a:gd name="connsiteX2" fmla="*/ 1248694 w 1307634"/>
                <a:gd name="connsiteY2" fmla="*/ 42503 h 242604"/>
                <a:gd name="connsiteX3" fmla="*/ 1295839 w 1307634"/>
                <a:gd name="connsiteY3" fmla="*/ 89650 h 242604"/>
                <a:gd name="connsiteX4" fmla="*/ 1243642 w 1307634"/>
                <a:gd name="connsiteY4" fmla="*/ 141847 h 242604"/>
                <a:gd name="connsiteX5" fmla="*/ 1277318 w 1307634"/>
                <a:gd name="connsiteY5" fmla="*/ 175523 h 242604"/>
                <a:gd name="connsiteX6" fmla="*/ 1307627 w 1307634"/>
                <a:gd name="connsiteY6" fmla="*/ 229404 h 242604"/>
                <a:gd name="connsiteX7" fmla="*/ 1275998 w 1307634"/>
                <a:gd name="connsiteY7" fmla="*/ 242604 h 242604"/>
                <a:gd name="connsiteX8" fmla="*/ 123870 w 1307634"/>
                <a:gd name="connsiteY8" fmla="*/ 242604 h 242604"/>
                <a:gd name="connsiteX9" fmla="*/ 26256 w 1307634"/>
                <a:gd name="connsiteY9" fmla="*/ 197412 h 242604"/>
                <a:gd name="connsiteX10" fmla="*/ 90242 w 1307634"/>
                <a:gd name="connsiteY10" fmla="*/ 150265 h 242604"/>
                <a:gd name="connsiteX11" fmla="*/ 123918 w 1307634"/>
                <a:gd name="connsiteY11" fmla="*/ 96385 h 242604"/>
                <a:gd name="connsiteX12" fmla="*/ 199688 w 1307634"/>
                <a:gd name="connsiteY12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rgbClr val="BEC6D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</p:grpSp>
      <p:grpSp>
        <p:nvGrpSpPr>
          <p:cNvPr id="34" name="Group 25">
            <a:extLst>
              <a:ext uri="{FF2B5EF4-FFF2-40B4-BE49-F238E27FC236}">
                <a16:creationId xmlns:a16="http://schemas.microsoft.com/office/drawing/2014/main" id="{1B11DAF0-F342-4F0D-9284-D51D17102087}"/>
              </a:ext>
            </a:extLst>
          </p:cNvPr>
          <p:cNvGrpSpPr/>
          <p:nvPr/>
        </p:nvGrpSpPr>
        <p:grpSpPr>
          <a:xfrm>
            <a:off x="477306" y="4849817"/>
            <a:ext cx="3121958" cy="1856726"/>
            <a:chOff x="4462270" y="1879815"/>
            <a:chExt cx="3164965" cy="2999656"/>
          </a:xfrm>
        </p:grpSpPr>
        <p:sp>
          <p:nvSpPr>
            <p:cNvPr id="55" name="Freeform: Shape 28">
              <a:extLst>
                <a:ext uri="{FF2B5EF4-FFF2-40B4-BE49-F238E27FC236}">
                  <a16:creationId xmlns:a16="http://schemas.microsoft.com/office/drawing/2014/main" id="{E6FFCD21-F962-4703-B6E9-8757CC8710C6}"/>
                </a:ext>
              </a:extLst>
            </p:cNvPr>
            <p:cNvSpPr/>
            <p:nvPr/>
          </p:nvSpPr>
          <p:spPr>
            <a:xfrm>
              <a:off x="4552270" y="2018941"/>
              <a:ext cx="3056636" cy="2852912"/>
            </a:xfrm>
            <a:custGeom>
              <a:avLst/>
              <a:gdLst>
                <a:gd name="connsiteX0" fmla="*/ 2650188 w 3056636"/>
                <a:gd name="connsiteY0" fmla="*/ 0 h 2852912"/>
                <a:gd name="connsiteX1" fmla="*/ 2909760 w 3056636"/>
                <a:gd name="connsiteY1" fmla="*/ 2027031 h 2852912"/>
                <a:gd name="connsiteX2" fmla="*/ 497698 w 3056636"/>
                <a:gd name="connsiteY2" fmla="*/ 2852912 h 2852912"/>
                <a:gd name="connsiteX3" fmla="*/ 0 w 3056636"/>
                <a:gd name="connsiteY3" fmla="*/ 317994 h 2852912"/>
                <a:gd name="connsiteX4" fmla="*/ 2650188 w 3056636"/>
                <a:gd name="connsiteY4" fmla="*/ 0 h 285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6636" h="2852912">
                  <a:moveTo>
                    <a:pt x="2650188" y="0"/>
                  </a:moveTo>
                  <a:cubicBezTo>
                    <a:pt x="2714601" y="851813"/>
                    <a:pt x="3332567" y="1713231"/>
                    <a:pt x="2909760" y="2027031"/>
                  </a:cubicBezTo>
                  <a:cubicBezTo>
                    <a:pt x="2588677" y="2297355"/>
                    <a:pt x="1446336" y="2792614"/>
                    <a:pt x="497698" y="2852912"/>
                  </a:cubicBezTo>
                  <a:cubicBezTo>
                    <a:pt x="183440" y="1879109"/>
                    <a:pt x="251787" y="1041884"/>
                    <a:pt x="0" y="317994"/>
                  </a:cubicBezTo>
                  <a:cubicBezTo>
                    <a:pt x="1055713" y="236872"/>
                    <a:pt x="1719396" y="125755"/>
                    <a:pt x="265018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15900" dist="114300" dir="4800000" sx="99000" sy="99000" algn="tr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56" name="Freeform: Shape 29">
              <a:extLst>
                <a:ext uri="{FF2B5EF4-FFF2-40B4-BE49-F238E27FC236}">
                  <a16:creationId xmlns:a16="http://schemas.microsoft.com/office/drawing/2014/main" id="{BCE44506-4362-4DCF-95F0-5CA77EF381E0}"/>
                </a:ext>
              </a:extLst>
            </p:cNvPr>
            <p:cNvSpPr/>
            <p:nvPr/>
          </p:nvSpPr>
          <p:spPr>
            <a:xfrm>
              <a:off x="4462270" y="1879815"/>
              <a:ext cx="3164965" cy="2999656"/>
            </a:xfrm>
            <a:custGeom>
              <a:avLst/>
              <a:gdLst>
                <a:gd name="connsiteX0" fmla="*/ 2792373 w 3164965"/>
                <a:gd name="connsiteY0" fmla="*/ 0 h 2999656"/>
                <a:gd name="connsiteX1" fmla="*/ 2998981 w 3164965"/>
                <a:gd name="connsiteY1" fmla="*/ 2128503 h 2999656"/>
                <a:gd name="connsiteX2" fmla="*/ 581384 w 3164965"/>
                <a:gd name="connsiteY2" fmla="*/ 2999656 h 2999656"/>
                <a:gd name="connsiteX3" fmla="*/ 0 w 3164965"/>
                <a:gd name="connsiteY3" fmla="*/ 377262 h 2999656"/>
                <a:gd name="connsiteX4" fmla="*/ 2792373 w 3164965"/>
                <a:gd name="connsiteY4" fmla="*/ 0 h 299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4965" h="2999656">
                  <a:moveTo>
                    <a:pt x="2792373" y="0"/>
                  </a:moveTo>
                  <a:cubicBezTo>
                    <a:pt x="2856786" y="851812"/>
                    <a:pt x="3445526" y="2018054"/>
                    <a:pt x="2998981" y="2128503"/>
                  </a:cubicBezTo>
                  <a:cubicBezTo>
                    <a:pt x="2880171" y="2411975"/>
                    <a:pt x="1530021" y="2939358"/>
                    <a:pt x="581384" y="2999656"/>
                  </a:cubicBezTo>
                  <a:cubicBezTo>
                    <a:pt x="267126" y="2025853"/>
                    <a:pt x="251787" y="1101151"/>
                    <a:pt x="0" y="377262"/>
                  </a:cubicBezTo>
                  <a:cubicBezTo>
                    <a:pt x="1055713" y="296140"/>
                    <a:pt x="1861582" y="125754"/>
                    <a:pt x="2792373" y="0"/>
                  </a:cubicBezTo>
                  <a:close/>
                </a:path>
              </a:pathLst>
            </a:custGeom>
            <a:gradFill>
              <a:gsLst>
                <a:gs pos="38000">
                  <a:srgbClr val="B58845"/>
                </a:gs>
                <a:gs pos="0">
                  <a:srgbClr val="674D26"/>
                </a:gs>
                <a:gs pos="74000">
                  <a:srgbClr val="EFE4D5"/>
                </a:gs>
                <a:gs pos="100000">
                  <a:srgbClr val="B58845"/>
                </a:gs>
              </a:gsLst>
              <a:lin ang="4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 dirty="0"/>
            </a:p>
          </p:txBody>
        </p:sp>
        <p:sp>
          <p:nvSpPr>
            <p:cNvPr id="57" name="Freeform: Shape 31">
              <a:extLst>
                <a:ext uri="{FF2B5EF4-FFF2-40B4-BE49-F238E27FC236}">
                  <a16:creationId xmlns:a16="http://schemas.microsoft.com/office/drawing/2014/main" id="{35E70350-F44F-4E67-9C44-D51EE91CE51E}"/>
                </a:ext>
              </a:extLst>
            </p:cNvPr>
            <p:cNvSpPr/>
            <p:nvPr/>
          </p:nvSpPr>
          <p:spPr>
            <a:xfrm>
              <a:off x="6404902" y="3832141"/>
              <a:ext cx="1210036" cy="758077"/>
            </a:xfrm>
            <a:custGeom>
              <a:avLst/>
              <a:gdLst>
                <a:gd name="connsiteX0" fmla="*/ 861571 w 1210036"/>
                <a:gd name="connsiteY0" fmla="*/ 0 h 758077"/>
                <a:gd name="connsiteX1" fmla="*/ 1210036 w 1210036"/>
                <a:gd name="connsiteY1" fmla="*/ 8625 h 758077"/>
                <a:gd name="connsiteX2" fmla="*/ 0 w 1210036"/>
                <a:gd name="connsiteY2" fmla="*/ 758077 h 758077"/>
                <a:gd name="connsiteX3" fmla="*/ 861571 w 1210036"/>
                <a:gd name="connsiteY3" fmla="*/ 0 h 75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0036" h="758077">
                  <a:moveTo>
                    <a:pt x="861571" y="0"/>
                  </a:moveTo>
                  <a:cubicBezTo>
                    <a:pt x="823697" y="283040"/>
                    <a:pt x="1131020" y="144750"/>
                    <a:pt x="1210036" y="8625"/>
                  </a:cubicBezTo>
                  <a:cubicBezTo>
                    <a:pt x="1165530" y="337901"/>
                    <a:pt x="286297" y="642532"/>
                    <a:pt x="0" y="758077"/>
                  </a:cubicBezTo>
                  <a:cubicBezTo>
                    <a:pt x="490707" y="506445"/>
                    <a:pt x="707800" y="349480"/>
                    <a:pt x="86157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4D26"/>
                </a:gs>
                <a:gs pos="50000">
                  <a:srgbClr val="9D896B"/>
                </a:gs>
                <a:gs pos="100000">
                  <a:srgbClr val="EFE4D5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</p:grpSp>
      <p:grpSp>
        <p:nvGrpSpPr>
          <p:cNvPr id="58" name="Group 33">
            <a:extLst>
              <a:ext uri="{FF2B5EF4-FFF2-40B4-BE49-F238E27FC236}">
                <a16:creationId xmlns:a16="http://schemas.microsoft.com/office/drawing/2014/main" id="{BDDC80CE-810C-4F70-AAB2-3C62C1948098}"/>
              </a:ext>
            </a:extLst>
          </p:cNvPr>
          <p:cNvGrpSpPr/>
          <p:nvPr/>
        </p:nvGrpSpPr>
        <p:grpSpPr>
          <a:xfrm>
            <a:off x="8543609" y="4756757"/>
            <a:ext cx="2907370" cy="1842788"/>
            <a:chOff x="924097" y="1942941"/>
            <a:chExt cx="2947421" cy="2977134"/>
          </a:xfrm>
        </p:grpSpPr>
        <p:sp>
          <p:nvSpPr>
            <p:cNvPr id="59" name="Rectangle 3">
              <a:extLst>
                <a:ext uri="{FF2B5EF4-FFF2-40B4-BE49-F238E27FC236}">
                  <a16:creationId xmlns:a16="http://schemas.microsoft.com/office/drawing/2014/main" id="{9A7655E9-1849-4237-8407-57F874F7B073}"/>
                </a:ext>
              </a:extLst>
            </p:cNvPr>
            <p:cNvSpPr/>
            <p:nvPr/>
          </p:nvSpPr>
          <p:spPr>
            <a:xfrm>
              <a:off x="959026" y="2135402"/>
              <a:ext cx="2777578" cy="271119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175198 w 2776580"/>
                <a:gd name="connsiteY0" fmla="*/ 0 h 2827362"/>
                <a:gd name="connsiteX1" fmla="*/ 2776580 w 2776580"/>
                <a:gd name="connsiteY1" fmla="*/ 95250 h 2827362"/>
                <a:gd name="connsiteX2" fmla="*/ 2674980 w 2776580"/>
                <a:gd name="connsiteY2" fmla="*/ 2827362 h 2827362"/>
                <a:gd name="connsiteX3" fmla="*/ 47990 w 2776580"/>
                <a:gd name="connsiteY3" fmla="*/ 2586062 h 2827362"/>
                <a:gd name="connsiteX4" fmla="*/ 175198 w 2776580"/>
                <a:gd name="connsiteY4" fmla="*/ 0 h 2827362"/>
                <a:gd name="connsiteX0" fmla="*/ 175198 w 2776580"/>
                <a:gd name="connsiteY0" fmla="*/ 0 h 2782269"/>
                <a:gd name="connsiteX1" fmla="*/ 2776580 w 2776580"/>
                <a:gd name="connsiteY1" fmla="*/ 95250 h 2782269"/>
                <a:gd name="connsiteX2" fmla="*/ 2690881 w 2776580"/>
                <a:gd name="connsiteY2" fmla="*/ 2771708 h 2782269"/>
                <a:gd name="connsiteX3" fmla="*/ 47990 w 2776580"/>
                <a:gd name="connsiteY3" fmla="*/ 2586062 h 2782269"/>
                <a:gd name="connsiteX4" fmla="*/ 175198 w 2776580"/>
                <a:gd name="connsiteY4" fmla="*/ 0 h 2782269"/>
                <a:gd name="connsiteX0" fmla="*/ 175198 w 2776580"/>
                <a:gd name="connsiteY0" fmla="*/ 0 h 2773467"/>
                <a:gd name="connsiteX1" fmla="*/ 2776580 w 2776580"/>
                <a:gd name="connsiteY1" fmla="*/ 95250 h 2773467"/>
                <a:gd name="connsiteX2" fmla="*/ 2762436 w 2776580"/>
                <a:gd name="connsiteY2" fmla="*/ 2755807 h 2773467"/>
                <a:gd name="connsiteX3" fmla="*/ 47990 w 2776580"/>
                <a:gd name="connsiteY3" fmla="*/ 2586062 h 2773467"/>
                <a:gd name="connsiteX4" fmla="*/ 175198 w 2776580"/>
                <a:gd name="connsiteY4" fmla="*/ 0 h 2773467"/>
                <a:gd name="connsiteX0" fmla="*/ 175198 w 2794791"/>
                <a:gd name="connsiteY0" fmla="*/ 0 h 2777766"/>
                <a:gd name="connsiteX1" fmla="*/ 2776580 w 2794791"/>
                <a:gd name="connsiteY1" fmla="*/ 95250 h 2777766"/>
                <a:gd name="connsiteX2" fmla="*/ 2794238 w 2794791"/>
                <a:gd name="connsiteY2" fmla="*/ 2763757 h 2777766"/>
                <a:gd name="connsiteX3" fmla="*/ 47990 w 2794791"/>
                <a:gd name="connsiteY3" fmla="*/ 2586062 h 2777766"/>
                <a:gd name="connsiteX4" fmla="*/ 175198 w 2794791"/>
                <a:gd name="connsiteY4" fmla="*/ 0 h 2777766"/>
                <a:gd name="connsiteX0" fmla="*/ 175198 w 2834230"/>
                <a:gd name="connsiteY0" fmla="*/ 0 h 2777766"/>
                <a:gd name="connsiteX1" fmla="*/ 2776580 w 2834230"/>
                <a:gd name="connsiteY1" fmla="*/ 95250 h 2777766"/>
                <a:gd name="connsiteX2" fmla="*/ 2833991 w 2834230"/>
                <a:gd name="connsiteY2" fmla="*/ 2763757 h 2777766"/>
                <a:gd name="connsiteX3" fmla="*/ 47990 w 2834230"/>
                <a:gd name="connsiteY3" fmla="*/ 2586062 h 2777766"/>
                <a:gd name="connsiteX4" fmla="*/ 175198 w 2834230"/>
                <a:gd name="connsiteY4" fmla="*/ 0 h 2777766"/>
                <a:gd name="connsiteX0" fmla="*/ 175198 w 2881835"/>
                <a:gd name="connsiteY0" fmla="*/ 0 h 2782269"/>
                <a:gd name="connsiteX1" fmla="*/ 2776580 w 2881835"/>
                <a:gd name="connsiteY1" fmla="*/ 95250 h 2782269"/>
                <a:gd name="connsiteX2" fmla="*/ 2881694 w 2881835"/>
                <a:gd name="connsiteY2" fmla="*/ 2771707 h 2782269"/>
                <a:gd name="connsiteX3" fmla="*/ 47990 w 2881835"/>
                <a:gd name="connsiteY3" fmla="*/ 2586062 h 2782269"/>
                <a:gd name="connsiteX4" fmla="*/ 175198 w 2881835"/>
                <a:gd name="connsiteY4" fmla="*/ 0 h 2782269"/>
                <a:gd name="connsiteX0" fmla="*/ 175198 w 2858020"/>
                <a:gd name="connsiteY0" fmla="*/ 0 h 2769357"/>
                <a:gd name="connsiteX1" fmla="*/ 2776580 w 2858020"/>
                <a:gd name="connsiteY1" fmla="*/ 95250 h 2769357"/>
                <a:gd name="connsiteX2" fmla="*/ 2857843 w 2858020"/>
                <a:gd name="connsiteY2" fmla="*/ 2747855 h 2769357"/>
                <a:gd name="connsiteX3" fmla="*/ 47990 w 2858020"/>
                <a:gd name="connsiteY3" fmla="*/ 2586062 h 2769357"/>
                <a:gd name="connsiteX4" fmla="*/ 175198 w 2858020"/>
                <a:gd name="connsiteY4" fmla="*/ 0 h 2769357"/>
                <a:gd name="connsiteX0" fmla="*/ 215022 w 2853154"/>
                <a:gd name="connsiteY0" fmla="*/ 0 h 2769357"/>
                <a:gd name="connsiteX1" fmla="*/ 2771714 w 2853154"/>
                <a:gd name="connsiteY1" fmla="*/ 95250 h 2769357"/>
                <a:gd name="connsiteX2" fmla="*/ 2852977 w 2853154"/>
                <a:gd name="connsiteY2" fmla="*/ 2747855 h 2769357"/>
                <a:gd name="connsiteX3" fmla="*/ 43124 w 2853154"/>
                <a:gd name="connsiteY3" fmla="*/ 2586062 h 2769357"/>
                <a:gd name="connsiteX4" fmla="*/ 215022 w 2853154"/>
                <a:gd name="connsiteY4" fmla="*/ 0 h 2769357"/>
                <a:gd name="connsiteX0" fmla="*/ 210546 w 2853644"/>
                <a:gd name="connsiteY0" fmla="*/ 0 h 2810809"/>
                <a:gd name="connsiteX1" fmla="*/ 2772204 w 2853644"/>
                <a:gd name="connsiteY1" fmla="*/ 136702 h 2810809"/>
                <a:gd name="connsiteX2" fmla="*/ 2853467 w 2853644"/>
                <a:gd name="connsiteY2" fmla="*/ 2789307 h 2810809"/>
                <a:gd name="connsiteX3" fmla="*/ 43614 w 2853644"/>
                <a:gd name="connsiteY3" fmla="*/ 2627514 h 2810809"/>
                <a:gd name="connsiteX4" fmla="*/ 210546 w 2853644"/>
                <a:gd name="connsiteY4" fmla="*/ 0 h 2810809"/>
                <a:gd name="connsiteX0" fmla="*/ 186033 w 2829131"/>
                <a:gd name="connsiteY0" fmla="*/ 0 h 2801315"/>
                <a:gd name="connsiteX1" fmla="*/ 2747691 w 2829131"/>
                <a:gd name="connsiteY1" fmla="*/ 136702 h 2801315"/>
                <a:gd name="connsiteX2" fmla="*/ 2828954 w 2829131"/>
                <a:gd name="connsiteY2" fmla="*/ 2789307 h 2801315"/>
                <a:gd name="connsiteX3" fmla="*/ 46548 w 2829131"/>
                <a:gd name="connsiteY3" fmla="*/ 2607057 h 2801315"/>
                <a:gd name="connsiteX4" fmla="*/ 186033 w 2829131"/>
                <a:gd name="connsiteY4" fmla="*/ 0 h 2801315"/>
                <a:gd name="connsiteX0" fmla="*/ 186033 w 2750274"/>
                <a:gd name="connsiteY0" fmla="*/ 0 h 2801315"/>
                <a:gd name="connsiteX1" fmla="*/ 2747691 w 2750274"/>
                <a:gd name="connsiteY1" fmla="*/ 136702 h 2801315"/>
                <a:gd name="connsiteX2" fmla="*/ 2749053 w 2750274"/>
                <a:gd name="connsiteY2" fmla="*/ 2789307 h 2801315"/>
                <a:gd name="connsiteX3" fmla="*/ 46548 w 2750274"/>
                <a:gd name="connsiteY3" fmla="*/ 2607057 h 2801315"/>
                <a:gd name="connsiteX4" fmla="*/ 186033 w 2750274"/>
                <a:gd name="connsiteY4" fmla="*/ 0 h 280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0274" h="2801315">
                  <a:moveTo>
                    <a:pt x="186033" y="0"/>
                  </a:moveTo>
                  <a:lnTo>
                    <a:pt x="2747691" y="136702"/>
                  </a:lnTo>
                  <a:cubicBezTo>
                    <a:pt x="2742976" y="1023554"/>
                    <a:pt x="2753768" y="1902455"/>
                    <a:pt x="2749053" y="2789307"/>
                  </a:cubicBezTo>
                  <a:cubicBezTo>
                    <a:pt x="1847990" y="2766024"/>
                    <a:pt x="1233361" y="2903390"/>
                    <a:pt x="46548" y="2607057"/>
                  </a:cubicBezTo>
                  <a:cubicBezTo>
                    <a:pt x="-112202" y="1776786"/>
                    <a:pt x="186033" y="862021"/>
                    <a:pt x="186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139700" dir="8100000" algn="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60" name="Rectangle 3">
              <a:extLst>
                <a:ext uri="{FF2B5EF4-FFF2-40B4-BE49-F238E27FC236}">
                  <a16:creationId xmlns:a16="http://schemas.microsoft.com/office/drawing/2014/main" id="{7F8DBE66-CE24-4813-9A94-F1189F7052F5}"/>
                </a:ext>
              </a:extLst>
            </p:cNvPr>
            <p:cNvSpPr/>
            <p:nvPr/>
          </p:nvSpPr>
          <p:spPr>
            <a:xfrm>
              <a:off x="924097" y="1942941"/>
              <a:ext cx="2947421" cy="297713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145" h="2827362">
                  <a:moveTo>
                    <a:pt x="70555" y="0"/>
                  </a:moveTo>
                  <a:lnTo>
                    <a:pt x="2799145" y="95250"/>
                  </a:lnTo>
                  <a:lnTo>
                    <a:pt x="2697545" y="2827362"/>
                  </a:lnTo>
                  <a:cubicBezTo>
                    <a:pt x="1796482" y="2804079"/>
                    <a:pt x="1257368" y="2882395"/>
                    <a:pt x="70555" y="2586062"/>
                  </a:cubicBezTo>
                  <a:cubicBezTo>
                    <a:pt x="-88195" y="1755791"/>
                    <a:pt x="70555" y="862021"/>
                    <a:pt x="70555" y="0"/>
                  </a:cubicBezTo>
                  <a:close/>
                </a:path>
              </a:pathLst>
            </a:custGeom>
            <a:gradFill>
              <a:gsLst>
                <a:gs pos="41000">
                  <a:srgbClr val="D1B085"/>
                </a:gs>
                <a:gs pos="0">
                  <a:srgbClr val="674D26"/>
                </a:gs>
                <a:gs pos="96000">
                  <a:srgbClr val="EFE4D5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</p:grpSp>
      <p:grpSp>
        <p:nvGrpSpPr>
          <p:cNvPr id="61" name="Group 40">
            <a:extLst>
              <a:ext uri="{FF2B5EF4-FFF2-40B4-BE49-F238E27FC236}">
                <a16:creationId xmlns:a16="http://schemas.microsoft.com/office/drawing/2014/main" id="{ECFC22A2-9FF1-4596-B2B1-178A421DC967}"/>
              </a:ext>
            </a:extLst>
          </p:cNvPr>
          <p:cNvGrpSpPr/>
          <p:nvPr/>
        </p:nvGrpSpPr>
        <p:grpSpPr>
          <a:xfrm>
            <a:off x="4483982" y="4548484"/>
            <a:ext cx="2907368" cy="2177972"/>
            <a:chOff x="8263875" y="1401424"/>
            <a:chExt cx="2947421" cy="3518651"/>
          </a:xfrm>
        </p:grpSpPr>
        <p:sp>
          <p:nvSpPr>
            <p:cNvPr id="62" name="Rectangle 3">
              <a:extLst>
                <a:ext uri="{FF2B5EF4-FFF2-40B4-BE49-F238E27FC236}">
                  <a16:creationId xmlns:a16="http://schemas.microsoft.com/office/drawing/2014/main" id="{9F983FE7-AEA3-4D6D-BA8A-EBA9DC0FC62D}"/>
                </a:ext>
              </a:extLst>
            </p:cNvPr>
            <p:cNvSpPr/>
            <p:nvPr/>
          </p:nvSpPr>
          <p:spPr>
            <a:xfrm>
              <a:off x="8312056" y="2122150"/>
              <a:ext cx="2786353" cy="271119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175198 w 2776580"/>
                <a:gd name="connsiteY0" fmla="*/ 0 h 2827362"/>
                <a:gd name="connsiteX1" fmla="*/ 2776580 w 2776580"/>
                <a:gd name="connsiteY1" fmla="*/ 95250 h 2827362"/>
                <a:gd name="connsiteX2" fmla="*/ 2674980 w 2776580"/>
                <a:gd name="connsiteY2" fmla="*/ 2827362 h 2827362"/>
                <a:gd name="connsiteX3" fmla="*/ 47990 w 2776580"/>
                <a:gd name="connsiteY3" fmla="*/ 2586062 h 2827362"/>
                <a:gd name="connsiteX4" fmla="*/ 175198 w 2776580"/>
                <a:gd name="connsiteY4" fmla="*/ 0 h 2827362"/>
                <a:gd name="connsiteX0" fmla="*/ 175198 w 2776580"/>
                <a:gd name="connsiteY0" fmla="*/ 0 h 2782269"/>
                <a:gd name="connsiteX1" fmla="*/ 2776580 w 2776580"/>
                <a:gd name="connsiteY1" fmla="*/ 95250 h 2782269"/>
                <a:gd name="connsiteX2" fmla="*/ 2690881 w 2776580"/>
                <a:gd name="connsiteY2" fmla="*/ 2771708 h 2782269"/>
                <a:gd name="connsiteX3" fmla="*/ 47990 w 2776580"/>
                <a:gd name="connsiteY3" fmla="*/ 2586062 h 2782269"/>
                <a:gd name="connsiteX4" fmla="*/ 175198 w 2776580"/>
                <a:gd name="connsiteY4" fmla="*/ 0 h 2782269"/>
                <a:gd name="connsiteX0" fmla="*/ 175198 w 2776580"/>
                <a:gd name="connsiteY0" fmla="*/ 0 h 2773467"/>
                <a:gd name="connsiteX1" fmla="*/ 2776580 w 2776580"/>
                <a:gd name="connsiteY1" fmla="*/ 95250 h 2773467"/>
                <a:gd name="connsiteX2" fmla="*/ 2762436 w 2776580"/>
                <a:gd name="connsiteY2" fmla="*/ 2755807 h 2773467"/>
                <a:gd name="connsiteX3" fmla="*/ 47990 w 2776580"/>
                <a:gd name="connsiteY3" fmla="*/ 2586062 h 2773467"/>
                <a:gd name="connsiteX4" fmla="*/ 175198 w 2776580"/>
                <a:gd name="connsiteY4" fmla="*/ 0 h 2773467"/>
                <a:gd name="connsiteX0" fmla="*/ 175198 w 2794791"/>
                <a:gd name="connsiteY0" fmla="*/ 0 h 2777766"/>
                <a:gd name="connsiteX1" fmla="*/ 2776580 w 2794791"/>
                <a:gd name="connsiteY1" fmla="*/ 95250 h 2777766"/>
                <a:gd name="connsiteX2" fmla="*/ 2794238 w 2794791"/>
                <a:gd name="connsiteY2" fmla="*/ 2763757 h 2777766"/>
                <a:gd name="connsiteX3" fmla="*/ 47990 w 2794791"/>
                <a:gd name="connsiteY3" fmla="*/ 2586062 h 2777766"/>
                <a:gd name="connsiteX4" fmla="*/ 175198 w 2794791"/>
                <a:gd name="connsiteY4" fmla="*/ 0 h 2777766"/>
                <a:gd name="connsiteX0" fmla="*/ 175198 w 2834230"/>
                <a:gd name="connsiteY0" fmla="*/ 0 h 2777766"/>
                <a:gd name="connsiteX1" fmla="*/ 2776580 w 2834230"/>
                <a:gd name="connsiteY1" fmla="*/ 95250 h 2777766"/>
                <a:gd name="connsiteX2" fmla="*/ 2833991 w 2834230"/>
                <a:gd name="connsiteY2" fmla="*/ 2763757 h 2777766"/>
                <a:gd name="connsiteX3" fmla="*/ 47990 w 2834230"/>
                <a:gd name="connsiteY3" fmla="*/ 2586062 h 2777766"/>
                <a:gd name="connsiteX4" fmla="*/ 175198 w 2834230"/>
                <a:gd name="connsiteY4" fmla="*/ 0 h 2777766"/>
                <a:gd name="connsiteX0" fmla="*/ 175198 w 2881835"/>
                <a:gd name="connsiteY0" fmla="*/ 0 h 2782269"/>
                <a:gd name="connsiteX1" fmla="*/ 2776580 w 2881835"/>
                <a:gd name="connsiteY1" fmla="*/ 95250 h 2782269"/>
                <a:gd name="connsiteX2" fmla="*/ 2881694 w 2881835"/>
                <a:gd name="connsiteY2" fmla="*/ 2771707 h 2782269"/>
                <a:gd name="connsiteX3" fmla="*/ 47990 w 2881835"/>
                <a:gd name="connsiteY3" fmla="*/ 2586062 h 2782269"/>
                <a:gd name="connsiteX4" fmla="*/ 175198 w 2881835"/>
                <a:gd name="connsiteY4" fmla="*/ 0 h 2782269"/>
                <a:gd name="connsiteX0" fmla="*/ 175198 w 2858020"/>
                <a:gd name="connsiteY0" fmla="*/ 0 h 2769357"/>
                <a:gd name="connsiteX1" fmla="*/ 2776580 w 2858020"/>
                <a:gd name="connsiteY1" fmla="*/ 95250 h 2769357"/>
                <a:gd name="connsiteX2" fmla="*/ 2857843 w 2858020"/>
                <a:gd name="connsiteY2" fmla="*/ 2747855 h 2769357"/>
                <a:gd name="connsiteX3" fmla="*/ 47990 w 2858020"/>
                <a:gd name="connsiteY3" fmla="*/ 2586062 h 2769357"/>
                <a:gd name="connsiteX4" fmla="*/ 175198 w 2858020"/>
                <a:gd name="connsiteY4" fmla="*/ 0 h 2769357"/>
                <a:gd name="connsiteX0" fmla="*/ 215022 w 2853154"/>
                <a:gd name="connsiteY0" fmla="*/ 0 h 2769357"/>
                <a:gd name="connsiteX1" fmla="*/ 2771714 w 2853154"/>
                <a:gd name="connsiteY1" fmla="*/ 95250 h 2769357"/>
                <a:gd name="connsiteX2" fmla="*/ 2852977 w 2853154"/>
                <a:gd name="connsiteY2" fmla="*/ 2747855 h 2769357"/>
                <a:gd name="connsiteX3" fmla="*/ 43124 w 2853154"/>
                <a:gd name="connsiteY3" fmla="*/ 2586062 h 2769357"/>
                <a:gd name="connsiteX4" fmla="*/ 215022 w 2853154"/>
                <a:gd name="connsiteY4" fmla="*/ 0 h 2769357"/>
                <a:gd name="connsiteX0" fmla="*/ 210546 w 2853644"/>
                <a:gd name="connsiteY0" fmla="*/ 0 h 2810809"/>
                <a:gd name="connsiteX1" fmla="*/ 2772204 w 2853644"/>
                <a:gd name="connsiteY1" fmla="*/ 136702 h 2810809"/>
                <a:gd name="connsiteX2" fmla="*/ 2853467 w 2853644"/>
                <a:gd name="connsiteY2" fmla="*/ 2789307 h 2810809"/>
                <a:gd name="connsiteX3" fmla="*/ 43614 w 2853644"/>
                <a:gd name="connsiteY3" fmla="*/ 2627514 h 2810809"/>
                <a:gd name="connsiteX4" fmla="*/ 210546 w 2853644"/>
                <a:gd name="connsiteY4" fmla="*/ 0 h 2810809"/>
                <a:gd name="connsiteX0" fmla="*/ 186033 w 2829131"/>
                <a:gd name="connsiteY0" fmla="*/ 0 h 2801315"/>
                <a:gd name="connsiteX1" fmla="*/ 2747691 w 2829131"/>
                <a:gd name="connsiteY1" fmla="*/ 136702 h 2801315"/>
                <a:gd name="connsiteX2" fmla="*/ 2828954 w 2829131"/>
                <a:gd name="connsiteY2" fmla="*/ 2789307 h 2801315"/>
                <a:gd name="connsiteX3" fmla="*/ 46548 w 2829131"/>
                <a:gd name="connsiteY3" fmla="*/ 2607057 h 2801315"/>
                <a:gd name="connsiteX4" fmla="*/ 186033 w 2829131"/>
                <a:gd name="connsiteY4" fmla="*/ 0 h 280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131" h="2801315">
                  <a:moveTo>
                    <a:pt x="186033" y="0"/>
                  </a:moveTo>
                  <a:lnTo>
                    <a:pt x="2747691" y="136702"/>
                  </a:lnTo>
                  <a:cubicBezTo>
                    <a:pt x="2742976" y="1023554"/>
                    <a:pt x="2833669" y="1902455"/>
                    <a:pt x="2828954" y="2789307"/>
                  </a:cubicBezTo>
                  <a:cubicBezTo>
                    <a:pt x="1927891" y="2766024"/>
                    <a:pt x="1233361" y="2903390"/>
                    <a:pt x="46548" y="2607057"/>
                  </a:cubicBezTo>
                  <a:cubicBezTo>
                    <a:pt x="-112202" y="1776786"/>
                    <a:pt x="186033" y="862021"/>
                    <a:pt x="186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139700" dir="8100000" algn="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63" name="Rectangle 3">
              <a:extLst>
                <a:ext uri="{FF2B5EF4-FFF2-40B4-BE49-F238E27FC236}">
                  <a16:creationId xmlns:a16="http://schemas.microsoft.com/office/drawing/2014/main" id="{5AD5E67E-0303-455E-A03C-C6B944DB1B88}"/>
                </a:ext>
              </a:extLst>
            </p:cNvPr>
            <p:cNvSpPr/>
            <p:nvPr/>
          </p:nvSpPr>
          <p:spPr>
            <a:xfrm>
              <a:off x="8263875" y="1942942"/>
              <a:ext cx="2947421" cy="2977133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145" h="2827362">
                  <a:moveTo>
                    <a:pt x="70555" y="0"/>
                  </a:moveTo>
                  <a:lnTo>
                    <a:pt x="2799145" y="95250"/>
                  </a:lnTo>
                  <a:lnTo>
                    <a:pt x="2697545" y="2827362"/>
                  </a:lnTo>
                  <a:cubicBezTo>
                    <a:pt x="1796482" y="2804079"/>
                    <a:pt x="1257368" y="2882395"/>
                    <a:pt x="70555" y="2586062"/>
                  </a:cubicBezTo>
                  <a:cubicBezTo>
                    <a:pt x="-88195" y="1755791"/>
                    <a:pt x="70555" y="862021"/>
                    <a:pt x="70555" y="0"/>
                  </a:cubicBezTo>
                  <a:close/>
                </a:path>
              </a:pathLst>
            </a:custGeom>
            <a:gradFill>
              <a:gsLst>
                <a:gs pos="25000">
                  <a:srgbClr val="9D896B"/>
                </a:gs>
                <a:gs pos="1000">
                  <a:srgbClr val="674D26"/>
                </a:gs>
                <a:gs pos="92000">
                  <a:srgbClr val="EFE4D5"/>
                </a:gs>
                <a:gs pos="100000">
                  <a:srgbClr val="C19859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  <p:sp>
          <p:nvSpPr>
            <p:cNvPr id="64" name="Rectangle 21">
              <a:extLst>
                <a:ext uri="{FF2B5EF4-FFF2-40B4-BE49-F238E27FC236}">
                  <a16:creationId xmlns:a16="http://schemas.microsoft.com/office/drawing/2014/main" id="{57F58896-2E5C-43A9-ABC8-B040AE77A581}"/>
                </a:ext>
              </a:extLst>
            </p:cNvPr>
            <p:cNvSpPr/>
            <p:nvPr/>
          </p:nvSpPr>
          <p:spPr>
            <a:xfrm>
              <a:off x="8480526" y="1401424"/>
              <a:ext cx="2578059" cy="780530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1637 w 1153765"/>
                <a:gd name="connsiteY0" fmla="*/ 0 h 242604"/>
                <a:gd name="connsiteX1" fmla="*/ 1153765 w 1153765"/>
                <a:gd name="connsiteY1" fmla="*/ 0 h 242604"/>
                <a:gd name="connsiteX2" fmla="*/ 1153765 w 1153765"/>
                <a:gd name="connsiteY2" fmla="*/ 242604 h 242604"/>
                <a:gd name="connsiteX3" fmla="*/ 1637 w 1153765"/>
                <a:gd name="connsiteY3" fmla="*/ 242604 h 242604"/>
                <a:gd name="connsiteX4" fmla="*/ 0 w 1153765"/>
                <a:gd name="connsiteY4" fmla="*/ 57657 h 242604"/>
                <a:gd name="connsiteX5" fmla="*/ 1637 w 1153765"/>
                <a:gd name="connsiteY5" fmla="*/ 0 h 242604"/>
                <a:gd name="connsiteX0" fmla="*/ 85266 w 1237394"/>
                <a:gd name="connsiteY0" fmla="*/ 0 h 242604"/>
                <a:gd name="connsiteX1" fmla="*/ 1237394 w 1237394"/>
                <a:gd name="connsiteY1" fmla="*/ 0 h 242604"/>
                <a:gd name="connsiteX2" fmla="*/ 1237394 w 1237394"/>
                <a:gd name="connsiteY2" fmla="*/ 242604 h 242604"/>
                <a:gd name="connsiteX3" fmla="*/ 85266 w 1237394"/>
                <a:gd name="connsiteY3" fmla="*/ 242604 h 242604"/>
                <a:gd name="connsiteX4" fmla="*/ 85314 w 1237394"/>
                <a:gd name="connsiteY4" fmla="*/ 96385 h 242604"/>
                <a:gd name="connsiteX5" fmla="*/ 83629 w 1237394"/>
                <a:gd name="connsiteY5" fmla="*/ 57657 h 242604"/>
                <a:gd name="connsiteX6" fmla="*/ 85266 w 1237394"/>
                <a:gd name="connsiteY6" fmla="*/ 0 h 242604"/>
                <a:gd name="connsiteX0" fmla="*/ 105071 w 1257199"/>
                <a:gd name="connsiteY0" fmla="*/ 0 h 242604"/>
                <a:gd name="connsiteX1" fmla="*/ 1257199 w 1257199"/>
                <a:gd name="connsiteY1" fmla="*/ 0 h 242604"/>
                <a:gd name="connsiteX2" fmla="*/ 1257199 w 1257199"/>
                <a:gd name="connsiteY2" fmla="*/ 242604 h 242604"/>
                <a:gd name="connsiteX3" fmla="*/ 105071 w 1257199"/>
                <a:gd name="connsiteY3" fmla="*/ 242604 h 242604"/>
                <a:gd name="connsiteX4" fmla="*/ 52921 w 1257199"/>
                <a:gd name="connsiteY4" fmla="*/ 155317 h 242604"/>
                <a:gd name="connsiteX5" fmla="*/ 105119 w 1257199"/>
                <a:gd name="connsiteY5" fmla="*/ 96385 h 242604"/>
                <a:gd name="connsiteX6" fmla="*/ 103434 w 1257199"/>
                <a:gd name="connsiteY6" fmla="*/ 57657 h 242604"/>
                <a:gd name="connsiteX7" fmla="*/ 105071 w 1257199"/>
                <a:gd name="connsiteY7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22233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90242 w 1275998"/>
                <a:gd name="connsiteY5" fmla="*/ 150265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5998 w 1277318"/>
                <a:gd name="connsiteY3" fmla="*/ 242604 h 242604"/>
                <a:gd name="connsiteX4" fmla="*/ 123870 w 1277318"/>
                <a:gd name="connsiteY4" fmla="*/ 242604 h 242604"/>
                <a:gd name="connsiteX5" fmla="*/ 26256 w 1277318"/>
                <a:gd name="connsiteY5" fmla="*/ 197412 h 242604"/>
                <a:gd name="connsiteX6" fmla="*/ 90242 w 1277318"/>
                <a:gd name="connsiteY6" fmla="*/ 150265 h 242604"/>
                <a:gd name="connsiteX7" fmla="*/ 123918 w 1277318"/>
                <a:gd name="connsiteY7" fmla="*/ 96385 h 242604"/>
                <a:gd name="connsiteX8" fmla="*/ 199688 w 1277318"/>
                <a:gd name="connsiteY8" fmla="*/ 57657 h 242604"/>
                <a:gd name="connsiteX9" fmla="*/ 123870 w 1277318"/>
                <a:gd name="connsiteY9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8 w 1277318"/>
                <a:gd name="connsiteY3" fmla="*/ 175523 h 242604"/>
                <a:gd name="connsiteX4" fmla="*/ 1275998 w 1277318"/>
                <a:gd name="connsiteY4" fmla="*/ 242604 h 242604"/>
                <a:gd name="connsiteX5" fmla="*/ 123870 w 1277318"/>
                <a:gd name="connsiteY5" fmla="*/ 242604 h 242604"/>
                <a:gd name="connsiteX6" fmla="*/ 26256 w 1277318"/>
                <a:gd name="connsiteY6" fmla="*/ 197412 h 242604"/>
                <a:gd name="connsiteX7" fmla="*/ 90242 w 1277318"/>
                <a:gd name="connsiteY7" fmla="*/ 150265 h 242604"/>
                <a:gd name="connsiteX8" fmla="*/ 123918 w 1277318"/>
                <a:gd name="connsiteY8" fmla="*/ 96385 h 242604"/>
                <a:gd name="connsiteX9" fmla="*/ 199688 w 1277318"/>
                <a:gd name="connsiteY9" fmla="*/ 57657 h 242604"/>
                <a:gd name="connsiteX10" fmla="*/ 123870 w 1277318"/>
                <a:gd name="connsiteY10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48694 w 1277318"/>
                <a:gd name="connsiteY2" fmla="*/ 42503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95839"/>
                <a:gd name="connsiteY0" fmla="*/ 0 h 242604"/>
                <a:gd name="connsiteX1" fmla="*/ 1275998 w 1295839"/>
                <a:gd name="connsiteY1" fmla="*/ 0 h 242604"/>
                <a:gd name="connsiteX2" fmla="*/ 1248694 w 1295839"/>
                <a:gd name="connsiteY2" fmla="*/ 42503 h 242604"/>
                <a:gd name="connsiteX3" fmla="*/ 1295839 w 1295839"/>
                <a:gd name="connsiteY3" fmla="*/ 89650 h 242604"/>
                <a:gd name="connsiteX4" fmla="*/ 1277318 w 1295839"/>
                <a:gd name="connsiteY4" fmla="*/ 175523 h 242604"/>
                <a:gd name="connsiteX5" fmla="*/ 1275998 w 1295839"/>
                <a:gd name="connsiteY5" fmla="*/ 242604 h 242604"/>
                <a:gd name="connsiteX6" fmla="*/ 123870 w 1295839"/>
                <a:gd name="connsiteY6" fmla="*/ 242604 h 242604"/>
                <a:gd name="connsiteX7" fmla="*/ 26256 w 1295839"/>
                <a:gd name="connsiteY7" fmla="*/ 197412 h 242604"/>
                <a:gd name="connsiteX8" fmla="*/ 90242 w 1295839"/>
                <a:gd name="connsiteY8" fmla="*/ 150265 h 242604"/>
                <a:gd name="connsiteX9" fmla="*/ 123918 w 1295839"/>
                <a:gd name="connsiteY9" fmla="*/ 96385 h 242604"/>
                <a:gd name="connsiteX10" fmla="*/ 199688 w 1295839"/>
                <a:gd name="connsiteY10" fmla="*/ 57657 h 242604"/>
                <a:gd name="connsiteX11" fmla="*/ 123870 w 1295839"/>
                <a:gd name="connsiteY11" fmla="*/ 0 h 242604"/>
                <a:gd name="connsiteX0" fmla="*/ 123870 w 1296242"/>
                <a:gd name="connsiteY0" fmla="*/ 0 h 242604"/>
                <a:gd name="connsiteX1" fmla="*/ 1275998 w 1296242"/>
                <a:gd name="connsiteY1" fmla="*/ 0 h 242604"/>
                <a:gd name="connsiteX2" fmla="*/ 1248694 w 1296242"/>
                <a:gd name="connsiteY2" fmla="*/ 42503 h 242604"/>
                <a:gd name="connsiteX3" fmla="*/ 1295839 w 1296242"/>
                <a:gd name="connsiteY3" fmla="*/ 89650 h 242604"/>
                <a:gd name="connsiteX4" fmla="*/ 1243642 w 1296242"/>
                <a:gd name="connsiteY4" fmla="*/ 141847 h 242604"/>
                <a:gd name="connsiteX5" fmla="*/ 1277318 w 1296242"/>
                <a:gd name="connsiteY5" fmla="*/ 175523 h 242604"/>
                <a:gd name="connsiteX6" fmla="*/ 1275998 w 1296242"/>
                <a:gd name="connsiteY6" fmla="*/ 242604 h 242604"/>
                <a:gd name="connsiteX7" fmla="*/ 123870 w 1296242"/>
                <a:gd name="connsiteY7" fmla="*/ 242604 h 242604"/>
                <a:gd name="connsiteX8" fmla="*/ 26256 w 1296242"/>
                <a:gd name="connsiteY8" fmla="*/ 197412 h 242604"/>
                <a:gd name="connsiteX9" fmla="*/ 90242 w 1296242"/>
                <a:gd name="connsiteY9" fmla="*/ 150265 h 242604"/>
                <a:gd name="connsiteX10" fmla="*/ 123918 w 1296242"/>
                <a:gd name="connsiteY10" fmla="*/ 96385 h 242604"/>
                <a:gd name="connsiteX11" fmla="*/ 199688 w 1296242"/>
                <a:gd name="connsiteY11" fmla="*/ 57657 h 242604"/>
                <a:gd name="connsiteX12" fmla="*/ 123870 w 1296242"/>
                <a:gd name="connsiteY12" fmla="*/ 0 h 242604"/>
                <a:gd name="connsiteX0" fmla="*/ 123870 w 1307634"/>
                <a:gd name="connsiteY0" fmla="*/ 0 h 242604"/>
                <a:gd name="connsiteX1" fmla="*/ 1275998 w 1307634"/>
                <a:gd name="connsiteY1" fmla="*/ 0 h 242604"/>
                <a:gd name="connsiteX2" fmla="*/ 1248694 w 1307634"/>
                <a:gd name="connsiteY2" fmla="*/ 42503 h 242604"/>
                <a:gd name="connsiteX3" fmla="*/ 1295839 w 1307634"/>
                <a:gd name="connsiteY3" fmla="*/ 89650 h 242604"/>
                <a:gd name="connsiteX4" fmla="*/ 1243642 w 1307634"/>
                <a:gd name="connsiteY4" fmla="*/ 141847 h 242604"/>
                <a:gd name="connsiteX5" fmla="*/ 1277318 w 1307634"/>
                <a:gd name="connsiteY5" fmla="*/ 175523 h 242604"/>
                <a:gd name="connsiteX6" fmla="*/ 1307627 w 1307634"/>
                <a:gd name="connsiteY6" fmla="*/ 229404 h 242604"/>
                <a:gd name="connsiteX7" fmla="*/ 1275998 w 1307634"/>
                <a:gd name="connsiteY7" fmla="*/ 242604 h 242604"/>
                <a:gd name="connsiteX8" fmla="*/ 123870 w 1307634"/>
                <a:gd name="connsiteY8" fmla="*/ 242604 h 242604"/>
                <a:gd name="connsiteX9" fmla="*/ 26256 w 1307634"/>
                <a:gd name="connsiteY9" fmla="*/ 197412 h 242604"/>
                <a:gd name="connsiteX10" fmla="*/ 90242 w 1307634"/>
                <a:gd name="connsiteY10" fmla="*/ 150265 h 242604"/>
                <a:gd name="connsiteX11" fmla="*/ 123918 w 1307634"/>
                <a:gd name="connsiteY11" fmla="*/ 96385 h 242604"/>
                <a:gd name="connsiteX12" fmla="*/ 199688 w 1307634"/>
                <a:gd name="connsiteY12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rgbClr val="BEC6D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900CB7A-E400-4C1F-A7BC-B4132DBB5EED}"/>
              </a:ext>
            </a:extLst>
          </p:cNvPr>
          <p:cNvSpPr txBox="1"/>
          <p:nvPr/>
        </p:nvSpPr>
        <p:spPr>
          <a:xfrm>
            <a:off x="695325" y="1228509"/>
            <a:ext cx="1080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i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В предстоящий трехлетний период необходимо обеспечить безусловную реализацию мероприятий, направленных на качественное управление финансами: </a:t>
            </a:r>
          </a:p>
        </p:txBody>
      </p:sp>
      <p:sp>
        <p:nvSpPr>
          <p:cNvPr id="66" name="Rectangle 21">
            <a:extLst>
              <a:ext uri="{FF2B5EF4-FFF2-40B4-BE49-F238E27FC236}">
                <a16:creationId xmlns:a16="http://schemas.microsoft.com/office/drawing/2014/main" id="{89CC6CC1-FD75-4969-A86C-5D021A8C2861}"/>
              </a:ext>
            </a:extLst>
          </p:cNvPr>
          <p:cNvSpPr/>
          <p:nvPr/>
        </p:nvSpPr>
        <p:spPr>
          <a:xfrm rot="21350571">
            <a:off x="1174592" y="2105387"/>
            <a:ext cx="2089758" cy="466713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BEC6D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67" name="Rectangle 21">
            <a:extLst>
              <a:ext uri="{FF2B5EF4-FFF2-40B4-BE49-F238E27FC236}">
                <a16:creationId xmlns:a16="http://schemas.microsoft.com/office/drawing/2014/main" id="{1CA7A842-53DF-4E76-843B-03778FE75A21}"/>
              </a:ext>
            </a:extLst>
          </p:cNvPr>
          <p:cNvSpPr/>
          <p:nvPr/>
        </p:nvSpPr>
        <p:spPr>
          <a:xfrm rot="21085577">
            <a:off x="4841849" y="2121412"/>
            <a:ext cx="2089758" cy="466713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BEC6D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68" name="Rectangle 21">
            <a:extLst>
              <a:ext uri="{FF2B5EF4-FFF2-40B4-BE49-F238E27FC236}">
                <a16:creationId xmlns:a16="http://schemas.microsoft.com/office/drawing/2014/main" id="{D70BA14E-3FBD-42EA-8DFE-A40A2818DCF8}"/>
              </a:ext>
            </a:extLst>
          </p:cNvPr>
          <p:cNvSpPr/>
          <p:nvPr/>
        </p:nvSpPr>
        <p:spPr>
          <a:xfrm rot="21150712">
            <a:off x="863986" y="4793840"/>
            <a:ext cx="2089758" cy="466713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BEC6D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69" name="Rectangle 21">
            <a:extLst>
              <a:ext uri="{FF2B5EF4-FFF2-40B4-BE49-F238E27FC236}">
                <a16:creationId xmlns:a16="http://schemas.microsoft.com/office/drawing/2014/main" id="{342CC8DC-51E9-4422-BF42-7D0696D72144}"/>
              </a:ext>
            </a:extLst>
          </p:cNvPr>
          <p:cNvSpPr/>
          <p:nvPr/>
        </p:nvSpPr>
        <p:spPr>
          <a:xfrm rot="21350571">
            <a:off x="9006901" y="4632937"/>
            <a:ext cx="2089758" cy="466713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BEC6D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BDF0D1-169B-4E0D-B556-54AA86921933}"/>
              </a:ext>
            </a:extLst>
          </p:cNvPr>
          <p:cNvSpPr txBox="1"/>
          <p:nvPr/>
        </p:nvSpPr>
        <p:spPr>
          <a:xfrm>
            <a:off x="737885" y="2671528"/>
            <a:ext cx="2908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выработку и оперативное внедрение инструментов и мер, обеспечивающих баланс экономической и бюджетной эффективности, позволяющих сохранить бюджетную устойчивость;</a:t>
            </a:r>
            <a:endParaRPr lang="ru-RU" sz="1200" b="1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8D64970-E331-4D50-89FA-90B0F43B15F2}"/>
              </a:ext>
            </a:extLst>
          </p:cNvPr>
          <p:cNvSpPr txBox="1"/>
          <p:nvPr/>
        </p:nvSpPr>
        <p:spPr>
          <a:xfrm rot="21046058">
            <a:off x="4889445" y="2573165"/>
            <a:ext cx="2461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высокую результативность расходов бюджета в рамках федеральных, региональных и национальных проектов;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A9C7C3D-72DF-4A1B-812F-6180EB3540B0}"/>
              </a:ext>
            </a:extLst>
          </p:cNvPr>
          <p:cNvSpPr txBox="1"/>
          <p:nvPr/>
        </p:nvSpPr>
        <p:spPr>
          <a:xfrm rot="21084047">
            <a:off x="860497" y="5403336"/>
            <a:ext cx="2426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открытость и прозрачность бюджетного процесса;   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2FCBC47-DB47-4257-9BF4-A30D3D4A765C}"/>
              </a:ext>
            </a:extLst>
          </p:cNvPr>
          <p:cNvSpPr txBox="1"/>
          <p:nvPr/>
        </p:nvSpPr>
        <p:spPr>
          <a:xfrm>
            <a:off x="8551760" y="2741290"/>
            <a:ext cx="2711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развитие на муниципальном уровне государственной информационной системы «Единая информационная система управления государственными финансами РБ»;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FB0408B-A8C6-4565-B8B5-5403D39FB2A2}"/>
              </a:ext>
            </a:extLst>
          </p:cNvPr>
          <p:cNvSpPr txBox="1"/>
          <p:nvPr/>
        </p:nvSpPr>
        <p:spPr>
          <a:xfrm>
            <a:off x="4398308" y="5027196"/>
            <a:ext cx="302156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осуществление внутреннего муниципального финансового контроля и контроля в сфере закупок в соответствии с федеральными стандартами по внутреннему муниципальному финансовому контролю и правилами осуществления контроля в сфере закупок, утвержденными Правительством РФ, методическими рекомендациями МФ РФ;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A244CF7-CDE4-4B5F-8CE0-DB2DA42A069F}"/>
              </a:ext>
            </a:extLst>
          </p:cNvPr>
          <p:cNvSpPr txBox="1"/>
          <p:nvPr/>
        </p:nvSpPr>
        <p:spPr>
          <a:xfrm>
            <a:off x="8515086" y="5168117"/>
            <a:ext cx="2907370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1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усилить контроль за эффективностью использования бюджетных средств, муниципального имущества, достоверностью отчетности о результатах реализации муниципальных программ, выполнения муниципальных заданий.</a:t>
            </a:r>
          </a:p>
        </p:txBody>
      </p:sp>
    </p:spTree>
    <p:extLst>
      <p:ext uri="{BB962C8B-B14F-4D97-AF65-F5344CB8AC3E}">
        <p14:creationId xmlns:p14="http://schemas.microsoft.com/office/powerpoint/2010/main" val="195889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ferris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5" grpId="0"/>
      <p:bldP spid="66" grpId="0" animBg="1"/>
      <p:bldP spid="67" grpId="0" animBg="1"/>
      <p:bldP spid="68" grpId="0" animBg="1"/>
      <p:bldP spid="69" grpId="0" animBg="1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C0342115-50E8-4E5C-B0FA-90B2C725A8D9}"/>
              </a:ext>
            </a:extLst>
          </p:cNvPr>
          <p:cNvSpPr txBox="1"/>
          <p:nvPr/>
        </p:nvSpPr>
        <p:spPr>
          <a:xfrm>
            <a:off x="352425" y="9525"/>
            <a:ext cx="11439525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3000" b="1" dirty="0"/>
              <a:t>Основные направления бюджетной политики городского округа город Стерлитамак Республики Башкортостан на 2025 год и </a:t>
            </a:r>
          </a:p>
          <a:p>
            <a:pPr lvl="0" algn="ctr">
              <a:lnSpc>
                <a:spcPct val="80000"/>
              </a:lnSpc>
            </a:pPr>
            <a:r>
              <a:rPr lang="ru-RU" sz="3000" b="1" dirty="0"/>
              <a:t>на плановый период 2026 и 2027 годов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F4C9A5-BD5D-4834-9DDF-AC2CDC63A111}"/>
              </a:ext>
            </a:extLst>
          </p:cNvPr>
          <p:cNvSpPr txBox="1"/>
          <p:nvPr/>
        </p:nvSpPr>
        <p:spPr>
          <a:xfrm>
            <a:off x="695325" y="1228509"/>
            <a:ext cx="10801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/>
            <a:r>
              <a:rPr lang="ru-RU" sz="1600" dirty="0">
                <a:solidFill>
                  <a:prstClr val="black"/>
                </a:solidFill>
                <a:cs typeface="Times New Roman" panose="02020603050405020304" pitchFamily="18" charset="0"/>
              </a:rPr>
              <a:t>Основные направления бюджетной политики городского округа город Стерлитамак Республики Башкортостан на 2025 год и на плановый период 2026 и 2027 годов разработаны в соответствии с Планом мероприятий («дорожной карты») по оптимизации бюджетных расходов, сокращению нерезультативных расходов, увеличению собственных доходов за счет имеющихся резервов по городскому округу город Стерлитамак Республики Башкортостан до 2027 года.</a:t>
            </a:r>
            <a:endParaRPr lang="ru-RU" b="1" i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F26A6AF-682B-4B43-BBE0-C70B04D36623}"/>
              </a:ext>
            </a:extLst>
          </p:cNvPr>
          <p:cNvGrpSpPr/>
          <p:nvPr/>
        </p:nvGrpSpPr>
        <p:grpSpPr>
          <a:xfrm>
            <a:off x="6745165" y="2489376"/>
            <a:ext cx="4922810" cy="979139"/>
            <a:chOff x="6668965" y="2489376"/>
            <a:chExt cx="4922810" cy="979139"/>
          </a:xfrm>
          <a:solidFill>
            <a:srgbClr val="674D26"/>
          </a:solidFill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Freeform: Shape 43">
              <a:extLst>
                <a:ext uri="{FF2B5EF4-FFF2-40B4-BE49-F238E27FC236}">
                  <a16:creationId xmlns:a16="http://schemas.microsoft.com/office/drawing/2014/main" id="{E4B8B9E1-9A63-4215-B599-0FAF6993B86D}"/>
                </a:ext>
              </a:extLst>
            </p:cNvPr>
            <p:cNvSpPr/>
            <p:nvPr/>
          </p:nvSpPr>
          <p:spPr>
            <a:xfrm flipV="1">
              <a:off x="8420802" y="2489376"/>
              <a:ext cx="3170973" cy="979139"/>
            </a:xfrm>
            <a:custGeom>
              <a:avLst/>
              <a:gdLst>
                <a:gd name="connsiteX0" fmla="*/ 2521527 w 3260437"/>
                <a:gd name="connsiteY0" fmla="*/ 1027545 h 1027545"/>
                <a:gd name="connsiteX1" fmla="*/ 3260437 w 3260437"/>
                <a:gd name="connsiteY1" fmla="*/ 1027545 h 1027545"/>
                <a:gd name="connsiteX2" fmla="*/ 2521527 w 3260437"/>
                <a:gd name="connsiteY2" fmla="*/ 0 h 1027545"/>
                <a:gd name="connsiteX3" fmla="*/ 2521527 w 3260437"/>
                <a:gd name="connsiteY3" fmla="*/ 2306 h 1027545"/>
                <a:gd name="connsiteX4" fmla="*/ 0 w 3260437"/>
                <a:gd name="connsiteY4" fmla="*/ 2306 h 1027545"/>
                <a:gd name="connsiteX5" fmla="*/ 0 w 3260437"/>
                <a:gd name="connsiteY5" fmla="*/ 1027543 h 1027545"/>
                <a:gd name="connsiteX6" fmla="*/ 2521527 w 3260437"/>
                <a:gd name="connsiteY6" fmla="*/ 1027543 h 1027545"/>
                <a:gd name="connsiteX0" fmla="*/ 2521527 w 3260437"/>
                <a:gd name="connsiteY0" fmla="*/ 1027543 h 1027545"/>
                <a:gd name="connsiteX1" fmla="*/ 3260437 w 3260437"/>
                <a:gd name="connsiteY1" fmla="*/ 1027545 h 1027545"/>
                <a:gd name="connsiteX2" fmla="*/ 2521527 w 3260437"/>
                <a:gd name="connsiteY2" fmla="*/ 0 h 1027545"/>
                <a:gd name="connsiteX3" fmla="*/ 2521527 w 3260437"/>
                <a:gd name="connsiteY3" fmla="*/ 2306 h 1027545"/>
                <a:gd name="connsiteX4" fmla="*/ 0 w 3260437"/>
                <a:gd name="connsiteY4" fmla="*/ 2306 h 1027545"/>
                <a:gd name="connsiteX5" fmla="*/ 0 w 3260437"/>
                <a:gd name="connsiteY5" fmla="*/ 1027543 h 1027545"/>
                <a:gd name="connsiteX6" fmla="*/ 2521527 w 3260437"/>
                <a:gd name="connsiteY6" fmla="*/ 1027543 h 102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0437" h="1027545">
                  <a:moveTo>
                    <a:pt x="2521527" y="1027543"/>
                  </a:moveTo>
                  <a:lnTo>
                    <a:pt x="3260437" y="1027545"/>
                  </a:lnTo>
                  <a:lnTo>
                    <a:pt x="2521527" y="0"/>
                  </a:lnTo>
                  <a:lnTo>
                    <a:pt x="2521527" y="2306"/>
                  </a:lnTo>
                  <a:lnTo>
                    <a:pt x="0" y="2306"/>
                  </a:lnTo>
                  <a:lnTo>
                    <a:pt x="0" y="1027543"/>
                  </a:lnTo>
                  <a:lnTo>
                    <a:pt x="2521527" y="10275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1" name="Freeform: Shape 46">
              <a:extLst>
                <a:ext uri="{FF2B5EF4-FFF2-40B4-BE49-F238E27FC236}">
                  <a16:creationId xmlns:a16="http://schemas.microsoft.com/office/drawing/2014/main" id="{3499AAC5-9441-4470-B367-1E4A9F5ED5B4}"/>
                </a:ext>
              </a:extLst>
            </p:cNvPr>
            <p:cNvSpPr/>
            <p:nvPr/>
          </p:nvSpPr>
          <p:spPr>
            <a:xfrm flipV="1">
              <a:off x="6668965" y="2489376"/>
              <a:ext cx="1895566" cy="979139"/>
            </a:xfrm>
            <a:custGeom>
              <a:avLst/>
              <a:gdLst>
                <a:gd name="connsiteX0" fmla="*/ 0 w 1348509"/>
                <a:gd name="connsiteY0" fmla="*/ 1004502 h 1004502"/>
                <a:gd name="connsiteX1" fmla="*/ 1348509 w 1348509"/>
                <a:gd name="connsiteY1" fmla="*/ 1004502 h 1004502"/>
                <a:gd name="connsiteX2" fmla="*/ 1348509 w 1348509"/>
                <a:gd name="connsiteY2" fmla="*/ 0 h 1004502"/>
                <a:gd name="connsiteX3" fmla="*/ 0 w 1348509"/>
                <a:gd name="connsiteY3" fmla="*/ 0 h 1004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8509" h="1004502">
                  <a:moveTo>
                    <a:pt x="0" y="1004502"/>
                  </a:moveTo>
                  <a:lnTo>
                    <a:pt x="1348509" y="1004502"/>
                  </a:lnTo>
                  <a:lnTo>
                    <a:pt x="134850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42" name="Rectangle 38">
            <a:extLst>
              <a:ext uri="{FF2B5EF4-FFF2-40B4-BE49-F238E27FC236}">
                <a16:creationId xmlns:a16="http://schemas.microsoft.com/office/drawing/2014/main" id="{C9A2C392-659C-4D8D-A3D3-723DD96D813A}"/>
              </a:ext>
            </a:extLst>
          </p:cNvPr>
          <p:cNvSpPr/>
          <p:nvPr/>
        </p:nvSpPr>
        <p:spPr>
          <a:xfrm>
            <a:off x="5600164" y="2992420"/>
            <a:ext cx="1311507" cy="646771"/>
          </a:xfrm>
          <a:prstGeom prst="rect">
            <a:avLst/>
          </a:prstGeom>
          <a:solidFill>
            <a:srgbClr val="997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3" name="Rectangle 6">
            <a:extLst>
              <a:ext uri="{FF2B5EF4-FFF2-40B4-BE49-F238E27FC236}">
                <a16:creationId xmlns:a16="http://schemas.microsoft.com/office/drawing/2014/main" id="{34C8F9F9-4D27-46A3-81AD-AE8D7247B3E2}"/>
              </a:ext>
            </a:extLst>
          </p:cNvPr>
          <p:cNvSpPr/>
          <p:nvPr/>
        </p:nvSpPr>
        <p:spPr>
          <a:xfrm>
            <a:off x="5600164" y="2327684"/>
            <a:ext cx="1311507" cy="673719"/>
          </a:xfrm>
          <a:prstGeom prst="rect">
            <a:avLst/>
          </a:prstGeom>
          <a:solidFill>
            <a:srgbClr val="674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4" name="Frame 7">
            <a:extLst>
              <a:ext uri="{FF2B5EF4-FFF2-40B4-BE49-F238E27FC236}">
                <a16:creationId xmlns:a16="http://schemas.microsoft.com/office/drawing/2014/main" id="{CD8E2430-2D38-4CE8-9058-58BCD77577CE}"/>
              </a:ext>
            </a:extLst>
          </p:cNvPr>
          <p:cNvSpPr/>
          <p:nvPr/>
        </p:nvSpPr>
        <p:spPr>
          <a:xfrm>
            <a:off x="5600164" y="2327683"/>
            <a:ext cx="1311507" cy="1311507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C270C9-062D-4B58-B63A-76AFDD74BC4A}"/>
              </a:ext>
            </a:extLst>
          </p:cNvPr>
          <p:cNvGrpSpPr/>
          <p:nvPr/>
        </p:nvGrpSpPr>
        <p:grpSpPr>
          <a:xfrm>
            <a:off x="5105551" y="3895548"/>
            <a:ext cx="4924728" cy="979139"/>
            <a:chOff x="5324626" y="3895548"/>
            <a:chExt cx="4924728" cy="979139"/>
          </a:xfrm>
          <a:solidFill>
            <a:srgbClr val="9A743A"/>
          </a:solidFill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7" name="Freeform: Shape 58">
              <a:extLst>
                <a:ext uri="{FF2B5EF4-FFF2-40B4-BE49-F238E27FC236}">
                  <a16:creationId xmlns:a16="http://schemas.microsoft.com/office/drawing/2014/main" id="{F4F57CE3-13AE-4A5D-8D87-A90A9D3A3329}"/>
                </a:ext>
              </a:extLst>
            </p:cNvPr>
            <p:cNvSpPr/>
            <p:nvPr/>
          </p:nvSpPr>
          <p:spPr>
            <a:xfrm flipH="1" flipV="1">
              <a:off x="5324626" y="3895548"/>
              <a:ext cx="3172207" cy="979139"/>
            </a:xfrm>
            <a:custGeom>
              <a:avLst/>
              <a:gdLst>
                <a:gd name="connsiteX0" fmla="*/ 2521527 w 3260437"/>
                <a:gd name="connsiteY0" fmla="*/ 1027545 h 1027545"/>
                <a:gd name="connsiteX1" fmla="*/ 3260437 w 3260437"/>
                <a:gd name="connsiteY1" fmla="*/ 1027545 h 1027545"/>
                <a:gd name="connsiteX2" fmla="*/ 2521527 w 3260437"/>
                <a:gd name="connsiteY2" fmla="*/ 0 h 1027545"/>
                <a:gd name="connsiteX3" fmla="*/ 2521527 w 3260437"/>
                <a:gd name="connsiteY3" fmla="*/ 2306 h 1027545"/>
                <a:gd name="connsiteX4" fmla="*/ 0 w 3260437"/>
                <a:gd name="connsiteY4" fmla="*/ 2306 h 1027545"/>
                <a:gd name="connsiteX5" fmla="*/ 0 w 3260437"/>
                <a:gd name="connsiteY5" fmla="*/ 1027543 h 1027545"/>
                <a:gd name="connsiteX6" fmla="*/ 2521527 w 3260437"/>
                <a:gd name="connsiteY6" fmla="*/ 1027543 h 1027545"/>
                <a:gd name="connsiteX0" fmla="*/ 2521527 w 3260437"/>
                <a:gd name="connsiteY0" fmla="*/ 1027543 h 1027545"/>
                <a:gd name="connsiteX1" fmla="*/ 3260437 w 3260437"/>
                <a:gd name="connsiteY1" fmla="*/ 1027545 h 1027545"/>
                <a:gd name="connsiteX2" fmla="*/ 2521527 w 3260437"/>
                <a:gd name="connsiteY2" fmla="*/ 0 h 1027545"/>
                <a:gd name="connsiteX3" fmla="*/ 2521527 w 3260437"/>
                <a:gd name="connsiteY3" fmla="*/ 2306 h 1027545"/>
                <a:gd name="connsiteX4" fmla="*/ 0 w 3260437"/>
                <a:gd name="connsiteY4" fmla="*/ 2306 h 1027545"/>
                <a:gd name="connsiteX5" fmla="*/ 0 w 3260437"/>
                <a:gd name="connsiteY5" fmla="*/ 1027543 h 1027545"/>
                <a:gd name="connsiteX6" fmla="*/ 2521527 w 3260437"/>
                <a:gd name="connsiteY6" fmla="*/ 1027543 h 102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0437" h="1027545">
                  <a:moveTo>
                    <a:pt x="2521527" y="1027543"/>
                  </a:moveTo>
                  <a:lnTo>
                    <a:pt x="3260437" y="1027545"/>
                  </a:lnTo>
                  <a:lnTo>
                    <a:pt x="2521527" y="0"/>
                  </a:lnTo>
                  <a:lnTo>
                    <a:pt x="2521527" y="2306"/>
                  </a:lnTo>
                  <a:lnTo>
                    <a:pt x="0" y="2306"/>
                  </a:lnTo>
                  <a:lnTo>
                    <a:pt x="0" y="1027543"/>
                  </a:lnTo>
                  <a:lnTo>
                    <a:pt x="2521527" y="10275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8" name="Freeform: Shape 60">
              <a:extLst>
                <a:ext uri="{FF2B5EF4-FFF2-40B4-BE49-F238E27FC236}">
                  <a16:creationId xmlns:a16="http://schemas.microsoft.com/office/drawing/2014/main" id="{F1578885-D974-4027-9F94-BF8431074DFB}"/>
                </a:ext>
              </a:extLst>
            </p:cNvPr>
            <p:cNvSpPr/>
            <p:nvPr/>
          </p:nvSpPr>
          <p:spPr>
            <a:xfrm flipH="1" flipV="1">
              <a:off x="8353050" y="3895548"/>
              <a:ext cx="1896304" cy="979139"/>
            </a:xfrm>
            <a:custGeom>
              <a:avLst/>
              <a:gdLst>
                <a:gd name="connsiteX0" fmla="*/ 0 w 1348509"/>
                <a:gd name="connsiteY0" fmla="*/ 1004502 h 1004502"/>
                <a:gd name="connsiteX1" fmla="*/ 1348509 w 1348509"/>
                <a:gd name="connsiteY1" fmla="*/ 1004502 h 1004502"/>
                <a:gd name="connsiteX2" fmla="*/ 1348509 w 1348509"/>
                <a:gd name="connsiteY2" fmla="*/ 0 h 1004502"/>
                <a:gd name="connsiteX3" fmla="*/ 0 w 1348509"/>
                <a:gd name="connsiteY3" fmla="*/ 0 h 1004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8509" h="1004502">
                  <a:moveTo>
                    <a:pt x="0" y="1004502"/>
                  </a:moveTo>
                  <a:lnTo>
                    <a:pt x="1348509" y="1004502"/>
                  </a:lnTo>
                  <a:lnTo>
                    <a:pt x="134850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49" name="Rectangle 63">
            <a:extLst>
              <a:ext uri="{FF2B5EF4-FFF2-40B4-BE49-F238E27FC236}">
                <a16:creationId xmlns:a16="http://schemas.microsoft.com/office/drawing/2014/main" id="{EA6020AC-0A05-46CC-8DF6-9B3A5DF6B88D}"/>
              </a:ext>
            </a:extLst>
          </p:cNvPr>
          <p:cNvSpPr/>
          <p:nvPr/>
        </p:nvSpPr>
        <p:spPr>
          <a:xfrm flipH="1">
            <a:off x="10006552" y="4398594"/>
            <a:ext cx="1312018" cy="646771"/>
          </a:xfrm>
          <a:prstGeom prst="rect">
            <a:avLst/>
          </a:prstGeom>
          <a:solidFill>
            <a:srgbClr val="B98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0" name="Rectangle 65">
            <a:extLst>
              <a:ext uri="{FF2B5EF4-FFF2-40B4-BE49-F238E27FC236}">
                <a16:creationId xmlns:a16="http://schemas.microsoft.com/office/drawing/2014/main" id="{FCBB621F-C59C-436C-99C6-38CB7DCD79F3}"/>
              </a:ext>
            </a:extLst>
          </p:cNvPr>
          <p:cNvSpPr/>
          <p:nvPr/>
        </p:nvSpPr>
        <p:spPr>
          <a:xfrm flipH="1">
            <a:off x="10006552" y="3733856"/>
            <a:ext cx="1312018" cy="673719"/>
          </a:xfrm>
          <a:prstGeom prst="rect">
            <a:avLst/>
          </a:prstGeom>
          <a:solidFill>
            <a:srgbClr val="9A7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51" name="Frame 68">
            <a:extLst>
              <a:ext uri="{FF2B5EF4-FFF2-40B4-BE49-F238E27FC236}">
                <a16:creationId xmlns:a16="http://schemas.microsoft.com/office/drawing/2014/main" id="{278D69ED-B958-4FBE-9C40-405126016040}"/>
              </a:ext>
            </a:extLst>
          </p:cNvPr>
          <p:cNvSpPr/>
          <p:nvPr/>
        </p:nvSpPr>
        <p:spPr>
          <a:xfrm flipH="1">
            <a:off x="10006552" y="3733856"/>
            <a:ext cx="1312018" cy="1311507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896EB43A-8D01-4032-8FE4-9F52003CAB60}"/>
              </a:ext>
            </a:extLst>
          </p:cNvPr>
          <p:cNvGrpSpPr/>
          <p:nvPr/>
        </p:nvGrpSpPr>
        <p:grpSpPr>
          <a:xfrm>
            <a:off x="6716590" y="5292196"/>
            <a:ext cx="4922810" cy="979139"/>
            <a:chOff x="6487990" y="5292196"/>
            <a:chExt cx="4922810" cy="979139"/>
          </a:xfrm>
          <a:solidFill>
            <a:srgbClr val="D1B085"/>
          </a:solidFill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4" name="Freeform: Shape 71">
              <a:extLst>
                <a:ext uri="{FF2B5EF4-FFF2-40B4-BE49-F238E27FC236}">
                  <a16:creationId xmlns:a16="http://schemas.microsoft.com/office/drawing/2014/main" id="{CF7C5BBA-D16C-406F-A7B4-06C762565390}"/>
                </a:ext>
              </a:extLst>
            </p:cNvPr>
            <p:cNvSpPr/>
            <p:nvPr/>
          </p:nvSpPr>
          <p:spPr>
            <a:xfrm flipV="1">
              <a:off x="8239827" y="5292196"/>
              <a:ext cx="3170973" cy="979139"/>
            </a:xfrm>
            <a:custGeom>
              <a:avLst/>
              <a:gdLst>
                <a:gd name="connsiteX0" fmla="*/ 2521527 w 3260437"/>
                <a:gd name="connsiteY0" fmla="*/ 1027545 h 1027545"/>
                <a:gd name="connsiteX1" fmla="*/ 3260437 w 3260437"/>
                <a:gd name="connsiteY1" fmla="*/ 1027545 h 1027545"/>
                <a:gd name="connsiteX2" fmla="*/ 2521527 w 3260437"/>
                <a:gd name="connsiteY2" fmla="*/ 0 h 1027545"/>
                <a:gd name="connsiteX3" fmla="*/ 2521527 w 3260437"/>
                <a:gd name="connsiteY3" fmla="*/ 2306 h 1027545"/>
                <a:gd name="connsiteX4" fmla="*/ 0 w 3260437"/>
                <a:gd name="connsiteY4" fmla="*/ 2306 h 1027545"/>
                <a:gd name="connsiteX5" fmla="*/ 0 w 3260437"/>
                <a:gd name="connsiteY5" fmla="*/ 1027543 h 1027545"/>
                <a:gd name="connsiteX6" fmla="*/ 2521527 w 3260437"/>
                <a:gd name="connsiteY6" fmla="*/ 1027543 h 1027545"/>
                <a:gd name="connsiteX0" fmla="*/ 2521527 w 3260437"/>
                <a:gd name="connsiteY0" fmla="*/ 1027543 h 1027545"/>
                <a:gd name="connsiteX1" fmla="*/ 3260437 w 3260437"/>
                <a:gd name="connsiteY1" fmla="*/ 1027545 h 1027545"/>
                <a:gd name="connsiteX2" fmla="*/ 2521527 w 3260437"/>
                <a:gd name="connsiteY2" fmla="*/ 0 h 1027545"/>
                <a:gd name="connsiteX3" fmla="*/ 2521527 w 3260437"/>
                <a:gd name="connsiteY3" fmla="*/ 2306 h 1027545"/>
                <a:gd name="connsiteX4" fmla="*/ 0 w 3260437"/>
                <a:gd name="connsiteY4" fmla="*/ 2306 h 1027545"/>
                <a:gd name="connsiteX5" fmla="*/ 0 w 3260437"/>
                <a:gd name="connsiteY5" fmla="*/ 1027543 h 1027545"/>
                <a:gd name="connsiteX6" fmla="*/ 2521527 w 3260437"/>
                <a:gd name="connsiteY6" fmla="*/ 1027543 h 102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0437" h="1027545">
                  <a:moveTo>
                    <a:pt x="2521527" y="1027543"/>
                  </a:moveTo>
                  <a:lnTo>
                    <a:pt x="3260437" y="1027545"/>
                  </a:lnTo>
                  <a:lnTo>
                    <a:pt x="2521527" y="0"/>
                  </a:lnTo>
                  <a:lnTo>
                    <a:pt x="2521527" y="2306"/>
                  </a:lnTo>
                  <a:lnTo>
                    <a:pt x="0" y="2306"/>
                  </a:lnTo>
                  <a:lnTo>
                    <a:pt x="0" y="1027543"/>
                  </a:lnTo>
                  <a:lnTo>
                    <a:pt x="2521527" y="10275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6" name="Freeform: Shape 72">
              <a:extLst>
                <a:ext uri="{FF2B5EF4-FFF2-40B4-BE49-F238E27FC236}">
                  <a16:creationId xmlns:a16="http://schemas.microsoft.com/office/drawing/2014/main" id="{70D8CDF8-3B3F-427D-A50E-FED5AD4B6F64}"/>
                </a:ext>
              </a:extLst>
            </p:cNvPr>
            <p:cNvSpPr/>
            <p:nvPr/>
          </p:nvSpPr>
          <p:spPr>
            <a:xfrm flipV="1">
              <a:off x="6487990" y="5292196"/>
              <a:ext cx="1895566" cy="979139"/>
            </a:xfrm>
            <a:custGeom>
              <a:avLst/>
              <a:gdLst>
                <a:gd name="connsiteX0" fmla="*/ 0 w 1348509"/>
                <a:gd name="connsiteY0" fmla="*/ 1004502 h 1004502"/>
                <a:gd name="connsiteX1" fmla="*/ 1348509 w 1348509"/>
                <a:gd name="connsiteY1" fmla="*/ 1004502 h 1004502"/>
                <a:gd name="connsiteX2" fmla="*/ 1348509 w 1348509"/>
                <a:gd name="connsiteY2" fmla="*/ 0 h 1004502"/>
                <a:gd name="connsiteX3" fmla="*/ 0 w 1348509"/>
                <a:gd name="connsiteY3" fmla="*/ 0 h 1004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8509" h="1004502">
                  <a:moveTo>
                    <a:pt x="0" y="1004502"/>
                  </a:moveTo>
                  <a:lnTo>
                    <a:pt x="1348509" y="1004502"/>
                  </a:lnTo>
                  <a:lnTo>
                    <a:pt x="134850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77" name="Rectangle 85">
            <a:extLst>
              <a:ext uri="{FF2B5EF4-FFF2-40B4-BE49-F238E27FC236}">
                <a16:creationId xmlns:a16="http://schemas.microsoft.com/office/drawing/2014/main" id="{A90CC7DA-78F4-4F5F-AED9-FD822F07ED20}"/>
              </a:ext>
            </a:extLst>
          </p:cNvPr>
          <p:cNvSpPr/>
          <p:nvPr/>
        </p:nvSpPr>
        <p:spPr>
          <a:xfrm>
            <a:off x="5419189" y="5795241"/>
            <a:ext cx="1311507" cy="646771"/>
          </a:xfrm>
          <a:prstGeom prst="rect">
            <a:avLst/>
          </a:prstGeom>
          <a:solidFill>
            <a:srgbClr val="DCC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8" name="Rectangle 87">
            <a:extLst>
              <a:ext uri="{FF2B5EF4-FFF2-40B4-BE49-F238E27FC236}">
                <a16:creationId xmlns:a16="http://schemas.microsoft.com/office/drawing/2014/main" id="{3314C59F-28D0-4D48-9604-C068DD0F2F31}"/>
              </a:ext>
            </a:extLst>
          </p:cNvPr>
          <p:cNvSpPr/>
          <p:nvPr/>
        </p:nvSpPr>
        <p:spPr>
          <a:xfrm>
            <a:off x="5419189" y="5130505"/>
            <a:ext cx="1311507" cy="673719"/>
          </a:xfrm>
          <a:prstGeom prst="rect">
            <a:avLst/>
          </a:prstGeom>
          <a:solidFill>
            <a:srgbClr val="D1B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9" name="Frame 90">
            <a:extLst>
              <a:ext uri="{FF2B5EF4-FFF2-40B4-BE49-F238E27FC236}">
                <a16:creationId xmlns:a16="http://schemas.microsoft.com/office/drawing/2014/main" id="{39F8AC81-85C0-49A0-9B39-938DA8185255}"/>
              </a:ext>
            </a:extLst>
          </p:cNvPr>
          <p:cNvSpPr/>
          <p:nvPr/>
        </p:nvSpPr>
        <p:spPr>
          <a:xfrm>
            <a:off x="5419189" y="5130505"/>
            <a:ext cx="1311507" cy="1311507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C05ADCD-697D-4662-A271-C757637A083E}"/>
              </a:ext>
            </a:extLst>
          </p:cNvPr>
          <p:cNvSpPr txBox="1"/>
          <p:nvPr/>
        </p:nvSpPr>
        <p:spPr>
          <a:xfrm>
            <a:off x="5795283" y="2621157"/>
            <a:ext cx="921276" cy="7155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5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DD7F805-7957-48DA-BE99-274E2F24059F}"/>
              </a:ext>
            </a:extLst>
          </p:cNvPr>
          <p:cNvSpPr txBox="1"/>
          <p:nvPr/>
        </p:nvSpPr>
        <p:spPr>
          <a:xfrm>
            <a:off x="10201924" y="4027328"/>
            <a:ext cx="921276" cy="7155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50" b="1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8ECC50E-FDA3-4AF6-884C-25FAC689C178}"/>
              </a:ext>
            </a:extLst>
          </p:cNvPr>
          <p:cNvSpPr txBox="1"/>
          <p:nvPr/>
        </p:nvSpPr>
        <p:spPr>
          <a:xfrm>
            <a:off x="5614308" y="5423976"/>
            <a:ext cx="921276" cy="7155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5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83" name="Стрелка: вправо 82">
            <a:extLst>
              <a:ext uri="{FF2B5EF4-FFF2-40B4-BE49-F238E27FC236}">
                <a16:creationId xmlns:a16="http://schemas.microsoft.com/office/drawing/2014/main" id="{908FFB62-32CE-4EC5-818A-A93F6AE683B9}"/>
              </a:ext>
            </a:extLst>
          </p:cNvPr>
          <p:cNvSpPr/>
          <p:nvPr/>
        </p:nvSpPr>
        <p:spPr>
          <a:xfrm>
            <a:off x="541833" y="2315149"/>
            <a:ext cx="4552967" cy="3563903"/>
          </a:xfrm>
          <a:prstGeom prst="rightArrow">
            <a:avLst>
              <a:gd name="adj1" fmla="val 58018"/>
              <a:gd name="adj2" fmla="val 33430"/>
            </a:avLst>
          </a:prstGeom>
          <a:solidFill>
            <a:srgbClr val="D1B085"/>
          </a:solidFill>
          <a:ln>
            <a:solidFill>
              <a:srgbClr val="674D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0BBC976-6EE6-4696-BD79-17A174AA4835}"/>
              </a:ext>
            </a:extLst>
          </p:cNvPr>
          <p:cNvSpPr txBox="1"/>
          <p:nvPr/>
        </p:nvSpPr>
        <p:spPr>
          <a:xfrm>
            <a:off x="831463" y="3429000"/>
            <a:ext cx="3051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>
                <a:cs typeface="Times New Roman" panose="02020603050405020304" pitchFamily="18" charset="0"/>
              </a:rPr>
              <a:t>Приоритетными направлениями бюджетной политики в среднесрочной перспективе являются: </a:t>
            </a:r>
            <a:endParaRPr lang="ru-RU" b="1" dirty="0"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07A71F5-2432-422D-B581-6ED4B6697A79}"/>
              </a:ext>
            </a:extLst>
          </p:cNvPr>
          <p:cNvSpPr txBox="1"/>
          <p:nvPr/>
        </p:nvSpPr>
        <p:spPr>
          <a:xfrm>
            <a:off x="6910729" y="2601965"/>
            <a:ext cx="428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1) </a:t>
            </a:r>
            <a:r>
              <a:rPr lang="ru-RU" sz="1200" dirty="0" err="1">
                <a:solidFill>
                  <a:schemeClr val="bg1"/>
                </a:solidFill>
                <a:cs typeface="Times New Roman" panose="02020603050405020304" pitchFamily="18" charset="0"/>
              </a:rPr>
              <a:t>приоритизация</a:t>
            </a:r>
            <a:r>
              <a:rPr lang="ru-RU" sz="1200" dirty="0">
                <a:solidFill>
                  <a:schemeClr val="bg1"/>
                </a:solidFill>
                <a:cs typeface="Times New Roman" panose="02020603050405020304" pitchFamily="18" charset="0"/>
              </a:rPr>
              <a:t> расходов, гарантированное исполнение социальных обязательств бюджета городского округа город Стерлитамак Республики Башкортостан;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CCCA625-82A2-4841-AE51-41701B64AE07}"/>
              </a:ext>
            </a:extLst>
          </p:cNvPr>
          <p:cNvSpPr txBox="1"/>
          <p:nvPr/>
        </p:nvSpPr>
        <p:spPr>
          <a:xfrm>
            <a:off x="5861969" y="3974110"/>
            <a:ext cx="4094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200" dirty="0">
                <a:cs typeface="Times New Roman" panose="02020603050405020304" pitchFamily="18" charset="0"/>
              </a:rPr>
              <a:t>2) обеспечение заработной платы работников учреждений бюджетной сферы с учетом установленного с 1 января 2025 года минимального размера оплаты труда 21 860 рублей (с районным коэффициентом –25 139,00 рублей);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132DE61-0B0F-41CC-941C-8ADB712BD5C5}"/>
              </a:ext>
            </a:extLst>
          </p:cNvPr>
          <p:cNvSpPr txBox="1"/>
          <p:nvPr/>
        </p:nvSpPr>
        <p:spPr>
          <a:xfrm>
            <a:off x="6853579" y="5337175"/>
            <a:ext cx="393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200" dirty="0">
                <a:cs typeface="Times New Roman" panose="02020603050405020304" pitchFamily="18" charset="0"/>
              </a:rPr>
              <a:t>3) обеспечение соответствия муниципальных услуг и работ муниципальных учреждений предусмотренным законодательством Российской Федерации полномочиям органов местного самоуправления.</a:t>
            </a:r>
          </a:p>
        </p:txBody>
      </p:sp>
    </p:spTree>
    <p:extLst>
      <p:ext uri="{BB962C8B-B14F-4D97-AF65-F5344CB8AC3E}">
        <p14:creationId xmlns:p14="http://schemas.microsoft.com/office/powerpoint/2010/main" val="79952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1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1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1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42" grpId="0" animBg="1"/>
      <p:bldP spid="43" grpId="0" animBg="1"/>
      <p:bldP spid="44" grpId="0" animBg="1"/>
      <p:bldP spid="49" grpId="0" animBg="1"/>
      <p:bldP spid="50" grpId="0" animBg="1"/>
      <p:bldP spid="51" grpId="0" animBg="1"/>
      <p:bldP spid="77" grpId="0" animBg="1"/>
      <p:bldP spid="78" grpId="0" animBg="1"/>
      <p:bldP spid="79" grpId="0" animBg="1"/>
      <p:bldP spid="80" grpId="0"/>
      <p:bldP spid="81" grpId="0"/>
      <p:bldP spid="82" grpId="0"/>
      <p:bldP spid="83" grpId="0" animBg="1"/>
      <p:bldP spid="84" grpId="0"/>
      <p:bldP spid="85" grpId="0"/>
      <p:bldP spid="86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6AA9915E-3EF3-4A02-9B1D-78B65B430586}"/>
              </a:ext>
            </a:extLst>
          </p:cNvPr>
          <p:cNvSpPr txBox="1"/>
          <p:nvPr/>
        </p:nvSpPr>
        <p:spPr>
          <a:xfrm>
            <a:off x="352425" y="9525"/>
            <a:ext cx="11439525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3000" b="1" dirty="0"/>
              <a:t>Социально-экономическое развитие и </a:t>
            </a:r>
          </a:p>
          <a:p>
            <a:pPr lvl="0" algn="ctr">
              <a:lnSpc>
                <a:spcPct val="80000"/>
              </a:lnSpc>
            </a:pPr>
            <a:r>
              <a:rPr lang="ru-RU" sz="3000" b="1" dirty="0"/>
              <a:t>основные характеристики бюджета городского округа </a:t>
            </a:r>
          </a:p>
          <a:p>
            <a:pPr lvl="0" algn="ctr">
              <a:lnSpc>
                <a:spcPct val="80000"/>
              </a:lnSpc>
            </a:pPr>
            <a:r>
              <a:rPr lang="ru-RU" sz="3000" b="1" dirty="0"/>
              <a:t>город Стерлитамак Республики Башкортостан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065590-82D0-4EB3-9A1E-F3985220915D}"/>
              </a:ext>
            </a:extLst>
          </p:cNvPr>
          <p:cNvSpPr txBox="1"/>
          <p:nvPr/>
        </p:nvSpPr>
        <p:spPr>
          <a:xfrm>
            <a:off x="234948" y="1794152"/>
            <a:ext cx="526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Бюджетный кодекс Российской Федерации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F07E94-0F7C-4003-8EE7-C475C15F1388}"/>
              </a:ext>
            </a:extLst>
          </p:cNvPr>
          <p:cNvSpPr txBox="1"/>
          <p:nvPr/>
        </p:nvSpPr>
        <p:spPr>
          <a:xfrm>
            <a:off x="523874" y="2352653"/>
            <a:ext cx="510222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Статья 173. Прогноз социально-экономического развития </a:t>
            </a:r>
          </a:p>
          <a:p>
            <a:r>
              <a:rPr lang="ru-RU" dirty="0"/>
              <a:t>1. Прогноз социально-экономического развития Российской Федерации, субъекта Российской Федерации, муниципального образования разрабатывается на период не менее трех лет.</a:t>
            </a:r>
          </a:p>
          <a:p>
            <a:endParaRPr lang="ru-RU" sz="600" dirty="0"/>
          </a:p>
          <a:p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https://butget.sterlitamakadm.ru/ekonomika/ekonomicheskiy-prognoz/prognoz2025.php</a:t>
            </a:r>
            <a:endParaRPr lang="ru-RU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55" name="Таблица 54">
            <a:extLst>
              <a:ext uri="{FF2B5EF4-FFF2-40B4-BE49-F238E27FC236}">
                <a16:creationId xmlns:a16="http://schemas.microsoft.com/office/drawing/2014/main" id="{E169B606-DAE3-41E9-981A-1754DE9E36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447492"/>
              </p:ext>
            </p:extLst>
          </p:nvPr>
        </p:nvGraphicFramePr>
        <p:xfrm>
          <a:off x="1152525" y="5472588"/>
          <a:ext cx="9615437" cy="1194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5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4493">
                  <a:extLst>
                    <a:ext uri="{9D8B030D-6E8A-4147-A177-3AD203B41FA5}">
                      <a16:colId xmlns:a16="http://schemas.microsoft.com/office/drawing/2014/main" val="3945077631"/>
                    </a:ext>
                  </a:extLst>
                </a:gridCol>
                <a:gridCol w="1779920">
                  <a:extLst>
                    <a:ext uri="{9D8B030D-6E8A-4147-A177-3AD203B41FA5}">
                      <a16:colId xmlns:a16="http://schemas.microsoft.com/office/drawing/2014/main" val="815140177"/>
                    </a:ext>
                  </a:extLst>
                </a:gridCol>
                <a:gridCol w="1200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7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74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1464"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(отчет)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(утв. план)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sz="1300" b="1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668">
                <a:tc>
                  <a:txBody>
                    <a:bodyPr/>
                    <a:lstStyle/>
                    <a:p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млн</a:t>
                      </a:r>
                      <a:r>
                        <a:rPr lang="ru-RU" sz="1300" b="1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8 056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7 749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9 065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9 451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9 820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535">
                <a:tc>
                  <a:txBody>
                    <a:bodyPr/>
                    <a:lstStyle/>
                    <a:p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млн  руб.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7 911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8 009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9 165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9 451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9 820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133">
                <a:tc>
                  <a:txBody>
                    <a:bodyPr/>
                    <a:lstStyle/>
                    <a:p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/ профицит,</a:t>
                      </a:r>
                      <a:r>
                        <a:rPr lang="ru-RU" sz="1300" b="1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  руб.</a:t>
                      </a:r>
                      <a:endParaRPr lang="ru-RU" sz="13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-260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-100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6" name="Диаграмма 55">
            <a:extLst>
              <a:ext uri="{FF2B5EF4-FFF2-40B4-BE49-F238E27FC236}">
                <a16:creationId xmlns:a16="http://schemas.microsoft.com/office/drawing/2014/main" id="{E4C9F8AC-569D-4F22-BE51-F47CDDADA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0601453"/>
              </p:ext>
            </p:extLst>
          </p:nvPr>
        </p:nvGraphicFramePr>
        <p:xfrm>
          <a:off x="5635624" y="899041"/>
          <a:ext cx="6423026" cy="4495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E0ED0C-C6CF-4599-93A5-A3BFAE687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387" y="611924"/>
            <a:ext cx="804913" cy="80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8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peelOff"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4517C32A-0C23-40D0-B40F-A570159982E6}"/>
              </a:ext>
            </a:extLst>
          </p:cNvPr>
          <p:cNvSpPr txBox="1"/>
          <p:nvPr/>
        </p:nvSpPr>
        <p:spPr>
          <a:xfrm>
            <a:off x="352425" y="9525"/>
            <a:ext cx="11439525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2800" b="1" dirty="0"/>
              <a:t>Доходы бюджета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53D470-09B8-4044-8441-78B379679BF9}"/>
              </a:ext>
            </a:extLst>
          </p:cNvPr>
          <p:cNvSpPr txBox="1"/>
          <p:nvPr/>
        </p:nvSpPr>
        <p:spPr>
          <a:xfrm>
            <a:off x="571890" y="419100"/>
            <a:ext cx="11010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>
                <a:solidFill>
                  <a:schemeClr val="tx2"/>
                </a:solidFill>
                <a:cs typeface="Times New Roman" panose="02020603050405020304" pitchFamily="18" charset="0"/>
              </a:rPr>
              <a:t>Доходы бюджета – поступающие в бюджет денежные средства, за исключением средств, являющихся в соответствии с Бюджетным кодексом Российской Федерации источником финансирования дефицита бюджета. Доходы бюджета формируются в соответствии с бюджетным законодательством Российской Федерации, законодательством о налогах и сборах и законодательством об иных платежах. </a:t>
            </a:r>
          </a:p>
          <a:p>
            <a:pPr indent="457200" algn="just"/>
            <a:r>
              <a:rPr lang="ru-RU" sz="1600" dirty="0">
                <a:solidFill>
                  <a:schemeClr val="tx2"/>
                </a:solidFill>
                <a:cs typeface="Times New Roman" panose="02020603050405020304" pitchFamily="18" charset="0"/>
              </a:rPr>
              <a:t>Доходы бюджета включают в себя: налоговые и неналоговые доходы, а также безвозмездные поступления.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6C71056-3447-426E-814E-6E4D09715B14}"/>
              </a:ext>
            </a:extLst>
          </p:cNvPr>
          <p:cNvSpPr/>
          <p:nvPr/>
        </p:nvSpPr>
        <p:spPr>
          <a:xfrm>
            <a:off x="497769" y="2079815"/>
            <a:ext cx="3381828" cy="4673410"/>
          </a:xfrm>
          <a:prstGeom prst="rect">
            <a:avLst/>
          </a:prstGeom>
          <a:solidFill>
            <a:srgbClr val="9A743A"/>
          </a:solidFill>
          <a:ln>
            <a:solidFill>
              <a:srgbClr val="674D2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6CC2416F-0052-4182-B763-536A2C5341CC}"/>
              </a:ext>
            </a:extLst>
          </p:cNvPr>
          <p:cNvSpPr/>
          <p:nvPr/>
        </p:nvSpPr>
        <p:spPr>
          <a:xfrm>
            <a:off x="4520621" y="2088527"/>
            <a:ext cx="3381828" cy="4614041"/>
          </a:xfrm>
          <a:prstGeom prst="rect">
            <a:avLst/>
          </a:prstGeom>
          <a:solidFill>
            <a:srgbClr val="BF965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B1A23AEE-63DA-4C6F-A385-6A366A443D27}"/>
              </a:ext>
            </a:extLst>
          </p:cNvPr>
          <p:cNvSpPr/>
          <p:nvPr/>
        </p:nvSpPr>
        <p:spPr>
          <a:xfrm>
            <a:off x="8543472" y="2097242"/>
            <a:ext cx="3381828" cy="4605326"/>
          </a:xfrm>
          <a:prstGeom prst="rect">
            <a:avLst/>
          </a:prstGeom>
          <a:solidFill>
            <a:srgbClr val="D1B08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9A37840C-BA2B-4E7C-AB60-B615DE994C38}"/>
              </a:ext>
            </a:extLst>
          </p:cNvPr>
          <p:cNvSpPr/>
          <p:nvPr/>
        </p:nvSpPr>
        <p:spPr>
          <a:xfrm>
            <a:off x="762001" y="1722628"/>
            <a:ext cx="2847974" cy="1617816"/>
          </a:xfrm>
          <a:prstGeom prst="roundRect">
            <a:avLst/>
          </a:prstGeom>
          <a:solidFill>
            <a:srgbClr val="E3DED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48E527C1-DF3F-47F3-B760-A621037BB543}"/>
              </a:ext>
            </a:extLst>
          </p:cNvPr>
          <p:cNvSpPr/>
          <p:nvPr/>
        </p:nvSpPr>
        <p:spPr>
          <a:xfrm>
            <a:off x="4791076" y="1731341"/>
            <a:ext cx="2847974" cy="1697660"/>
          </a:xfrm>
          <a:prstGeom prst="roundRect">
            <a:avLst/>
          </a:prstGeom>
          <a:solidFill>
            <a:srgbClr val="E3DED1"/>
          </a:solidFill>
          <a:ln>
            <a:solidFill>
              <a:srgbClr val="A279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3B522C25-E928-4EDE-BCEE-D02C684820B8}"/>
              </a:ext>
            </a:extLst>
          </p:cNvPr>
          <p:cNvSpPr/>
          <p:nvPr/>
        </p:nvSpPr>
        <p:spPr>
          <a:xfrm>
            <a:off x="8801101" y="1709323"/>
            <a:ext cx="2847974" cy="1929483"/>
          </a:xfrm>
          <a:prstGeom prst="roundRect">
            <a:avLst/>
          </a:prstGeom>
          <a:solidFill>
            <a:srgbClr val="E3DED1"/>
          </a:solidFill>
          <a:ln>
            <a:solidFill>
              <a:srgbClr val="B98B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28F14A-B742-4DF8-97F2-58500346A39F}"/>
              </a:ext>
            </a:extLst>
          </p:cNvPr>
          <p:cNvSpPr txBox="1"/>
          <p:nvPr/>
        </p:nvSpPr>
        <p:spPr>
          <a:xfrm>
            <a:off x="706929" y="1881844"/>
            <a:ext cx="29220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cs typeface="Times New Roman" pitchFamily="18" charset="0"/>
              </a:rPr>
              <a:t>Налоговые доходы </a:t>
            </a:r>
            <a:r>
              <a:rPr lang="ru-RU" b="1" dirty="0">
                <a:solidFill>
                  <a:schemeClr val="tx2"/>
                </a:solidFill>
                <a:cs typeface="Times New Roman" panose="02020603050405020304" pitchFamily="18" charset="0"/>
              </a:rPr>
              <a:t>–</a:t>
            </a:r>
            <a:endParaRPr lang="ru-RU" b="1" dirty="0">
              <a:cs typeface="Times New Roman" pitchFamily="18" charset="0"/>
            </a:endParaRPr>
          </a:p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поступления от уплаты налогов и сборов, установленных Налоговым кодексом Российской Федерации</a:t>
            </a:r>
          </a:p>
          <a:p>
            <a:pPr algn="ctr"/>
            <a:endParaRPr lang="ru-RU" b="1" dirty="0">
              <a:cs typeface="Times New Roman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42F11C0-329F-4DE8-9D5B-2121892E0A77}"/>
              </a:ext>
            </a:extLst>
          </p:cNvPr>
          <p:cNvSpPr txBox="1"/>
          <p:nvPr/>
        </p:nvSpPr>
        <p:spPr>
          <a:xfrm>
            <a:off x="4779963" y="1761369"/>
            <a:ext cx="28511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cs typeface="Times New Roman" pitchFamily="18" charset="0"/>
              </a:rPr>
              <a:t>Неналоговые доходы </a:t>
            </a:r>
            <a:r>
              <a:rPr lang="ru-RU" b="1" dirty="0">
                <a:solidFill>
                  <a:schemeClr val="tx2"/>
                </a:solidFill>
                <a:cs typeface="Times New Roman" panose="02020603050405020304" pitchFamily="18" charset="0"/>
              </a:rPr>
              <a:t>–</a:t>
            </a:r>
            <a:r>
              <a:rPr lang="ru-RU" b="1" dirty="0"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поступления от уплаты других платежей, установленных законодательством, а также штрафов за нарушение законодательства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FE83FBB-142D-4B75-A733-7198C3BD0E92}"/>
              </a:ext>
            </a:extLst>
          </p:cNvPr>
          <p:cNvSpPr txBox="1"/>
          <p:nvPr/>
        </p:nvSpPr>
        <p:spPr>
          <a:xfrm>
            <a:off x="8778523" y="1761369"/>
            <a:ext cx="289313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cs typeface="Times New Roman" pitchFamily="18" charset="0"/>
              </a:rPr>
              <a:t>Безвозмездные поступления </a:t>
            </a:r>
            <a:r>
              <a:rPr lang="ru-RU" b="1" dirty="0">
                <a:solidFill>
                  <a:schemeClr val="tx2"/>
                </a:solidFill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финансовая помощь из бюджетов других уровней (межбюджетные трансферты), безвозмездные поступления от организаций и граждан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A41A943-6201-4A69-A8A8-0412EB42ABC6}"/>
              </a:ext>
            </a:extLst>
          </p:cNvPr>
          <p:cNvSpPr txBox="1"/>
          <p:nvPr/>
        </p:nvSpPr>
        <p:spPr>
          <a:xfrm>
            <a:off x="571890" y="3538052"/>
            <a:ext cx="3362778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Налог на доходы физических лиц</a:t>
            </a:r>
          </a:p>
          <a:p>
            <a:pPr lvl="0"/>
            <a:endParaRPr lang="ru-RU" sz="700" b="1" i="1" dirty="0">
              <a:latin typeface="Times New Roman" pitchFamily="18" charset="0"/>
              <a:cs typeface="Times New Roman" pitchFamily="18" charset="0"/>
            </a:endParaRPr>
          </a:p>
          <a:p>
            <a:pPr lvl="0" indent="-285750">
              <a:buFont typeface="Wingdings" panose="05000000000000000000" pitchFamily="2" charset="2"/>
              <a:buChar char="Ø"/>
            </a:pP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Налог на товары (работы, услуги), реализуемые на территории РФ</a:t>
            </a:r>
          </a:p>
          <a:p>
            <a:pPr lvl="0"/>
            <a:endParaRPr lang="ru-RU" sz="700" b="1" i="1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Налоги на совокупный доход</a:t>
            </a:r>
          </a:p>
          <a:p>
            <a:pPr lvl="0"/>
            <a:endParaRPr lang="ru-RU" sz="700" b="1" i="1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Налоги на имущество</a:t>
            </a:r>
          </a:p>
          <a:p>
            <a:pPr lvl="0"/>
            <a:endParaRPr lang="ru-RU" sz="700" b="1" i="1" dirty="0">
              <a:latin typeface="Times New Roman" pitchFamily="18" charset="0"/>
              <a:cs typeface="Times New Roman" pitchFamily="18" charset="0"/>
            </a:endParaRPr>
          </a:p>
          <a:p>
            <a:pPr lvl="0" indent="-285750">
              <a:buFont typeface="Wingdings" panose="05000000000000000000" pitchFamily="2" charset="2"/>
              <a:buChar char="Ø"/>
            </a:pP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Налоги, сборы и регулярные платежи за пользование природными ресурсами</a:t>
            </a:r>
          </a:p>
          <a:p>
            <a:pPr lvl="0"/>
            <a:endParaRPr lang="ru-RU" sz="700" b="1" i="1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Государственная пошлина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5F6A18E-9E72-408D-9C44-DC365C538D7E}"/>
              </a:ext>
            </a:extLst>
          </p:cNvPr>
          <p:cNvSpPr txBox="1"/>
          <p:nvPr/>
        </p:nvSpPr>
        <p:spPr>
          <a:xfrm>
            <a:off x="4604204" y="3447831"/>
            <a:ext cx="3381828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buFont typeface="Wingdings" panose="05000000000000000000" pitchFamily="2" charset="2"/>
              <a:buChar char="Ø"/>
            </a:pP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Доходы от использования имущества, находящегося в государственной и муниципальной собственности</a:t>
            </a:r>
          </a:p>
          <a:p>
            <a:endParaRPr lang="ru-RU" sz="600" b="1" i="1" dirty="0">
              <a:latin typeface="Times New Roman" pitchFamily="18" charset="0"/>
              <a:cs typeface="Times New Roman" pitchFamily="18" charset="0"/>
            </a:endParaRP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Платежи при пользовании природными ресурсами</a:t>
            </a:r>
          </a:p>
          <a:p>
            <a:endParaRPr lang="ru-RU" sz="600" b="1" i="1" dirty="0">
              <a:latin typeface="Times New Roman" pitchFamily="18" charset="0"/>
              <a:cs typeface="Times New Roman" pitchFamily="18" charset="0"/>
            </a:endParaRP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Доходы от оказания платных услуг и компенсации затрат государства</a:t>
            </a:r>
          </a:p>
          <a:p>
            <a:endParaRPr lang="ru-RU" sz="600" b="1" i="1" dirty="0">
              <a:latin typeface="Times New Roman" pitchFamily="18" charset="0"/>
              <a:cs typeface="Times New Roman" pitchFamily="18" charset="0"/>
            </a:endParaRP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Доходы от продажи материальных и нематериальных активов</a:t>
            </a:r>
          </a:p>
          <a:p>
            <a:endParaRPr lang="ru-RU" sz="600" b="1" i="1" dirty="0">
              <a:latin typeface="Times New Roman" pitchFamily="18" charset="0"/>
              <a:cs typeface="Times New Roman" pitchFamily="18" charset="0"/>
            </a:endParaRP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Штрафы, санкции, возмещение ущерба</a:t>
            </a:r>
          </a:p>
          <a:p>
            <a:endParaRPr lang="ru-RU" sz="600" b="1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Прочие неналоговые доходы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1B06B3C-28AC-4CE2-B94B-0299511A68D5}"/>
              </a:ext>
            </a:extLst>
          </p:cNvPr>
          <p:cNvSpPr txBox="1"/>
          <p:nvPr/>
        </p:nvSpPr>
        <p:spPr>
          <a:xfrm>
            <a:off x="8598543" y="3749648"/>
            <a:ext cx="3334657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buFont typeface="Wingdings" panose="05000000000000000000" pitchFamily="2" charset="2"/>
              <a:buChar char="Ø"/>
            </a:pP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Дотации из бюджетов бюджетной системы Российской Федерации</a:t>
            </a:r>
          </a:p>
          <a:p>
            <a:endParaRPr lang="ru-RU" sz="600" b="1" i="1" dirty="0">
              <a:latin typeface="Times New Roman" pitchFamily="18" charset="0"/>
              <a:cs typeface="Times New Roman" pitchFamily="18" charset="0"/>
            </a:endParaRP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Субсидии, субвенции, иные межбюджетные трансферты из других бюджетов бюджетной системы Российской Федерации</a:t>
            </a:r>
          </a:p>
          <a:p>
            <a:endParaRPr lang="ru-RU" sz="600" b="1" i="1" dirty="0">
              <a:latin typeface="Times New Roman" pitchFamily="18" charset="0"/>
              <a:cs typeface="Times New Roman" pitchFamily="18" charset="0"/>
            </a:endParaRPr>
          </a:p>
          <a:p>
            <a:pPr indent="-285750">
              <a:buFont typeface="Wingdings" panose="05000000000000000000" pitchFamily="2" charset="2"/>
              <a:buChar char="Ø"/>
            </a:pPr>
            <a:r>
              <a:rPr lang="ru-RU" sz="1350" b="1" i="1" dirty="0">
                <a:latin typeface="Times New Roman" pitchFamily="18" charset="0"/>
                <a:cs typeface="Times New Roman" pitchFamily="18" charset="0"/>
              </a:rPr>
              <a:t>Безвозмездные поступления от юридических и физических лиц, в том числе добровольные пожертвования</a:t>
            </a:r>
          </a:p>
        </p:txBody>
      </p:sp>
    </p:spTree>
    <p:extLst>
      <p:ext uri="{BB962C8B-B14F-4D97-AF65-F5344CB8AC3E}">
        <p14:creationId xmlns:p14="http://schemas.microsoft.com/office/powerpoint/2010/main" val="3774878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250"/>
                            </p:stCondLst>
                            <p:childTnLst>
                              <p:par>
                                <p:cTn id="8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8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500"/>
                            </p:stCondLst>
                            <p:childTnLst>
                              <p:par>
                                <p:cTn id="1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50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750"/>
                            </p:stCondLst>
                            <p:childTnLst>
                              <p:par>
                                <p:cTn id="1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2" grpId="0"/>
      <p:bldP spid="63" grpId="0" uiExpand="1" build="p"/>
      <p:bldP spid="64" grpId="0" uiExpand="1" build="p"/>
      <p:bldP spid="6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CBD94FB-E5D5-4394-ABB4-70C73008FC90}"/>
              </a:ext>
            </a:extLst>
          </p:cNvPr>
          <p:cNvSpPr txBox="1"/>
          <p:nvPr/>
        </p:nvSpPr>
        <p:spPr>
          <a:xfrm>
            <a:off x="352425" y="9525"/>
            <a:ext cx="11439525" cy="470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3000" b="1" dirty="0"/>
              <a:t>Межбюджетные трансферты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57C407-55C3-4584-B98D-399BF023C40E}"/>
              </a:ext>
            </a:extLst>
          </p:cNvPr>
          <p:cNvSpPr txBox="1"/>
          <p:nvPr/>
        </p:nvSpPr>
        <p:spPr>
          <a:xfrm>
            <a:off x="1096317" y="494626"/>
            <a:ext cx="10172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>
                <a:solidFill>
                  <a:schemeClr val="tx2"/>
                </a:solidFill>
                <a:cs typeface="Times New Roman" panose="02020603050405020304" pitchFamily="18" charset="0"/>
              </a:rPr>
              <a:t>Безвозмездные поступления от других бюджетов бюджетной системы Российской Федерации – межбюджетные трансферты (средства), предоставляемые одним бюджетом другому. Межбюджетные трансферты формируют значительную часть бюджетов всех уровней.</a:t>
            </a:r>
          </a:p>
        </p:txBody>
      </p:sp>
      <p:grpSp>
        <p:nvGrpSpPr>
          <p:cNvPr id="19" name="Group 49">
            <a:extLst>
              <a:ext uri="{FF2B5EF4-FFF2-40B4-BE49-F238E27FC236}">
                <a16:creationId xmlns:a16="http://schemas.microsoft.com/office/drawing/2014/main" id="{199A3EC4-2947-4A78-A02A-5AF9172F418E}"/>
              </a:ext>
            </a:extLst>
          </p:cNvPr>
          <p:cNvGrpSpPr/>
          <p:nvPr/>
        </p:nvGrpSpPr>
        <p:grpSpPr>
          <a:xfrm>
            <a:off x="512877" y="1807214"/>
            <a:ext cx="4415312" cy="2078764"/>
            <a:chOff x="423922" y="1449411"/>
            <a:chExt cx="3831221" cy="1803770"/>
          </a:xfrm>
        </p:grpSpPr>
        <p:grpSp>
          <p:nvGrpSpPr>
            <p:cNvPr id="20" name="Group 41">
              <a:extLst>
                <a:ext uri="{FF2B5EF4-FFF2-40B4-BE49-F238E27FC236}">
                  <a16:creationId xmlns:a16="http://schemas.microsoft.com/office/drawing/2014/main" id="{D9B24D1E-CC52-4E27-BFEB-1D4FCBC5F6E5}"/>
                </a:ext>
              </a:extLst>
            </p:cNvPr>
            <p:cNvGrpSpPr/>
            <p:nvPr/>
          </p:nvGrpSpPr>
          <p:grpSpPr>
            <a:xfrm>
              <a:off x="423922" y="1751097"/>
              <a:ext cx="2631795" cy="619133"/>
              <a:chOff x="423922" y="1751097"/>
              <a:chExt cx="2631795" cy="619133"/>
            </a:xfrm>
          </p:grpSpPr>
          <p:sp>
            <p:nvSpPr>
              <p:cNvPr id="27" name="Rectangle 6">
                <a:extLst>
                  <a:ext uri="{FF2B5EF4-FFF2-40B4-BE49-F238E27FC236}">
                    <a16:creationId xmlns:a16="http://schemas.microsoft.com/office/drawing/2014/main" id="{C606A114-78D7-47C5-9324-B4963474E47A}"/>
                  </a:ext>
                </a:extLst>
              </p:cNvPr>
              <p:cNvSpPr/>
              <p:nvPr/>
            </p:nvSpPr>
            <p:spPr>
              <a:xfrm>
                <a:off x="423922" y="1751097"/>
                <a:ext cx="1034488" cy="468139"/>
              </a:xfrm>
              <a:prstGeom prst="rect">
                <a:avLst/>
              </a:prstGeom>
              <a:solidFill>
                <a:srgbClr val="84623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" name="Rectangle: Rounded Corners 7">
                <a:extLst>
                  <a:ext uri="{FF2B5EF4-FFF2-40B4-BE49-F238E27FC236}">
                    <a16:creationId xmlns:a16="http://schemas.microsoft.com/office/drawing/2014/main" id="{5E269648-BE33-4C7C-B76D-336031DAAB7F}"/>
                  </a:ext>
                </a:extLst>
              </p:cNvPr>
              <p:cNvSpPr/>
              <p:nvPr/>
            </p:nvSpPr>
            <p:spPr>
              <a:xfrm>
                <a:off x="423922" y="2062257"/>
                <a:ext cx="2631795" cy="307973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21" name="Rectangle 8">
              <a:extLst>
                <a:ext uri="{FF2B5EF4-FFF2-40B4-BE49-F238E27FC236}">
                  <a16:creationId xmlns:a16="http://schemas.microsoft.com/office/drawing/2014/main" id="{8C8A4756-FB14-40FB-ABEF-A25BBB5D006C}"/>
                </a:ext>
              </a:extLst>
            </p:cNvPr>
            <p:cNvSpPr/>
            <p:nvPr/>
          </p:nvSpPr>
          <p:spPr>
            <a:xfrm>
              <a:off x="653970" y="1679458"/>
              <a:ext cx="3601173" cy="1573723"/>
            </a:xfrm>
            <a:prstGeom prst="rect">
              <a:avLst/>
            </a:prstGeom>
            <a:solidFill>
              <a:srgbClr val="D9D9D9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8580" rIns="137160" rtlCol="0" anchor="t"/>
            <a:lstStyle/>
            <a:p>
              <a:pPr algn="r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01</a:t>
              </a:r>
            </a:p>
          </p:txBody>
        </p:sp>
        <p:grpSp>
          <p:nvGrpSpPr>
            <p:cNvPr id="22" name="Group 40">
              <a:extLst>
                <a:ext uri="{FF2B5EF4-FFF2-40B4-BE49-F238E27FC236}">
                  <a16:creationId xmlns:a16="http://schemas.microsoft.com/office/drawing/2014/main" id="{497F592B-4380-4199-BC17-712223B1B6AB}"/>
                </a:ext>
              </a:extLst>
            </p:cNvPr>
            <p:cNvGrpSpPr/>
            <p:nvPr/>
          </p:nvGrpSpPr>
          <p:grpSpPr>
            <a:xfrm>
              <a:off x="423922" y="1449411"/>
              <a:ext cx="2631795" cy="612847"/>
              <a:chOff x="423922" y="1449411"/>
              <a:chExt cx="2631795" cy="612847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id="{54E969A3-342F-476C-8ACD-974C83FE5DEF}"/>
                  </a:ext>
                </a:extLst>
              </p:cNvPr>
              <p:cNvSpPr/>
              <p:nvPr/>
            </p:nvSpPr>
            <p:spPr>
              <a:xfrm>
                <a:off x="423922" y="1449411"/>
                <a:ext cx="2631795" cy="612847"/>
              </a:xfrm>
              <a:prstGeom prst="roundRect">
                <a:avLst>
                  <a:gd name="adj" fmla="val 50000"/>
                </a:avLst>
              </a:prstGeom>
              <a:solidFill>
                <a:srgbClr val="84623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sp>
            <p:nvSpPr>
              <p:cNvPr id="26" name="Rectangle 10">
                <a:extLst>
                  <a:ext uri="{FF2B5EF4-FFF2-40B4-BE49-F238E27FC236}">
                    <a16:creationId xmlns:a16="http://schemas.microsoft.com/office/drawing/2014/main" id="{BAFAB85D-A8CD-487C-BB11-CC5FA6745096}"/>
                  </a:ext>
                </a:extLst>
              </p:cNvPr>
              <p:cNvSpPr/>
              <p:nvPr/>
            </p:nvSpPr>
            <p:spPr>
              <a:xfrm>
                <a:off x="423922" y="1751097"/>
                <a:ext cx="313636" cy="311161"/>
              </a:xfrm>
              <a:prstGeom prst="rect">
                <a:avLst/>
              </a:prstGeom>
              <a:solidFill>
                <a:srgbClr val="84623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29" name="Group 52">
            <a:extLst>
              <a:ext uri="{FF2B5EF4-FFF2-40B4-BE49-F238E27FC236}">
                <a16:creationId xmlns:a16="http://schemas.microsoft.com/office/drawing/2014/main" id="{399D2D2F-6DC2-44E0-9AE7-9A027D074F41}"/>
              </a:ext>
            </a:extLst>
          </p:cNvPr>
          <p:cNvGrpSpPr/>
          <p:nvPr/>
        </p:nvGrpSpPr>
        <p:grpSpPr>
          <a:xfrm>
            <a:off x="1379652" y="4293461"/>
            <a:ext cx="4415312" cy="2555014"/>
            <a:chOff x="423922" y="3716583"/>
            <a:chExt cx="3831221" cy="1803770"/>
          </a:xfrm>
        </p:grpSpPr>
        <p:grpSp>
          <p:nvGrpSpPr>
            <p:cNvPr id="30" name="Group 45">
              <a:extLst>
                <a:ext uri="{FF2B5EF4-FFF2-40B4-BE49-F238E27FC236}">
                  <a16:creationId xmlns:a16="http://schemas.microsoft.com/office/drawing/2014/main" id="{A70D4C27-FA31-444C-97F6-E06973705ADD}"/>
                </a:ext>
              </a:extLst>
            </p:cNvPr>
            <p:cNvGrpSpPr/>
            <p:nvPr/>
          </p:nvGrpSpPr>
          <p:grpSpPr>
            <a:xfrm>
              <a:off x="423922" y="3946541"/>
              <a:ext cx="2631795" cy="583269"/>
              <a:chOff x="423922" y="3946541"/>
              <a:chExt cx="2631795" cy="583269"/>
            </a:xfrm>
          </p:grpSpPr>
          <p:sp>
            <p:nvSpPr>
              <p:cNvPr id="40" name="Rectangle 15">
                <a:extLst>
                  <a:ext uri="{FF2B5EF4-FFF2-40B4-BE49-F238E27FC236}">
                    <a16:creationId xmlns:a16="http://schemas.microsoft.com/office/drawing/2014/main" id="{6E9AF041-F4F2-4E23-B7FC-9E6B0E6192CF}"/>
                  </a:ext>
                </a:extLst>
              </p:cNvPr>
              <p:cNvSpPr/>
              <p:nvPr/>
            </p:nvSpPr>
            <p:spPr>
              <a:xfrm>
                <a:off x="423922" y="3946541"/>
                <a:ext cx="1034488" cy="468139"/>
              </a:xfrm>
              <a:prstGeom prst="rect">
                <a:avLst/>
              </a:prstGeom>
              <a:solidFill>
                <a:srgbClr val="B2854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1" name="Rectangle: Rounded Corners 16">
                <a:extLst>
                  <a:ext uri="{FF2B5EF4-FFF2-40B4-BE49-F238E27FC236}">
                    <a16:creationId xmlns:a16="http://schemas.microsoft.com/office/drawing/2014/main" id="{090C0036-8D75-44C6-89E6-2942F0D94A46}"/>
                  </a:ext>
                </a:extLst>
              </p:cNvPr>
              <p:cNvSpPr/>
              <p:nvPr/>
            </p:nvSpPr>
            <p:spPr>
              <a:xfrm>
                <a:off x="423922" y="4221837"/>
                <a:ext cx="2631795" cy="307973"/>
              </a:xfrm>
              <a:prstGeom prst="roundRect">
                <a:avLst>
                  <a:gd name="adj" fmla="val 50000"/>
                </a:avLst>
              </a:prstGeom>
              <a:solidFill>
                <a:srgbClr val="83623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31" name="Rectangle 17">
              <a:extLst>
                <a:ext uri="{FF2B5EF4-FFF2-40B4-BE49-F238E27FC236}">
                  <a16:creationId xmlns:a16="http://schemas.microsoft.com/office/drawing/2014/main" id="{E45621C1-0755-43B0-B6D2-EAD9D27F420F}"/>
                </a:ext>
              </a:extLst>
            </p:cNvPr>
            <p:cNvSpPr/>
            <p:nvPr/>
          </p:nvSpPr>
          <p:spPr>
            <a:xfrm>
              <a:off x="653970" y="3946630"/>
              <a:ext cx="3601173" cy="15737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8580" rIns="137160" rtlCol="0" anchor="t"/>
            <a:lstStyle/>
            <a:p>
              <a:pPr algn="r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03</a:t>
              </a:r>
            </a:p>
          </p:txBody>
        </p:sp>
        <p:grpSp>
          <p:nvGrpSpPr>
            <p:cNvPr id="32" name="Group 46">
              <a:extLst>
                <a:ext uri="{FF2B5EF4-FFF2-40B4-BE49-F238E27FC236}">
                  <a16:creationId xmlns:a16="http://schemas.microsoft.com/office/drawing/2014/main" id="{D6A1504B-7EC5-45A9-9EFF-807387A20B1F}"/>
                </a:ext>
              </a:extLst>
            </p:cNvPr>
            <p:cNvGrpSpPr/>
            <p:nvPr/>
          </p:nvGrpSpPr>
          <p:grpSpPr>
            <a:xfrm>
              <a:off x="423922" y="3716583"/>
              <a:ext cx="2631795" cy="505255"/>
              <a:chOff x="423922" y="3716583"/>
              <a:chExt cx="2631795" cy="505255"/>
            </a:xfrm>
          </p:grpSpPr>
          <p:sp>
            <p:nvSpPr>
              <p:cNvPr id="38" name="Rectangle: Rounded Corners 18">
                <a:extLst>
                  <a:ext uri="{FF2B5EF4-FFF2-40B4-BE49-F238E27FC236}">
                    <a16:creationId xmlns:a16="http://schemas.microsoft.com/office/drawing/2014/main" id="{7CA20875-C1C9-4DF4-94F7-AAFC2D272368}"/>
                  </a:ext>
                </a:extLst>
              </p:cNvPr>
              <p:cNvSpPr/>
              <p:nvPr/>
            </p:nvSpPr>
            <p:spPr>
              <a:xfrm>
                <a:off x="423922" y="3716583"/>
                <a:ext cx="2631795" cy="501480"/>
              </a:xfrm>
              <a:prstGeom prst="roundRect">
                <a:avLst>
                  <a:gd name="adj" fmla="val 50000"/>
                </a:avLst>
              </a:prstGeom>
              <a:solidFill>
                <a:srgbClr val="B2854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sp>
            <p:nvSpPr>
              <p:cNvPr id="39" name="Rectangle 19">
                <a:extLst>
                  <a:ext uri="{FF2B5EF4-FFF2-40B4-BE49-F238E27FC236}">
                    <a16:creationId xmlns:a16="http://schemas.microsoft.com/office/drawing/2014/main" id="{35A6967A-E5C0-423D-942B-3C54E35A3DB7}"/>
                  </a:ext>
                </a:extLst>
              </p:cNvPr>
              <p:cNvSpPr/>
              <p:nvPr/>
            </p:nvSpPr>
            <p:spPr>
              <a:xfrm>
                <a:off x="445962" y="3910677"/>
                <a:ext cx="313636" cy="311161"/>
              </a:xfrm>
              <a:prstGeom prst="rect">
                <a:avLst/>
              </a:prstGeom>
              <a:solidFill>
                <a:srgbClr val="B2854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42" name="Group 50">
            <a:extLst>
              <a:ext uri="{FF2B5EF4-FFF2-40B4-BE49-F238E27FC236}">
                <a16:creationId xmlns:a16="http://schemas.microsoft.com/office/drawing/2014/main" id="{81AF7938-3531-4F43-89FD-ADB8C0610BA5}"/>
              </a:ext>
            </a:extLst>
          </p:cNvPr>
          <p:cNvGrpSpPr/>
          <p:nvPr/>
        </p:nvGrpSpPr>
        <p:grpSpPr>
          <a:xfrm>
            <a:off x="7166030" y="1807214"/>
            <a:ext cx="4415312" cy="2078764"/>
            <a:chOff x="4886325" y="1449411"/>
            <a:chExt cx="3831221" cy="1803770"/>
          </a:xfrm>
        </p:grpSpPr>
        <p:grpSp>
          <p:nvGrpSpPr>
            <p:cNvPr id="43" name="Group 43">
              <a:extLst>
                <a:ext uri="{FF2B5EF4-FFF2-40B4-BE49-F238E27FC236}">
                  <a16:creationId xmlns:a16="http://schemas.microsoft.com/office/drawing/2014/main" id="{D9455676-64A8-45C1-94FC-57CC89DC1407}"/>
                </a:ext>
              </a:extLst>
            </p:cNvPr>
            <p:cNvGrpSpPr/>
            <p:nvPr/>
          </p:nvGrpSpPr>
          <p:grpSpPr>
            <a:xfrm>
              <a:off x="4886325" y="1751097"/>
              <a:ext cx="2631795" cy="619133"/>
              <a:chOff x="4886325" y="1751097"/>
              <a:chExt cx="2631795" cy="619133"/>
            </a:xfrm>
          </p:grpSpPr>
          <p:sp>
            <p:nvSpPr>
              <p:cNvPr id="50" name="Rectangle 24">
                <a:extLst>
                  <a:ext uri="{FF2B5EF4-FFF2-40B4-BE49-F238E27FC236}">
                    <a16:creationId xmlns:a16="http://schemas.microsoft.com/office/drawing/2014/main" id="{00406450-1118-412C-964A-2C81E8356DEC}"/>
                  </a:ext>
                </a:extLst>
              </p:cNvPr>
              <p:cNvSpPr/>
              <p:nvPr/>
            </p:nvSpPr>
            <p:spPr>
              <a:xfrm>
                <a:off x="4886325" y="1751097"/>
                <a:ext cx="1034488" cy="468139"/>
              </a:xfrm>
              <a:prstGeom prst="rect">
                <a:avLst/>
              </a:prstGeom>
              <a:solidFill>
                <a:srgbClr val="9A743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51" name="Rectangle: Rounded Corners 25">
                <a:extLst>
                  <a:ext uri="{FF2B5EF4-FFF2-40B4-BE49-F238E27FC236}">
                    <a16:creationId xmlns:a16="http://schemas.microsoft.com/office/drawing/2014/main" id="{8435AB79-5328-43AD-A3CB-59969969760F}"/>
                  </a:ext>
                </a:extLst>
              </p:cNvPr>
              <p:cNvSpPr/>
              <p:nvPr/>
            </p:nvSpPr>
            <p:spPr>
              <a:xfrm>
                <a:off x="4886325" y="2062257"/>
                <a:ext cx="2631795" cy="307973"/>
              </a:xfrm>
              <a:prstGeom prst="roundRect">
                <a:avLst>
                  <a:gd name="adj" fmla="val 50000"/>
                </a:avLst>
              </a:prstGeom>
              <a:solidFill>
                <a:srgbClr val="7D5D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44" name="Rectangle 26">
              <a:extLst>
                <a:ext uri="{FF2B5EF4-FFF2-40B4-BE49-F238E27FC236}">
                  <a16:creationId xmlns:a16="http://schemas.microsoft.com/office/drawing/2014/main" id="{C44CE687-18C3-47B2-B51F-143B382FD3AE}"/>
                </a:ext>
              </a:extLst>
            </p:cNvPr>
            <p:cNvSpPr/>
            <p:nvPr/>
          </p:nvSpPr>
          <p:spPr>
            <a:xfrm>
              <a:off x="5116373" y="1679458"/>
              <a:ext cx="3601173" cy="15737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8580" rIns="137160" rtlCol="0" anchor="t"/>
            <a:lstStyle/>
            <a:p>
              <a:pPr algn="r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02</a:t>
              </a:r>
            </a:p>
          </p:txBody>
        </p:sp>
        <p:grpSp>
          <p:nvGrpSpPr>
            <p:cNvPr id="45" name="Group 42">
              <a:extLst>
                <a:ext uri="{FF2B5EF4-FFF2-40B4-BE49-F238E27FC236}">
                  <a16:creationId xmlns:a16="http://schemas.microsoft.com/office/drawing/2014/main" id="{137ED735-1741-4F8D-8984-80B2DC890032}"/>
                </a:ext>
              </a:extLst>
            </p:cNvPr>
            <p:cNvGrpSpPr/>
            <p:nvPr/>
          </p:nvGrpSpPr>
          <p:grpSpPr>
            <a:xfrm>
              <a:off x="4886325" y="1449411"/>
              <a:ext cx="2631795" cy="612847"/>
              <a:chOff x="4886325" y="1449411"/>
              <a:chExt cx="2631795" cy="612847"/>
            </a:xfrm>
          </p:grpSpPr>
          <p:sp>
            <p:nvSpPr>
              <p:cNvPr id="48" name="Rectangle: Rounded Corners 27">
                <a:extLst>
                  <a:ext uri="{FF2B5EF4-FFF2-40B4-BE49-F238E27FC236}">
                    <a16:creationId xmlns:a16="http://schemas.microsoft.com/office/drawing/2014/main" id="{770EA975-24A3-4F78-8D9A-B146500B8462}"/>
                  </a:ext>
                </a:extLst>
              </p:cNvPr>
              <p:cNvSpPr/>
              <p:nvPr/>
            </p:nvSpPr>
            <p:spPr>
              <a:xfrm>
                <a:off x="4886325" y="1449411"/>
                <a:ext cx="2631795" cy="612847"/>
              </a:xfrm>
              <a:prstGeom prst="roundRect">
                <a:avLst>
                  <a:gd name="adj" fmla="val 50000"/>
                </a:avLst>
              </a:prstGeom>
              <a:solidFill>
                <a:srgbClr val="9A743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Rectangle 28">
                <a:extLst>
                  <a:ext uri="{FF2B5EF4-FFF2-40B4-BE49-F238E27FC236}">
                    <a16:creationId xmlns:a16="http://schemas.microsoft.com/office/drawing/2014/main" id="{83BC1014-60DC-4FDF-AF21-91A35BEDFECA}"/>
                  </a:ext>
                </a:extLst>
              </p:cNvPr>
              <p:cNvSpPr/>
              <p:nvPr/>
            </p:nvSpPr>
            <p:spPr>
              <a:xfrm>
                <a:off x="4886325" y="1751097"/>
                <a:ext cx="313636" cy="311161"/>
              </a:xfrm>
              <a:prstGeom prst="rect">
                <a:avLst/>
              </a:prstGeom>
              <a:solidFill>
                <a:srgbClr val="9A743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67CDBC7-7236-4DE5-9A81-03AD35AEE001}"/>
              </a:ext>
            </a:extLst>
          </p:cNvPr>
          <p:cNvGrpSpPr/>
          <p:nvPr/>
        </p:nvGrpSpPr>
        <p:grpSpPr>
          <a:xfrm>
            <a:off x="6258855" y="4293461"/>
            <a:ext cx="4417774" cy="2078764"/>
            <a:chOff x="4884188" y="3716583"/>
            <a:chExt cx="3833358" cy="1803770"/>
          </a:xfrm>
        </p:grpSpPr>
        <p:grpSp>
          <p:nvGrpSpPr>
            <p:cNvPr id="53" name="Group 47">
              <a:extLst>
                <a:ext uri="{FF2B5EF4-FFF2-40B4-BE49-F238E27FC236}">
                  <a16:creationId xmlns:a16="http://schemas.microsoft.com/office/drawing/2014/main" id="{AAC320AB-349A-4FB0-B30F-E2123D5BED63}"/>
                </a:ext>
              </a:extLst>
            </p:cNvPr>
            <p:cNvGrpSpPr/>
            <p:nvPr/>
          </p:nvGrpSpPr>
          <p:grpSpPr>
            <a:xfrm>
              <a:off x="4886325" y="4018269"/>
              <a:ext cx="2631795" cy="619133"/>
              <a:chOff x="4886325" y="4018269"/>
              <a:chExt cx="2631795" cy="619133"/>
            </a:xfrm>
          </p:grpSpPr>
          <p:sp>
            <p:nvSpPr>
              <p:cNvPr id="71" name="Rectangle 33">
                <a:extLst>
                  <a:ext uri="{FF2B5EF4-FFF2-40B4-BE49-F238E27FC236}">
                    <a16:creationId xmlns:a16="http://schemas.microsoft.com/office/drawing/2014/main" id="{E276FDD5-9D71-414D-8918-6DF731AA4B08}"/>
                  </a:ext>
                </a:extLst>
              </p:cNvPr>
              <p:cNvSpPr/>
              <p:nvPr/>
            </p:nvSpPr>
            <p:spPr>
              <a:xfrm>
                <a:off x="4886325" y="4018269"/>
                <a:ext cx="1034488" cy="468139"/>
              </a:xfrm>
              <a:prstGeom prst="rect">
                <a:avLst/>
              </a:prstGeom>
              <a:solidFill>
                <a:srgbClr val="D1B0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2" name="Rectangle: Rounded Corners 34">
                <a:extLst>
                  <a:ext uri="{FF2B5EF4-FFF2-40B4-BE49-F238E27FC236}">
                    <a16:creationId xmlns:a16="http://schemas.microsoft.com/office/drawing/2014/main" id="{1884F1F7-E28B-4E47-9561-269DFE4DD68C}"/>
                  </a:ext>
                </a:extLst>
              </p:cNvPr>
              <p:cNvSpPr/>
              <p:nvPr/>
            </p:nvSpPr>
            <p:spPr>
              <a:xfrm>
                <a:off x="4886325" y="4329429"/>
                <a:ext cx="2631795" cy="307973"/>
              </a:xfrm>
              <a:prstGeom prst="roundRect">
                <a:avLst>
                  <a:gd name="adj" fmla="val 50000"/>
                </a:avLst>
              </a:prstGeom>
              <a:solidFill>
                <a:srgbClr val="C2975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54" name="Rectangle 35">
              <a:extLst>
                <a:ext uri="{FF2B5EF4-FFF2-40B4-BE49-F238E27FC236}">
                  <a16:creationId xmlns:a16="http://schemas.microsoft.com/office/drawing/2014/main" id="{BCFB6C74-13FF-46B1-A1FE-5AEC4042529D}"/>
                </a:ext>
              </a:extLst>
            </p:cNvPr>
            <p:cNvSpPr/>
            <p:nvPr/>
          </p:nvSpPr>
          <p:spPr>
            <a:xfrm>
              <a:off x="5116373" y="3946630"/>
              <a:ext cx="3601173" cy="15737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8580" rIns="137160" rtlCol="0" anchor="t"/>
            <a:lstStyle/>
            <a:p>
              <a:pPr algn="r"/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04</a:t>
              </a:r>
            </a:p>
          </p:txBody>
        </p:sp>
        <p:grpSp>
          <p:nvGrpSpPr>
            <p:cNvPr id="66" name="Group 48">
              <a:extLst>
                <a:ext uri="{FF2B5EF4-FFF2-40B4-BE49-F238E27FC236}">
                  <a16:creationId xmlns:a16="http://schemas.microsoft.com/office/drawing/2014/main" id="{354D6F7B-4B8A-4266-9EA8-6B8E3B43CFE7}"/>
                </a:ext>
              </a:extLst>
            </p:cNvPr>
            <p:cNvGrpSpPr/>
            <p:nvPr/>
          </p:nvGrpSpPr>
          <p:grpSpPr>
            <a:xfrm>
              <a:off x="4884188" y="3716583"/>
              <a:ext cx="2631795" cy="612847"/>
              <a:chOff x="4884188" y="3716583"/>
              <a:chExt cx="2631795" cy="612847"/>
            </a:xfrm>
          </p:grpSpPr>
          <p:sp>
            <p:nvSpPr>
              <p:cNvPr id="69" name="Rectangle: Rounded Corners 36">
                <a:extLst>
                  <a:ext uri="{FF2B5EF4-FFF2-40B4-BE49-F238E27FC236}">
                    <a16:creationId xmlns:a16="http://schemas.microsoft.com/office/drawing/2014/main" id="{55A7C4CE-E678-4F1C-A04C-060B0917816B}"/>
                  </a:ext>
                </a:extLst>
              </p:cNvPr>
              <p:cNvSpPr/>
              <p:nvPr/>
            </p:nvSpPr>
            <p:spPr>
              <a:xfrm>
                <a:off x="4884188" y="3716583"/>
                <a:ext cx="2631795" cy="612847"/>
              </a:xfrm>
              <a:prstGeom prst="roundRect">
                <a:avLst>
                  <a:gd name="adj" fmla="val 50000"/>
                </a:avLst>
              </a:prstGeom>
              <a:solidFill>
                <a:srgbClr val="D1B0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0" name="Rectangle 37">
                <a:extLst>
                  <a:ext uri="{FF2B5EF4-FFF2-40B4-BE49-F238E27FC236}">
                    <a16:creationId xmlns:a16="http://schemas.microsoft.com/office/drawing/2014/main" id="{DBFFD5A3-54F6-4144-8F0F-FD8BBF1F962D}"/>
                  </a:ext>
                </a:extLst>
              </p:cNvPr>
              <p:cNvSpPr/>
              <p:nvPr/>
            </p:nvSpPr>
            <p:spPr>
              <a:xfrm>
                <a:off x="4886325" y="4018269"/>
                <a:ext cx="313636" cy="311161"/>
              </a:xfrm>
              <a:prstGeom prst="rect">
                <a:avLst/>
              </a:prstGeom>
              <a:solidFill>
                <a:srgbClr val="D1B08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pic>
        <p:nvPicPr>
          <p:cNvPr id="3" name="Рисунок 2" descr="Монеты">
            <a:extLst>
              <a:ext uri="{FF2B5EF4-FFF2-40B4-BE49-F238E27FC236}">
                <a16:creationId xmlns:a16="http://schemas.microsoft.com/office/drawing/2014/main" id="{027B5545-8332-4540-A02E-7D546BEA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0242" y="2278965"/>
            <a:ext cx="1871712" cy="18717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3C01CE-DBD9-402E-852D-3AEB44E77637}"/>
              </a:ext>
            </a:extLst>
          </p:cNvPr>
          <p:cNvSpPr txBox="1"/>
          <p:nvPr/>
        </p:nvSpPr>
        <p:spPr>
          <a:xfrm>
            <a:off x="8133317" y="2037062"/>
            <a:ext cx="2103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cs typeface="Times New Roman" pitchFamily="18" charset="0"/>
              </a:rPr>
              <a:t>Субсидии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2B7DE37-C729-4CC9-AE41-62207F367C28}"/>
              </a:ext>
            </a:extLst>
          </p:cNvPr>
          <p:cNvSpPr txBox="1"/>
          <p:nvPr/>
        </p:nvSpPr>
        <p:spPr>
          <a:xfrm>
            <a:off x="2305933" y="4443890"/>
            <a:ext cx="2103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cs typeface="Times New Roman" pitchFamily="18" charset="0"/>
              </a:rPr>
              <a:t>Субвенции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9765034-28CF-4E52-9700-A97A7CFFFCE1}"/>
              </a:ext>
            </a:extLst>
          </p:cNvPr>
          <p:cNvSpPr txBox="1"/>
          <p:nvPr/>
        </p:nvSpPr>
        <p:spPr>
          <a:xfrm>
            <a:off x="1570314" y="2030408"/>
            <a:ext cx="2103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cs typeface="Times New Roman" pitchFamily="18" charset="0"/>
              </a:rPr>
              <a:t>Дотации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733D78B-7A94-4232-A300-E235AA1CF9C7}"/>
              </a:ext>
            </a:extLst>
          </p:cNvPr>
          <p:cNvSpPr txBox="1"/>
          <p:nvPr/>
        </p:nvSpPr>
        <p:spPr>
          <a:xfrm>
            <a:off x="6258855" y="4403627"/>
            <a:ext cx="292646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>
                <a:cs typeface="Times New Roman" pitchFamily="18" charset="0"/>
              </a:rPr>
              <a:t>Иные межбюджетные трансферты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6CC3A-6974-408A-930D-F321B61C8018}"/>
              </a:ext>
            </a:extLst>
          </p:cNvPr>
          <p:cNvSpPr txBox="1"/>
          <p:nvPr/>
        </p:nvSpPr>
        <p:spPr>
          <a:xfrm>
            <a:off x="7582246" y="2559951"/>
            <a:ext cx="3699017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583"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prstClr val="black"/>
                </a:solidFill>
                <a:cs typeface="Times New Roman" pitchFamily="18" charset="0"/>
              </a:rPr>
              <a:t>от лат. </a:t>
            </a:r>
            <a:r>
              <a:rPr lang="en-US" sz="1600" i="1" dirty="0" err="1">
                <a:solidFill>
                  <a:prstClr val="black"/>
                </a:solidFill>
                <a:cs typeface="Times New Roman" pitchFamily="18" charset="0"/>
              </a:rPr>
              <a:t>subsidium</a:t>
            </a:r>
            <a:r>
              <a:rPr lang="en-US" sz="1600" dirty="0">
                <a:solidFill>
                  <a:prstClr val="black"/>
                </a:solidFill>
                <a:cs typeface="Times New Roman" pitchFamily="18" charset="0"/>
              </a:rPr>
              <a:t> – </a:t>
            </a:r>
            <a:r>
              <a:rPr lang="ru-RU" sz="1600" dirty="0">
                <a:solidFill>
                  <a:prstClr val="black"/>
                </a:solidFill>
                <a:cs typeface="Times New Roman" pitchFamily="18" charset="0"/>
              </a:rPr>
              <a:t>помощь, поддержка. </a:t>
            </a:r>
          </a:p>
          <a:p>
            <a:pPr lvl="0" algn="ctr" defTabSz="914583">
              <a:lnSpc>
                <a:spcPct val="90000"/>
              </a:lnSpc>
              <a:spcBef>
                <a:spcPts val="1000"/>
              </a:spcBef>
            </a:pPr>
            <a:r>
              <a:rPr lang="ru-RU" sz="1600" dirty="0">
                <a:solidFill>
                  <a:prstClr val="black"/>
                </a:solidFill>
                <a:cs typeface="Times New Roman" pitchFamily="18" charset="0"/>
              </a:rPr>
              <a:t>Межбюджетные трансферты, предоставляемые в целях </a:t>
            </a:r>
            <a:r>
              <a:rPr lang="ru-RU" sz="1600" dirty="0" err="1">
                <a:solidFill>
                  <a:prstClr val="black"/>
                </a:solidFill>
                <a:cs typeface="Times New Roman" pitchFamily="18" charset="0"/>
              </a:rPr>
              <a:t>софинансирования</a:t>
            </a:r>
            <a:r>
              <a:rPr lang="ru-RU" sz="1600" dirty="0">
                <a:solidFill>
                  <a:prstClr val="black"/>
                </a:solidFill>
                <a:cs typeface="Times New Roman" pitchFamily="18" charset="0"/>
              </a:rPr>
              <a:t> расходных обязательств нижестоящего бюджета.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FE369E-15E5-4D0F-9627-E4A8D3273AEA}"/>
              </a:ext>
            </a:extLst>
          </p:cNvPr>
          <p:cNvSpPr txBox="1"/>
          <p:nvPr/>
        </p:nvSpPr>
        <p:spPr>
          <a:xfrm>
            <a:off x="1731683" y="5042118"/>
            <a:ext cx="40538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от лат. </a:t>
            </a:r>
            <a:r>
              <a:rPr lang="en-US" sz="1400" i="1" dirty="0" err="1">
                <a:solidFill>
                  <a:prstClr val="black"/>
                </a:solidFill>
                <a:cs typeface="Times New Roman" pitchFamily="18" charset="0"/>
              </a:rPr>
              <a:t>subvenre</a:t>
            </a:r>
            <a:r>
              <a:rPr lang="en-US" sz="1400" dirty="0">
                <a:solidFill>
                  <a:prstClr val="black"/>
                </a:solidFill>
                <a:cs typeface="Times New Roman" pitchFamily="18" charset="0"/>
              </a:rPr>
              <a:t> –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приходить на помощь.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Межбюджетные трансферты, предоставляемые в целях финансового обеспечения расходных обязательств муниципальных образований, возникающих при выполнении государственных полномочий, переданных для осуществления органам местного самоуправления в установленном порядке.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1E6C8B-4DB5-421A-97F4-3B6DF14B1994}"/>
              </a:ext>
            </a:extLst>
          </p:cNvPr>
          <p:cNvSpPr txBox="1"/>
          <p:nvPr/>
        </p:nvSpPr>
        <p:spPr>
          <a:xfrm>
            <a:off x="919682" y="2555418"/>
            <a:ext cx="3841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dirty="0">
                <a:solidFill>
                  <a:prstClr val="black"/>
                </a:solidFill>
                <a:cs typeface="Times New Roman" pitchFamily="18" charset="0"/>
              </a:rPr>
              <a:t>от лат. </a:t>
            </a:r>
            <a:r>
              <a:rPr lang="en-US" sz="1600" dirty="0" err="1">
                <a:solidFill>
                  <a:prstClr val="black"/>
                </a:solidFill>
                <a:cs typeface="Times New Roman" pitchFamily="18" charset="0"/>
              </a:rPr>
              <a:t>dotatio</a:t>
            </a:r>
            <a:r>
              <a:rPr lang="en-US" sz="1600" dirty="0">
                <a:solidFill>
                  <a:prstClr val="black"/>
                </a:solidFill>
                <a:cs typeface="Times New Roman" pitchFamily="18" charset="0"/>
              </a:rPr>
              <a:t> – </a:t>
            </a:r>
            <a:r>
              <a:rPr lang="ru-RU" sz="1600" dirty="0">
                <a:solidFill>
                  <a:prstClr val="black"/>
                </a:solidFill>
                <a:cs typeface="Times New Roman" pitchFamily="18" charset="0"/>
              </a:rPr>
              <a:t>дар, пожертвование.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определения конкретной цели их использования.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AD0484-0EDB-4C45-A6AE-332C3F397073}"/>
              </a:ext>
            </a:extLst>
          </p:cNvPr>
          <p:cNvSpPr txBox="1"/>
          <p:nvPr/>
        </p:nvSpPr>
        <p:spPr>
          <a:xfrm>
            <a:off x="6978000" y="5173889"/>
            <a:ext cx="3426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cs typeface="Times New Roman" pitchFamily="18" charset="0"/>
              </a:rPr>
              <a:t>Предоставляются на конкретные цели без условий долевого финансирования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1980420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4" grpId="0"/>
      <p:bldP spid="73" grpId="0"/>
      <p:bldP spid="74" grpId="0"/>
      <p:bldP spid="75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peech Bubble: Rectangle with Corners Rounded 4">
            <a:extLst>
              <a:ext uri="{FF2B5EF4-FFF2-40B4-BE49-F238E27FC236}">
                <a16:creationId xmlns:a16="http://schemas.microsoft.com/office/drawing/2014/main" id="{BE46E14F-2D7C-4911-A512-857EC69F4DC8}"/>
              </a:ext>
            </a:extLst>
          </p:cNvPr>
          <p:cNvSpPr/>
          <p:nvPr/>
        </p:nvSpPr>
        <p:spPr>
          <a:xfrm>
            <a:off x="782708" y="2389211"/>
            <a:ext cx="2049290" cy="2856792"/>
          </a:xfrm>
          <a:prstGeom prst="wedgeRoundRectCallout">
            <a:avLst>
              <a:gd name="adj1" fmla="val -9243"/>
              <a:gd name="adj2" fmla="val 57872"/>
              <a:gd name="adj3" fmla="val 16667"/>
            </a:avLst>
          </a:prstGeom>
          <a:solidFill>
            <a:srgbClr val="8362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Rectangle: Rounded Corners 5">
            <a:extLst>
              <a:ext uri="{FF2B5EF4-FFF2-40B4-BE49-F238E27FC236}">
                <a16:creationId xmlns:a16="http://schemas.microsoft.com/office/drawing/2014/main" id="{179168ED-580E-4FFB-AD0B-3A0BEB44FE1D}"/>
              </a:ext>
            </a:extLst>
          </p:cNvPr>
          <p:cNvSpPr/>
          <p:nvPr/>
        </p:nvSpPr>
        <p:spPr>
          <a:xfrm>
            <a:off x="581026" y="2187529"/>
            <a:ext cx="2049290" cy="2856792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Speech Bubble: Rectangle with Corners Rounded 9">
            <a:extLst>
              <a:ext uri="{FF2B5EF4-FFF2-40B4-BE49-F238E27FC236}">
                <a16:creationId xmlns:a16="http://schemas.microsoft.com/office/drawing/2014/main" id="{58890C17-42B6-4610-955C-8EF01F78A4E4}"/>
              </a:ext>
            </a:extLst>
          </p:cNvPr>
          <p:cNvSpPr/>
          <p:nvPr/>
        </p:nvSpPr>
        <p:spPr>
          <a:xfrm>
            <a:off x="3499484" y="3624214"/>
            <a:ext cx="2049290" cy="2856792"/>
          </a:xfrm>
          <a:prstGeom prst="wedgeRoundRectCallout">
            <a:avLst>
              <a:gd name="adj1" fmla="val -9243"/>
              <a:gd name="adj2" fmla="val 57872"/>
              <a:gd name="adj3" fmla="val 16667"/>
            </a:avLst>
          </a:prstGeom>
          <a:solidFill>
            <a:srgbClr val="D1B0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Rectangle: Rounded Corners 10">
            <a:extLst>
              <a:ext uri="{FF2B5EF4-FFF2-40B4-BE49-F238E27FC236}">
                <a16:creationId xmlns:a16="http://schemas.microsoft.com/office/drawing/2014/main" id="{4386D226-39C3-437F-A58A-F420C57BFCBD}"/>
              </a:ext>
            </a:extLst>
          </p:cNvPr>
          <p:cNvSpPr/>
          <p:nvPr/>
        </p:nvSpPr>
        <p:spPr>
          <a:xfrm>
            <a:off x="3297802" y="3422532"/>
            <a:ext cx="2049290" cy="2856792"/>
          </a:xfrm>
          <a:prstGeom prst="roundRect">
            <a:avLst/>
          </a:prstGeom>
          <a:noFill/>
          <a:ln w="38100">
            <a:solidFill>
              <a:srgbClr val="946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3" name="Speech Bubble: Rectangle with Corners Rounded 14">
            <a:extLst>
              <a:ext uri="{FF2B5EF4-FFF2-40B4-BE49-F238E27FC236}">
                <a16:creationId xmlns:a16="http://schemas.microsoft.com/office/drawing/2014/main" id="{DDFD58E9-14E2-4BF4-8F80-5DD7B0C2BF56}"/>
              </a:ext>
            </a:extLst>
          </p:cNvPr>
          <p:cNvSpPr/>
          <p:nvPr/>
        </p:nvSpPr>
        <p:spPr>
          <a:xfrm>
            <a:off x="6492485" y="2389211"/>
            <a:ext cx="2049290" cy="2856792"/>
          </a:xfrm>
          <a:prstGeom prst="wedgeRoundRectCallout">
            <a:avLst>
              <a:gd name="adj1" fmla="val -9243"/>
              <a:gd name="adj2" fmla="val 57872"/>
              <a:gd name="adj3" fmla="val 16667"/>
            </a:avLst>
          </a:prstGeom>
          <a:solidFill>
            <a:srgbClr val="8362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4" name="Rectangle: Rounded Corners 15">
            <a:extLst>
              <a:ext uri="{FF2B5EF4-FFF2-40B4-BE49-F238E27FC236}">
                <a16:creationId xmlns:a16="http://schemas.microsoft.com/office/drawing/2014/main" id="{85DC8D7E-0500-4535-9800-A63AD2A126D3}"/>
              </a:ext>
            </a:extLst>
          </p:cNvPr>
          <p:cNvSpPr/>
          <p:nvPr/>
        </p:nvSpPr>
        <p:spPr>
          <a:xfrm>
            <a:off x="6290803" y="2187529"/>
            <a:ext cx="2049290" cy="2856792"/>
          </a:xfrm>
          <a:prstGeom prst="roundRect">
            <a:avLst/>
          </a:prstGeom>
          <a:noFill/>
          <a:ln w="38100">
            <a:solidFill>
              <a:srgbClr val="783F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8" name="Speech Bubble: Rectangle with Corners Rounded 19">
            <a:extLst>
              <a:ext uri="{FF2B5EF4-FFF2-40B4-BE49-F238E27FC236}">
                <a16:creationId xmlns:a16="http://schemas.microsoft.com/office/drawing/2014/main" id="{371F6AA3-69F6-4C61-AC97-CAC551B16C7D}"/>
              </a:ext>
            </a:extLst>
          </p:cNvPr>
          <p:cNvSpPr/>
          <p:nvPr/>
        </p:nvSpPr>
        <p:spPr>
          <a:xfrm>
            <a:off x="9485486" y="3624214"/>
            <a:ext cx="2049290" cy="2856792"/>
          </a:xfrm>
          <a:prstGeom prst="wedgeRoundRectCallout">
            <a:avLst>
              <a:gd name="adj1" fmla="val -9243"/>
              <a:gd name="adj2" fmla="val 57872"/>
              <a:gd name="adj3" fmla="val 16667"/>
            </a:avLst>
          </a:prstGeom>
          <a:solidFill>
            <a:srgbClr val="D1B0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6" name="Rectangle: Rounded Corners 20">
            <a:extLst>
              <a:ext uri="{FF2B5EF4-FFF2-40B4-BE49-F238E27FC236}">
                <a16:creationId xmlns:a16="http://schemas.microsoft.com/office/drawing/2014/main" id="{6C4A3B18-7E99-45E3-84F7-487F0FEE02E0}"/>
              </a:ext>
            </a:extLst>
          </p:cNvPr>
          <p:cNvSpPr/>
          <p:nvPr/>
        </p:nvSpPr>
        <p:spPr>
          <a:xfrm>
            <a:off x="9283804" y="3422532"/>
            <a:ext cx="2049290" cy="2856792"/>
          </a:xfrm>
          <a:prstGeom prst="roundRect">
            <a:avLst/>
          </a:prstGeom>
          <a:noFill/>
          <a:ln w="38100">
            <a:solidFill>
              <a:srgbClr val="946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8" name="Freeform: Shape 23">
            <a:extLst>
              <a:ext uri="{FF2B5EF4-FFF2-40B4-BE49-F238E27FC236}">
                <a16:creationId xmlns:a16="http://schemas.microsoft.com/office/drawing/2014/main" id="{EB024544-229F-40B9-86E2-FC75AB2DCEBC}"/>
              </a:ext>
            </a:extLst>
          </p:cNvPr>
          <p:cNvSpPr/>
          <p:nvPr/>
        </p:nvSpPr>
        <p:spPr>
          <a:xfrm>
            <a:off x="1039171" y="2449161"/>
            <a:ext cx="609828" cy="461730"/>
          </a:xfrm>
          <a:custGeom>
            <a:avLst/>
            <a:gdLst>
              <a:gd name="connsiteX0" fmla="*/ 646514 w 696410"/>
              <a:gd name="connsiteY0" fmla="*/ 0 h 527284"/>
              <a:gd name="connsiteX1" fmla="*/ 674266 w 696410"/>
              <a:gd name="connsiteY1" fmla="*/ 1542 h 527284"/>
              <a:gd name="connsiteX2" fmla="*/ 690711 w 696410"/>
              <a:gd name="connsiteY2" fmla="*/ 6681 h 527284"/>
              <a:gd name="connsiteX3" fmla="*/ 696364 w 696410"/>
              <a:gd name="connsiteY3" fmla="*/ 16446 h 527284"/>
              <a:gd name="connsiteX4" fmla="*/ 691739 w 696410"/>
              <a:gd name="connsiteY4" fmla="*/ 30836 h 527284"/>
              <a:gd name="connsiteX5" fmla="*/ 557092 w 696410"/>
              <a:gd name="connsiteY5" fmla="*/ 313493 h 527284"/>
              <a:gd name="connsiteX6" fmla="*/ 557092 w 696410"/>
              <a:gd name="connsiteY6" fmla="*/ 443001 h 527284"/>
              <a:gd name="connsiteX7" fmla="*/ 551438 w 696410"/>
              <a:gd name="connsiteY7" fmla="*/ 486171 h 527284"/>
              <a:gd name="connsiteX8" fmla="*/ 533965 w 696410"/>
              <a:gd name="connsiteY8" fmla="*/ 511867 h 527284"/>
              <a:gd name="connsiteX9" fmla="*/ 504158 w 696410"/>
              <a:gd name="connsiteY9" fmla="*/ 524201 h 527284"/>
              <a:gd name="connsiteX10" fmla="*/ 461502 w 696410"/>
              <a:gd name="connsiteY10" fmla="*/ 527284 h 527284"/>
              <a:gd name="connsiteX11" fmla="*/ 419360 w 696410"/>
              <a:gd name="connsiteY11" fmla="*/ 524201 h 527284"/>
              <a:gd name="connsiteX12" fmla="*/ 390581 w 696410"/>
              <a:gd name="connsiteY12" fmla="*/ 511867 h 527284"/>
              <a:gd name="connsiteX13" fmla="*/ 373621 w 696410"/>
              <a:gd name="connsiteY13" fmla="*/ 486171 h 527284"/>
              <a:gd name="connsiteX14" fmla="*/ 367968 w 696410"/>
              <a:gd name="connsiteY14" fmla="*/ 443001 h 527284"/>
              <a:gd name="connsiteX15" fmla="*/ 371052 w 696410"/>
              <a:gd name="connsiteY15" fmla="*/ 385956 h 527284"/>
              <a:gd name="connsiteX16" fmla="*/ 380816 w 696410"/>
              <a:gd name="connsiteY16" fmla="*/ 336105 h 527284"/>
              <a:gd name="connsiteX17" fmla="*/ 399318 w 696410"/>
              <a:gd name="connsiteY17" fmla="*/ 289338 h 527284"/>
              <a:gd name="connsiteX18" fmla="*/ 427583 w 696410"/>
              <a:gd name="connsiteY18" fmla="*/ 240516 h 527284"/>
              <a:gd name="connsiteX19" fmla="*/ 566342 w 696410"/>
              <a:gd name="connsiteY19" fmla="*/ 29808 h 527284"/>
              <a:gd name="connsiteX20" fmla="*/ 577648 w 696410"/>
              <a:gd name="connsiteY20" fmla="*/ 16446 h 527284"/>
              <a:gd name="connsiteX21" fmla="*/ 593066 w 696410"/>
              <a:gd name="connsiteY21" fmla="*/ 7709 h 527284"/>
              <a:gd name="connsiteX22" fmla="*/ 615165 w 696410"/>
              <a:gd name="connsiteY22" fmla="*/ 2056 h 527284"/>
              <a:gd name="connsiteX23" fmla="*/ 646514 w 696410"/>
              <a:gd name="connsiteY23" fmla="*/ 0 h 527284"/>
              <a:gd name="connsiteX24" fmla="*/ 278546 w 696410"/>
              <a:gd name="connsiteY24" fmla="*/ 0 h 527284"/>
              <a:gd name="connsiteX25" fmla="*/ 305784 w 696410"/>
              <a:gd name="connsiteY25" fmla="*/ 1542 h 527284"/>
              <a:gd name="connsiteX26" fmla="*/ 322229 w 696410"/>
              <a:gd name="connsiteY26" fmla="*/ 6681 h 527284"/>
              <a:gd name="connsiteX27" fmla="*/ 327882 w 696410"/>
              <a:gd name="connsiteY27" fmla="*/ 16446 h 527284"/>
              <a:gd name="connsiteX28" fmla="*/ 323771 w 696410"/>
              <a:gd name="connsiteY28" fmla="*/ 30836 h 527284"/>
              <a:gd name="connsiteX29" fmla="*/ 189123 w 696410"/>
              <a:gd name="connsiteY29" fmla="*/ 313493 h 527284"/>
              <a:gd name="connsiteX30" fmla="*/ 189123 w 696410"/>
              <a:gd name="connsiteY30" fmla="*/ 443001 h 527284"/>
              <a:gd name="connsiteX31" fmla="*/ 183470 w 696410"/>
              <a:gd name="connsiteY31" fmla="*/ 486171 h 527284"/>
              <a:gd name="connsiteX32" fmla="*/ 165997 w 696410"/>
              <a:gd name="connsiteY32" fmla="*/ 511867 h 527284"/>
              <a:gd name="connsiteX33" fmla="*/ 136189 w 696410"/>
              <a:gd name="connsiteY33" fmla="*/ 524201 h 527284"/>
              <a:gd name="connsiteX34" fmla="*/ 93534 w 696410"/>
              <a:gd name="connsiteY34" fmla="*/ 527284 h 527284"/>
              <a:gd name="connsiteX35" fmla="*/ 51392 w 696410"/>
              <a:gd name="connsiteY35" fmla="*/ 524201 h 527284"/>
              <a:gd name="connsiteX36" fmla="*/ 22613 w 696410"/>
              <a:gd name="connsiteY36" fmla="*/ 511867 h 527284"/>
              <a:gd name="connsiteX37" fmla="*/ 5653 w 696410"/>
              <a:gd name="connsiteY37" fmla="*/ 486171 h 527284"/>
              <a:gd name="connsiteX38" fmla="*/ 0 w 696410"/>
              <a:gd name="connsiteY38" fmla="*/ 443001 h 527284"/>
              <a:gd name="connsiteX39" fmla="*/ 3084 w 696410"/>
              <a:gd name="connsiteY39" fmla="*/ 385956 h 527284"/>
              <a:gd name="connsiteX40" fmla="*/ 12848 w 696410"/>
              <a:gd name="connsiteY40" fmla="*/ 336105 h 527284"/>
              <a:gd name="connsiteX41" fmla="*/ 31349 w 696410"/>
              <a:gd name="connsiteY41" fmla="*/ 289338 h 527284"/>
              <a:gd name="connsiteX42" fmla="*/ 59615 w 696410"/>
              <a:gd name="connsiteY42" fmla="*/ 240516 h 527284"/>
              <a:gd name="connsiteX43" fmla="*/ 198374 w 696410"/>
              <a:gd name="connsiteY43" fmla="*/ 29808 h 527284"/>
              <a:gd name="connsiteX44" fmla="*/ 209680 w 696410"/>
              <a:gd name="connsiteY44" fmla="*/ 16446 h 527284"/>
              <a:gd name="connsiteX45" fmla="*/ 225098 w 696410"/>
              <a:gd name="connsiteY45" fmla="*/ 7709 h 527284"/>
              <a:gd name="connsiteX46" fmla="*/ 247197 w 696410"/>
              <a:gd name="connsiteY46" fmla="*/ 2056 h 527284"/>
              <a:gd name="connsiteX47" fmla="*/ 278546 w 696410"/>
              <a:gd name="connsiteY47" fmla="*/ 0 h 52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96410" h="527284">
                <a:moveTo>
                  <a:pt x="646514" y="0"/>
                </a:moveTo>
                <a:cubicBezTo>
                  <a:pt x="657478" y="0"/>
                  <a:pt x="666728" y="514"/>
                  <a:pt x="674266" y="1542"/>
                </a:cubicBezTo>
                <a:cubicBezTo>
                  <a:pt x="681803" y="2570"/>
                  <a:pt x="687285" y="4283"/>
                  <a:pt x="690711" y="6681"/>
                </a:cubicBezTo>
                <a:cubicBezTo>
                  <a:pt x="694137" y="9080"/>
                  <a:pt x="696022" y="12334"/>
                  <a:pt x="696364" y="16446"/>
                </a:cubicBezTo>
                <a:cubicBezTo>
                  <a:pt x="696707" y="20557"/>
                  <a:pt x="695165" y="25354"/>
                  <a:pt x="691739" y="30836"/>
                </a:cubicBezTo>
                <a:lnTo>
                  <a:pt x="557092" y="313493"/>
                </a:lnTo>
                <a:lnTo>
                  <a:pt x="557092" y="443001"/>
                </a:lnTo>
                <a:cubicBezTo>
                  <a:pt x="557092" y="460817"/>
                  <a:pt x="555207" y="475207"/>
                  <a:pt x="551438" y="486171"/>
                </a:cubicBezTo>
                <a:cubicBezTo>
                  <a:pt x="547670" y="497134"/>
                  <a:pt x="541845" y="505700"/>
                  <a:pt x="533965" y="511867"/>
                </a:cubicBezTo>
                <a:cubicBezTo>
                  <a:pt x="526085" y="518034"/>
                  <a:pt x="516149" y="522145"/>
                  <a:pt x="504158" y="524201"/>
                </a:cubicBezTo>
                <a:cubicBezTo>
                  <a:pt x="492166" y="526257"/>
                  <a:pt x="477948" y="527284"/>
                  <a:pt x="461502" y="527284"/>
                </a:cubicBezTo>
                <a:cubicBezTo>
                  <a:pt x="445057" y="527284"/>
                  <a:pt x="431009" y="526257"/>
                  <a:pt x="419360" y="524201"/>
                </a:cubicBezTo>
                <a:cubicBezTo>
                  <a:pt x="407712" y="522145"/>
                  <a:pt x="398118" y="518034"/>
                  <a:pt x="390581" y="511867"/>
                </a:cubicBezTo>
                <a:cubicBezTo>
                  <a:pt x="383043" y="505700"/>
                  <a:pt x="377390" y="497134"/>
                  <a:pt x="373621" y="486171"/>
                </a:cubicBezTo>
                <a:cubicBezTo>
                  <a:pt x="369853" y="475207"/>
                  <a:pt x="367968" y="460817"/>
                  <a:pt x="367968" y="443001"/>
                </a:cubicBezTo>
                <a:cubicBezTo>
                  <a:pt x="367968" y="422444"/>
                  <a:pt x="368996" y="403429"/>
                  <a:pt x="371052" y="385956"/>
                </a:cubicBezTo>
                <a:cubicBezTo>
                  <a:pt x="373107" y="368482"/>
                  <a:pt x="376362" y="351866"/>
                  <a:pt x="380816" y="336105"/>
                </a:cubicBezTo>
                <a:cubicBezTo>
                  <a:pt x="385270" y="320345"/>
                  <a:pt x="391437" y="304756"/>
                  <a:pt x="399318" y="289338"/>
                </a:cubicBezTo>
                <a:cubicBezTo>
                  <a:pt x="407198" y="273921"/>
                  <a:pt x="416620" y="257647"/>
                  <a:pt x="427583" y="240516"/>
                </a:cubicBezTo>
                <a:lnTo>
                  <a:pt x="566342" y="29808"/>
                </a:lnTo>
                <a:cubicBezTo>
                  <a:pt x="569768" y="24326"/>
                  <a:pt x="573537" y="19872"/>
                  <a:pt x="577648" y="16446"/>
                </a:cubicBezTo>
                <a:cubicBezTo>
                  <a:pt x="581760" y="13019"/>
                  <a:pt x="586899" y="10107"/>
                  <a:pt x="593066" y="7709"/>
                </a:cubicBezTo>
                <a:cubicBezTo>
                  <a:pt x="599233" y="5311"/>
                  <a:pt x="606599" y="3426"/>
                  <a:pt x="615165" y="2056"/>
                </a:cubicBezTo>
                <a:cubicBezTo>
                  <a:pt x="623730" y="685"/>
                  <a:pt x="634180" y="0"/>
                  <a:pt x="646514" y="0"/>
                </a:cubicBezTo>
                <a:close/>
                <a:moveTo>
                  <a:pt x="278546" y="0"/>
                </a:moveTo>
                <a:cubicBezTo>
                  <a:pt x="289509" y="0"/>
                  <a:pt x="298589" y="514"/>
                  <a:pt x="305784" y="1542"/>
                </a:cubicBezTo>
                <a:cubicBezTo>
                  <a:pt x="312979" y="2570"/>
                  <a:pt x="318460" y="4283"/>
                  <a:pt x="322229" y="6681"/>
                </a:cubicBezTo>
                <a:cubicBezTo>
                  <a:pt x="325998" y="9080"/>
                  <a:pt x="327882" y="12334"/>
                  <a:pt x="327882" y="16446"/>
                </a:cubicBezTo>
                <a:cubicBezTo>
                  <a:pt x="327882" y="20557"/>
                  <a:pt x="326512" y="25354"/>
                  <a:pt x="323771" y="30836"/>
                </a:cubicBezTo>
                <a:lnTo>
                  <a:pt x="189123" y="313493"/>
                </a:lnTo>
                <a:lnTo>
                  <a:pt x="189123" y="443001"/>
                </a:lnTo>
                <a:cubicBezTo>
                  <a:pt x="189123" y="460817"/>
                  <a:pt x="187239" y="475207"/>
                  <a:pt x="183470" y="486171"/>
                </a:cubicBezTo>
                <a:cubicBezTo>
                  <a:pt x="179701" y="497134"/>
                  <a:pt x="173877" y="505700"/>
                  <a:pt x="165997" y="511867"/>
                </a:cubicBezTo>
                <a:cubicBezTo>
                  <a:pt x="158117" y="518034"/>
                  <a:pt x="148181" y="522145"/>
                  <a:pt x="136189" y="524201"/>
                </a:cubicBezTo>
                <a:cubicBezTo>
                  <a:pt x="124198" y="526257"/>
                  <a:pt x="109979" y="527284"/>
                  <a:pt x="93534" y="527284"/>
                </a:cubicBezTo>
                <a:cubicBezTo>
                  <a:pt x="77088" y="527284"/>
                  <a:pt x="63041" y="526257"/>
                  <a:pt x="51392" y="524201"/>
                </a:cubicBezTo>
                <a:cubicBezTo>
                  <a:pt x="39743" y="522145"/>
                  <a:pt x="30150" y="518034"/>
                  <a:pt x="22613" y="511867"/>
                </a:cubicBezTo>
                <a:cubicBezTo>
                  <a:pt x="15075" y="505700"/>
                  <a:pt x="9422" y="497134"/>
                  <a:pt x="5653" y="486171"/>
                </a:cubicBezTo>
                <a:cubicBezTo>
                  <a:pt x="1884" y="475207"/>
                  <a:pt x="0" y="460817"/>
                  <a:pt x="0" y="443001"/>
                </a:cubicBezTo>
                <a:cubicBezTo>
                  <a:pt x="0" y="422444"/>
                  <a:pt x="1028" y="403429"/>
                  <a:pt x="3084" y="385956"/>
                </a:cubicBezTo>
                <a:cubicBezTo>
                  <a:pt x="5139" y="368482"/>
                  <a:pt x="8394" y="351866"/>
                  <a:pt x="12848" y="336105"/>
                </a:cubicBezTo>
                <a:cubicBezTo>
                  <a:pt x="17302" y="320345"/>
                  <a:pt x="23469" y="304756"/>
                  <a:pt x="31349" y="289338"/>
                </a:cubicBezTo>
                <a:cubicBezTo>
                  <a:pt x="39229" y="273921"/>
                  <a:pt x="48651" y="257647"/>
                  <a:pt x="59615" y="240516"/>
                </a:cubicBezTo>
                <a:lnTo>
                  <a:pt x="198374" y="29808"/>
                </a:lnTo>
                <a:cubicBezTo>
                  <a:pt x="201800" y="24326"/>
                  <a:pt x="205569" y="19872"/>
                  <a:pt x="209680" y="16446"/>
                </a:cubicBezTo>
                <a:cubicBezTo>
                  <a:pt x="213792" y="13019"/>
                  <a:pt x="218931" y="10107"/>
                  <a:pt x="225098" y="7709"/>
                </a:cubicBezTo>
                <a:cubicBezTo>
                  <a:pt x="231265" y="5311"/>
                  <a:pt x="238631" y="3426"/>
                  <a:pt x="247197" y="2056"/>
                </a:cubicBezTo>
                <a:cubicBezTo>
                  <a:pt x="255762" y="685"/>
                  <a:pt x="266212" y="0"/>
                  <a:pt x="278546" y="0"/>
                </a:cubicBezTo>
                <a:close/>
              </a:path>
            </a:pathLst>
          </a:custGeom>
          <a:solidFill>
            <a:srgbClr val="783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9" name="Freeform: Shape 24">
            <a:extLst>
              <a:ext uri="{FF2B5EF4-FFF2-40B4-BE49-F238E27FC236}">
                <a16:creationId xmlns:a16="http://schemas.microsoft.com/office/drawing/2014/main" id="{C2551A27-4FF0-4032-9748-9B4EBAC7BAA0}"/>
              </a:ext>
            </a:extLst>
          </p:cNvPr>
          <p:cNvSpPr/>
          <p:nvPr/>
        </p:nvSpPr>
        <p:spPr>
          <a:xfrm>
            <a:off x="3804912" y="3676684"/>
            <a:ext cx="609828" cy="461730"/>
          </a:xfrm>
          <a:custGeom>
            <a:avLst/>
            <a:gdLst>
              <a:gd name="connsiteX0" fmla="*/ 646514 w 696410"/>
              <a:gd name="connsiteY0" fmla="*/ 0 h 527284"/>
              <a:gd name="connsiteX1" fmla="*/ 674266 w 696410"/>
              <a:gd name="connsiteY1" fmla="*/ 1542 h 527284"/>
              <a:gd name="connsiteX2" fmla="*/ 690711 w 696410"/>
              <a:gd name="connsiteY2" fmla="*/ 6681 h 527284"/>
              <a:gd name="connsiteX3" fmla="*/ 696364 w 696410"/>
              <a:gd name="connsiteY3" fmla="*/ 16446 h 527284"/>
              <a:gd name="connsiteX4" fmla="*/ 691739 w 696410"/>
              <a:gd name="connsiteY4" fmla="*/ 30836 h 527284"/>
              <a:gd name="connsiteX5" fmla="*/ 557092 w 696410"/>
              <a:gd name="connsiteY5" fmla="*/ 313493 h 527284"/>
              <a:gd name="connsiteX6" fmla="*/ 557092 w 696410"/>
              <a:gd name="connsiteY6" fmla="*/ 443001 h 527284"/>
              <a:gd name="connsiteX7" fmla="*/ 551438 w 696410"/>
              <a:gd name="connsiteY7" fmla="*/ 486171 h 527284"/>
              <a:gd name="connsiteX8" fmla="*/ 533965 w 696410"/>
              <a:gd name="connsiteY8" fmla="*/ 511867 h 527284"/>
              <a:gd name="connsiteX9" fmla="*/ 504158 w 696410"/>
              <a:gd name="connsiteY9" fmla="*/ 524201 h 527284"/>
              <a:gd name="connsiteX10" fmla="*/ 461502 w 696410"/>
              <a:gd name="connsiteY10" fmla="*/ 527284 h 527284"/>
              <a:gd name="connsiteX11" fmla="*/ 419360 w 696410"/>
              <a:gd name="connsiteY11" fmla="*/ 524201 h 527284"/>
              <a:gd name="connsiteX12" fmla="*/ 390581 w 696410"/>
              <a:gd name="connsiteY12" fmla="*/ 511867 h 527284"/>
              <a:gd name="connsiteX13" fmla="*/ 373621 w 696410"/>
              <a:gd name="connsiteY13" fmla="*/ 486171 h 527284"/>
              <a:gd name="connsiteX14" fmla="*/ 367968 w 696410"/>
              <a:gd name="connsiteY14" fmla="*/ 443001 h 527284"/>
              <a:gd name="connsiteX15" fmla="*/ 371052 w 696410"/>
              <a:gd name="connsiteY15" fmla="*/ 385956 h 527284"/>
              <a:gd name="connsiteX16" fmla="*/ 380816 w 696410"/>
              <a:gd name="connsiteY16" fmla="*/ 336105 h 527284"/>
              <a:gd name="connsiteX17" fmla="*/ 399318 w 696410"/>
              <a:gd name="connsiteY17" fmla="*/ 289338 h 527284"/>
              <a:gd name="connsiteX18" fmla="*/ 427583 w 696410"/>
              <a:gd name="connsiteY18" fmla="*/ 240516 h 527284"/>
              <a:gd name="connsiteX19" fmla="*/ 566342 w 696410"/>
              <a:gd name="connsiteY19" fmla="*/ 29808 h 527284"/>
              <a:gd name="connsiteX20" fmla="*/ 577648 w 696410"/>
              <a:gd name="connsiteY20" fmla="*/ 16446 h 527284"/>
              <a:gd name="connsiteX21" fmla="*/ 593066 w 696410"/>
              <a:gd name="connsiteY21" fmla="*/ 7709 h 527284"/>
              <a:gd name="connsiteX22" fmla="*/ 615165 w 696410"/>
              <a:gd name="connsiteY22" fmla="*/ 2056 h 527284"/>
              <a:gd name="connsiteX23" fmla="*/ 646514 w 696410"/>
              <a:gd name="connsiteY23" fmla="*/ 0 h 527284"/>
              <a:gd name="connsiteX24" fmla="*/ 278546 w 696410"/>
              <a:gd name="connsiteY24" fmla="*/ 0 h 527284"/>
              <a:gd name="connsiteX25" fmla="*/ 305784 w 696410"/>
              <a:gd name="connsiteY25" fmla="*/ 1542 h 527284"/>
              <a:gd name="connsiteX26" fmla="*/ 322229 w 696410"/>
              <a:gd name="connsiteY26" fmla="*/ 6681 h 527284"/>
              <a:gd name="connsiteX27" fmla="*/ 327882 w 696410"/>
              <a:gd name="connsiteY27" fmla="*/ 16446 h 527284"/>
              <a:gd name="connsiteX28" fmla="*/ 323771 w 696410"/>
              <a:gd name="connsiteY28" fmla="*/ 30836 h 527284"/>
              <a:gd name="connsiteX29" fmla="*/ 189123 w 696410"/>
              <a:gd name="connsiteY29" fmla="*/ 313493 h 527284"/>
              <a:gd name="connsiteX30" fmla="*/ 189123 w 696410"/>
              <a:gd name="connsiteY30" fmla="*/ 443001 h 527284"/>
              <a:gd name="connsiteX31" fmla="*/ 183470 w 696410"/>
              <a:gd name="connsiteY31" fmla="*/ 486171 h 527284"/>
              <a:gd name="connsiteX32" fmla="*/ 165997 w 696410"/>
              <a:gd name="connsiteY32" fmla="*/ 511867 h 527284"/>
              <a:gd name="connsiteX33" fmla="*/ 136189 w 696410"/>
              <a:gd name="connsiteY33" fmla="*/ 524201 h 527284"/>
              <a:gd name="connsiteX34" fmla="*/ 93534 w 696410"/>
              <a:gd name="connsiteY34" fmla="*/ 527284 h 527284"/>
              <a:gd name="connsiteX35" fmla="*/ 51392 w 696410"/>
              <a:gd name="connsiteY35" fmla="*/ 524201 h 527284"/>
              <a:gd name="connsiteX36" fmla="*/ 22613 w 696410"/>
              <a:gd name="connsiteY36" fmla="*/ 511867 h 527284"/>
              <a:gd name="connsiteX37" fmla="*/ 5653 w 696410"/>
              <a:gd name="connsiteY37" fmla="*/ 486171 h 527284"/>
              <a:gd name="connsiteX38" fmla="*/ 0 w 696410"/>
              <a:gd name="connsiteY38" fmla="*/ 443001 h 527284"/>
              <a:gd name="connsiteX39" fmla="*/ 3084 w 696410"/>
              <a:gd name="connsiteY39" fmla="*/ 385956 h 527284"/>
              <a:gd name="connsiteX40" fmla="*/ 12848 w 696410"/>
              <a:gd name="connsiteY40" fmla="*/ 336105 h 527284"/>
              <a:gd name="connsiteX41" fmla="*/ 31349 w 696410"/>
              <a:gd name="connsiteY41" fmla="*/ 289338 h 527284"/>
              <a:gd name="connsiteX42" fmla="*/ 59615 w 696410"/>
              <a:gd name="connsiteY42" fmla="*/ 240516 h 527284"/>
              <a:gd name="connsiteX43" fmla="*/ 198374 w 696410"/>
              <a:gd name="connsiteY43" fmla="*/ 29808 h 527284"/>
              <a:gd name="connsiteX44" fmla="*/ 209680 w 696410"/>
              <a:gd name="connsiteY44" fmla="*/ 16446 h 527284"/>
              <a:gd name="connsiteX45" fmla="*/ 225098 w 696410"/>
              <a:gd name="connsiteY45" fmla="*/ 7709 h 527284"/>
              <a:gd name="connsiteX46" fmla="*/ 247197 w 696410"/>
              <a:gd name="connsiteY46" fmla="*/ 2056 h 527284"/>
              <a:gd name="connsiteX47" fmla="*/ 278546 w 696410"/>
              <a:gd name="connsiteY47" fmla="*/ 0 h 52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96410" h="527284">
                <a:moveTo>
                  <a:pt x="646514" y="0"/>
                </a:moveTo>
                <a:cubicBezTo>
                  <a:pt x="657478" y="0"/>
                  <a:pt x="666728" y="514"/>
                  <a:pt x="674266" y="1542"/>
                </a:cubicBezTo>
                <a:cubicBezTo>
                  <a:pt x="681803" y="2570"/>
                  <a:pt x="687285" y="4283"/>
                  <a:pt x="690711" y="6681"/>
                </a:cubicBezTo>
                <a:cubicBezTo>
                  <a:pt x="694137" y="9080"/>
                  <a:pt x="696022" y="12334"/>
                  <a:pt x="696364" y="16446"/>
                </a:cubicBezTo>
                <a:cubicBezTo>
                  <a:pt x="696707" y="20557"/>
                  <a:pt x="695165" y="25354"/>
                  <a:pt x="691739" y="30836"/>
                </a:cubicBezTo>
                <a:lnTo>
                  <a:pt x="557092" y="313493"/>
                </a:lnTo>
                <a:lnTo>
                  <a:pt x="557092" y="443001"/>
                </a:lnTo>
                <a:cubicBezTo>
                  <a:pt x="557092" y="460817"/>
                  <a:pt x="555207" y="475207"/>
                  <a:pt x="551438" y="486171"/>
                </a:cubicBezTo>
                <a:cubicBezTo>
                  <a:pt x="547670" y="497134"/>
                  <a:pt x="541845" y="505700"/>
                  <a:pt x="533965" y="511867"/>
                </a:cubicBezTo>
                <a:cubicBezTo>
                  <a:pt x="526085" y="518034"/>
                  <a:pt x="516149" y="522145"/>
                  <a:pt x="504158" y="524201"/>
                </a:cubicBezTo>
                <a:cubicBezTo>
                  <a:pt x="492166" y="526257"/>
                  <a:pt x="477948" y="527284"/>
                  <a:pt x="461502" y="527284"/>
                </a:cubicBezTo>
                <a:cubicBezTo>
                  <a:pt x="445057" y="527284"/>
                  <a:pt x="431009" y="526257"/>
                  <a:pt x="419360" y="524201"/>
                </a:cubicBezTo>
                <a:cubicBezTo>
                  <a:pt x="407712" y="522145"/>
                  <a:pt x="398118" y="518034"/>
                  <a:pt x="390581" y="511867"/>
                </a:cubicBezTo>
                <a:cubicBezTo>
                  <a:pt x="383043" y="505700"/>
                  <a:pt x="377390" y="497134"/>
                  <a:pt x="373621" y="486171"/>
                </a:cubicBezTo>
                <a:cubicBezTo>
                  <a:pt x="369853" y="475207"/>
                  <a:pt x="367968" y="460817"/>
                  <a:pt x="367968" y="443001"/>
                </a:cubicBezTo>
                <a:cubicBezTo>
                  <a:pt x="367968" y="422444"/>
                  <a:pt x="368996" y="403429"/>
                  <a:pt x="371052" y="385956"/>
                </a:cubicBezTo>
                <a:cubicBezTo>
                  <a:pt x="373107" y="368482"/>
                  <a:pt x="376362" y="351866"/>
                  <a:pt x="380816" y="336105"/>
                </a:cubicBezTo>
                <a:cubicBezTo>
                  <a:pt x="385270" y="320345"/>
                  <a:pt x="391437" y="304756"/>
                  <a:pt x="399318" y="289338"/>
                </a:cubicBezTo>
                <a:cubicBezTo>
                  <a:pt x="407198" y="273921"/>
                  <a:pt x="416620" y="257647"/>
                  <a:pt x="427583" y="240516"/>
                </a:cubicBezTo>
                <a:lnTo>
                  <a:pt x="566342" y="29808"/>
                </a:lnTo>
                <a:cubicBezTo>
                  <a:pt x="569768" y="24326"/>
                  <a:pt x="573537" y="19872"/>
                  <a:pt x="577648" y="16446"/>
                </a:cubicBezTo>
                <a:cubicBezTo>
                  <a:pt x="581760" y="13019"/>
                  <a:pt x="586899" y="10107"/>
                  <a:pt x="593066" y="7709"/>
                </a:cubicBezTo>
                <a:cubicBezTo>
                  <a:pt x="599233" y="5311"/>
                  <a:pt x="606599" y="3426"/>
                  <a:pt x="615165" y="2056"/>
                </a:cubicBezTo>
                <a:cubicBezTo>
                  <a:pt x="623730" y="685"/>
                  <a:pt x="634180" y="0"/>
                  <a:pt x="646514" y="0"/>
                </a:cubicBezTo>
                <a:close/>
                <a:moveTo>
                  <a:pt x="278546" y="0"/>
                </a:moveTo>
                <a:cubicBezTo>
                  <a:pt x="289509" y="0"/>
                  <a:pt x="298589" y="514"/>
                  <a:pt x="305784" y="1542"/>
                </a:cubicBezTo>
                <a:cubicBezTo>
                  <a:pt x="312979" y="2570"/>
                  <a:pt x="318460" y="4283"/>
                  <a:pt x="322229" y="6681"/>
                </a:cubicBezTo>
                <a:cubicBezTo>
                  <a:pt x="325998" y="9080"/>
                  <a:pt x="327882" y="12334"/>
                  <a:pt x="327882" y="16446"/>
                </a:cubicBezTo>
                <a:cubicBezTo>
                  <a:pt x="327882" y="20557"/>
                  <a:pt x="326512" y="25354"/>
                  <a:pt x="323771" y="30836"/>
                </a:cubicBezTo>
                <a:lnTo>
                  <a:pt x="189123" y="313493"/>
                </a:lnTo>
                <a:lnTo>
                  <a:pt x="189123" y="443001"/>
                </a:lnTo>
                <a:cubicBezTo>
                  <a:pt x="189123" y="460817"/>
                  <a:pt x="187239" y="475207"/>
                  <a:pt x="183470" y="486171"/>
                </a:cubicBezTo>
                <a:cubicBezTo>
                  <a:pt x="179701" y="497134"/>
                  <a:pt x="173877" y="505700"/>
                  <a:pt x="165997" y="511867"/>
                </a:cubicBezTo>
                <a:cubicBezTo>
                  <a:pt x="158117" y="518034"/>
                  <a:pt x="148181" y="522145"/>
                  <a:pt x="136189" y="524201"/>
                </a:cubicBezTo>
                <a:cubicBezTo>
                  <a:pt x="124198" y="526257"/>
                  <a:pt x="109979" y="527284"/>
                  <a:pt x="93534" y="527284"/>
                </a:cubicBezTo>
                <a:cubicBezTo>
                  <a:pt x="77088" y="527284"/>
                  <a:pt x="63041" y="526257"/>
                  <a:pt x="51392" y="524201"/>
                </a:cubicBezTo>
                <a:cubicBezTo>
                  <a:pt x="39743" y="522145"/>
                  <a:pt x="30150" y="518034"/>
                  <a:pt x="22613" y="511867"/>
                </a:cubicBezTo>
                <a:cubicBezTo>
                  <a:pt x="15075" y="505700"/>
                  <a:pt x="9422" y="497134"/>
                  <a:pt x="5653" y="486171"/>
                </a:cubicBezTo>
                <a:cubicBezTo>
                  <a:pt x="1884" y="475207"/>
                  <a:pt x="0" y="460817"/>
                  <a:pt x="0" y="443001"/>
                </a:cubicBezTo>
                <a:cubicBezTo>
                  <a:pt x="0" y="422444"/>
                  <a:pt x="1028" y="403429"/>
                  <a:pt x="3084" y="385956"/>
                </a:cubicBezTo>
                <a:cubicBezTo>
                  <a:pt x="5139" y="368482"/>
                  <a:pt x="8394" y="351866"/>
                  <a:pt x="12848" y="336105"/>
                </a:cubicBezTo>
                <a:cubicBezTo>
                  <a:pt x="17302" y="320345"/>
                  <a:pt x="23469" y="304756"/>
                  <a:pt x="31349" y="289338"/>
                </a:cubicBezTo>
                <a:cubicBezTo>
                  <a:pt x="39229" y="273921"/>
                  <a:pt x="48651" y="257647"/>
                  <a:pt x="59615" y="240516"/>
                </a:cubicBezTo>
                <a:lnTo>
                  <a:pt x="198374" y="29808"/>
                </a:lnTo>
                <a:cubicBezTo>
                  <a:pt x="201800" y="24326"/>
                  <a:pt x="205569" y="19872"/>
                  <a:pt x="209680" y="16446"/>
                </a:cubicBezTo>
                <a:cubicBezTo>
                  <a:pt x="213792" y="13019"/>
                  <a:pt x="218931" y="10107"/>
                  <a:pt x="225098" y="7709"/>
                </a:cubicBezTo>
                <a:cubicBezTo>
                  <a:pt x="231265" y="5311"/>
                  <a:pt x="238631" y="3426"/>
                  <a:pt x="247197" y="2056"/>
                </a:cubicBezTo>
                <a:cubicBezTo>
                  <a:pt x="255762" y="685"/>
                  <a:pt x="266212" y="0"/>
                  <a:pt x="278546" y="0"/>
                </a:cubicBezTo>
                <a:close/>
              </a:path>
            </a:pathLst>
          </a:custGeom>
          <a:solidFill>
            <a:srgbClr val="946F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0" name="Freeform: Shape 25">
            <a:extLst>
              <a:ext uri="{FF2B5EF4-FFF2-40B4-BE49-F238E27FC236}">
                <a16:creationId xmlns:a16="http://schemas.microsoft.com/office/drawing/2014/main" id="{85FC2E4F-D231-4297-B405-3BC885749A3B}"/>
              </a:ext>
            </a:extLst>
          </p:cNvPr>
          <p:cNvSpPr/>
          <p:nvPr/>
        </p:nvSpPr>
        <p:spPr>
          <a:xfrm>
            <a:off x="6749380" y="2441679"/>
            <a:ext cx="609828" cy="461730"/>
          </a:xfrm>
          <a:custGeom>
            <a:avLst/>
            <a:gdLst>
              <a:gd name="connsiteX0" fmla="*/ 646514 w 696410"/>
              <a:gd name="connsiteY0" fmla="*/ 0 h 527284"/>
              <a:gd name="connsiteX1" fmla="*/ 674266 w 696410"/>
              <a:gd name="connsiteY1" fmla="*/ 1542 h 527284"/>
              <a:gd name="connsiteX2" fmla="*/ 690711 w 696410"/>
              <a:gd name="connsiteY2" fmla="*/ 6681 h 527284"/>
              <a:gd name="connsiteX3" fmla="*/ 696364 w 696410"/>
              <a:gd name="connsiteY3" fmla="*/ 16446 h 527284"/>
              <a:gd name="connsiteX4" fmla="*/ 691739 w 696410"/>
              <a:gd name="connsiteY4" fmla="*/ 30836 h 527284"/>
              <a:gd name="connsiteX5" fmla="*/ 557092 w 696410"/>
              <a:gd name="connsiteY5" fmla="*/ 313493 h 527284"/>
              <a:gd name="connsiteX6" fmla="*/ 557092 w 696410"/>
              <a:gd name="connsiteY6" fmla="*/ 443001 h 527284"/>
              <a:gd name="connsiteX7" fmla="*/ 551438 w 696410"/>
              <a:gd name="connsiteY7" fmla="*/ 486171 h 527284"/>
              <a:gd name="connsiteX8" fmla="*/ 533965 w 696410"/>
              <a:gd name="connsiteY8" fmla="*/ 511867 h 527284"/>
              <a:gd name="connsiteX9" fmla="*/ 504158 w 696410"/>
              <a:gd name="connsiteY9" fmla="*/ 524201 h 527284"/>
              <a:gd name="connsiteX10" fmla="*/ 461502 w 696410"/>
              <a:gd name="connsiteY10" fmla="*/ 527284 h 527284"/>
              <a:gd name="connsiteX11" fmla="*/ 419360 w 696410"/>
              <a:gd name="connsiteY11" fmla="*/ 524201 h 527284"/>
              <a:gd name="connsiteX12" fmla="*/ 390581 w 696410"/>
              <a:gd name="connsiteY12" fmla="*/ 511867 h 527284"/>
              <a:gd name="connsiteX13" fmla="*/ 373621 w 696410"/>
              <a:gd name="connsiteY13" fmla="*/ 486171 h 527284"/>
              <a:gd name="connsiteX14" fmla="*/ 367968 w 696410"/>
              <a:gd name="connsiteY14" fmla="*/ 443001 h 527284"/>
              <a:gd name="connsiteX15" fmla="*/ 371052 w 696410"/>
              <a:gd name="connsiteY15" fmla="*/ 385956 h 527284"/>
              <a:gd name="connsiteX16" fmla="*/ 380816 w 696410"/>
              <a:gd name="connsiteY16" fmla="*/ 336105 h 527284"/>
              <a:gd name="connsiteX17" fmla="*/ 399318 w 696410"/>
              <a:gd name="connsiteY17" fmla="*/ 289338 h 527284"/>
              <a:gd name="connsiteX18" fmla="*/ 427583 w 696410"/>
              <a:gd name="connsiteY18" fmla="*/ 240516 h 527284"/>
              <a:gd name="connsiteX19" fmla="*/ 566342 w 696410"/>
              <a:gd name="connsiteY19" fmla="*/ 29808 h 527284"/>
              <a:gd name="connsiteX20" fmla="*/ 577648 w 696410"/>
              <a:gd name="connsiteY20" fmla="*/ 16446 h 527284"/>
              <a:gd name="connsiteX21" fmla="*/ 593066 w 696410"/>
              <a:gd name="connsiteY21" fmla="*/ 7709 h 527284"/>
              <a:gd name="connsiteX22" fmla="*/ 615165 w 696410"/>
              <a:gd name="connsiteY22" fmla="*/ 2056 h 527284"/>
              <a:gd name="connsiteX23" fmla="*/ 646514 w 696410"/>
              <a:gd name="connsiteY23" fmla="*/ 0 h 527284"/>
              <a:gd name="connsiteX24" fmla="*/ 278546 w 696410"/>
              <a:gd name="connsiteY24" fmla="*/ 0 h 527284"/>
              <a:gd name="connsiteX25" fmla="*/ 305784 w 696410"/>
              <a:gd name="connsiteY25" fmla="*/ 1542 h 527284"/>
              <a:gd name="connsiteX26" fmla="*/ 322229 w 696410"/>
              <a:gd name="connsiteY26" fmla="*/ 6681 h 527284"/>
              <a:gd name="connsiteX27" fmla="*/ 327882 w 696410"/>
              <a:gd name="connsiteY27" fmla="*/ 16446 h 527284"/>
              <a:gd name="connsiteX28" fmla="*/ 323771 w 696410"/>
              <a:gd name="connsiteY28" fmla="*/ 30836 h 527284"/>
              <a:gd name="connsiteX29" fmla="*/ 189123 w 696410"/>
              <a:gd name="connsiteY29" fmla="*/ 313493 h 527284"/>
              <a:gd name="connsiteX30" fmla="*/ 189123 w 696410"/>
              <a:gd name="connsiteY30" fmla="*/ 443001 h 527284"/>
              <a:gd name="connsiteX31" fmla="*/ 183470 w 696410"/>
              <a:gd name="connsiteY31" fmla="*/ 486171 h 527284"/>
              <a:gd name="connsiteX32" fmla="*/ 165997 w 696410"/>
              <a:gd name="connsiteY32" fmla="*/ 511867 h 527284"/>
              <a:gd name="connsiteX33" fmla="*/ 136189 w 696410"/>
              <a:gd name="connsiteY33" fmla="*/ 524201 h 527284"/>
              <a:gd name="connsiteX34" fmla="*/ 93534 w 696410"/>
              <a:gd name="connsiteY34" fmla="*/ 527284 h 527284"/>
              <a:gd name="connsiteX35" fmla="*/ 51392 w 696410"/>
              <a:gd name="connsiteY35" fmla="*/ 524201 h 527284"/>
              <a:gd name="connsiteX36" fmla="*/ 22613 w 696410"/>
              <a:gd name="connsiteY36" fmla="*/ 511867 h 527284"/>
              <a:gd name="connsiteX37" fmla="*/ 5653 w 696410"/>
              <a:gd name="connsiteY37" fmla="*/ 486171 h 527284"/>
              <a:gd name="connsiteX38" fmla="*/ 0 w 696410"/>
              <a:gd name="connsiteY38" fmla="*/ 443001 h 527284"/>
              <a:gd name="connsiteX39" fmla="*/ 3084 w 696410"/>
              <a:gd name="connsiteY39" fmla="*/ 385956 h 527284"/>
              <a:gd name="connsiteX40" fmla="*/ 12848 w 696410"/>
              <a:gd name="connsiteY40" fmla="*/ 336105 h 527284"/>
              <a:gd name="connsiteX41" fmla="*/ 31349 w 696410"/>
              <a:gd name="connsiteY41" fmla="*/ 289338 h 527284"/>
              <a:gd name="connsiteX42" fmla="*/ 59615 w 696410"/>
              <a:gd name="connsiteY42" fmla="*/ 240516 h 527284"/>
              <a:gd name="connsiteX43" fmla="*/ 198374 w 696410"/>
              <a:gd name="connsiteY43" fmla="*/ 29808 h 527284"/>
              <a:gd name="connsiteX44" fmla="*/ 209680 w 696410"/>
              <a:gd name="connsiteY44" fmla="*/ 16446 h 527284"/>
              <a:gd name="connsiteX45" fmla="*/ 225098 w 696410"/>
              <a:gd name="connsiteY45" fmla="*/ 7709 h 527284"/>
              <a:gd name="connsiteX46" fmla="*/ 247197 w 696410"/>
              <a:gd name="connsiteY46" fmla="*/ 2056 h 527284"/>
              <a:gd name="connsiteX47" fmla="*/ 278546 w 696410"/>
              <a:gd name="connsiteY47" fmla="*/ 0 h 52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96410" h="527284">
                <a:moveTo>
                  <a:pt x="646514" y="0"/>
                </a:moveTo>
                <a:cubicBezTo>
                  <a:pt x="657478" y="0"/>
                  <a:pt x="666728" y="514"/>
                  <a:pt x="674266" y="1542"/>
                </a:cubicBezTo>
                <a:cubicBezTo>
                  <a:pt x="681803" y="2570"/>
                  <a:pt x="687285" y="4283"/>
                  <a:pt x="690711" y="6681"/>
                </a:cubicBezTo>
                <a:cubicBezTo>
                  <a:pt x="694137" y="9080"/>
                  <a:pt x="696022" y="12334"/>
                  <a:pt x="696364" y="16446"/>
                </a:cubicBezTo>
                <a:cubicBezTo>
                  <a:pt x="696707" y="20557"/>
                  <a:pt x="695165" y="25354"/>
                  <a:pt x="691739" y="30836"/>
                </a:cubicBezTo>
                <a:lnTo>
                  <a:pt x="557092" y="313493"/>
                </a:lnTo>
                <a:lnTo>
                  <a:pt x="557092" y="443001"/>
                </a:lnTo>
                <a:cubicBezTo>
                  <a:pt x="557092" y="460817"/>
                  <a:pt x="555207" y="475207"/>
                  <a:pt x="551438" y="486171"/>
                </a:cubicBezTo>
                <a:cubicBezTo>
                  <a:pt x="547670" y="497134"/>
                  <a:pt x="541845" y="505700"/>
                  <a:pt x="533965" y="511867"/>
                </a:cubicBezTo>
                <a:cubicBezTo>
                  <a:pt x="526085" y="518034"/>
                  <a:pt x="516149" y="522145"/>
                  <a:pt x="504158" y="524201"/>
                </a:cubicBezTo>
                <a:cubicBezTo>
                  <a:pt x="492166" y="526257"/>
                  <a:pt x="477948" y="527284"/>
                  <a:pt x="461502" y="527284"/>
                </a:cubicBezTo>
                <a:cubicBezTo>
                  <a:pt x="445057" y="527284"/>
                  <a:pt x="431009" y="526257"/>
                  <a:pt x="419360" y="524201"/>
                </a:cubicBezTo>
                <a:cubicBezTo>
                  <a:pt x="407712" y="522145"/>
                  <a:pt x="398118" y="518034"/>
                  <a:pt x="390581" y="511867"/>
                </a:cubicBezTo>
                <a:cubicBezTo>
                  <a:pt x="383043" y="505700"/>
                  <a:pt x="377390" y="497134"/>
                  <a:pt x="373621" y="486171"/>
                </a:cubicBezTo>
                <a:cubicBezTo>
                  <a:pt x="369853" y="475207"/>
                  <a:pt x="367968" y="460817"/>
                  <a:pt x="367968" y="443001"/>
                </a:cubicBezTo>
                <a:cubicBezTo>
                  <a:pt x="367968" y="422444"/>
                  <a:pt x="368996" y="403429"/>
                  <a:pt x="371052" y="385956"/>
                </a:cubicBezTo>
                <a:cubicBezTo>
                  <a:pt x="373107" y="368482"/>
                  <a:pt x="376362" y="351866"/>
                  <a:pt x="380816" y="336105"/>
                </a:cubicBezTo>
                <a:cubicBezTo>
                  <a:pt x="385270" y="320345"/>
                  <a:pt x="391437" y="304756"/>
                  <a:pt x="399318" y="289338"/>
                </a:cubicBezTo>
                <a:cubicBezTo>
                  <a:pt x="407198" y="273921"/>
                  <a:pt x="416620" y="257647"/>
                  <a:pt x="427583" y="240516"/>
                </a:cubicBezTo>
                <a:lnTo>
                  <a:pt x="566342" y="29808"/>
                </a:lnTo>
                <a:cubicBezTo>
                  <a:pt x="569768" y="24326"/>
                  <a:pt x="573537" y="19872"/>
                  <a:pt x="577648" y="16446"/>
                </a:cubicBezTo>
                <a:cubicBezTo>
                  <a:pt x="581760" y="13019"/>
                  <a:pt x="586899" y="10107"/>
                  <a:pt x="593066" y="7709"/>
                </a:cubicBezTo>
                <a:cubicBezTo>
                  <a:pt x="599233" y="5311"/>
                  <a:pt x="606599" y="3426"/>
                  <a:pt x="615165" y="2056"/>
                </a:cubicBezTo>
                <a:cubicBezTo>
                  <a:pt x="623730" y="685"/>
                  <a:pt x="634180" y="0"/>
                  <a:pt x="646514" y="0"/>
                </a:cubicBezTo>
                <a:close/>
                <a:moveTo>
                  <a:pt x="278546" y="0"/>
                </a:moveTo>
                <a:cubicBezTo>
                  <a:pt x="289509" y="0"/>
                  <a:pt x="298589" y="514"/>
                  <a:pt x="305784" y="1542"/>
                </a:cubicBezTo>
                <a:cubicBezTo>
                  <a:pt x="312979" y="2570"/>
                  <a:pt x="318460" y="4283"/>
                  <a:pt x="322229" y="6681"/>
                </a:cubicBezTo>
                <a:cubicBezTo>
                  <a:pt x="325998" y="9080"/>
                  <a:pt x="327882" y="12334"/>
                  <a:pt x="327882" y="16446"/>
                </a:cubicBezTo>
                <a:cubicBezTo>
                  <a:pt x="327882" y="20557"/>
                  <a:pt x="326512" y="25354"/>
                  <a:pt x="323771" y="30836"/>
                </a:cubicBezTo>
                <a:lnTo>
                  <a:pt x="189123" y="313493"/>
                </a:lnTo>
                <a:lnTo>
                  <a:pt x="189123" y="443001"/>
                </a:lnTo>
                <a:cubicBezTo>
                  <a:pt x="189123" y="460817"/>
                  <a:pt x="187239" y="475207"/>
                  <a:pt x="183470" y="486171"/>
                </a:cubicBezTo>
                <a:cubicBezTo>
                  <a:pt x="179701" y="497134"/>
                  <a:pt x="173877" y="505700"/>
                  <a:pt x="165997" y="511867"/>
                </a:cubicBezTo>
                <a:cubicBezTo>
                  <a:pt x="158117" y="518034"/>
                  <a:pt x="148181" y="522145"/>
                  <a:pt x="136189" y="524201"/>
                </a:cubicBezTo>
                <a:cubicBezTo>
                  <a:pt x="124198" y="526257"/>
                  <a:pt x="109979" y="527284"/>
                  <a:pt x="93534" y="527284"/>
                </a:cubicBezTo>
                <a:cubicBezTo>
                  <a:pt x="77088" y="527284"/>
                  <a:pt x="63041" y="526257"/>
                  <a:pt x="51392" y="524201"/>
                </a:cubicBezTo>
                <a:cubicBezTo>
                  <a:pt x="39743" y="522145"/>
                  <a:pt x="30150" y="518034"/>
                  <a:pt x="22613" y="511867"/>
                </a:cubicBezTo>
                <a:cubicBezTo>
                  <a:pt x="15075" y="505700"/>
                  <a:pt x="9422" y="497134"/>
                  <a:pt x="5653" y="486171"/>
                </a:cubicBezTo>
                <a:cubicBezTo>
                  <a:pt x="1884" y="475207"/>
                  <a:pt x="0" y="460817"/>
                  <a:pt x="0" y="443001"/>
                </a:cubicBezTo>
                <a:cubicBezTo>
                  <a:pt x="0" y="422444"/>
                  <a:pt x="1028" y="403429"/>
                  <a:pt x="3084" y="385956"/>
                </a:cubicBezTo>
                <a:cubicBezTo>
                  <a:pt x="5139" y="368482"/>
                  <a:pt x="8394" y="351866"/>
                  <a:pt x="12848" y="336105"/>
                </a:cubicBezTo>
                <a:cubicBezTo>
                  <a:pt x="17302" y="320345"/>
                  <a:pt x="23469" y="304756"/>
                  <a:pt x="31349" y="289338"/>
                </a:cubicBezTo>
                <a:cubicBezTo>
                  <a:pt x="39229" y="273921"/>
                  <a:pt x="48651" y="257647"/>
                  <a:pt x="59615" y="240516"/>
                </a:cubicBezTo>
                <a:lnTo>
                  <a:pt x="198374" y="29808"/>
                </a:lnTo>
                <a:cubicBezTo>
                  <a:pt x="201800" y="24326"/>
                  <a:pt x="205569" y="19872"/>
                  <a:pt x="209680" y="16446"/>
                </a:cubicBezTo>
                <a:cubicBezTo>
                  <a:pt x="213792" y="13019"/>
                  <a:pt x="218931" y="10107"/>
                  <a:pt x="225098" y="7709"/>
                </a:cubicBezTo>
                <a:cubicBezTo>
                  <a:pt x="231265" y="5311"/>
                  <a:pt x="238631" y="3426"/>
                  <a:pt x="247197" y="2056"/>
                </a:cubicBezTo>
                <a:cubicBezTo>
                  <a:pt x="255762" y="685"/>
                  <a:pt x="266212" y="0"/>
                  <a:pt x="278546" y="0"/>
                </a:cubicBezTo>
                <a:close/>
              </a:path>
            </a:pathLst>
          </a:custGeom>
          <a:solidFill>
            <a:srgbClr val="783F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1" name="Freeform: Shape 26">
            <a:extLst>
              <a:ext uri="{FF2B5EF4-FFF2-40B4-BE49-F238E27FC236}">
                <a16:creationId xmlns:a16="http://schemas.microsoft.com/office/drawing/2014/main" id="{C5284D96-6639-4A90-B38F-BF2D28419F3F}"/>
              </a:ext>
            </a:extLst>
          </p:cNvPr>
          <p:cNvSpPr/>
          <p:nvPr/>
        </p:nvSpPr>
        <p:spPr>
          <a:xfrm>
            <a:off x="9742381" y="3684166"/>
            <a:ext cx="609828" cy="461730"/>
          </a:xfrm>
          <a:custGeom>
            <a:avLst/>
            <a:gdLst>
              <a:gd name="connsiteX0" fmla="*/ 646514 w 696410"/>
              <a:gd name="connsiteY0" fmla="*/ 0 h 527284"/>
              <a:gd name="connsiteX1" fmla="*/ 674266 w 696410"/>
              <a:gd name="connsiteY1" fmla="*/ 1542 h 527284"/>
              <a:gd name="connsiteX2" fmla="*/ 690711 w 696410"/>
              <a:gd name="connsiteY2" fmla="*/ 6681 h 527284"/>
              <a:gd name="connsiteX3" fmla="*/ 696364 w 696410"/>
              <a:gd name="connsiteY3" fmla="*/ 16446 h 527284"/>
              <a:gd name="connsiteX4" fmla="*/ 691739 w 696410"/>
              <a:gd name="connsiteY4" fmla="*/ 30836 h 527284"/>
              <a:gd name="connsiteX5" fmla="*/ 557092 w 696410"/>
              <a:gd name="connsiteY5" fmla="*/ 313493 h 527284"/>
              <a:gd name="connsiteX6" fmla="*/ 557092 w 696410"/>
              <a:gd name="connsiteY6" fmla="*/ 443001 h 527284"/>
              <a:gd name="connsiteX7" fmla="*/ 551438 w 696410"/>
              <a:gd name="connsiteY7" fmla="*/ 486171 h 527284"/>
              <a:gd name="connsiteX8" fmla="*/ 533965 w 696410"/>
              <a:gd name="connsiteY8" fmla="*/ 511867 h 527284"/>
              <a:gd name="connsiteX9" fmla="*/ 504158 w 696410"/>
              <a:gd name="connsiteY9" fmla="*/ 524201 h 527284"/>
              <a:gd name="connsiteX10" fmla="*/ 461502 w 696410"/>
              <a:gd name="connsiteY10" fmla="*/ 527284 h 527284"/>
              <a:gd name="connsiteX11" fmla="*/ 419360 w 696410"/>
              <a:gd name="connsiteY11" fmla="*/ 524201 h 527284"/>
              <a:gd name="connsiteX12" fmla="*/ 390581 w 696410"/>
              <a:gd name="connsiteY12" fmla="*/ 511867 h 527284"/>
              <a:gd name="connsiteX13" fmla="*/ 373621 w 696410"/>
              <a:gd name="connsiteY13" fmla="*/ 486171 h 527284"/>
              <a:gd name="connsiteX14" fmla="*/ 367968 w 696410"/>
              <a:gd name="connsiteY14" fmla="*/ 443001 h 527284"/>
              <a:gd name="connsiteX15" fmla="*/ 371052 w 696410"/>
              <a:gd name="connsiteY15" fmla="*/ 385956 h 527284"/>
              <a:gd name="connsiteX16" fmla="*/ 380816 w 696410"/>
              <a:gd name="connsiteY16" fmla="*/ 336105 h 527284"/>
              <a:gd name="connsiteX17" fmla="*/ 399318 w 696410"/>
              <a:gd name="connsiteY17" fmla="*/ 289338 h 527284"/>
              <a:gd name="connsiteX18" fmla="*/ 427583 w 696410"/>
              <a:gd name="connsiteY18" fmla="*/ 240516 h 527284"/>
              <a:gd name="connsiteX19" fmla="*/ 566342 w 696410"/>
              <a:gd name="connsiteY19" fmla="*/ 29808 h 527284"/>
              <a:gd name="connsiteX20" fmla="*/ 577648 w 696410"/>
              <a:gd name="connsiteY20" fmla="*/ 16446 h 527284"/>
              <a:gd name="connsiteX21" fmla="*/ 593066 w 696410"/>
              <a:gd name="connsiteY21" fmla="*/ 7709 h 527284"/>
              <a:gd name="connsiteX22" fmla="*/ 615165 w 696410"/>
              <a:gd name="connsiteY22" fmla="*/ 2056 h 527284"/>
              <a:gd name="connsiteX23" fmla="*/ 646514 w 696410"/>
              <a:gd name="connsiteY23" fmla="*/ 0 h 527284"/>
              <a:gd name="connsiteX24" fmla="*/ 278546 w 696410"/>
              <a:gd name="connsiteY24" fmla="*/ 0 h 527284"/>
              <a:gd name="connsiteX25" fmla="*/ 305784 w 696410"/>
              <a:gd name="connsiteY25" fmla="*/ 1542 h 527284"/>
              <a:gd name="connsiteX26" fmla="*/ 322229 w 696410"/>
              <a:gd name="connsiteY26" fmla="*/ 6681 h 527284"/>
              <a:gd name="connsiteX27" fmla="*/ 327882 w 696410"/>
              <a:gd name="connsiteY27" fmla="*/ 16446 h 527284"/>
              <a:gd name="connsiteX28" fmla="*/ 323771 w 696410"/>
              <a:gd name="connsiteY28" fmla="*/ 30836 h 527284"/>
              <a:gd name="connsiteX29" fmla="*/ 189123 w 696410"/>
              <a:gd name="connsiteY29" fmla="*/ 313493 h 527284"/>
              <a:gd name="connsiteX30" fmla="*/ 189123 w 696410"/>
              <a:gd name="connsiteY30" fmla="*/ 443001 h 527284"/>
              <a:gd name="connsiteX31" fmla="*/ 183470 w 696410"/>
              <a:gd name="connsiteY31" fmla="*/ 486171 h 527284"/>
              <a:gd name="connsiteX32" fmla="*/ 165997 w 696410"/>
              <a:gd name="connsiteY32" fmla="*/ 511867 h 527284"/>
              <a:gd name="connsiteX33" fmla="*/ 136189 w 696410"/>
              <a:gd name="connsiteY33" fmla="*/ 524201 h 527284"/>
              <a:gd name="connsiteX34" fmla="*/ 93534 w 696410"/>
              <a:gd name="connsiteY34" fmla="*/ 527284 h 527284"/>
              <a:gd name="connsiteX35" fmla="*/ 51392 w 696410"/>
              <a:gd name="connsiteY35" fmla="*/ 524201 h 527284"/>
              <a:gd name="connsiteX36" fmla="*/ 22613 w 696410"/>
              <a:gd name="connsiteY36" fmla="*/ 511867 h 527284"/>
              <a:gd name="connsiteX37" fmla="*/ 5653 w 696410"/>
              <a:gd name="connsiteY37" fmla="*/ 486171 h 527284"/>
              <a:gd name="connsiteX38" fmla="*/ 0 w 696410"/>
              <a:gd name="connsiteY38" fmla="*/ 443001 h 527284"/>
              <a:gd name="connsiteX39" fmla="*/ 3084 w 696410"/>
              <a:gd name="connsiteY39" fmla="*/ 385956 h 527284"/>
              <a:gd name="connsiteX40" fmla="*/ 12848 w 696410"/>
              <a:gd name="connsiteY40" fmla="*/ 336105 h 527284"/>
              <a:gd name="connsiteX41" fmla="*/ 31349 w 696410"/>
              <a:gd name="connsiteY41" fmla="*/ 289338 h 527284"/>
              <a:gd name="connsiteX42" fmla="*/ 59615 w 696410"/>
              <a:gd name="connsiteY42" fmla="*/ 240516 h 527284"/>
              <a:gd name="connsiteX43" fmla="*/ 198374 w 696410"/>
              <a:gd name="connsiteY43" fmla="*/ 29808 h 527284"/>
              <a:gd name="connsiteX44" fmla="*/ 209680 w 696410"/>
              <a:gd name="connsiteY44" fmla="*/ 16446 h 527284"/>
              <a:gd name="connsiteX45" fmla="*/ 225098 w 696410"/>
              <a:gd name="connsiteY45" fmla="*/ 7709 h 527284"/>
              <a:gd name="connsiteX46" fmla="*/ 247197 w 696410"/>
              <a:gd name="connsiteY46" fmla="*/ 2056 h 527284"/>
              <a:gd name="connsiteX47" fmla="*/ 278546 w 696410"/>
              <a:gd name="connsiteY47" fmla="*/ 0 h 52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96410" h="527284">
                <a:moveTo>
                  <a:pt x="646514" y="0"/>
                </a:moveTo>
                <a:cubicBezTo>
                  <a:pt x="657478" y="0"/>
                  <a:pt x="666728" y="514"/>
                  <a:pt x="674266" y="1542"/>
                </a:cubicBezTo>
                <a:cubicBezTo>
                  <a:pt x="681803" y="2570"/>
                  <a:pt x="687285" y="4283"/>
                  <a:pt x="690711" y="6681"/>
                </a:cubicBezTo>
                <a:cubicBezTo>
                  <a:pt x="694137" y="9080"/>
                  <a:pt x="696022" y="12334"/>
                  <a:pt x="696364" y="16446"/>
                </a:cubicBezTo>
                <a:cubicBezTo>
                  <a:pt x="696707" y="20557"/>
                  <a:pt x="695165" y="25354"/>
                  <a:pt x="691739" y="30836"/>
                </a:cubicBezTo>
                <a:lnTo>
                  <a:pt x="557092" y="313493"/>
                </a:lnTo>
                <a:lnTo>
                  <a:pt x="557092" y="443001"/>
                </a:lnTo>
                <a:cubicBezTo>
                  <a:pt x="557092" y="460817"/>
                  <a:pt x="555207" y="475207"/>
                  <a:pt x="551438" y="486171"/>
                </a:cubicBezTo>
                <a:cubicBezTo>
                  <a:pt x="547670" y="497134"/>
                  <a:pt x="541845" y="505700"/>
                  <a:pt x="533965" y="511867"/>
                </a:cubicBezTo>
                <a:cubicBezTo>
                  <a:pt x="526085" y="518034"/>
                  <a:pt x="516149" y="522145"/>
                  <a:pt x="504158" y="524201"/>
                </a:cubicBezTo>
                <a:cubicBezTo>
                  <a:pt x="492166" y="526257"/>
                  <a:pt x="477948" y="527284"/>
                  <a:pt x="461502" y="527284"/>
                </a:cubicBezTo>
                <a:cubicBezTo>
                  <a:pt x="445057" y="527284"/>
                  <a:pt x="431009" y="526257"/>
                  <a:pt x="419360" y="524201"/>
                </a:cubicBezTo>
                <a:cubicBezTo>
                  <a:pt x="407712" y="522145"/>
                  <a:pt x="398118" y="518034"/>
                  <a:pt x="390581" y="511867"/>
                </a:cubicBezTo>
                <a:cubicBezTo>
                  <a:pt x="383043" y="505700"/>
                  <a:pt x="377390" y="497134"/>
                  <a:pt x="373621" y="486171"/>
                </a:cubicBezTo>
                <a:cubicBezTo>
                  <a:pt x="369853" y="475207"/>
                  <a:pt x="367968" y="460817"/>
                  <a:pt x="367968" y="443001"/>
                </a:cubicBezTo>
                <a:cubicBezTo>
                  <a:pt x="367968" y="422444"/>
                  <a:pt x="368996" y="403429"/>
                  <a:pt x="371052" y="385956"/>
                </a:cubicBezTo>
                <a:cubicBezTo>
                  <a:pt x="373107" y="368482"/>
                  <a:pt x="376362" y="351866"/>
                  <a:pt x="380816" y="336105"/>
                </a:cubicBezTo>
                <a:cubicBezTo>
                  <a:pt x="385270" y="320345"/>
                  <a:pt x="391437" y="304756"/>
                  <a:pt x="399318" y="289338"/>
                </a:cubicBezTo>
                <a:cubicBezTo>
                  <a:pt x="407198" y="273921"/>
                  <a:pt x="416620" y="257647"/>
                  <a:pt x="427583" y="240516"/>
                </a:cubicBezTo>
                <a:lnTo>
                  <a:pt x="566342" y="29808"/>
                </a:lnTo>
                <a:cubicBezTo>
                  <a:pt x="569768" y="24326"/>
                  <a:pt x="573537" y="19872"/>
                  <a:pt x="577648" y="16446"/>
                </a:cubicBezTo>
                <a:cubicBezTo>
                  <a:pt x="581760" y="13019"/>
                  <a:pt x="586899" y="10107"/>
                  <a:pt x="593066" y="7709"/>
                </a:cubicBezTo>
                <a:cubicBezTo>
                  <a:pt x="599233" y="5311"/>
                  <a:pt x="606599" y="3426"/>
                  <a:pt x="615165" y="2056"/>
                </a:cubicBezTo>
                <a:cubicBezTo>
                  <a:pt x="623730" y="685"/>
                  <a:pt x="634180" y="0"/>
                  <a:pt x="646514" y="0"/>
                </a:cubicBezTo>
                <a:close/>
                <a:moveTo>
                  <a:pt x="278546" y="0"/>
                </a:moveTo>
                <a:cubicBezTo>
                  <a:pt x="289509" y="0"/>
                  <a:pt x="298589" y="514"/>
                  <a:pt x="305784" y="1542"/>
                </a:cubicBezTo>
                <a:cubicBezTo>
                  <a:pt x="312979" y="2570"/>
                  <a:pt x="318460" y="4283"/>
                  <a:pt x="322229" y="6681"/>
                </a:cubicBezTo>
                <a:cubicBezTo>
                  <a:pt x="325998" y="9080"/>
                  <a:pt x="327882" y="12334"/>
                  <a:pt x="327882" y="16446"/>
                </a:cubicBezTo>
                <a:cubicBezTo>
                  <a:pt x="327882" y="20557"/>
                  <a:pt x="326512" y="25354"/>
                  <a:pt x="323771" y="30836"/>
                </a:cubicBezTo>
                <a:lnTo>
                  <a:pt x="189123" y="313493"/>
                </a:lnTo>
                <a:lnTo>
                  <a:pt x="189123" y="443001"/>
                </a:lnTo>
                <a:cubicBezTo>
                  <a:pt x="189123" y="460817"/>
                  <a:pt x="187239" y="475207"/>
                  <a:pt x="183470" y="486171"/>
                </a:cubicBezTo>
                <a:cubicBezTo>
                  <a:pt x="179701" y="497134"/>
                  <a:pt x="173877" y="505700"/>
                  <a:pt x="165997" y="511867"/>
                </a:cubicBezTo>
                <a:cubicBezTo>
                  <a:pt x="158117" y="518034"/>
                  <a:pt x="148181" y="522145"/>
                  <a:pt x="136189" y="524201"/>
                </a:cubicBezTo>
                <a:cubicBezTo>
                  <a:pt x="124198" y="526257"/>
                  <a:pt x="109979" y="527284"/>
                  <a:pt x="93534" y="527284"/>
                </a:cubicBezTo>
                <a:cubicBezTo>
                  <a:pt x="77088" y="527284"/>
                  <a:pt x="63041" y="526257"/>
                  <a:pt x="51392" y="524201"/>
                </a:cubicBezTo>
                <a:cubicBezTo>
                  <a:pt x="39743" y="522145"/>
                  <a:pt x="30150" y="518034"/>
                  <a:pt x="22613" y="511867"/>
                </a:cubicBezTo>
                <a:cubicBezTo>
                  <a:pt x="15075" y="505700"/>
                  <a:pt x="9422" y="497134"/>
                  <a:pt x="5653" y="486171"/>
                </a:cubicBezTo>
                <a:cubicBezTo>
                  <a:pt x="1884" y="475207"/>
                  <a:pt x="0" y="460817"/>
                  <a:pt x="0" y="443001"/>
                </a:cubicBezTo>
                <a:cubicBezTo>
                  <a:pt x="0" y="422444"/>
                  <a:pt x="1028" y="403429"/>
                  <a:pt x="3084" y="385956"/>
                </a:cubicBezTo>
                <a:cubicBezTo>
                  <a:pt x="5139" y="368482"/>
                  <a:pt x="8394" y="351866"/>
                  <a:pt x="12848" y="336105"/>
                </a:cubicBezTo>
                <a:cubicBezTo>
                  <a:pt x="17302" y="320345"/>
                  <a:pt x="23469" y="304756"/>
                  <a:pt x="31349" y="289338"/>
                </a:cubicBezTo>
                <a:cubicBezTo>
                  <a:pt x="39229" y="273921"/>
                  <a:pt x="48651" y="257647"/>
                  <a:pt x="59615" y="240516"/>
                </a:cubicBezTo>
                <a:lnTo>
                  <a:pt x="198374" y="29808"/>
                </a:lnTo>
                <a:cubicBezTo>
                  <a:pt x="201800" y="24326"/>
                  <a:pt x="205569" y="19872"/>
                  <a:pt x="209680" y="16446"/>
                </a:cubicBezTo>
                <a:cubicBezTo>
                  <a:pt x="213792" y="13019"/>
                  <a:pt x="218931" y="10107"/>
                  <a:pt x="225098" y="7709"/>
                </a:cubicBezTo>
                <a:cubicBezTo>
                  <a:pt x="231265" y="5311"/>
                  <a:pt x="238631" y="3426"/>
                  <a:pt x="247197" y="2056"/>
                </a:cubicBezTo>
                <a:cubicBezTo>
                  <a:pt x="255762" y="685"/>
                  <a:pt x="266212" y="0"/>
                  <a:pt x="278546" y="0"/>
                </a:cubicBezTo>
                <a:close/>
              </a:path>
            </a:pathLst>
          </a:custGeom>
          <a:solidFill>
            <a:srgbClr val="946F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DA581F5-F7CD-404F-A72E-AD7090F345BA}"/>
              </a:ext>
            </a:extLst>
          </p:cNvPr>
          <p:cNvSpPr txBox="1"/>
          <p:nvPr/>
        </p:nvSpPr>
        <p:spPr>
          <a:xfrm>
            <a:off x="466725" y="38100"/>
            <a:ext cx="1114425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3000" b="1" dirty="0"/>
              <a:t>Основные факторы формирования доходов бюджета на 2025 год </a:t>
            </a:r>
          </a:p>
          <a:p>
            <a:pPr lvl="0" algn="ctr">
              <a:lnSpc>
                <a:spcPct val="80000"/>
              </a:lnSpc>
            </a:pPr>
            <a:r>
              <a:rPr lang="ru-RU" sz="3000" b="1" dirty="0"/>
              <a:t>и плановый период 2026 и 2027 годов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A5C90A-ECC7-4C33-99CB-12CDA58F619E}"/>
              </a:ext>
            </a:extLst>
          </p:cNvPr>
          <p:cNvSpPr txBox="1"/>
          <p:nvPr/>
        </p:nvSpPr>
        <p:spPr>
          <a:xfrm>
            <a:off x="757309" y="3030655"/>
            <a:ext cx="19372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Обеспечение исполнения плановых назначений по доходам в условиях применения ЕНС (специального счёта для погашения обязательств перед бюджетом)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6516BF7-A1A8-4E5A-9CBF-AB7EAC0AEBC3}"/>
              </a:ext>
            </a:extLst>
          </p:cNvPr>
          <p:cNvSpPr txBox="1"/>
          <p:nvPr/>
        </p:nvSpPr>
        <p:spPr>
          <a:xfrm>
            <a:off x="6582143" y="3120476"/>
            <a:ext cx="1757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500" b="1" dirty="0">
                <a:solidFill>
                  <a:schemeClr val="bg1"/>
                </a:solidFill>
                <a:cs typeface="Times New Roman" panose="02020603050405020304" pitchFamily="18" charset="0"/>
              </a:rPr>
              <a:t>Использование всех имеющихся резервов дополнительных поступлений в бюджет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4852D64-608D-42B1-B36A-84D23DF429F6}"/>
              </a:ext>
            </a:extLst>
          </p:cNvPr>
          <p:cNvSpPr txBox="1"/>
          <p:nvPr/>
        </p:nvSpPr>
        <p:spPr>
          <a:xfrm>
            <a:off x="3499484" y="4455506"/>
            <a:ext cx="182583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500" b="1" dirty="0">
                <a:cs typeface="Times New Roman" panose="02020603050405020304" pitchFamily="18" charset="0"/>
              </a:rPr>
              <a:t>Усиление мер по погашению и урегулированию задолженности в бюджет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D88804F-C3B8-488E-98FE-AFEB53312FB7}"/>
              </a:ext>
            </a:extLst>
          </p:cNvPr>
          <p:cNvSpPr txBox="1"/>
          <p:nvPr/>
        </p:nvSpPr>
        <p:spPr>
          <a:xfrm>
            <a:off x="9492072" y="4455505"/>
            <a:ext cx="1825831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sz="1500" b="1" dirty="0">
                <a:cs typeface="Times New Roman" panose="02020603050405020304" pitchFamily="18" charset="0"/>
              </a:rPr>
              <a:t>Улучшение качества администрирования доходов с использованием ГИС «Электронный бюджет»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92BD90-61C0-46EC-BB4B-D47E692DF9C6}"/>
              </a:ext>
            </a:extLst>
          </p:cNvPr>
          <p:cNvSpPr/>
          <p:nvPr/>
        </p:nvSpPr>
        <p:spPr>
          <a:xfrm>
            <a:off x="796006" y="835224"/>
            <a:ext cx="57861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ea typeface="Times New Roman" panose="02020603050405020304" pitchFamily="18" charset="0"/>
              </a:rPr>
              <a:t>Формирование проекта бюджета осуществлялось исходя из ожидаемых итогов исполнения бюджета 2024 года, и обновленных планов развития города.</a:t>
            </a:r>
            <a:endParaRPr lang="ru-RU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90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00">
        <p:dissolve/>
      </p:transition>
    </mc:Choice>
    <mc:Fallback xmlns="">
      <p:transition spd="slow" advClick="0" advTm="2000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B0C5A4F-8F75-4D96-AD30-B76CAE040378}"/>
              </a:ext>
            </a:extLst>
          </p:cNvPr>
          <p:cNvGrpSpPr/>
          <p:nvPr/>
        </p:nvGrpSpPr>
        <p:grpSpPr>
          <a:xfrm>
            <a:off x="696597" y="1606447"/>
            <a:ext cx="6109756" cy="4712872"/>
            <a:chOff x="344566" y="1644870"/>
            <a:chExt cx="6109756" cy="4712872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C39A8183-8A74-406D-B684-5DF6A5438D70}"/>
                </a:ext>
              </a:extLst>
            </p:cNvPr>
            <p:cNvGrpSpPr/>
            <p:nvPr/>
          </p:nvGrpSpPr>
          <p:grpSpPr>
            <a:xfrm>
              <a:off x="344566" y="1644870"/>
              <a:ext cx="6109756" cy="4712872"/>
              <a:chOff x="3646113" y="1782265"/>
              <a:chExt cx="4575974" cy="4085387"/>
            </a:xfrm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AE45CD2F-686D-41A9-9A75-7EFE9C64CB91}"/>
                  </a:ext>
                </a:extLst>
              </p:cNvPr>
              <p:cNvSpPr/>
              <p:nvPr/>
            </p:nvSpPr>
            <p:spPr bwMode="auto">
              <a:xfrm>
                <a:off x="3646113" y="4953732"/>
                <a:ext cx="4575974" cy="598361"/>
              </a:xfrm>
              <a:custGeom>
                <a:avLst/>
                <a:gdLst>
                  <a:gd name="T0" fmla="*/ 5805 w 5805"/>
                  <a:gd name="T1" fmla="*/ 401 h 401"/>
                  <a:gd name="T2" fmla="*/ 0 w 5805"/>
                  <a:gd name="T3" fmla="*/ 401 h 401"/>
                  <a:gd name="T4" fmla="*/ 280 w 5805"/>
                  <a:gd name="T5" fmla="*/ 0 h 401"/>
                  <a:gd name="T6" fmla="*/ 5508 w 5805"/>
                  <a:gd name="T7" fmla="*/ 0 h 401"/>
                  <a:gd name="T8" fmla="*/ 5805 w 5805"/>
                  <a:gd name="T9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05" h="401">
                    <a:moveTo>
                      <a:pt x="5805" y="401"/>
                    </a:moveTo>
                    <a:lnTo>
                      <a:pt x="0" y="401"/>
                    </a:lnTo>
                    <a:lnTo>
                      <a:pt x="280" y="0"/>
                    </a:lnTo>
                    <a:lnTo>
                      <a:pt x="5508" y="0"/>
                    </a:lnTo>
                    <a:lnTo>
                      <a:pt x="5805" y="401"/>
                    </a:lnTo>
                    <a:close/>
                  </a:path>
                </a:pathLst>
              </a:custGeom>
              <a:solidFill>
                <a:srgbClr val="D2D0D0"/>
              </a:solidFill>
              <a:ln>
                <a:noFill/>
              </a:ln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grpSp>
            <p:nvGrpSpPr>
              <p:cNvPr id="26" name="Group 7">
                <a:extLst>
                  <a:ext uri="{FF2B5EF4-FFF2-40B4-BE49-F238E27FC236}">
                    <a16:creationId xmlns:a16="http://schemas.microsoft.com/office/drawing/2014/main" id="{83A2485A-F3C9-46D5-BEC7-AC940AF8F3B5}"/>
                  </a:ext>
                </a:extLst>
              </p:cNvPr>
              <p:cNvGrpSpPr/>
              <p:nvPr/>
            </p:nvGrpSpPr>
            <p:grpSpPr>
              <a:xfrm>
                <a:off x="6177518" y="2396187"/>
                <a:ext cx="627844" cy="2949042"/>
                <a:chOff x="3185318" y="2510693"/>
                <a:chExt cx="667953" cy="3137443"/>
              </a:xfrm>
            </p:grpSpPr>
            <p:sp>
              <p:nvSpPr>
                <p:cNvPr id="35" name="Freeform 8">
                  <a:extLst>
                    <a:ext uri="{FF2B5EF4-FFF2-40B4-BE49-F238E27FC236}">
                      <a16:creationId xmlns:a16="http://schemas.microsoft.com/office/drawing/2014/main" id="{A5777573-BBD4-4563-8A79-6EB26DDDA84E}"/>
                    </a:ext>
                  </a:extLst>
                </p:cNvPr>
                <p:cNvSpPr/>
                <p:nvPr/>
              </p:nvSpPr>
              <p:spPr bwMode="auto">
                <a:xfrm>
                  <a:off x="3185318" y="2510693"/>
                  <a:ext cx="404812" cy="3137443"/>
                </a:xfrm>
                <a:custGeom>
                  <a:avLst/>
                  <a:gdLst>
                    <a:gd name="T0" fmla="*/ 255 w 255"/>
                    <a:gd name="T1" fmla="*/ 1996 h 1996"/>
                    <a:gd name="T2" fmla="*/ 0 w 255"/>
                    <a:gd name="T3" fmla="*/ 1919 h 1996"/>
                    <a:gd name="T4" fmla="*/ 0 w 255"/>
                    <a:gd name="T5" fmla="*/ 120 h 1996"/>
                    <a:gd name="T6" fmla="*/ 255 w 255"/>
                    <a:gd name="T7" fmla="*/ 0 h 1996"/>
                    <a:gd name="T8" fmla="*/ 255 w 255"/>
                    <a:gd name="T9" fmla="*/ 1996 h 19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5" h="1996">
                      <a:moveTo>
                        <a:pt x="255" y="1996"/>
                      </a:moveTo>
                      <a:lnTo>
                        <a:pt x="0" y="1919"/>
                      </a:lnTo>
                      <a:lnTo>
                        <a:pt x="0" y="120"/>
                      </a:lnTo>
                      <a:lnTo>
                        <a:pt x="255" y="0"/>
                      </a:lnTo>
                      <a:lnTo>
                        <a:pt x="255" y="1996"/>
                      </a:lnTo>
                      <a:close/>
                    </a:path>
                  </a:pathLst>
                </a:custGeom>
                <a:solidFill>
                  <a:srgbClr val="A47B3E"/>
                </a:solidFill>
                <a:ln>
                  <a:noFill/>
                </a:ln>
              </p:spPr>
              <p:txBody>
                <a:bodyPr vert="horz" wrap="square" lIns="85949" tIns="42975" rIns="85949" bIns="42975" numCol="1" anchor="t" anchorCtr="0" compatLnSpc="1"/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" name="Freeform 9">
                  <a:extLst>
                    <a:ext uri="{FF2B5EF4-FFF2-40B4-BE49-F238E27FC236}">
                      <a16:creationId xmlns:a16="http://schemas.microsoft.com/office/drawing/2014/main" id="{E9E29D55-E5C1-478C-9AF3-BE2A6813476D}"/>
                    </a:ext>
                  </a:extLst>
                </p:cNvPr>
                <p:cNvSpPr/>
                <p:nvPr/>
              </p:nvSpPr>
              <p:spPr bwMode="auto">
                <a:xfrm>
                  <a:off x="3590131" y="2510693"/>
                  <a:ext cx="263140" cy="3137443"/>
                </a:xfrm>
                <a:custGeom>
                  <a:avLst/>
                  <a:gdLst>
                    <a:gd name="T0" fmla="*/ 0 w 178"/>
                    <a:gd name="T1" fmla="*/ 1996 h 1996"/>
                    <a:gd name="T2" fmla="*/ 178 w 178"/>
                    <a:gd name="T3" fmla="*/ 1919 h 1996"/>
                    <a:gd name="T4" fmla="*/ 178 w 178"/>
                    <a:gd name="T5" fmla="*/ 111 h 1996"/>
                    <a:gd name="T6" fmla="*/ 0 w 178"/>
                    <a:gd name="T7" fmla="*/ 0 h 1996"/>
                    <a:gd name="T8" fmla="*/ 0 w 178"/>
                    <a:gd name="T9" fmla="*/ 1996 h 19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8" h="1996">
                      <a:moveTo>
                        <a:pt x="0" y="1996"/>
                      </a:moveTo>
                      <a:lnTo>
                        <a:pt x="178" y="1919"/>
                      </a:lnTo>
                      <a:lnTo>
                        <a:pt x="178" y="111"/>
                      </a:lnTo>
                      <a:lnTo>
                        <a:pt x="0" y="0"/>
                      </a:lnTo>
                      <a:lnTo>
                        <a:pt x="0" y="1996"/>
                      </a:lnTo>
                      <a:close/>
                    </a:path>
                  </a:pathLst>
                </a:custGeom>
                <a:solidFill>
                  <a:srgbClr val="9A743C"/>
                </a:solidFill>
                <a:ln>
                  <a:noFill/>
                </a:ln>
              </p:spPr>
              <p:txBody>
                <a:bodyPr vert="horz" wrap="square" lIns="85949" tIns="42975" rIns="85949" bIns="42975" numCol="1" anchor="t" anchorCtr="0" compatLnSpc="1"/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7" name="文本框 48">
                <a:extLst>
                  <a:ext uri="{FF2B5EF4-FFF2-40B4-BE49-F238E27FC236}">
                    <a16:creationId xmlns:a16="http://schemas.microsoft.com/office/drawing/2014/main" id="{0E054AA3-C5A3-4394-A4EA-13D0CC600ECF}"/>
                  </a:ext>
                </a:extLst>
              </p:cNvPr>
              <p:cNvSpPr txBox="1"/>
              <p:nvPr/>
            </p:nvSpPr>
            <p:spPr>
              <a:xfrm>
                <a:off x="5128786" y="2059622"/>
                <a:ext cx="570519" cy="378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9 065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" name="文本框 50">
                <a:extLst>
                  <a:ext uri="{FF2B5EF4-FFF2-40B4-BE49-F238E27FC236}">
                    <a16:creationId xmlns:a16="http://schemas.microsoft.com/office/drawing/2014/main" id="{2E0E6484-B0CB-4DEE-BA09-0CAFD1D1F3B6}"/>
                  </a:ext>
                </a:extLst>
              </p:cNvPr>
              <p:cNvSpPr txBox="1"/>
              <p:nvPr/>
            </p:nvSpPr>
            <p:spPr>
              <a:xfrm>
                <a:off x="6233715" y="1934288"/>
                <a:ext cx="570519" cy="378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9 451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" name="文本框 51">
                <a:extLst>
                  <a:ext uri="{FF2B5EF4-FFF2-40B4-BE49-F238E27FC236}">
                    <a16:creationId xmlns:a16="http://schemas.microsoft.com/office/drawing/2014/main" id="{9EA2356A-70F1-4E46-A3C9-8F25C7FABA33}"/>
                  </a:ext>
                </a:extLst>
              </p:cNvPr>
              <p:cNvSpPr txBox="1"/>
              <p:nvPr/>
            </p:nvSpPr>
            <p:spPr>
              <a:xfrm>
                <a:off x="7259846" y="1782265"/>
                <a:ext cx="570519" cy="378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9 820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E5F0A57-DCB5-4BA9-9928-CE7C4E3D76BF}"/>
                  </a:ext>
                </a:extLst>
              </p:cNvPr>
              <p:cNvSpPr txBox="1"/>
              <p:nvPr/>
            </p:nvSpPr>
            <p:spPr>
              <a:xfrm>
                <a:off x="7395484" y="5424042"/>
                <a:ext cx="573497" cy="3190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20</a:t>
                </a: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27 г.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2DEB43B-883C-4AD2-942D-B4A83764ACDC}"/>
                  </a:ext>
                </a:extLst>
              </p:cNvPr>
              <p:cNvSpPr txBox="1"/>
              <p:nvPr/>
            </p:nvSpPr>
            <p:spPr>
              <a:xfrm>
                <a:off x="5185627" y="5424042"/>
                <a:ext cx="573497" cy="3190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2025 г.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06C3FA6-E0D5-44C9-8AF0-F1A000C93470}"/>
                  </a:ext>
                </a:extLst>
              </p:cNvPr>
              <p:cNvSpPr txBox="1"/>
              <p:nvPr/>
            </p:nvSpPr>
            <p:spPr>
              <a:xfrm>
                <a:off x="6274037" y="5424042"/>
                <a:ext cx="573497" cy="3190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20</a:t>
                </a: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26 г.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F10ED24-F928-4A59-91D5-5E6CA078974C}"/>
                  </a:ext>
                </a:extLst>
              </p:cNvPr>
              <p:cNvSpPr txBox="1"/>
              <p:nvPr/>
            </p:nvSpPr>
            <p:spPr>
              <a:xfrm>
                <a:off x="4037604" y="5485575"/>
                <a:ext cx="1337842" cy="382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2024 г.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(</a:t>
                </a:r>
                <a:r>
                  <a:rPr kumimoji="0" lang="ru-RU" sz="11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утв</a:t>
                </a:r>
                <a:r>
                  <a:rPr kumimoji="0" lang="ru-RU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 план)</a:t>
                </a:r>
                <a:endPara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" name="文本框 48">
                <a:extLst>
                  <a:ext uri="{FF2B5EF4-FFF2-40B4-BE49-F238E27FC236}">
                    <a16:creationId xmlns:a16="http://schemas.microsoft.com/office/drawing/2014/main" id="{1911FA94-C311-4C9C-883A-7A34A884A9CE}"/>
                  </a:ext>
                </a:extLst>
              </p:cNvPr>
              <p:cNvSpPr txBox="1"/>
              <p:nvPr/>
            </p:nvSpPr>
            <p:spPr>
              <a:xfrm>
                <a:off x="4053556" y="2460048"/>
                <a:ext cx="570519" cy="378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7 749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3BDE126E-EEF4-4D65-927A-397582974388}"/>
                </a:ext>
              </a:extLst>
            </p:cNvPr>
            <p:cNvGrpSpPr/>
            <p:nvPr/>
          </p:nvGrpSpPr>
          <p:grpSpPr>
            <a:xfrm>
              <a:off x="855056" y="2949359"/>
              <a:ext cx="839294" cy="2790000"/>
              <a:chOff x="4169067" y="3498082"/>
              <a:chExt cx="684746" cy="2172723"/>
            </a:xfrm>
          </p:grpSpPr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1428599F-DBA2-4CD8-AE09-B8FDE59B66B3}"/>
                  </a:ext>
                </a:extLst>
              </p:cNvPr>
              <p:cNvSpPr/>
              <p:nvPr/>
            </p:nvSpPr>
            <p:spPr bwMode="auto">
              <a:xfrm>
                <a:off x="4169067" y="3498082"/>
                <a:ext cx="414131" cy="2172723"/>
              </a:xfrm>
              <a:custGeom>
                <a:avLst/>
                <a:gdLst>
                  <a:gd name="T0" fmla="*/ 264 w 264"/>
                  <a:gd name="T1" fmla="*/ 1655 h 1655"/>
                  <a:gd name="T2" fmla="*/ 0 w 264"/>
                  <a:gd name="T3" fmla="*/ 1578 h 1655"/>
                  <a:gd name="T4" fmla="*/ 0 w 264"/>
                  <a:gd name="T5" fmla="*/ 120 h 1655"/>
                  <a:gd name="T6" fmla="*/ 264 w 264"/>
                  <a:gd name="T7" fmla="*/ 0 h 1655"/>
                  <a:gd name="T8" fmla="*/ 264 w 264"/>
                  <a:gd name="T9" fmla="*/ 1655 h 1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" h="1655">
                    <a:moveTo>
                      <a:pt x="264" y="1655"/>
                    </a:moveTo>
                    <a:lnTo>
                      <a:pt x="0" y="1578"/>
                    </a:lnTo>
                    <a:lnTo>
                      <a:pt x="0" y="120"/>
                    </a:lnTo>
                    <a:lnTo>
                      <a:pt x="264" y="0"/>
                    </a:lnTo>
                    <a:lnTo>
                      <a:pt x="264" y="1655"/>
                    </a:lnTo>
                    <a:close/>
                  </a:path>
                </a:pathLst>
              </a:custGeom>
              <a:solidFill>
                <a:srgbClr val="D6BA92"/>
              </a:solidFill>
              <a:ln>
                <a:noFill/>
              </a:ln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FEDDA208-5809-42DA-9658-4115C5494276}"/>
                  </a:ext>
                </a:extLst>
              </p:cNvPr>
              <p:cNvSpPr/>
              <p:nvPr/>
            </p:nvSpPr>
            <p:spPr bwMode="auto">
              <a:xfrm>
                <a:off x="4583600" y="3498082"/>
                <a:ext cx="270213" cy="2172723"/>
              </a:xfrm>
              <a:custGeom>
                <a:avLst/>
                <a:gdLst>
                  <a:gd name="T0" fmla="*/ 0 w 169"/>
                  <a:gd name="T1" fmla="*/ 1655 h 1655"/>
                  <a:gd name="T2" fmla="*/ 169 w 169"/>
                  <a:gd name="T3" fmla="*/ 1578 h 1655"/>
                  <a:gd name="T4" fmla="*/ 169 w 169"/>
                  <a:gd name="T5" fmla="*/ 111 h 1655"/>
                  <a:gd name="T6" fmla="*/ 0 w 169"/>
                  <a:gd name="T7" fmla="*/ 0 h 1655"/>
                  <a:gd name="T8" fmla="*/ 0 w 169"/>
                  <a:gd name="T9" fmla="*/ 1655 h 1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1655">
                    <a:moveTo>
                      <a:pt x="0" y="1655"/>
                    </a:moveTo>
                    <a:lnTo>
                      <a:pt x="169" y="1578"/>
                    </a:lnTo>
                    <a:lnTo>
                      <a:pt x="169" y="111"/>
                    </a:lnTo>
                    <a:lnTo>
                      <a:pt x="0" y="0"/>
                    </a:lnTo>
                    <a:lnTo>
                      <a:pt x="0" y="1655"/>
                    </a:lnTo>
                    <a:close/>
                  </a:path>
                </a:pathLst>
              </a:custGeom>
              <a:solidFill>
                <a:srgbClr val="CEAD7C"/>
              </a:solidFill>
              <a:ln>
                <a:noFill/>
              </a:ln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A4CFADC-B253-4D6A-B800-5D329A761CD3}"/>
              </a:ext>
            </a:extLst>
          </p:cNvPr>
          <p:cNvGrpSpPr/>
          <p:nvPr/>
        </p:nvGrpSpPr>
        <p:grpSpPr>
          <a:xfrm>
            <a:off x="5469748" y="2161707"/>
            <a:ext cx="838286" cy="3535201"/>
            <a:chOff x="5469748" y="2161707"/>
            <a:chExt cx="838286" cy="3535201"/>
          </a:xfrm>
        </p:grpSpPr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59C8D043-7C37-4612-9F7E-4BE05A4623FA}"/>
                </a:ext>
              </a:extLst>
            </p:cNvPr>
            <p:cNvSpPr/>
            <p:nvPr/>
          </p:nvSpPr>
          <p:spPr bwMode="auto">
            <a:xfrm>
              <a:off x="5469748" y="2161708"/>
              <a:ext cx="508042" cy="3535200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rgbClr val="846230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12E629C0-E6C4-425E-BF6B-5B0B875EC4A9}"/>
                </a:ext>
              </a:extLst>
            </p:cNvPr>
            <p:cNvSpPr/>
            <p:nvPr/>
          </p:nvSpPr>
          <p:spPr bwMode="auto">
            <a:xfrm>
              <a:off x="5977791" y="2161707"/>
              <a:ext cx="330243" cy="3535200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rgbClr val="7B5B2D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AF4A0CFE-9068-468B-B845-15207B1AAA8B}"/>
              </a:ext>
            </a:extLst>
          </p:cNvPr>
          <p:cNvGrpSpPr/>
          <p:nvPr/>
        </p:nvGrpSpPr>
        <p:grpSpPr>
          <a:xfrm>
            <a:off x="2630051" y="2445253"/>
            <a:ext cx="840355" cy="3265200"/>
            <a:chOff x="2660579" y="2436079"/>
            <a:chExt cx="840355" cy="3265200"/>
          </a:xfrm>
        </p:grpSpPr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EC103807-8E55-43DC-99F1-59E3B9C14700}"/>
                </a:ext>
              </a:extLst>
            </p:cNvPr>
            <p:cNvSpPr/>
            <p:nvPr/>
          </p:nvSpPr>
          <p:spPr bwMode="auto">
            <a:xfrm>
              <a:off x="2660579" y="2436079"/>
              <a:ext cx="507600" cy="3265200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rgbClr val="C69F66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25B709D-16AC-4E0F-8347-E7BB8872849B}"/>
                </a:ext>
              </a:extLst>
            </p:cNvPr>
            <p:cNvSpPr/>
            <p:nvPr/>
          </p:nvSpPr>
          <p:spPr bwMode="auto">
            <a:xfrm>
              <a:off x="3169734" y="2436079"/>
              <a:ext cx="331200" cy="3265200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rgbClr val="C09454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47AFC5B-6958-4DAF-8F98-55FFED9C1EB1}"/>
              </a:ext>
            </a:extLst>
          </p:cNvPr>
          <p:cNvGrpSpPr/>
          <p:nvPr/>
        </p:nvGrpSpPr>
        <p:grpSpPr>
          <a:xfrm>
            <a:off x="7745184" y="1520478"/>
            <a:ext cx="4271793" cy="4990362"/>
            <a:chOff x="8015241" y="281151"/>
            <a:chExt cx="4271793" cy="5218171"/>
          </a:xfrm>
        </p:grpSpPr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1DF45295-3D53-41DF-9AFE-D36E1496C5A5}"/>
                </a:ext>
              </a:extLst>
            </p:cNvPr>
            <p:cNvSpPr/>
            <p:nvPr/>
          </p:nvSpPr>
          <p:spPr bwMode="auto">
            <a:xfrm rot="5400000">
              <a:off x="9778974" y="-1375489"/>
              <a:ext cx="499688" cy="3812967"/>
            </a:xfrm>
            <a:custGeom>
              <a:avLst/>
              <a:gdLst>
                <a:gd name="T0" fmla="*/ 263 w 263"/>
                <a:gd name="T1" fmla="*/ 1603 h 1603"/>
                <a:gd name="T2" fmla="*/ 0 w 263"/>
                <a:gd name="T3" fmla="*/ 1526 h 1603"/>
                <a:gd name="T4" fmla="*/ 0 w 263"/>
                <a:gd name="T5" fmla="*/ 128 h 1603"/>
                <a:gd name="T6" fmla="*/ 263 w 263"/>
                <a:gd name="T7" fmla="*/ 0 h 1603"/>
                <a:gd name="T8" fmla="*/ 263 w 263"/>
                <a:gd name="T9" fmla="*/ 1603 h 1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1603">
                  <a:moveTo>
                    <a:pt x="263" y="1603"/>
                  </a:moveTo>
                  <a:lnTo>
                    <a:pt x="0" y="1526"/>
                  </a:lnTo>
                  <a:lnTo>
                    <a:pt x="0" y="128"/>
                  </a:lnTo>
                  <a:lnTo>
                    <a:pt x="263" y="0"/>
                  </a:lnTo>
                  <a:lnTo>
                    <a:pt x="263" y="1603"/>
                  </a:lnTo>
                  <a:close/>
                </a:path>
              </a:pathLst>
            </a:custGeom>
            <a:solidFill>
              <a:srgbClr val="C79F65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Google Shape;576;p29">
              <a:extLst>
                <a:ext uri="{FF2B5EF4-FFF2-40B4-BE49-F238E27FC236}">
                  <a16:creationId xmlns:a16="http://schemas.microsoft.com/office/drawing/2014/main" id="{ED5E6C40-179E-4661-8C22-01A13A3B9B98}"/>
                </a:ext>
              </a:extLst>
            </p:cNvPr>
            <p:cNvSpPr/>
            <p:nvPr/>
          </p:nvSpPr>
          <p:spPr>
            <a:xfrm>
              <a:off x="8305269" y="332764"/>
              <a:ext cx="2446052" cy="34641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2025</a:t>
              </a: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 г.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46" name="Google Shape;560;p29">
              <a:extLst>
                <a:ext uri="{FF2B5EF4-FFF2-40B4-BE49-F238E27FC236}">
                  <a16:creationId xmlns:a16="http://schemas.microsoft.com/office/drawing/2014/main" id="{6A7393A0-48F5-47E5-A5AC-31F75653202E}"/>
                </a:ext>
              </a:extLst>
            </p:cNvPr>
            <p:cNvSpPr txBox="1"/>
            <p:nvPr/>
          </p:nvSpPr>
          <p:spPr>
            <a:xfrm>
              <a:off x="8015241" y="676896"/>
              <a:ext cx="1616691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BC8D48"/>
                  </a:solidFill>
                  <a:effectLst/>
                  <a:uLnTx/>
                  <a:uFillTx/>
                  <a:ea typeface="Roboto"/>
                  <a:cs typeface="Arial" panose="020B0604020202020204" pitchFamily="34" charset="0"/>
                  <a:sym typeface="Roboto"/>
                </a:rPr>
                <a:t>+17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BC8D48"/>
                  </a:solidFill>
                  <a:effectLst/>
                  <a:uLnTx/>
                  <a:uFillTx/>
                  <a:ea typeface="Roboto"/>
                  <a:cs typeface="Arial" panose="020B0604020202020204" pitchFamily="34" charset="0"/>
                  <a:sym typeface="Roboto"/>
                </a:rPr>
                <a:t>%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BC8D48"/>
                </a:solidFill>
                <a:effectLst/>
                <a:uLnTx/>
                <a:uFillTx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47" name="Google Shape;560;p29">
              <a:extLst>
                <a:ext uri="{FF2B5EF4-FFF2-40B4-BE49-F238E27FC236}">
                  <a16:creationId xmlns:a16="http://schemas.microsoft.com/office/drawing/2014/main" id="{C1D0F4F8-270A-4CD0-8037-08E1F34F68A9}"/>
                </a:ext>
              </a:extLst>
            </p:cNvPr>
            <p:cNvSpPr txBox="1"/>
            <p:nvPr/>
          </p:nvSpPr>
          <p:spPr>
            <a:xfrm>
              <a:off x="9135916" y="895506"/>
              <a:ext cx="3151118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Roboto"/>
                  <a:cs typeface="Arial" panose="020B0604020202020204" pitchFamily="34" charset="0"/>
                  <a:sym typeface="Roboto"/>
                </a:rPr>
                <a:t>Рост к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Roboto"/>
                  <a:cs typeface="Arial" panose="020B0604020202020204" pitchFamily="34" charset="0"/>
                  <a:sym typeface="Roboto"/>
                </a:rPr>
                <a:t>утвержденному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Roboto"/>
                  <a:cs typeface="Arial" panose="020B0604020202020204" pitchFamily="34" charset="0"/>
                  <a:sym typeface="Roboto"/>
                </a:rPr>
                <a:t>плану 2024 года</a:t>
              </a:r>
              <a:endParaRPr kumimoji="0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F81BBBDF-7AC2-407D-BF60-D1D90E5C1F66}"/>
                </a:ext>
              </a:extLst>
            </p:cNvPr>
            <p:cNvSpPr/>
            <p:nvPr/>
          </p:nvSpPr>
          <p:spPr bwMode="auto">
            <a:xfrm rot="5400000">
              <a:off x="9808677" y="512311"/>
              <a:ext cx="500400" cy="3757074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rgbClr val="A47B3E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9" name="Google Shape;576;p29">
              <a:extLst>
                <a:ext uri="{FF2B5EF4-FFF2-40B4-BE49-F238E27FC236}">
                  <a16:creationId xmlns:a16="http://schemas.microsoft.com/office/drawing/2014/main" id="{B10F4C4D-E95E-43DB-9220-95F834E50AEB}"/>
                </a:ext>
              </a:extLst>
            </p:cNvPr>
            <p:cNvSpPr/>
            <p:nvPr/>
          </p:nvSpPr>
          <p:spPr>
            <a:xfrm>
              <a:off x="8305269" y="2189963"/>
              <a:ext cx="2446052" cy="34641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2026 г.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50" name="Google Shape;560;p29">
              <a:extLst>
                <a:ext uri="{FF2B5EF4-FFF2-40B4-BE49-F238E27FC236}">
                  <a16:creationId xmlns:a16="http://schemas.microsoft.com/office/drawing/2014/main" id="{73402A23-E806-4666-83E3-6064CFB8C571}"/>
                </a:ext>
              </a:extLst>
            </p:cNvPr>
            <p:cNvSpPr txBox="1"/>
            <p:nvPr/>
          </p:nvSpPr>
          <p:spPr>
            <a:xfrm>
              <a:off x="8233444" y="2536375"/>
              <a:ext cx="1616691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98723A"/>
                  </a:solidFill>
                  <a:effectLst/>
                  <a:uLnTx/>
                  <a:uFillTx/>
                  <a:ea typeface="Roboto"/>
                  <a:cs typeface="Arial" panose="020B0604020202020204" pitchFamily="34" charset="0"/>
                  <a:sym typeface="Roboto"/>
                </a:rPr>
                <a:t>+4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98723A"/>
                  </a:solidFill>
                  <a:effectLst/>
                  <a:uLnTx/>
                  <a:uFillTx/>
                  <a:ea typeface="Roboto"/>
                  <a:cs typeface="Arial" panose="020B0604020202020204" pitchFamily="34" charset="0"/>
                  <a:sym typeface="Roboto"/>
                </a:rPr>
                <a:t>%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98723A"/>
                </a:solidFill>
                <a:effectLst/>
                <a:uLnTx/>
                <a:uFillTx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51" name="Google Shape;560;p29">
              <a:extLst>
                <a:ext uri="{FF2B5EF4-FFF2-40B4-BE49-F238E27FC236}">
                  <a16:creationId xmlns:a16="http://schemas.microsoft.com/office/drawing/2014/main" id="{364B05F3-CC56-4B38-B244-CD42D3DF7AD2}"/>
                </a:ext>
              </a:extLst>
            </p:cNvPr>
            <p:cNvSpPr txBox="1"/>
            <p:nvPr/>
          </p:nvSpPr>
          <p:spPr>
            <a:xfrm>
              <a:off x="9133203" y="2745439"/>
              <a:ext cx="3151118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Roboto"/>
                  <a:cs typeface="Arial" panose="020B0604020202020204" pitchFamily="34" charset="0"/>
                  <a:sym typeface="Roboto"/>
                </a:rPr>
                <a:t>Рост к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Roboto"/>
                  <a:cs typeface="Arial" panose="020B0604020202020204" pitchFamily="34" charset="0"/>
                  <a:sym typeface="Roboto"/>
                </a:rPr>
                <a:t>прогнозному уровню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Roboto"/>
                  <a:cs typeface="Arial" panose="020B0604020202020204" pitchFamily="34" charset="0"/>
                  <a:sym typeface="Roboto"/>
                </a:rPr>
                <a:t>2025 года</a:t>
              </a:r>
              <a:endParaRPr kumimoji="0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E54BC2DE-5F38-4E22-95A9-6F32CD439A66}"/>
                </a:ext>
              </a:extLst>
            </p:cNvPr>
            <p:cNvSpPr/>
            <p:nvPr/>
          </p:nvSpPr>
          <p:spPr bwMode="auto">
            <a:xfrm rot="5400000">
              <a:off x="9807858" y="2328518"/>
              <a:ext cx="500400" cy="3754485"/>
            </a:xfrm>
            <a:custGeom>
              <a:avLst/>
              <a:gdLst>
                <a:gd name="T0" fmla="*/ 263 w 263"/>
                <a:gd name="T1" fmla="*/ 2482 h 2482"/>
                <a:gd name="T2" fmla="*/ 0 w 263"/>
                <a:gd name="T3" fmla="*/ 2405 h 2482"/>
                <a:gd name="T4" fmla="*/ 0 w 263"/>
                <a:gd name="T5" fmla="*/ 120 h 2482"/>
                <a:gd name="T6" fmla="*/ 263 w 263"/>
                <a:gd name="T7" fmla="*/ 0 h 2482"/>
                <a:gd name="T8" fmla="*/ 263 w 263"/>
                <a:gd name="T9" fmla="*/ 2482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2482">
                  <a:moveTo>
                    <a:pt x="263" y="2482"/>
                  </a:moveTo>
                  <a:lnTo>
                    <a:pt x="0" y="2405"/>
                  </a:lnTo>
                  <a:lnTo>
                    <a:pt x="0" y="120"/>
                  </a:lnTo>
                  <a:lnTo>
                    <a:pt x="263" y="0"/>
                  </a:lnTo>
                  <a:lnTo>
                    <a:pt x="263" y="2482"/>
                  </a:lnTo>
                  <a:close/>
                </a:path>
              </a:pathLst>
            </a:custGeom>
            <a:solidFill>
              <a:srgbClr val="846230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" name="Google Shape;576;p29">
              <a:extLst>
                <a:ext uri="{FF2B5EF4-FFF2-40B4-BE49-F238E27FC236}">
                  <a16:creationId xmlns:a16="http://schemas.microsoft.com/office/drawing/2014/main" id="{663EC5B3-10E0-418A-A88C-19054BF5F66D}"/>
                </a:ext>
              </a:extLst>
            </p:cNvPr>
            <p:cNvSpPr/>
            <p:nvPr/>
          </p:nvSpPr>
          <p:spPr>
            <a:xfrm>
              <a:off x="8305269" y="4048855"/>
              <a:ext cx="2446052" cy="34641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2027 г.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54" name="Google Shape;560;p29">
              <a:extLst>
                <a:ext uri="{FF2B5EF4-FFF2-40B4-BE49-F238E27FC236}">
                  <a16:creationId xmlns:a16="http://schemas.microsoft.com/office/drawing/2014/main" id="{777BAFA5-1CD4-4959-AB32-5E42A3C1E90B}"/>
                </a:ext>
              </a:extLst>
            </p:cNvPr>
            <p:cNvSpPr txBox="1"/>
            <p:nvPr/>
          </p:nvSpPr>
          <p:spPr>
            <a:xfrm>
              <a:off x="8226360" y="4395267"/>
              <a:ext cx="1616691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77582B"/>
                  </a:solidFill>
                  <a:effectLst/>
                  <a:uLnTx/>
                  <a:uFillTx/>
                  <a:ea typeface="Roboto"/>
                  <a:cs typeface="Arial" panose="020B0604020202020204" pitchFamily="34" charset="0"/>
                  <a:sym typeface="Roboto"/>
                </a:rPr>
                <a:t>+3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7582B"/>
                  </a:solidFill>
                  <a:effectLst/>
                  <a:uLnTx/>
                  <a:uFillTx/>
                  <a:ea typeface="Roboto"/>
                  <a:cs typeface="Arial" panose="020B0604020202020204" pitchFamily="34" charset="0"/>
                  <a:sym typeface="Roboto"/>
                </a:rPr>
                <a:t>%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77582B"/>
                </a:solidFill>
                <a:effectLst/>
                <a:uLnTx/>
                <a:uFillTx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57" name="Google Shape;560;p29">
              <a:extLst>
                <a:ext uri="{FF2B5EF4-FFF2-40B4-BE49-F238E27FC236}">
                  <a16:creationId xmlns:a16="http://schemas.microsoft.com/office/drawing/2014/main" id="{F4EF0250-B218-4727-9DE0-AFA07B6AE77E}"/>
                </a:ext>
              </a:extLst>
            </p:cNvPr>
            <p:cNvSpPr txBox="1"/>
            <p:nvPr/>
          </p:nvSpPr>
          <p:spPr>
            <a:xfrm>
              <a:off x="9131870" y="4617547"/>
              <a:ext cx="3151118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Roboto"/>
                  <a:cs typeface="Arial" panose="020B0604020202020204" pitchFamily="34" charset="0"/>
                  <a:sym typeface="Roboto"/>
                </a:rPr>
                <a:t>Рост к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Roboto"/>
                  <a:cs typeface="Arial" panose="020B0604020202020204" pitchFamily="34" charset="0"/>
                  <a:sym typeface="Roboto"/>
                </a:rPr>
                <a:t>прогнозному уровню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Roboto"/>
                  <a:cs typeface="Arial" panose="020B0604020202020204" pitchFamily="34" charset="0"/>
                  <a:sym typeface="Roboto"/>
                </a:rPr>
                <a:t>2026 года</a:t>
              </a:r>
              <a:endParaRPr kumimoji="0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</p:grpSp>
      <p:sp>
        <p:nvSpPr>
          <p:cNvPr id="58" name="Google Shape;56;p15">
            <a:extLst>
              <a:ext uri="{FF2B5EF4-FFF2-40B4-BE49-F238E27FC236}">
                <a16:creationId xmlns:a16="http://schemas.microsoft.com/office/drawing/2014/main" id="{94C916EC-3381-42FD-BB7A-A0629CD66BE6}"/>
              </a:ext>
            </a:extLst>
          </p:cNvPr>
          <p:cNvSpPr txBox="1">
            <a:spLocks/>
          </p:cNvSpPr>
          <p:nvPr/>
        </p:nvSpPr>
        <p:spPr>
          <a:xfrm>
            <a:off x="909721" y="0"/>
            <a:ext cx="10136137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+mn-lt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Доходы </a:t>
            </a: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+mn-lt"/>
                <a:ea typeface="Roboto" panose="02000000000000000000" charset="0"/>
                <a:cs typeface="Arial" panose="020B0604020202020204" pitchFamily="34" charset="0"/>
                <a:sym typeface="Arial"/>
              </a:rPr>
              <a:t>местного бюджета на 2025 год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+mn-lt"/>
                <a:ea typeface="Roboto" panose="02000000000000000000" charset="0"/>
                <a:cs typeface="Arial" panose="020B0604020202020204" pitchFamily="34" charset="0"/>
                <a:sym typeface="Arial"/>
              </a:rPr>
              <a:t>и плановый период 2026 и 2027 годов, млн руб.</a:t>
            </a:r>
          </a:p>
        </p:txBody>
      </p:sp>
    </p:spTree>
    <p:extLst>
      <p:ext uri="{BB962C8B-B14F-4D97-AF65-F5344CB8AC3E}">
        <p14:creationId xmlns:p14="http://schemas.microsoft.com/office/powerpoint/2010/main" val="244394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prestig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83FBB-99C6-414B-BD6E-FDD55980C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867" y="319954"/>
            <a:ext cx="11081238" cy="1325563"/>
          </a:xfrm>
        </p:spPr>
        <p:txBody>
          <a:bodyPr>
            <a:normAutofit/>
          </a:bodyPr>
          <a:lstStyle/>
          <a:p>
            <a:r>
              <a:rPr lang="ru-RU" sz="3000" b="1" dirty="0">
                <a:latin typeface="+mn-lt"/>
              </a:rPr>
              <a:t>Структура доходов местного бюджета на 2025 год, млн руб. </a:t>
            </a:r>
            <a:br>
              <a:rPr lang="ru-RU" b="1" dirty="0"/>
            </a:br>
            <a:endParaRPr lang="ru-RU" b="1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7330DAE-1DC7-4010-8E39-A15C1AA224F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9339" y="1025802"/>
          <a:ext cx="4106008" cy="5238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Google Shape;607;p31">
            <a:extLst>
              <a:ext uri="{FF2B5EF4-FFF2-40B4-BE49-F238E27FC236}">
                <a16:creationId xmlns:a16="http://schemas.microsoft.com/office/drawing/2014/main" id="{DB646E66-EB8E-4854-ACF9-1B8042A97634}"/>
              </a:ext>
            </a:extLst>
          </p:cNvPr>
          <p:cNvSpPr/>
          <p:nvPr/>
        </p:nvSpPr>
        <p:spPr>
          <a:xfrm rot="11099226">
            <a:off x="4922765" y="2391090"/>
            <a:ext cx="3254400" cy="3254412"/>
          </a:xfrm>
          <a:prstGeom prst="ellipse">
            <a:avLst/>
          </a:prstGeom>
          <a:solidFill>
            <a:srgbClr val="C1985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10;p31">
            <a:extLst>
              <a:ext uri="{FF2B5EF4-FFF2-40B4-BE49-F238E27FC236}">
                <a16:creationId xmlns:a16="http://schemas.microsoft.com/office/drawing/2014/main" id="{239F2221-1017-4D26-88CD-48A1BEB6D530}"/>
              </a:ext>
            </a:extLst>
          </p:cNvPr>
          <p:cNvSpPr/>
          <p:nvPr/>
        </p:nvSpPr>
        <p:spPr>
          <a:xfrm rot="12906638">
            <a:off x="4841459" y="2288471"/>
            <a:ext cx="3409200" cy="3409200"/>
          </a:xfrm>
          <a:prstGeom prst="pie">
            <a:avLst>
              <a:gd name="adj1" fmla="val 592330"/>
              <a:gd name="adj2" fmla="val 16482594"/>
            </a:avLst>
          </a:prstGeom>
          <a:solidFill>
            <a:srgbClr val="9F7D48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9F7D4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614;p31">
            <a:extLst>
              <a:ext uri="{FF2B5EF4-FFF2-40B4-BE49-F238E27FC236}">
                <a16:creationId xmlns:a16="http://schemas.microsoft.com/office/drawing/2014/main" id="{8D494940-AE8D-4104-B620-614A1FB33EAB}"/>
              </a:ext>
            </a:extLst>
          </p:cNvPr>
          <p:cNvSpPr txBox="1"/>
          <p:nvPr/>
        </p:nvSpPr>
        <p:spPr>
          <a:xfrm>
            <a:off x="7030308" y="4095944"/>
            <a:ext cx="1948766" cy="334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ea typeface="Fira Sans Extra Condensed"/>
                <a:cs typeface="Arial" panose="020B0604020202020204" pitchFamily="34" charset="0"/>
                <a:sym typeface="Fira Sans Extra Condensed"/>
              </a:rPr>
              <a:t>74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ea typeface="Fira Sans Extra Condensed"/>
                <a:cs typeface="Arial" panose="020B0604020202020204" pitchFamily="34" charset="0"/>
                <a:sym typeface="Fira Sans Extra Condensed"/>
              </a:rPr>
              <a:t>%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ea typeface="Fira Sans Extra Condensed"/>
              <a:cs typeface="Arial" panose="020B0604020202020204" pitchFamily="34" charset="0"/>
              <a:sym typeface="Fira Sans Extra Condense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ea typeface="Fira Sans Extra Condensed"/>
              <a:cs typeface="Arial" panose="020B0604020202020204" pitchFamily="34" charset="0"/>
              <a:sym typeface="Fira Sans Extra Condensed"/>
            </a:endParaRPr>
          </a:p>
        </p:txBody>
      </p:sp>
      <p:sp>
        <p:nvSpPr>
          <p:cNvPr id="10" name="Google Shape;614;p31">
            <a:extLst>
              <a:ext uri="{FF2B5EF4-FFF2-40B4-BE49-F238E27FC236}">
                <a16:creationId xmlns:a16="http://schemas.microsoft.com/office/drawing/2014/main" id="{EDF739EC-7C14-4E83-8284-4DB273B1D3A1}"/>
              </a:ext>
            </a:extLst>
          </p:cNvPr>
          <p:cNvSpPr txBox="1"/>
          <p:nvPr/>
        </p:nvSpPr>
        <p:spPr>
          <a:xfrm>
            <a:off x="5276069" y="4142838"/>
            <a:ext cx="1948759" cy="334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ea typeface="Fira Sans Extra Condensed"/>
                <a:cs typeface="Arial" panose="020B0604020202020204" pitchFamily="34" charset="0"/>
                <a:sym typeface="Fira Sans Extra Condensed"/>
              </a:rPr>
              <a:t>36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ea typeface="Fira Sans Extra Condensed"/>
                <a:cs typeface="Arial" panose="020B0604020202020204" pitchFamily="34" charset="0"/>
                <a:sym typeface="Fira Sans Extra Condensed"/>
              </a:rPr>
              <a:t>%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ea typeface="Fira Sans Extra Condensed"/>
              <a:cs typeface="Arial" panose="020B0604020202020204" pitchFamily="34" charset="0"/>
              <a:sym typeface="Fira Sans Extra Condense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ea typeface="Fira Sans Extra Condensed"/>
              <a:cs typeface="Arial" panose="020B0604020202020204" pitchFamily="34" charset="0"/>
              <a:sym typeface="Fira Sans Extra Condensed"/>
            </a:endParaRPr>
          </a:p>
        </p:txBody>
      </p:sp>
      <p:cxnSp>
        <p:nvCxnSpPr>
          <p:cNvPr id="11" name="Google Shape;613;p31">
            <a:extLst>
              <a:ext uri="{FF2B5EF4-FFF2-40B4-BE49-F238E27FC236}">
                <a16:creationId xmlns:a16="http://schemas.microsoft.com/office/drawing/2014/main" id="{2D9A44D0-A227-4B76-AFBD-2A551902AEF2}"/>
              </a:ext>
            </a:extLst>
          </p:cNvPr>
          <p:cNvCxnSpPr>
            <a:cxnSpLocks/>
          </p:cNvCxnSpPr>
          <p:nvPr/>
        </p:nvCxnSpPr>
        <p:spPr>
          <a:xfrm rot="10800000">
            <a:off x="3780095" y="2135466"/>
            <a:ext cx="1495974" cy="1349264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2" name="Google Shape;615;p31">
            <a:extLst>
              <a:ext uri="{FF2B5EF4-FFF2-40B4-BE49-F238E27FC236}">
                <a16:creationId xmlns:a16="http://schemas.microsoft.com/office/drawing/2014/main" id="{61F1F409-C9AA-4A3E-BB0C-CCCF8E5B0FCB}"/>
              </a:ext>
            </a:extLst>
          </p:cNvPr>
          <p:cNvCxnSpPr>
            <a:cxnSpLocks/>
          </p:cNvCxnSpPr>
          <p:nvPr/>
        </p:nvCxnSpPr>
        <p:spPr>
          <a:xfrm flipV="1">
            <a:off x="7891451" y="2158854"/>
            <a:ext cx="1483213" cy="1336861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graphicFrame>
        <p:nvGraphicFramePr>
          <p:cNvPr id="22" name="Объект 5">
            <a:extLst>
              <a:ext uri="{FF2B5EF4-FFF2-40B4-BE49-F238E27FC236}">
                <a16:creationId xmlns:a16="http://schemas.microsoft.com/office/drawing/2014/main" id="{ED742524-343E-490E-9EAE-A982E2C4D8BB}"/>
              </a:ext>
            </a:extLst>
          </p:cNvPr>
          <p:cNvGraphicFramePr>
            <a:graphicFrameLocks/>
          </p:cNvGraphicFramePr>
          <p:nvPr/>
        </p:nvGraphicFramePr>
        <p:xfrm>
          <a:off x="8857760" y="1317345"/>
          <a:ext cx="2897465" cy="5110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07657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92C3D3-F5E3-49C2-98F6-359DDB7E6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1AE9514-2258-4247-82D8-66456967E9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1E77A5-773A-4F63-9120-980BD642531A}"/>
              </a:ext>
            </a:extLst>
          </p:cNvPr>
          <p:cNvSpPr txBox="1"/>
          <p:nvPr/>
        </p:nvSpPr>
        <p:spPr>
          <a:xfrm>
            <a:off x="1810295" y="172317"/>
            <a:ext cx="9563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674D26"/>
                </a:solidFill>
                <a:effectLst>
                  <a:outerShdw blurRad="25400" dist="50800" dir="18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Региональный конкурс проектов по представлению бюджета для граждан в 2025 году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7408BC-436B-4416-A55B-CE83443E29E7}"/>
              </a:ext>
            </a:extLst>
          </p:cNvPr>
          <p:cNvSpPr txBox="1"/>
          <p:nvPr/>
        </p:nvSpPr>
        <p:spPr>
          <a:xfrm>
            <a:off x="58724" y="2216778"/>
            <a:ext cx="12191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6600" b="1" dirty="0">
                <a:solidFill>
                  <a:srgbClr val="67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Современный бюджет – понятно и доступно каждому</a:t>
            </a:r>
          </a:p>
        </p:txBody>
      </p:sp>
    </p:spTree>
    <p:extLst>
      <p:ext uri="{BB962C8B-B14F-4D97-AF65-F5344CB8AC3E}">
        <p14:creationId xmlns:p14="http://schemas.microsoft.com/office/powerpoint/2010/main" val="2066215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 advTm="0">
        <p159:morph option="byObject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1E8E9961-B7AF-4C44-9E08-63F91C136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760" y="-192826"/>
            <a:ext cx="10515600" cy="1325563"/>
          </a:xfrm>
        </p:spPr>
        <p:txBody>
          <a:bodyPr>
            <a:noAutofit/>
          </a:bodyPr>
          <a:lstStyle/>
          <a:p>
            <a:r>
              <a:rPr lang="ru-RU" sz="3000" b="1" dirty="0"/>
              <a:t>Лидеры по сумме поступлений налоговых и неналоговых доходов в местный бюджет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AD88FAD7-7BEC-4223-8434-E6310CBD348D}"/>
              </a:ext>
            </a:extLst>
          </p:cNvPr>
          <p:cNvSpPr txBox="1">
            <a:spLocks/>
          </p:cNvSpPr>
          <p:nvPr/>
        </p:nvSpPr>
        <p:spPr>
          <a:xfrm>
            <a:off x="1561207" y="0"/>
            <a:ext cx="10518338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sz="3000" b="1" kern="0" dirty="0">
                <a:latin typeface="+mn-lt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</a:br>
            <a:endParaRPr lang="ru-RU" sz="3000" b="1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2CB88A47-8CE1-4533-9059-170E2EC8A96B}"/>
              </a:ext>
            </a:extLst>
          </p:cNvPr>
          <p:cNvGrpSpPr/>
          <p:nvPr/>
        </p:nvGrpSpPr>
        <p:grpSpPr>
          <a:xfrm>
            <a:off x="521453" y="1534341"/>
            <a:ext cx="11252176" cy="5161049"/>
            <a:chOff x="572253" y="1064441"/>
            <a:chExt cx="11252176" cy="5161049"/>
          </a:xfrm>
        </p:grpSpPr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id="{7F0A02FE-43E2-41B4-8078-46D7D8965254}"/>
                </a:ext>
              </a:extLst>
            </p:cNvPr>
            <p:cNvGrpSpPr/>
            <p:nvPr/>
          </p:nvGrpSpPr>
          <p:grpSpPr>
            <a:xfrm>
              <a:off x="572253" y="1240952"/>
              <a:ext cx="11013507" cy="4984538"/>
              <a:chOff x="572253" y="1240952"/>
              <a:chExt cx="11013507" cy="4984538"/>
            </a:xfrm>
          </p:grpSpPr>
          <p:sp>
            <p:nvSpPr>
              <p:cNvPr id="15" name="五边形 37">
                <a:extLst>
                  <a:ext uri="{FF2B5EF4-FFF2-40B4-BE49-F238E27FC236}">
                    <a16:creationId xmlns:a16="http://schemas.microsoft.com/office/drawing/2014/main" id="{DF16918F-E1D9-43DE-A38B-4313D6E7BE1D}"/>
                  </a:ext>
                </a:extLst>
              </p:cNvPr>
              <p:cNvSpPr/>
              <p:nvPr/>
            </p:nvSpPr>
            <p:spPr>
              <a:xfrm flipH="1">
                <a:off x="1467153" y="3567779"/>
                <a:ext cx="6873864" cy="679694"/>
              </a:xfrm>
              <a:prstGeom prst="homePlat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7" name="五边形 37">
                <a:extLst>
                  <a:ext uri="{FF2B5EF4-FFF2-40B4-BE49-F238E27FC236}">
                    <a16:creationId xmlns:a16="http://schemas.microsoft.com/office/drawing/2014/main" id="{A2B1282A-4A6B-46DF-97D1-31F5D9D89DFA}"/>
                  </a:ext>
                </a:extLst>
              </p:cNvPr>
              <p:cNvSpPr/>
              <p:nvPr/>
            </p:nvSpPr>
            <p:spPr>
              <a:xfrm flipH="1">
                <a:off x="1505253" y="1675479"/>
                <a:ext cx="6873864" cy="679694"/>
              </a:xfrm>
              <a:prstGeom prst="homePlat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8" name="五边形 38">
                <a:extLst>
                  <a:ext uri="{FF2B5EF4-FFF2-40B4-BE49-F238E27FC236}">
                    <a16:creationId xmlns:a16="http://schemas.microsoft.com/office/drawing/2014/main" id="{9F651375-E322-4EA4-B319-E1A5740DD040}"/>
                  </a:ext>
                </a:extLst>
              </p:cNvPr>
              <p:cNvSpPr/>
              <p:nvPr/>
            </p:nvSpPr>
            <p:spPr>
              <a:xfrm flipH="1">
                <a:off x="1505253" y="2627320"/>
                <a:ext cx="6873864" cy="679694"/>
              </a:xfrm>
              <a:prstGeom prst="homePlat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9" name="五边形 42">
                <a:extLst>
                  <a:ext uri="{FF2B5EF4-FFF2-40B4-BE49-F238E27FC236}">
                    <a16:creationId xmlns:a16="http://schemas.microsoft.com/office/drawing/2014/main" id="{008B7F5F-D914-45C9-97E9-7E0258DF99E8}"/>
                  </a:ext>
                </a:extLst>
              </p:cNvPr>
              <p:cNvSpPr/>
              <p:nvPr/>
            </p:nvSpPr>
            <p:spPr>
              <a:xfrm flipH="1">
                <a:off x="1505253" y="4502908"/>
                <a:ext cx="6873864" cy="679694"/>
              </a:xfrm>
              <a:prstGeom prst="homePlat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" name="五边形 43">
                <a:extLst>
                  <a:ext uri="{FF2B5EF4-FFF2-40B4-BE49-F238E27FC236}">
                    <a16:creationId xmlns:a16="http://schemas.microsoft.com/office/drawing/2014/main" id="{B5BBF75F-96B3-407E-AB6E-057385664311}"/>
                  </a:ext>
                </a:extLst>
              </p:cNvPr>
              <p:cNvSpPr/>
              <p:nvPr/>
            </p:nvSpPr>
            <p:spPr>
              <a:xfrm flipH="1">
                <a:off x="1505253" y="5442048"/>
                <a:ext cx="6873864" cy="679694"/>
              </a:xfrm>
              <a:prstGeom prst="homePlat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" name="文本框 9">
                <a:extLst>
                  <a:ext uri="{FF2B5EF4-FFF2-40B4-BE49-F238E27FC236}">
                    <a16:creationId xmlns:a16="http://schemas.microsoft.com/office/drawing/2014/main" id="{02BA7821-D036-4A4D-9032-8FE1699C246E}"/>
                  </a:ext>
                </a:extLst>
              </p:cNvPr>
              <p:cNvSpPr txBox="1"/>
              <p:nvPr/>
            </p:nvSpPr>
            <p:spPr>
              <a:xfrm>
                <a:off x="2381000" y="1827953"/>
                <a:ext cx="421833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ea typeface="微软雅黑" pitchFamily="34" charset="-122"/>
                    <a:cs typeface="Arial" panose="020B0604020202020204" pitchFamily="34" charset="0"/>
                  </a:rPr>
                  <a:t>АО «БСК»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文本框 9">
                <a:extLst>
                  <a:ext uri="{FF2B5EF4-FFF2-40B4-BE49-F238E27FC236}">
                    <a16:creationId xmlns:a16="http://schemas.microsoft.com/office/drawing/2014/main" id="{9253C9E7-58D4-422D-ACB6-31F0FF092E95}"/>
                  </a:ext>
                </a:extLst>
              </p:cNvPr>
              <p:cNvSpPr txBox="1"/>
              <p:nvPr/>
            </p:nvSpPr>
            <p:spPr>
              <a:xfrm>
                <a:off x="2381000" y="2774415"/>
                <a:ext cx="421833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ea typeface="微软雅黑" pitchFamily="34" charset="-122"/>
                    <a:cs typeface="Arial" panose="020B0604020202020204" pitchFamily="34" charset="0"/>
                  </a:rPr>
                  <a:t>ОАО «СНХЗ»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文本框 9">
                <a:extLst>
                  <a:ext uri="{FF2B5EF4-FFF2-40B4-BE49-F238E27FC236}">
                    <a16:creationId xmlns:a16="http://schemas.microsoft.com/office/drawing/2014/main" id="{36EF73B7-6724-494F-8A15-B27A9FFF84A8}"/>
                  </a:ext>
                </a:extLst>
              </p:cNvPr>
              <p:cNvSpPr txBox="1"/>
              <p:nvPr/>
            </p:nvSpPr>
            <p:spPr>
              <a:xfrm>
                <a:off x="2381000" y="3706621"/>
                <a:ext cx="421833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ea typeface="微软雅黑" pitchFamily="34" charset="-122"/>
                    <a:cs typeface="Arial" panose="020B0604020202020204" pitchFamily="34" charset="0"/>
                  </a:rPr>
                  <a:t>ГБУЗ РБ ГКБ-1 Стерлитамак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文本框 9">
                <a:extLst>
                  <a:ext uri="{FF2B5EF4-FFF2-40B4-BE49-F238E27FC236}">
                    <a16:creationId xmlns:a16="http://schemas.microsoft.com/office/drawing/2014/main" id="{5D9B937F-E564-44EF-9E8E-DEFF6C7385E3}"/>
                  </a:ext>
                </a:extLst>
              </p:cNvPr>
              <p:cNvSpPr txBox="1"/>
              <p:nvPr/>
            </p:nvSpPr>
            <p:spPr>
              <a:xfrm>
                <a:off x="2381000" y="5561217"/>
                <a:ext cx="421833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ea typeface="微软雅黑" pitchFamily="34" charset="-122"/>
                    <a:cs typeface="Arial" panose="020B0604020202020204" pitchFamily="34" charset="0"/>
                  </a:rPr>
                  <a:t>ФКП «Авангард»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98;p45">
                <a:extLst>
                  <a:ext uri="{FF2B5EF4-FFF2-40B4-BE49-F238E27FC236}">
                    <a16:creationId xmlns:a16="http://schemas.microsoft.com/office/drawing/2014/main" id="{1FF07722-0FFE-4835-9713-45FDB6A94DC8}"/>
                  </a:ext>
                </a:extLst>
              </p:cNvPr>
              <p:cNvSpPr/>
              <p:nvPr/>
            </p:nvSpPr>
            <p:spPr>
              <a:xfrm>
                <a:off x="7259040" y="5426271"/>
                <a:ext cx="1122876" cy="679694"/>
              </a:xfrm>
              <a:prstGeom prst="roundRect">
                <a:avLst>
                  <a:gd name="adj" fmla="val 0"/>
                </a:avLst>
              </a:prstGeom>
              <a:solidFill>
                <a:srgbClr val="674D26"/>
              </a:solidFill>
              <a:ln>
                <a:noFill/>
              </a:ln>
              <a:effectLst>
                <a:outerShdw blurRad="101600" dist="508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Rectangle 34">
                <a:extLst>
                  <a:ext uri="{FF2B5EF4-FFF2-40B4-BE49-F238E27FC236}">
                    <a16:creationId xmlns:a16="http://schemas.microsoft.com/office/drawing/2014/main" id="{72E3036C-D8A8-4865-BD0F-C78F28E39665}"/>
                  </a:ext>
                </a:extLst>
              </p:cNvPr>
              <p:cNvSpPr/>
              <p:nvPr/>
            </p:nvSpPr>
            <p:spPr>
              <a:xfrm>
                <a:off x="7428689" y="5637298"/>
                <a:ext cx="1048492" cy="3721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70000"/>
                  </a:lnSpc>
                  <a:spcBef>
                    <a:spcPts val="45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800" b="1" i="0" u="none" strike="noStrike" kern="0" cap="none" spc="-113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ru-RU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Roboto" panose="020B0604020202020204" charset="0"/>
                    <a:cs typeface="Arial" panose="020B0604020202020204" pitchFamily="34" charset="0"/>
                    <a:sym typeface="Arial"/>
                  </a:rPr>
                  <a:t>1,3</a:t>
                </a: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Roboto" panose="020B0604020202020204" charset="0"/>
                    <a:cs typeface="Arial" panose="020B0604020202020204" pitchFamily="34" charset="0"/>
                    <a:sym typeface="Arial"/>
                  </a:rPr>
                  <a:t>%</a:t>
                </a:r>
                <a:endPara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Roboto" panose="020B060402020202020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1098;p45">
                <a:extLst>
                  <a:ext uri="{FF2B5EF4-FFF2-40B4-BE49-F238E27FC236}">
                    <a16:creationId xmlns:a16="http://schemas.microsoft.com/office/drawing/2014/main" id="{88FBA7AC-E745-4F0E-870B-4F211CE2AA4E}"/>
                  </a:ext>
                </a:extLst>
              </p:cNvPr>
              <p:cNvSpPr/>
              <p:nvPr/>
            </p:nvSpPr>
            <p:spPr>
              <a:xfrm>
                <a:off x="7246713" y="1662274"/>
                <a:ext cx="1122876" cy="679694"/>
              </a:xfrm>
              <a:prstGeom prst="roundRect">
                <a:avLst>
                  <a:gd name="adj" fmla="val 0"/>
                </a:avLst>
              </a:prstGeom>
              <a:solidFill>
                <a:srgbClr val="674D26"/>
              </a:solidFill>
              <a:ln>
                <a:noFill/>
              </a:ln>
              <a:effectLst>
                <a:outerShdw blurRad="101600" dist="508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1098;p45">
                <a:extLst>
                  <a:ext uri="{FF2B5EF4-FFF2-40B4-BE49-F238E27FC236}">
                    <a16:creationId xmlns:a16="http://schemas.microsoft.com/office/drawing/2014/main" id="{91E6ADFD-EDBD-4224-BBA9-EB623B95B698}"/>
                  </a:ext>
                </a:extLst>
              </p:cNvPr>
              <p:cNvSpPr/>
              <p:nvPr/>
            </p:nvSpPr>
            <p:spPr>
              <a:xfrm>
                <a:off x="7256241" y="3565952"/>
                <a:ext cx="1122876" cy="679694"/>
              </a:xfrm>
              <a:prstGeom prst="roundRect">
                <a:avLst>
                  <a:gd name="adj" fmla="val 0"/>
                </a:avLst>
              </a:prstGeom>
              <a:solidFill>
                <a:srgbClr val="674D26"/>
              </a:solidFill>
              <a:ln>
                <a:noFill/>
              </a:ln>
              <a:effectLst>
                <a:outerShdw blurRad="101600" dist="508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1088;p45">
                <a:extLst>
                  <a:ext uri="{FF2B5EF4-FFF2-40B4-BE49-F238E27FC236}">
                    <a16:creationId xmlns:a16="http://schemas.microsoft.com/office/drawing/2014/main" id="{B3DB56AF-A029-4D86-84A9-29AB49A31FB9}"/>
                  </a:ext>
                </a:extLst>
              </p:cNvPr>
              <p:cNvSpPr/>
              <p:nvPr/>
            </p:nvSpPr>
            <p:spPr>
              <a:xfrm>
                <a:off x="7246713" y="4499831"/>
                <a:ext cx="1132404" cy="679696"/>
              </a:xfrm>
              <a:prstGeom prst="roundRect">
                <a:avLst>
                  <a:gd name="adj" fmla="val 0"/>
                </a:avLst>
              </a:prstGeom>
              <a:solidFill>
                <a:srgbClr val="9A743A"/>
              </a:solidFill>
              <a:ln>
                <a:noFill/>
              </a:ln>
              <a:effectLst>
                <a:outerShdw blurRad="101600" dist="508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1088;p45">
                <a:extLst>
                  <a:ext uri="{FF2B5EF4-FFF2-40B4-BE49-F238E27FC236}">
                    <a16:creationId xmlns:a16="http://schemas.microsoft.com/office/drawing/2014/main" id="{4FF726B4-47EE-44CD-AED4-7348109FBEC2}"/>
                  </a:ext>
                </a:extLst>
              </p:cNvPr>
              <p:cNvSpPr/>
              <p:nvPr/>
            </p:nvSpPr>
            <p:spPr>
              <a:xfrm>
                <a:off x="7256241" y="2634818"/>
                <a:ext cx="1132404" cy="679696"/>
              </a:xfrm>
              <a:prstGeom prst="roundRect">
                <a:avLst>
                  <a:gd name="adj" fmla="val 0"/>
                </a:avLst>
              </a:prstGeom>
              <a:solidFill>
                <a:srgbClr val="9A743A"/>
              </a:solidFill>
              <a:ln>
                <a:noFill/>
              </a:ln>
              <a:effectLst>
                <a:outerShdw blurRad="101600" dist="508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Rectangle 34">
                <a:extLst>
                  <a:ext uri="{FF2B5EF4-FFF2-40B4-BE49-F238E27FC236}">
                    <a16:creationId xmlns:a16="http://schemas.microsoft.com/office/drawing/2014/main" id="{A9757985-BCC4-4AAC-B09B-918E3F5A5853}"/>
                  </a:ext>
                </a:extLst>
              </p:cNvPr>
              <p:cNvSpPr/>
              <p:nvPr/>
            </p:nvSpPr>
            <p:spPr>
              <a:xfrm>
                <a:off x="7395068" y="4701286"/>
                <a:ext cx="1048492" cy="3721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70000"/>
                  </a:lnSpc>
                  <a:spcBef>
                    <a:spcPts val="45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800" b="1" i="0" u="none" strike="noStrike" kern="0" cap="none" spc="-113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ru-RU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Roboto" panose="020B0604020202020204" charset="0"/>
                    <a:cs typeface="Arial" panose="020B0604020202020204" pitchFamily="34" charset="0"/>
                    <a:sym typeface="Arial"/>
                  </a:rPr>
                  <a:t>1,6</a:t>
                </a: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Roboto" panose="020B0604020202020204" charset="0"/>
                    <a:cs typeface="Arial" panose="020B0604020202020204" pitchFamily="34" charset="0"/>
                    <a:sym typeface="Arial"/>
                  </a:rPr>
                  <a:t>%</a:t>
                </a:r>
                <a:endPara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Roboto" panose="020B060402020202020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Rectangle 34">
                <a:extLst>
                  <a:ext uri="{FF2B5EF4-FFF2-40B4-BE49-F238E27FC236}">
                    <a16:creationId xmlns:a16="http://schemas.microsoft.com/office/drawing/2014/main" id="{83082923-ECF8-48EA-9AF3-944292FC65D3}"/>
                  </a:ext>
                </a:extLst>
              </p:cNvPr>
              <p:cNvSpPr/>
              <p:nvPr/>
            </p:nvSpPr>
            <p:spPr>
              <a:xfrm>
                <a:off x="7405342" y="3759664"/>
                <a:ext cx="1048492" cy="3721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70000"/>
                  </a:lnSpc>
                  <a:spcBef>
                    <a:spcPts val="45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800" b="1" i="0" u="none" strike="noStrike" kern="0" cap="none" spc="-113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ru-RU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Roboto" panose="020B0604020202020204" charset="0"/>
                    <a:cs typeface="Arial" panose="020B0604020202020204" pitchFamily="34" charset="0"/>
                    <a:sym typeface="Arial"/>
                  </a:rPr>
                  <a:t>1,8</a:t>
                </a: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Roboto" panose="020B0604020202020204" charset="0"/>
                    <a:cs typeface="Arial" panose="020B0604020202020204" pitchFamily="34" charset="0"/>
                    <a:sym typeface="Arial"/>
                  </a:rPr>
                  <a:t>%</a:t>
                </a:r>
                <a:endPara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Roboto" panose="020B060402020202020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Rectangle 34">
                <a:extLst>
                  <a:ext uri="{FF2B5EF4-FFF2-40B4-BE49-F238E27FC236}">
                    <a16:creationId xmlns:a16="http://schemas.microsoft.com/office/drawing/2014/main" id="{F0D32DD9-293B-41F4-92D1-440C84DD9A97}"/>
                  </a:ext>
                </a:extLst>
              </p:cNvPr>
              <p:cNvSpPr/>
              <p:nvPr/>
            </p:nvSpPr>
            <p:spPr>
              <a:xfrm>
                <a:off x="7413190" y="2841164"/>
                <a:ext cx="1048492" cy="3721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70000"/>
                  </a:lnSpc>
                  <a:spcBef>
                    <a:spcPts val="45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800" b="1" i="0" u="none" strike="noStrike" kern="0" cap="none" spc="-113" normalizeH="0" baseline="0" noProof="0" dirty="0">
                    <a:ln>
                      <a:noFill/>
                    </a:ln>
                    <a:solidFill>
                      <a:srgbClr val="1F497D">
                        <a:lumMod val="50000"/>
                      </a:srgbClr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ru-RU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Roboto" panose="020B0604020202020204" charset="0"/>
                    <a:cs typeface="Arial" panose="020B0604020202020204" pitchFamily="34" charset="0"/>
                    <a:sym typeface="Arial"/>
                  </a:rPr>
                  <a:t>2,9</a:t>
                </a: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Roboto" panose="020B0604020202020204" charset="0"/>
                    <a:cs typeface="Arial" panose="020B0604020202020204" pitchFamily="34" charset="0"/>
                    <a:sym typeface="Arial"/>
                  </a:rPr>
                  <a:t>%</a:t>
                </a:r>
                <a:endPara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Roboto" panose="020B060402020202020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9B923C9-634A-4FE9-8FEA-BBD0886564BC}"/>
                  </a:ext>
                </a:extLst>
              </p:cNvPr>
              <p:cNvSpPr/>
              <p:nvPr/>
            </p:nvSpPr>
            <p:spPr>
              <a:xfrm>
                <a:off x="7400490" y="1877416"/>
                <a:ext cx="1048492" cy="3721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70000"/>
                  </a:lnSpc>
                  <a:spcBef>
                    <a:spcPts val="45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800" b="1" i="0" u="none" strike="noStrike" kern="0" cap="none" spc="-113" normalizeH="0" baseline="0" noProof="0" dirty="0">
                    <a:ln>
                      <a:noFill/>
                    </a:ln>
                    <a:solidFill>
                      <a:srgbClr val="1F497D">
                        <a:lumMod val="50000"/>
                      </a:srgbClr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ru-RU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Roboto" panose="020B0604020202020204" charset="0"/>
                    <a:cs typeface="Arial" panose="020B0604020202020204" pitchFamily="34" charset="0"/>
                    <a:sym typeface="Arial"/>
                  </a:rPr>
                  <a:t>8,9</a:t>
                </a: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Roboto" panose="020B0604020202020204" charset="0"/>
                    <a:cs typeface="Arial" panose="020B0604020202020204" pitchFamily="34" charset="0"/>
                    <a:sym typeface="Arial"/>
                  </a:rPr>
                  <a:t>%</a:t>
                </a:r>
                <a:endPara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Roboto" panose="020B060402020202020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" name="文本框 9">
                <a:extLst>
                  <a:ext uri="{FF2B5EF4-FFF2-40B4-BE49-F238E27FC236}">
                    <a16:creationId xmlns:a16="http://schemas.microsoft.com/office/drawing/2014/main" id="{D9F96E77-3F8B-485F-B66F-9822454F2BAA}"/>
                  </a:ext>
                </a:extLst>
              </p:cNvPr>
              <p:cNvSpPr txBox="1"/>
              <p:nvPr/>
            </p:nvSpPr>
            <p:spPr>
              <a:xfrm>
                <a:off x="2381000" y="4658809"/>
                <a:ext cx="421833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ea typeface="微软雅黑" pitchFamily="34" charset="-122"/>
                    <a:cs typeface="Arial" panose="020B0604020202020204" pitchFamily="34" charset="0"/>
                  </a:rPr>
                  <a:t>ООО «Риком»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  <p:grpSp>
            <p:nvGrpSpPr>
              <p:cNvPr id="14" name="Группа 13">
                <a:extLst>
                  <a:ext uri="{FF2B5EF4-FFF2-40B4-BE49-F238E27FC236}">
                    <a16:creationId xmlns:a16="http://schemas.microsoft.com/office/drawing/2014/main" id="{57471EE9-FB80-4C86-9CCF-33A29B11091A}"/>
                  </a:ext>
                </a:extLst>
              </p:cNvPr>
              <p:cNvGrpSpPr/>
              <p:nvPr/>
            </p:nvGrpSpPr>
            <p:grpSpPr>
              <a:xfrm>
                <a:off x="582941" y="1532799"/>
                <a:ext cx="888853" cy="888853"/>
                <a:chOff x="2030741" y="1526350"/>
                <a:chExt cx="888853" cy="888853"/>
              </a:xfrm>
            </p:grpSpPr>
            <p:sp>
              <p:nvSpPr>
                <p:cNvPr id="39" name="Rectangle 6">
                  <a:extLst>
                    <a:ext uri="{FF2B5EF4-FFF2-40B4-BE49-F238E27FC236}">
                      <a16:creationId xmlns:a16="http://schemas.microsoft.com/office/drawing/2014/main" id="{323B46FB-356E-4426-9E09-2AE99ACEABD9}"/>
                    </a:ext>
                  </a:extLst>
                </p:cNvPr>
                <p:cNvSpPr/>
                <p:nvPr/>
              </p:nvSpPr>
              <p:spPr>
                <a:xfrm>
                  <a:off x="2143629" y="1540300"/>
                  <a:ext cx="742508" cy="620520"/>
                </a:xfrm>
                <a:prstGeom prst="rect">
                  <a:avLst/>
                </a:prstGeom>
                <a:solidFill>
                  <a:srgbClr val="674D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1" name="Rectangle 38">
                  <a:extLst>
                    <a:ext uri="{FF2B5EF4-FFF2-40B4-BE49-F238E27FC236}">
                      <a16:creationId xmlns:a16="http://schemas.microsoft.com/office/drawing/2014/main" id="{4E17A90B-94CA-4E0A-960E-F502E2A25002}"/>
                    </a:ext>
                  </a:extLst>
                </p:cNvPr>
                <p:cNvSpPr/>
                <p:nvPr/>
              </p:nvSpPr>
              <p:spPr>
                <a:xfrm>
                  <a:off x="2143628" y="1985531"/>
                  <a:ext cx="742508" cy="366169"/>
                </a:xfrm>
                <a:prstGeom prst="rect">
                  <a:avLst/>
                </a:prstGeom>
                <a:solidFill>
                  <a:srgbClr val="9972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2" name="Frame 7">
                  <a:extLst>
                    <a:ext uri="{FF2B5EF4-FFF2-40B4-BE49-F238E27FC236}">
                      <a16:creationId xmlns:a16="http://schemas.microsoft.com/office/drawing/2014/main" id="{9C1B817B-3DB3-42E1-BE19-EF764FED0718}"/>
                    </a:ext>
                  </a:extLst>
                </p:cNvPr>
                <p:cNvSpPr/>
                <p:nvPr/>
              </p:nvSpPr>
              <p:spPr>
                <a:xfrm>
                  <a:off x="2030741" y="1526350"/>
                  <a:ext cx="888853" cy="888853"/>
                </a:xfrm>
                <a:prstGeom prst="fram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317500" dist="50800" dir="2700000" algn="tl" rotWithShape="0">
                    <a:prstClr val="black">
                      <a:alpha val="3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7095D9F-AC53-428B-89A0-141A4D77D381}"/>
                    </a:ext>
                  </a:extLst>
                </p:cNvPr>
                <p:cNvSpPr txBox="1"/>
                <p:nvPr/>
              </p:nvSpPr>
              <p:spPr>
                <a:xfrm>
                  <a:off x="2143627" y="1633481"/>
                  <a:ext cx="694417" cy="58477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3200" b="1" dirty="0">
                      <a:solidFill>
                        <a:schemeClr val="bg1"/>
                      </a:solidFill>
                    </a:rPr>
                    <a:t>01</a:t>
                  </a:r>
                </a:p>
              </p:txBody>
            </p:sp>
          </p:grpSp>
          <p:grpSp>
            <p:nvGrpSpPr>
              <p:cNvPr id="44" name="Группа 43">
                <a:extLst>
                  <a:ext uri="{FF2B5EF4-FFF2-40B4-BE49-F238E27FC236}">
                    <a16:creationId xmlns:a16="http://schemas.microsoft.com/office/drawing/2014/main" id="{76F818E5-4F45-4683-B74E-E42ED2EBE835}"/>
                  </a:ext>
                </a:extLst>
              </p:cNvPr>
              <p:cNvGrpSpPr/>
              <p:nvPr/>
            </p:nvGrpSpPr>
            <p:grpSpPr>
              <a:xfrm>
                <a:off x="582941" y="2487620"/>
                <a:ext cx="888853" cy="888853"/>
                <a:chOff x="2030741" y="1526350"/>
                <a:chExt cx="888853" cy="888853"/>
              </a:xfrm>
            </p:grpSpPr>
            <p:sp>
              <p:nvSpPr>
                <p:cNvPr id="45" name="Rectangle 6">
                  <a:extLst>
                    <a:ext uri="{FF2B5EF4-FFF2-40B4-BE49-F238E27FC236}">
                      <a16:creationId xmlns:a16="http://schemas.microsoft.com/office/drawing/2014/main" id="{8EA633BC-BACF-4145-AFDF-A13ADB2298DF}"/>
                    </a:ext>
                  </a:extLst>
                </p:cNvPr>
                <p:cNvSpPr/>
                <p:nvPr/>
              </p:nvSpPr>
              <p:spPr>
                <a:xfrm>
                  <a:off x="2143629" y="1540300"/>
                  <a:ext cx="742508" cy="620520"/>
                </a:xfrm>
                <a:prstGeom prst="rect">
                  <a:avLst/>
                </a:prstGeom>
                <a:solidFill>
                  <a:srgbClr val="674D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6" name="Rectangle 38">
                  <a:extLst>
                    <a:ext uri="{FF2B5EF4-FFF2-40B4-BE49-F238E27FC236}">
                      <a16:creationId xmlns:a16="http://schemas.microsoft.com/office/drawing/2014/main" id="{7E879540-02B2-4A39-B399-35C974B14A16}"/>
                    </a:ext>
                  </a:extLst>
                </p:cNvPr>
                <p:cNvSpPr/>
                <p:nvPr/>
              </p:nvSpPr>
              <p:spPr>
                <a:xfrm>
                  <a:off x="2143628" y="1985531"/>
                  <a:ext cx="742508" cy="366169"/>
                </a:xfrm>
                <a:prstGeom prst="rect">
                  <a:avLst/>
                </a:prstGeom>
                <a:solidFill>
                  <a:srgbClr val="9972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7" name="Frame 7">
                  <a:extLst>
                    <a:ext uri="{FF2B5EF4-FFF2-40B4-BE49-F238E27FC236}">
                      <a16:creationId xmlns:a16="http://schemas.microsoft.com/office/drawing/2014/main" id="{0F12D003-91C5-4DE3-9976-35F66F606DFD}"/>
                    </a:ext>
                  </a:extLst>
                </p:cNvPr>
                <p:cNvSpPr/>
                <p:nvPr/>
              </p:nvSpPr>
              <p:spPr>
                <a:xfrm>
                  <a:off x="2030741" y="1526350"/>
                  <a:ext cx="888853" cy="888853"/>
                </a:xfrm>
                <a:prstGeom prst="fram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317500" dist="50800" dir="2700000" algn="tl" rotWithShape="0">
                    <a:prstClr val="black">
                      <a:alpha val="3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DEA9ACB1-108C-4334-9143-15A8BC044DF9}"/>
                    </a:ext>
                  </a:extLst>
                </p:cNvPr>
                <p:cNvSpPr txBox="1"/>
                <p:nvPr/>
              </p:nvSpPr>
              <p:spPr>
                <a:xfrm>
                  <a:off x="2143627" y="1633481"/>
                  <a:ext cx="694417" cy="58477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ru-RU" sz="3200" b="1" dirty="0">
                      <a:solidFill>
                        <a:schemeClr val="bg1"/>
                      </a:solidFill>
                    </a:rPr>
                    <a:t>02</a:t>
                  </a:r>
                  <a:endParaRPr lang="en-US" sz="32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9" name="Группа 48">
                <a:extLst>
                  <a:ext uri="{FF2B5EF4-FFF2-40B4-BE49-F238E27FC236}">
                    <a16:creationId xmlns:a16="http://schemas.microsoft.com/office/drawing/2014/main" id="{8016A655-49CB-4273-AF47-E189093CE36F}"/>
                  </a:ext>
                </a:extLst>
              </p:cNvPr>
              <p:cNvGrpSpPr/>
              <p:nvPr/>
            </p:nvGrpSpPr>
            <p:grpSpPr>
              <a:xfrm>
                <a:off x="582940" y="3435449"/>
                <a:ext cx="888853" cy="888853"/>
                <a:chOff x="2030741" y="1526350"/>
                <a:chExt cx="888853" cy="888853"/>
              </a:xfrm>
            </p:grpSpPr>
            <p:sp>
              <p:nvSpPr>
                <p:cNvPr id="50" name="Rectangle 6">
                  <a:extLst>
                    <a:ext uri="{FF2B5EF4-FFF2-40B4-BE49-F238E27FC236}">
                      <a16:creationId xmlns:a16="http://schemas.microsoft.com/office/drawing/2014/main" id="{E46B1393-BFC1-4595-822C-29974536BA91}"/>
                    </a:ext>
                  </a:extLst>
                </p:cNvPr>
                <p:cNvSpPr/>
                <p:nvPr/>
              </p:nvSpPr>
              <p:spPr>
                <a:xfrm>
                  <a:off x="2143629" y="1540300"/>
                  <a:ext cx="742508" cy="620520"/>
                </a:xfrm>
                <a:prstGeom prst="rect">
                  <a:avLst/>
                </a:prstGeom>
                <a:solidFill>
                  <a:srgbClr val="674D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1" name="Rectangle 38">
                  <a:extLst>
                    <a:ext uri="{FF2B5EF4-FFF2-40B4-BE49-F238E27FC236}">
                      <a16:creationId xmlns:a16="http://schemas.microsoft.com/office/drawing/2014/main" id="{4C67F627-27CC-4442-B958-B90E7CEA1FC6}"/>
                    </a:ext>
                  </a:extLst>
                </p:cNvPr>
                <p:cNvSpPr/>
                <p:nvPr/>
              </p:nvSpPr>
              <p:spPr>
                <a:xfrm>
                  <a:off x="2143628" y="1985531"/>
                  <a:ext cx="742508" cy="366169"/>
                </a:xfrm>
                <a:prstGeom prst="rect">
                  <a:avLst/>
                </a:prstGeom>
                <a:solidFill>
                  <a:srgbClr val="9972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2" name="Frame 7">
                  <a:extLst>
                    <a:ext uri="{FF2B5EF4-FFF2-40B4-BE49-F238E27FC236}">
                      <a16:creationId xmlns:a16="http://schemas.microsoft.com/office/drawing/2014/main" id="{DF0435C8-CCA2-4BC1-869F-5A84395ADBC3}"/>
                    </a:ext>
                  </a:extLst>
                </p:cNvPr>
                <p:cNvSpPr/>
                <p:nvPr/>
              </p:nvSpPr>
              <p:spPr>
                <a:xfrm>
                  <a:off x="2030741" y="1526350"/>
                  <a:ext cx="888853" cy="888853"/>
                </a:xfrm>
                <a:prstGeom prst="fram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317500" dist="50800" dir="2700000" algn="tl" rotWithShape="0">
                    <a:prstClr val="black">
                      <a:alpha val="3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E8C14361-38F3-4BA6-9A64-CA6303B63BF5}"/>
                    </a:ext>
                  </a:extLst>
                </p:cNvPr>
                <p:cNvSpPr txBox="1"/>
                <p:nvPr/>
              </p:nvSpPr>
              <p:spPr>
                <a:xfrm>
                  <a:off x="2143627" y="1633481"/>
                  <a:ext cx="694417" cy="58477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3200" b="1" dirty="0">
                      <a:solidFill>
                        <a:schemeClr val="bg1"/>
                      </a:solidFill>
                    </a:rPr>
                    <a:t>0</a:t>
                  </a:r>
                  <a:r>
                    <a:rPr lang="ru-RU" sz="3200" b="1" dirty="0">
                      <a:solidFill>
                        <a:schemeClr val="bg1"/>
                      </a:solidFill>
                    </a:rPr>
                    <a:t>3</a:t>
                  </a:r>
                  <a:endParaRPr lang="en-US" sz="32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4" name="Группа 53">
                <a:extLst>
                  <a:ext uri="{FF2B5EF4-FFF2-40B4-BE49-F238E27FC236}">
                    <a16:creationId xmlns:a16="http://schemas.microsoft.com/office/drawing/2014/main" id="{FFBA80C2-1D0D-483E-A2B4-0CD4F33D9262}"/>
                  </a:ext>
                </a:extLst>
              </p:cNvPr>
              <p:cNvGrpSpPr/>
              <p:nvPr/>
            </p:nvGrpSpPr>
            <p:grpSpPr>
              <a:xfrm>
                <a:off x="572253" y="4364870"/>
                <a:ext cx="888853" cy="888853"/>
                <a:chOff x="2030741" y="1500950"/>
                <a:chExt cx="888853" cy="888853"/>
              </a:xfrm>
            </p:grpSpPr>
            <p:sp>
              <p:nvSpPr>
                <p:cNvPr id="55" name="Rectangle 6">
                  <a:extLst>
                    <a:ext uri="{FF2B5EF4-FFF2-40B4-BE49-F238E27FC236}">
                      <a16:creationId xmlns:a16="http://schemas.microsoft.com/office/drawing/2014/main" id="{F6424E10-EAEB-4BF9-865A-D6D1254AD9CB}"/>
                    </a:ext>
                  </a:extLst>
                </p:cNvPr>
                <p:cNvSpPr/>
                <p:nvPr/>
              </p:nvSpPr>
              <p:spPr>
                <a:xfrm>
                  <a:off x="2143629" y="1540300"/>
                  <a:ext cx="742508" cy="620520"/>
                </a:xfrm>
                <a:prstGeom prst="rect">
                  <a:avLst/>
                </a:prstGeom>
                <a:solidFill>
                  <a:srgbClr val="674D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6" name="Rectangle 38">
                  <a:extLst>
                    <a:ext uri="{FF2B5EF4-FFF2-40B4-BE49-F238E27FC236}">
                      <a16:creationId xmlns:a16="http://schemas.microsoft.com/office/drawing/2014/main" id="{F0955FEB-DFA1-4AC0-B9F8-C98B6B3F384C}"/>
                    </a:ext>
                  </a:extLst>
                </p:cNvPr>
                <p:cNvSpPr/>
                <p:nvPr/>
              </p:nvSpPr>
              <p:spPr>
                <a:xfrm>
                  <a:off x="2143628" y="1985531"/>
                  <a:ext cx="742508" cy="366169"/>
                </a:xfrm>
                <a:prstGeom prst="rect">
                  <a:avLst/>
                </a:prstGeom>
                <a:solidFill>
                  <a:srgbClr val="9972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7" name="Frame 7">
                  <a:extLst>
                    <a:ext uri="{FF2B5EF4-FFF2-40B4-BE49-F238E27FC236}">
                      <a16:creationId xmlns:a16="http://schemas.microsoft.com/office/drawing/2014/main" id="{440C3F42-F4A1-4399-AABD-E89EF022B791}"/>
                    </a:ext>
                  </a:extLst>
                </p:cNvPr>
                <p:cNvSpPr/>
                <p:nvPr/>
              </p:nvSpPr>
              <p:spPr>
                <a:xfrm>
                  <a:off x="2030741" y="1500950"/>
                  <a:ext cx="888853" cy="888853"/>
                </a:xfrm>
                <a:prstGeom prst="fram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317500" dist="50800" dir="2700000" algn="tl" rotWithShape="0">
                    <a:prstClr val="black">
                      <a:alpha val="3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168D37E2-D294-4BD7-A028-F55CE166EED4}"/>
                    </a:ext>
                  </a:extLst>
                </p:cNvPr>
                <p:cNvSpPr txBox="1"/>
                <p:nvPr/>
              </p:nvSpPr>
              <p:spPr>
                <a:xfrm>
                  <a:off x="2143627" y="1608081"/>
                  <a:ext cx="694417" cy="58477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3200" b="1" dirty="0">
                      <a:solidFill>
                        <a:schemeClr val="bg1"/>
                      </a:solidFill>
                    </a:rPr>
                    <a:t>0</a:t>
                  </a:r>
                  <a:r>
                    <a:rPr lang="ru-RU" sz="3200" b="1" dirty="0">
                      <a:solidFill>
                        <a:schemeClr val="bg1"/>
                      </a:solidFill>
                    </a:rPr>
                    <a:t>4</a:t>
                  </a:r>
                  <a:endParaRPr lang="en-US" sz="32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9" name="Группа 58">
                <a:extLst>
                  <a:ext uri="{FF2B5EF4-FFF2-40B4-BE49-F238E27FC236}">
                    <a16:creationId xmlns:a16="http://schemas.microsoft.com/office/drawing/2014/main" id="{5AEEF58D-A34C-4E1B-8A90-D5642A0882A8}"/>
                  </a:ext>
                </a:extLst>
              </p:cNvPr>
              <p:cNvGrpSpPr/>
              <p:nvPr/>
            </p:nvGrpSpPr>
            <p:grpSpPr>
              <a:xfrm>
                <a:off x="589483" y="5323937"/>
                <a:ext cx="888853" cy="888853"/>
                <a:chOff x="2056141" y="1526350"/>
                <a:chExt cx="888853" cy="888853"/>
              </a:xfrm>
            </p:grpSpPr>
            <p:sp>
              <p:nvSpPr>
                <p:cNvPr id="60" name="Rectangle 6">
                  <a:extLst>
                    <a:ext uri="{FF2B5EF4-FFF2-40B4-BE49-F238E27FC236}">
                      <a16:creationId xmlns:a16="http://schemas.microsoft.com/office/drawing/2014/main" id="{4FCE40C7-9B06-4B6E-A191-385C38EB2E4A}"/>
                    </a:ext>
                  </a:extLst>
                </p:cNvPr>
                <p:cNvSpPr/>
                <p:nvPr/>
              </p:nvSpPr>
              <p:spPr>
                <a:xfrm>
                  <a:off x="2143629" y="1540300"/>
                  <a:ext cx="742508" cy="620520"/>
                </a:xfrm>
                <a:prstGeom prst="rect">
                  <a:avLst/>
                </a:prstGeom>
                <a:solidFill>
                  <a:srgbClr val="674D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1" name="Rectangle 38">
                  <a:extLst>
                    <a:ext uri="{FF2B5EF4-FFF2-40B4-BE49-F238E27FC236}">
                      <a16:creationId xmlns:a16="http://schemas.microsoft.com/office/drawing/2014/main" id="{B8B8BF09-BF17-42CB-BB1B-4419765AF17D}"/>
                    </a:ext>
                  </a:extLst>
                </p:cNvPr>
                <p:cNvSpPr/>
                <p:nvPr/>
              </p:nvSpPr>
              <p:spPr>
                <a:xfrm>
                  <a:off x="2143628" y="1985531"/>
                  <a:ext cx="742508" cy="366169"/>
                </a:xfrm>
                <a:prstGeom prst="rect">
                  <a:avLst/>
                </a:prstGeom>
                <a:solidFill>
                  <a:srgbClr val="99723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2" name="Frame 7">
                  <a:extLst>
                    <a:ext uri="{FF2B5EF4-FFF2-40B4-BE49-F238E27FC236}">
                      <a16:creationId xmlns:a16="http://schemas.microsoft.com/office/drawing/2014/main" id="{115F47A6-1487-483A-A1DE-B3E5A54F06C8}"/>
                    </a:ext>
                  </a:extLst>
                </p:cNvPr>
                <p:cNvSpPr/>
                <p:nvPr/>
              </p:nvSpPr>
              <p:spPr>
                <a:xfrm>
                  <a:off x="2056141" y="1526350"/>
                  <a:ext cx="888853" cy="888853"/>
                </a:xfrm>
                <a:prstGeom prst="fram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317500" dist="50800" dir="2700000" algn="tl" rotWithShape="0">
                    <a:prstClr val="black">
                      <a:alpha val="3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05F1A22B-61FD-428C-9463-9265C5902368}"/>
                    </a:ext>
                  </a:extLst>
                </p:cNvPr>
                <p:cNvSpPr txBox="1"/>
                <p:nvPr/>
              </p:nvSpPr>
              <p:spPr>
                <a:xfrm>
                  <a:off x="2156327" y="1633481"/>
                  <a:ext cx="694417" cy="58477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3200" b="1" dirty="0">
                      <a:solidFill>
                        <a:schemeClr val="bg1"/>
                      </a:solidFill>
                    </a:rPr>
                    <a:t>0</a:t>
                  </a:r>
                  <a:r>
                    <a:rPr lang="ru-RU" sz="3200" b="1" dirty="0">
                      <a:solidFill>
                        <a:schemeClr val="bg1"/>
                      </a:solidFill>
                    </a:rPr>
                    <a:t>5</a:t>
                  </a:r>
                  <a:endParaRPr lang="en-US" sz="32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69" name="Frame 7">
                <a:extLst>
                  <a:ext uri="{FF2B5EF4-FFF2-40B4-BE49-F238E27FC236}">
                    <a16:creationId xmlns:a16="http://schemas.microsoft.com/office/drawing/2014/main" id="{A3367CAF-7F42-487C-8EA5-252842978622}"/>
                  </a:ext>
                </a:extLst>
              </p:cNvPr>
              <p:cNvSpPr/>
              <p:nvPr/>
            </p:nvSpPr>
            <p:spPr>
              <a:xfrm>
                <a:off x="7199815" y="2518200"/>
                <a:ext cx="1235728" cy="888853"/>
              </a:xfrm>
              <a:prstGeom prst="fram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dist="508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70" name="Frame 7">
                <a:extLst>
                  <a:ext uri="{FF2B5EF4-FFF2-40B4-BE49-F238E27FC236}">
                    <a16:creationId xmlns:a16="http://schemas.microsoft.com/office/drawing/2014/main" id="{B0E0F59D-1969-4409-B644-408942BCD0C1}"/>
                  </a:ext>
                </a:extLst>
              </p:cNvPr>
              <p:cNvSpPr/>
              <p:nvPr/>
            </p:nvSpPr>
            <p:spPr>
              <a:xfrm>
                <a:off x="7225954" y="3456133"/>
                <a:ext cx="1235728" cy="888853"/>
              </a:xfrm>
              <a:prstGeom prst="fram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dist="508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71" name="Frame 7">
                <a:extLst>
                  <a:ext uri="{FF2B5EF4-FFF2-40B4-BE49-F238E27FC236}">
                    <a16:creationId xmlns:a16="http://schemas.microsoft.com/office/drawing/2014/main" id="{7D489593-23FC-45CF-BF28-F81877275268}"/>
                  </a:ext>
                </a:extLst>
              </p:cNvPr>
              <p:cNvSpPr/>
              <p:nvPr/>
            </p:nvSpPr>
            <p:spPr>
              <a:xfrm>
                <a:off x="7225954" y="4397771"/>
                <a:ext cx="1235728" cy="888853"/>
              </a:xfrm>
              <a:prstGeom prst="fram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dist="508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72" name="Frame 7">
                <a:extLst>
                  <a:ext uri="{FF2B5EF4-FFF2-40B4-BE49-F238E27FC236}">
                    <a16:creationId xmlns:a16="http://schemas.microsoft.com/office/drawing/2014/main" id="{4118220A-9967-4573-86DF-49526E0E50B7}"/>
                  </a:ext>
                </a:extLst>
              </p:cNvPr>
              <p:cNvSpPr/>
              <p:nvPr/>
            </p:nvSpPr>
            <p:spPr>
              <a:xfrm>
                <a:off x="7229436" y="5336637"/>
                <a:ext cx="1235728" cy="888853"/>
              </a:xfrm>
              <a:prstGeom prst="fram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dist="508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73" name="Speech Bubble: Rectangle with Corners Rounded 9">
                <a:extLst>
                  <a:ext uri="{FF2B5EF4-FFF2-40B4-BE49-F238E27FC236}">
                    <a16:creationId xmlns:a16="http://schemas.microsoft.com/office/drawing/2014/main" id="{CA934A3A-6097-4F08-836D-2E4172D75245}"/>
                  </a:ext>
                </a:extLst>
              </p:cNvPr>
              <p:cNvSpPr/>
              <p:nvPr/>
            </p:nvSpPr>
            <p:spPr>
              <a:xfrm rot="5400000">
                <a:off x="9214574" y="812594"/>
                <a:ext cx="1942828" cy="2799544"/>
              </a:xfrm>
              <a:prstGeom prst="wedgeRoundRectCallout">
                <a:avLst>
                  <a:gd name="adj1" fmla="val -9243"/>
                  <a:gd name="adj2" fmla="val 57872"/>
                  <a:gd name="adj3" fmla="val 16667"/>
                </a:avLst>
              </a:prstGeom>
              <a:solidFill>
                <a:srgbClr val="E2CEB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67" name="Frame 7">
              <a:extLst>
                <a:ext uri="{FF2B5EF4-FFF2-40B4-BE49-F238E27FC236}">
                  <a16:creationId xmlns:a16="http://schemas.microsoft.com/office/drawing/2014/main" id="{A0D88DDA-7744-4470-8642-64BB704B79EB}"/>
                </a:ext>
              </a:extLst>
            </p:cNvPr>
            <p:cNvSpPr/>
            <p:nvPr/>
          </p:nvSpPr>
          <p:spPr>
            <a:xfrm>
              <a:off x="7174415" y="1578400"/>
              <a:ext cx="1235728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2273392-D31A-436C-9706-1612485B179B}"/>
                </a:ext>
              </a:extLst>
            </p:cNvPr>
            <p:cNvSpPr txBox="1"/>
            <p:nvPr/>
          </p:nvSpPr>
          <p:spPr>
            <a:xfrm>
              <a:off x="8954197" y="1344948"/>
              <a:ext cx="2617229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ru-RU" sz="1400" b="1" dirty="0">
                  <a:cs typeface="Times New Roman" panose="02020603050405020304" pitchFamily="18" charset="0"/>
                </a:rPr>
                <a:t>Удельный вес поступлений в местный бюджет от организации в общем объеме поступлений налоговых и неналоговых доходов местного бюджета (по данным 10 месяцев 2024 года)</a:t>
              </a:r>
            </a:p>
          </p:txBody>
        </p:sp>
        <p:sp>
          <p:nvSpPr>
            <p:cNvPr id="76" name="Rectangle: Rounded Corners 5">
              <a:extLst>
                <a:ext uri="{FF2B5EF4-FFF2-40B4-BE49-F238E27FC236}">
                  <a16:creationId xmlns:a16="http://schemas.microsoft.com/office/drawing/2014/main" id="{0B282FA7-F983-4266-99E3-6EF15D6C71AF}"/>
                </a:ext>
              </a:extLst>
            </p:cNvPr>
            <p:cNvSpPr/>
            <p:nvPr/>
          </p:nvSpPr>
          <p:spPr>
            <a:xfrm rot="5400000">
              <a:off x="9371388" y="3342937"/>
              <a:ext cx="2049290" cy="2856792"/>
            </a:xfrm>
            <a:prstGeom prst="round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5D4EDB21-2FF9-43D3-8DED-AF89826FB7FD}"/>
                </a:ext>
              </a:extLst>
            </p:cNvPr>
            <p:cNvSpPr/>
            <p:nvPr/>
          </p:nvSpPr>
          <p:spPr>
            <a:xfrm>
              <a:off x="9005737" y="3879875"/>
              <a:ext cx="26757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dirty="0"/>
            </a:p>
          </p:txBody>
        </p:sp>
        <p:sp>
          <p:nvSpPr>
            <p:cNvPr id="78" name="Rectangle: Rounded Corners 5">
              <a:extLst>
                <a:ext uri="{FF2B5EF4-FFF2-40B4-BE49-F238E27FC236}">
                  <a16:creationId xmlns:a16="http://schemas.microsoft.com/office/drawing/2014/main" id="{2B84B75F-D43C-46BD-928F-B30E66E181D0}"/>
                </a:ext>
              </a:extLst>
            </p:cNvPr>
            <p:cNvSpPr/>
            <p:nvPr/>
          </p:nvSpPr>
          <p:spPr>
            <a:xfrm rot="5400000">
              <a:off x="9424875" y="605998"/>
              <a:ext cx="1939905" cy="2856792"/>
            </a:xfrm>
            <a:prstGeom prst="round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2C018FD0-8721-47EF-A5CE-2663B4678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59" y="969479"/>
            <a:ext cx="1416690" cy="94285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BE1EDCF-5BC6-4E81-914C-B721A04AF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991" y="967155"/>
            <a:ext cx="1503677" cy="94285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0A2FB23-86DF-48C7-B561-BBD2C752E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020" y="967155"/>
            <a:ext cx="1216007" cy="945783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69C00594-21F3-42D6-A399-FABD8AF31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6943" y="967155"/>
            <a:ext cx="1274605" cy="965301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D6D28AB9-F93A-4E8B-B489-27A8D3622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443" y="967155"/>
            <a:ext cx="941019" cy="939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274248-14C9-9342-D57F-47A1122C7217}"/>
              </a:ext>
            </a:extLst>
          </p:cNvPr>
          <p:cNvSpPr txBox="1"/>
          <p:nvPr/>
        </p:nvSpPr>
        <p:spPr>
          <a:xfrm>
            <a:off x="9110460" y="4458777"/>
            <a:ext cx="26619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Лидером по сумме поступлений налоговых и неналоговых доходов в бюджет из года в год остается АО «Башкирская содовая компания»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1409E74-91F6-3DA0-FB30-B943FAB7B95C}"/>
              </a:ext>
            </a:extLst>
          </p:cNvPr>
          <p:cNvSpPr/>
          <p:nvPr/>
        </p:nvSpPr>
        <p:spPr>
          <a:xfrm>
            <a:off x="1771665" y="2119355"/>
            <a:ext cx="5351949" cy="702771"/>
          </a:xfrm>
          <a:prstGeom prst="rect">
            <a:avLst/>
          </a:prstGeom>
          <a:solidFill>
            <a:srgbClr val="8262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5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954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CF09FF4F-CE7C-44D1-818D-F4BEA0B8C928}"/>
              </a:ext>
            </a:extLst>
          </p:cNvPr>
          <p:cNvSpPr/>
          <p:nvPr/>
        </p:nvSpPr>
        <p:spPr>
          <a:xfrm>
            <a:off x="7985070" y="939801"/>
            <a:ext cx="3561292" cy="5613400"/>
          </a:xfrm>
          <a:prstGeom prst="rect">
            <a:avLst/>
          </a:prstGeom>
          <a:solidFill>
            <a:srgbClr val="D1B08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Google Shape;56;p15">
            <a:extLst>
              <a:ext uri="{FF2B5EF4-FFF2-40B4-BE49-F238E27FC236}">
                <a16:creationId xmlns:a16="http://schemas.microsoft.com/office/drawing/2014/main" id="{237D3C87-5A69-4409-B3EA-C965D1F2CC7A}"/>
              </a:ext>
            </a:extLst>
          </p:cNvPr>
          <p:cNvSpPr txBox="1">
            <a:spLocks/>
          </p:cNvSpPr>
          <p:nvPr/>
        </p:nvSpPr>
        <p:spPr>
          <a:xfrm>
            <a:off x="1632325" y="4681"/>
            <a:ext cx="7721225" cy="101164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09">
              <a:lnSpc>
                <a:spcPct val="80000"/>
              </a:lnSpc>
              <a:defRPr/>
            </a:pPr>
            <a:r>
              <a:rPr lang="ru-RU" sz="3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Прогноз налоговых и неналоговых доходов</a:t>
            </a:r>
            <a:r>
              <a:rPr lang="ru-RU" sz="3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Roboto" panose="02000000000000000000" charset="0"/>
                <a:cs typeface="Arial" panose="020B0604020202020204" pitchFamily="34" charset="0"/>
              </a:rPr>
              <a:t> местного бюджета, млн руб.</a:t>
            </a:r>
          </a:p>
        </p:txBody>
      </p:sp>
      <p:sp>
        <p:nvSpPr>
          <p:cNvPr id="59" name="Google Shape;80;p16">
            <a:extLst>
              <a:ext uri="{FF2B5EF4-FFF2-40B4-BE49-F238E27FC236}">
                <a16:creationId xmlns:a16="http://schemas.microsoft.com/office/drawing/2014/main" id="{DF7FCB64-8F0F-42DB-AED2-7215A0ABD822}"/>
              </a:ext>
            </a:extLst>
          </p:cNvPr>
          <p:cNvSpPr txBox="1"/>
          <p:nvPr/>
        </p:nvSpPr>
        <p:spPr>
          <a:xfrm>
            <a:off x="8264968" y="2324239"/>
            <a:ext cx="3704013" cy="449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defTabSz="914309">
              <a:buClr>
                <a:srgbClr val="000000"/>
              </a:buClr>
              <a:buSzPts val="1100"/>
              <a:defRPr/>
            </a:pPr>
            <a:r>
              <a:rPr lang="ru-RU" sz="1799" b="1" kern="0" dirty="0">
                <a:solidFill>
                  <a:srgbClr val="E7E6E6">
                    <a:lumMod val="10000"/>
                  </a:srgbClr>
                </a:solidFill>
                <a:ea typeface="Roboto" panose="020B0604020202020204" charset="0"/>
                <a:cs typeface="Arial" panose="020B0604020202020204" pitchFamily="34" charset="0"/>
                <a:sym typeface="Roboto Medium"/>
              </a:rPr>
              <a:t>Стимулирование притока инвестиций в экономику</a:t>
            </a:r>
            <a:endParaRPr sz="1799" b="1" kern="0" dirty="0">
              <a:solidFill>
                <a:srgbClr val="E7E6E6">
                  <a:lumMod val="10000"/>
                </a:srgbClr>
              </a:solidFill>
              <a:ea typeface="Roboto" panose="020B0604020202020204" charset="0"/>
              <a:cs typeface="Arial" panose="020B0604020202020204" pitchFamily="34" charset="0"/>
              <a:sym typeface="Roboto Medium"/>
            </a:endParaRPr>
          </a:p>
        </p:txBody>
      </p:sp>
      <p:sp>
        <p:nvSpPr>
          <p:cNvPr id="60" name="Google Shape;80;p16">
            <a:extLst>
              <a:ext uri="{FF2B5EF4-FFF2-40B4-BE49-F238E27FC236}">
                <a16:creationId xmlns:a16="http://schemas.microsoft.com/office/drawing/2014/main" id="{C77AA1DB-8794-48A0-825A-FAC764A3A464}"/>
              </a:ext>
            </a:extLst>
          </p:cNvPr>
          <p:cNvSpPr txBox="1"/>
          <p:nvPr/>
        </p:nvSpPr>
        <p:spPr>
          <a:xfrm>
            <a:off x="8297654" y="3126388"/>
            <a:ext cx="3617438" cy="449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lvl="0">
              <a:buClr>
                <a:srgbClr val="000000"/>
              </a:buClr>
              <a:buSzPts val="1100"/>
              <a:defRPr/>
            </a:pPr>
            <a:r>
              <a:rPr lang="ru-RU" sz="1799" b="1" kern="0" dirty="0">
                <a:solidFill>
                  <a:srgbClr val="000000"/>
                </a:solidFill>
                <a:ea typeface="Roboto" panose="020B0604020202020204" charset="0"/>
                <a:cs typeface="Arial" panose="020B0604020202020204" pitchFamily="34" charset="0"/>
                <a:sym typeface="Roboto Medium"/>
              </a:rPr>
              <a:t>Изменение налогового законодательства с 2025 года</a:t>
            </a:r>
            <a:endParaRPr sz="1799" b="1" kern="0" dirty="0">
              <a:solidFill>
                <a:srgbClr val="000000"/>
              </a:solidFill>
              <a:ea typeface="Roboto" panose="020B0604020202020204" charset="0"/>
              <a:cs typeface="Arial" panose="020B0604020202020204" pitchFamily="34" charset="0"/>
              <a:sym typeface="Roboto Medium"/>
            </a:endParaRPr>
          </a:p>
        </p:txBody>
      </p:sp>
      <p:sp>
        <p:nvSpPr>
          <p:cNvPr id="61" name="Google Shape;76;p16">
            <a:extLst>
              <a:ext uri="{FF2B5EF4-FFF2-40B4-BE49-F238E27FC236}">
                <a16:creationId xmlns:a16="http://schemas.microsoft.com/office/drawing/2014/main" id="{2365EFE1-E4D3-4A15-B9D1-299A52819999}"/>
              </a:ext>
            </a:extLst>
          </p:cNvPr>
          <p:cNvSpPr txBox="1"/>
          <p:nvPr/>
        </p:nvSpPr>
        <p:spPr>
          <a:xfrm>
            <a:off x="8235539" y="4472160"/>
            <a:ext cx="3462440" cy="4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defTabSz="914309">
              <a:lnSpc>
                <a:spcPct val="80000"/>
              </a:lnSpc>
              <a:buClr>
                <a:srgbClr val="000000"/>
              </a:buClr>
              <a:defRPr/>
            </a:pPr>
            <a:r>
              <a:rPr lang="ru-RU" sz="2399" b="1" kern="0" dirty="0">
                <a:solidFill>
                  <a:srgbClr val="783F05"/>
                </a:solidFill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Причины снижения неналоговых доходов:</a:t>
            </a:r>
            <a:endParaRPr sz="2399" b="1" kern="0" dirty="0">
              <a:solidFill>
                <a:srgbClr val="783F05"/>
              </a:solidFill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62" name="Google Shape;80;p16">
            <a:extLst>
              <a:ext uri="{FF2B5EF4-FFF2-40B4-BE49-F238E27FC236}">
                <a16:creationId xmlns:a16="http://schemas.microsoft.com/office/drawing/2014/main" id="{EFDBDD11-DF32-479F-8120-0D8A102188B1}"/>
              </a:ext>
            </a:extLst>
          </p:cNvPr>
          <p:cNvSpPr txBox="1"/>
          <p:nvPr/>
        </p:nvSpPr>
        <p:spPr>
          <a:xfrm>
            <a:off x="8305110" y="5422334"/>
            <a:ext cx="3623730" cy="453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defTabSz="914309">
              <a:buClr>
                <a:srgbClr val="000000"/>
              </a:buClr>
              <a:buSzPts val="1100"/>
              <a:defRPr/>
            </a:pPr>
            <a:r>
              <a:rPr lang="ru-RU" sz="1799" b="1" kern="0" dirty="0">
                <a:solidFill>
                  <a:srgbClr val="E7E6E6">
                    <a:lumMod val="10000"/>
                  </a:srgbClr>
                </a:solidFill>
                <a:ea typeface="Roboto" panose="020B0604020202020204" charset="0"/>
                <a:cs typeface="Arial" panose="020B0604020202020204" pitchFamily="34" charset="0"/>
                <a:sym typeface="Roboto Medium"/>
              </a:rPr>
              <a:t>Реализация большей части муниципального имущества в предыдущие годы </a:t>
            </a:r>
            <a:endParaRPr sz="1799" b="1" kern="0" dirty="0">
              <a:solidFill>
                <a:srgbClr val="E7E6E6">
                  <a:lumMod val="10000"/>
                </a:srgbClr>
              </a:solidFill>
              <a:ea typeface="Roboto" panose="020B0604020202020204" charset="0"/>
              <a:cs typeface="Arial" panose="020B0604020202020204" pitchFamily="34" charset="0"/>
              <a:sym typeface="Roboto Medium"/>
            </a:endParaRPr>
          </a:p>
        </p:txBody>
      </p:sp>
      <p:sp>
        <p:nvSpPr>
          <p:cNvPr id="63" name="五边形 37">
            <a:extLst>
              <a:ext uri="{FF2B5EF4-FFF2-40B4-BE49-F238E27FC236}">
                <a16:creationId xmlns:a16="http://schemas.microsoft.com/office/drawing/2014/main" id="{077E99BE-D7DA-4D85-AC2A-B8E9EA65DCE4}"/>
              </a:ext>
            </a:extLst>
          </p:cNvPr>
          <p:cNvSpPr/>
          <p:nvPr/>
        </p:nvSpPr>
        <p:spPr>
          <a:xfrm rot="10800000" flipH="1">
            <a:off x="8111756" y="2352778"/>
            <a:ext cx="154796" cy="155929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>
              <a:defRPr/>
            </a:pPr>
            <a:endParaRPr lang="zh-CN" altLang="en-US" sz="1799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64" name="五边形 37">
            <a:extLst>
              <a:ext uri="{FF2B5EF4-FFF2-40B4-BE49-F238E27FC236}">
                <a16:creationId xmlns:a16="http://schemas.microsoft.com/office/drawing/2014/main" id="{4BACB711-0135-4638-81B4-E109472D1C34}"/>
              </a:ext>
            </a:extLst>
          </p:cNvPr>
          <p:cNvSpPr/>
          <p:nvPr/>
        </p:nvSpPr>
        <p:spPr>
          <a:xfrm rot="10800000" flipH="1">
            <a:off x="8102717" y="3142376"/>
            <a:ext cx="154796" cy="155929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>
              <a:defRPr/>
            </a:pPr>
            <a:endParaRPr lang="zh-CN" altLang="en-US" sz="1799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65" name="五边形 37">
            <a:extLst>
              <a:ext uri="{FF2B5EF4-FFF2-40B4-BE49-F238E27FC236}">
                <a16:creationId xmlns:a16="http://schemas.microsoft.com/office/drawing/2014/main" id="{6EF57B1B-24DD-46FA-A53E-94359ABD1554}"/>
              </a:ext>
            </a:extLst>
          </p:cNvPr>
          <p:cNvSpPr/>
          <p:nvPr/>
        </p:nvSpPr>
        <p:spPr>
          <a:xfrm rot="10800000" flipH="1">
            <a:off x="8102717" y="5312390"/>
            <a:ext cx="154796" cy="155929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7" tIns="45719" rIns="91437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09">
              <a:defRPr/>
            </a:pPr>
            <a:endParaRPr lang="zh-CN" altLang="en-US" sz="1799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F76570DF-66C8-4262-AB5A-D0EB60FF82F8}"/>
              </a:ext>
            </a:extLst>
          </p:cNvPr>
          <p:cNvGrpSpPr/>
          <p:nvPr/>
        </p:nvGrpSpPr>
        <p:grpSpPr>
          <a:xfrm>
            <a:off x="940720" y="2125436"/>
            <a:ext cx="6835797" cy="3992093"/>
            <a:chOff x="406224" y="1613853"/>
            <a:chExt cx="8492578" cy="4821508"/>
          </a:xfrm>
        </p:grpSpPr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6AE8AA69-977B-47B4-89A1-ACBDAC31FB29}"/>
                </a:ext>
              </a:extLst>
            </p:cNvPr>
            <p:cNvGrpSpPr/>
            <p:nvPr/>
          </p:nvGrpSpPr>
          <p:grpSpPr>
            <a:xfrm>
              <a:off x="5184199" y="4221568"/>
              <a:ext cx="3714603" cy="1038116"/>
              <a:chOff x="4916602" y="1637643"/>
              <a:chExt cx="3714603" cy="1038116"/>
            </a:xfrm>
          </p:grpSpPr>
          <p:sp>
            <p:nvSpPr>
              <p:cNvPr id="114" name="Прямоугольник 113">
                <a:extLst>
                  <a:ext uri="{FF2B5EF4-FFF2-40B4-BE49-F238E27FC236}">
                    <a16:creationId xmlns:a16="http://schemas.microsoft.com/office/drawing/2014/main" id="{EF49BEE2-34A9-484D-9638-8ABB875CF4EB}"/>
                  </a:ext>
                </a:extLst>
              </p:cNvPr>
              <p:cNvSpPr/>
              <p:nvPr/>
            </p:nvSpPr>
            <p:spPr>
              <a:xfrm>
                <a:off x="4916602" y="1637643"/>
                <a:ext cx="3120765" cy="4830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r>
                  <a:rPr lang="ru-RU" sz="2000" b="1" kern="0" dirty="0">
                    <a:solidFill>
                      <a:srgbClr val="783F05"/>
                    </a:solidFill>
                    <a:ea typeface="Roboto"/>
                    <a:cs typeface="Arial" panose="020B0604020202020204" pitchFamily="34" charset="0"/>
                    <a:sym typeface="Roboto"/>
                  </a:rPr>
                  <a:t>Налоговые доходы</a:t>
                </a:r>
              </a:p>
            </p:txBody>
          </p:sp>
          <p:sp>
            <p:nvSpPr>
              <p:cNvPr id="115" name="Прямоугольник 114">
                <a:extLst>
                  <a:ext uri="{FF2B5EF4-FFF2-40B4-BE49-F238E27FC236}">
                    <a16:creationId xmlns:a16="http://schemas.microsoft.com/office/drawing/2014/main" id="{5E2FC3B0-79DF-4760-9B1A-971E46B303FA}"/>
                  </a:ext>
                </a:extLst>
              </p:cNvPr>
              <p:cNvSpPr/>
              <p:nvPr/>
            </p:nvSpPr>
            <p:spPr>
              <a:xfrm>
                <a:off x="4932980" y="2192676"/>
                <a:ext cx="3698225" cy="4830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309">
                  <a:buClr>
                    <a:srgbClr val="000000"/>
                  </a:buClr>
                  <a:defRPr/>
                </a:pPr>
                <a:r>
                  <a:rPr lang="ru-RU" sz="2000" b="1" kern="0" dirty="0">
                    <a:solidFill>
                      <a:srgbClr val="783F05"/>
                    </a:solidFill>
                    <a:ea typeface="Roboto"/>
                    <a:cs typeface="Arial" panose="020B0604020202020204" pitchFamily="34" charset="0"/>
                    <a:sym typeface="Roboto"/>
                  </a:rPr>
                  <a:t>Неналоговые доходы</a:t>
                </a:r>
              </a:p>
            </p:txBody>
          </p:sp>
        </p:grpSp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A8FB7D81-E5D1-411B-8CB8-0F93344A8432}"/>
                </a:ext>
              </a:extLst>
            </p:cNvPr>
            <p:cNvGrpSpPr/>
            <p:nvPr/>
          </p:nvGrpSpPr>
          <p:grpSpPr>
            <a:xfrm>
              <a:off x="406224" y="1899722"/>
              <a:ext cx="4242018" cy="4535639"/>
              <a:chOff x="407103" y="1509926"/>
              <a:chExt cx="4220171" cy="4919693"/>
            </a:xfrm>
          </p:grpSpPr>
          <p:grpSp>
            <p:nvGrpSpPr>
              <p:cNvPr id="75" name="Группа 74">
                <a:extLst>
                  <a:ext uri="{FF2B5EF4-FFF2-40B4-BE49-F238E27FC236}">
                    <a16:creationId xmlns:a16="http://schemas.microsoft.com/office/drawing/2014/main" id="{21553759-F572-4CC1-8F67-09D058F564A4}"/>
                  </a:ext>
                </a:extLst>
              </p:cNvPr>
              <p:cNvGrpSpPr/>
              <p:nvPr/>
            </p:nvGrpSpPr>
            <p:grpSpPr>
              <a:xfrm>
                <a:off x="407103" y="1509926"/>
                <a:ext cx="4220171" cy="4919693"/>
                <a:chOff x="959571" y="1562561"/>
                <a:chExt cx="4838151" cy="4919693"/>
              </a:xfrm>
            </p:grpSpPr>
            <p:grpSp>
              <p:nvGrpSpPr>
                <p:cNvPr id="84" name="组合 3">
                  <a:extLst>
                    <a:ext uri="{FF2B5EF4-FFF2-40B4-BE49-F238E27FC236}">
                      <a16:creationId xmlns:a16="http://schemas.microsoft.com/office/drawing/2014/main" id="{36F4B153-8757-41FB-9915-7146C2ABD2A7}"/>
                    </a:ext>
                  </a:extLst>
                </p:cNvPr>
                <p:cNvGrpSpPr/>
                <p:nvPr/>
              </p:nvGrpSpPr>
              <p:grpSpPr>
                <a:xfrm>
                  <a:off x="1215478" y="1562561"/>
                  <a:ext cx="4528352" cy="4514474"/>
                  <a:chOff x="1322676" y="1051447"/>
                  <a:chExt cx="5137902" cy="3731967"/>
                </a:xfrm>
              </p:grpSpPr>
              <p:sp>
                <p:nvSpPr>
                  <p:cNvPr id="89" name="任意多边形 126">
                    <a:extLst>
                      <a:ext uri="{FF2B5EF4-FFF2-40B4-BE49-F238E27FC236}">
                        <a16:creationId xmlns:a16="http://schemas.microsoft.com/office/drawing/2014/main" id="{ADAB6AE0-29DE-4B68-8E00-006585912440}"/>
                      </a:ext>
                    </a:extLst>
                  </p:cNvPr>
                  <p:cNvSpPr/>
                  <p:nvPr/>
                </p:nvSpPr>
                <p:spPr>
                  <a:xfrm>
                    <a:off x="3080087" y="4308616"/>
                    <a:ext cx="1574370" cy="474798"/>
                  </a:xfrm>
                  <a:custGeom>
                    <a:avLst/>
                    <a:gdLst>
                      <a:gd name="connsiteX0" fmla="*/ 0 w 1885950"/>
                      <a:gd name="connsiteY0" fmla="*/ 323850 h 323850"/>
                      <a:gd name="connsiteX1" fmla="*/ 962025 w 1885950"/>
                      <a:gd name="connsiteY1" fmla="*/ 0 h 323850"/>
                      <a:gd name="connsiteX2" fmla="*/ 1885950 w 1885950"/>
                      <a:gd name="connsiteY2" fmla="*/ 304800 h 323850"/>
                      <a:gd name="connsiteX3" fmla="*/ 0 w 1885950"/>
                      <a:gd name="connsiteY3" fmla="*/ 323850 h 323850"/>
                      <a:gd name="connsiteX0" fmla="*/ 0 w 1866900"/>
                      <a:gd name="connsiteY0" fmla="*/ 305519 h 305519"/>
                      <a:gd name="connsiteX1" fmla="*/ 942975 w 1866900"/>
                      <a:gd name="connsiteY1" fmla="*/ 0 h 305519"/>
                      <a:gd name="connsiteX2" fmla="*/ 1866900 w 1866900"/>
                      <a:gd name="connsiteY2" fmla="*/ 304800 h 305519"/>
                      <a:gd name="connsiteX3" fmla="*/ 0 w 1866900"/>
                      <a:gd name="connsiteY3" fmla="*/ 305519 h 305519"/>
                      <a:gd name="connsiteX0" fmla="*/ 0 w 1866900"/>
                      <a:gd name="connsiteY0" fmla="*/ 305519 h 305519"/>
                      <a:gd name="connsiteX1" fmla="*/ 942975 w 1866900"/>
                      <a:gd name="connsiteY1" fmla="*/ 0 h 305519"/>
                      <a:gd name="connsiteX2" fmla="*/ 1866900 w 1866900"/>
                      <a:gd name="connsiteY2" fmla="*/ 304800 h 305519"/>
                      <a:gd name="connsiteX3" fmla="*/ 939165 w 1866900"/>
                      <a:gd name="connsiteY3" fmla="*/ 296964 h 305519"/>
                      <a:gd name="connsiteX4" fmla="*/ 0 w 1866900"/>
                      <a:gd name="connsiteY4" fmla="*/ 305519 h 305519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6900" h="516938">
                        <a:moveTo>
                          <a:pt x="0" y="305519"/>
                        </a:moveTo>
                        <a:lnTo>
                          <a:pt x="942975" y="0"/>
                        </a:lnTo>
                        <a:lnTo>
                          <a:pt x="1866900" y="304800"/>
                        </a:lnTo>
                        <a:cubicBezTo>
                          <a:pt x="1560195" y="373069"/>
                          <a:pt x="1375410" y="463334"/>
                          <a:pt x="992505" y="516938"/>
                        </a:cubicBezTo>
                        <a:cubicBezTo>
                          <a:pt x="654050" y="470906"/>
                          <a:pt x="315595" y="373548"/>
                          <a:pt x="0" y="305519"/>
                        </a:cubicBezTo>
                        <a:close/>
                      </a:path>
                    </a:pathLst>
                  </a:custGeom>
                  <a:gradFill>
                    <a:gsLst>
                      <a:gs pos="100000">
                        <a:srgbClr val="DEDEDE">
                          <a:alpha val="0"/>
                        </a:srgbClr>
                      </a:gs>
                      <a:gs pos="0">
                        <a:schemeClr val="tx1">
                          <a:alpha val="72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37" tIns="45719" rIns="91437" bIns="45719" rtlCol="0" anchor="ctr"/>
                  <a:lstStyle/>
                  <a:p>
                    <a:pPr algn="ctr" defTabSz="914309">
                      <a:defRPr/>
                    </a:pPr>
                    <a:endParaRPr lang="zh-CN" altLang="en-US" sz="2400" b="1" dirty="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0" name="任意多边形 127">
                    <a:extLst>
                      <a:ext uri="{FF2B5EF4-FFF2-40B4-BE49-F238E27FC236}">
                        <a16:creationId xmlns:a16="http://schemas.microsoft.com/office/drawing/2014/main" id="{5FC8ECC4-7A04-4DCD-9B34-92C11EA61EBE}"/>
                      </a:ext>
                    </a:extLst>
                  </p:cNvPr>
                  <p:cNvSpPr/>
                  <p:nvPr/>
                </p:nvSpPr>
                <p:spPr>
                  <a:xfrm>
                    <a:off x="4365847" y="4308616"/>
                    <a:ext cx="1574370" cy="474798"/>
                  </a:xfrm>
                  <a:custGeom>
                    <a:avLst/>
                    <a:gdLst>
                      <a:gd name="connsiteX0" fmla="*/ 0 w 1885950"/>
                      <a:gd name="connsiteY0" fmla="*/ 323850 h 323850"/>
                      <a:gd name="connsiteX1" fmla="*/ 962025 w 1885950"/>
                      <a:gd name="connsiteY1" fmla="*/ 0 h 323850"/>
                      <a:gd name="connsiteX2" fmla="*/ 1885950 w 1885950"/>
                      <a:gd name="connsiteY2" fmla="*/ 304800 h 323850"/>
                      <a:gd name="connsiteX3" fmla="*/ 0 w 1885950"/>
                      <a:gd name="connsiteY3" fmla="*/ 323850 h 323850"/>
                      <a:gd name="connsiteX0" fmla="*/ 0 w 1866900"/>
                      <a:gd name="connsiteY0" fmla="*/ 305519 h 305519"/>
                      <a:gd name="connsiteX1" fmla="*/ 942975 w 1866900"/>
                      <a:gd name="connsiteY1" fmla="*/ 0 h 305519"/>
                      <a:gd name="connsiteX2" fmla="*/ 1866900 w 1866900"/>
                      <a:gd name="connsiteY2" fmla="*/ 304800 h 305519"/>
                      <a:gd name="connsiteX3" fmla="*/ 0 w 1866900"/>
                      <a:gd name="connsiteY3" fmla="*/ 305519 h 305519"/>
                      <a:gd name="connsiteX0" fmla="*/ 0 w 1866900"/>
                      <a:gd name="connsiteY0" fmla="*/ 305519 h 305519"/>
                      <a:gd name="connsiteX1" fmla="*/ 942975 w 1866900"/>
                      <a:gd name="connsiteY1" fmla="*/ 0 h 305519"/>
                      <a:gd name="connsiteX2" fmla="*/ 1866900 w 1866900"/>
                      <a:gd name="connsiteY2" fmla="*/ 304800 h 305519"/>
                      <a:gd name="connsiteX3" fmla="*/ 939165 w 1866900"/>
                      <a:gd name="connsiteY3" fmla="*/ 296964 h 305519"/>
                      <a:gd name="connsiteX4" fmla="*/ 0 w 1866900"/>
                      <a:gd name="connsiteY4" fmla="*/ 305519 h 305519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6900" h="516938">
                        <a:moveTo>
                          <a:pt x="0" y="305519"/>
                        </a:moveTo>
                        <a:lnTo>
                          <a:pt x="942975" y="0"/>
                        </a:lnTo>
                        <a:lnTo>
                          <a:pt x="1866900" y="304800"/>
                        </a:lnTo>
                        <a:cubicBezTo>
                          <a:pt x="1560195" y="373069"/>
                          <a:pt x="1375410" y="463334"/>
                          <a:pt x="992505" y="516938"/>
                        </a:cubicBezTo>
                        <a:cubicBezTo>
                          <a:pt x="654050" y="470906"/>
                          <a:pt x="315595" y="373548"/>
                          <a:pt x="0" y="305519"/>
                        </a:cubicBezTo>
                        <a:close/>
                      </a:path>
                    </a:pathLst>
                  </a:custGeom>
                  <a:gradFill>
                    <a:gsLst>
                      <a:gs pos="100000">
                        <a:srgbClr val="DEDEDE">
                          <a:alpha val="0"/>
                        </a:srgbClr>
                      </a:gs>
                      <a:gs pos="0">
                        <a:schemeClr val="tx1">
                          <a:alpha val="72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37" tIns="45719" rIns="91437" bIns="45719" rtlCol="0" anchor="ctr"/>
                  <a:lstStyle/>
                  <a:p>
                    <a:pPr algn="ctr" defTabSz="914309">
                      <a:defRPr/>
                    </a:pPr>
                    <a:endParaRPr lang="zh-CN" altLang="en-US" sz="2400" b="1" dirty="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1" name="任意多边形 125">
                    <a:extLst>
                      <a:ext uri="{FF2B5EF4-FFF2-40B4-BE49-F238E27FC236}">
                        <a16:creationId xmlns:a16="http://schemas.microsoft.com/office/drawing/2014/main" id="{22B9FFB6-81EA-49EE-BC05-C199CB85FEB3}"/>
                      </a:ext>
                    </a:extLst>
                  </p:cNvPr>
                  <p:cNvSpPr/>
                  <p:nvPr/>
                </p:nvSpPr>
                <p:spPr>
                  <a:xfrm>
                    <a:off x="1816065" y="4308616"/>
                    <a:ext cx="1574370" cy="474798"/>
                  </a:xfrm>
                  <a:custGeom>
                    <a:avLst/>
                    <a:gdLst>
                      <a:gd name="connsiteX0" fmla="*/ 0 w 1885950"/>
                      <a:gd name="connsiteY0" fmla="*/ 323850 h 323850"/>
                      <a:gd name="connsiteX1" fmla="*/ 962025 w 1885950"/>
                      <a:gd name="connsiteY1" fmla="*/ 0 h 323850"/>
                      <a:gd name="connsiteX2" fmla="*/ 1885950 w 1885950"/>
                      <a:gd name="connsiteY2" fmla="*/ 304800 h 323850"/>
                      <a:gd name="connsiteX3" fmla="*/ 0 w 1885950"/>
                      <a:gd name="connsiteY3" fmla="*/ 323850 h 323850"/>
                      <a:gd name="connsiteX0" fmla="*/ 0 w 1866900"/>
                      <a:gd name="connsiteY0" fmla="*/ 305519 h 305519"/>
                      <a:gd name="connsiteX1" fmla="*/ 942975 w 1866900"/>
                      <a:gd name="connsiteY1" fmla="*/ 0 h 305519"/>
                      <a:gd name="connsiteX2" fmla="*/ 1866900 w 1866900"/>
                      <a:gd name="connsiteY2" fmla="*/ 304800 h 305519"/>
                      <a:gd name="connsiteX3" fmla="*/ 0 w 1866900"/>
                      <a:gd name="connsiteY3" fmla="*/ 305519 h 305519"/>
                      <a:gd name="connsiteX0" fmla="*/ 0 w 1866900"/>
                      <a:gd name="connsiteY0" fmla="*/ 305519 h 305519"/>
                      <a:gd name="connsiteX1" fmla="*/ 942975 w 1866900"/>
                      <a:gd name="connsiteY1" fmla="*/ 0 h 305519"/>
                      <a:gd name="connsiteX2" fmla="*/ 1866900 w 1866900"/>
                      <a:gd name="connsiteY2" fmla="*/ 304800 h 305519"/>
                      <a:gd name="connsiteX3" fmla="*/ 939165 w 1866900"/>
                      <a:gd name="connsiteY3" fmla="*/ 296964 h 305519"/>
                      <a:gd name="connsiteX4" fmla="*/ 0 w 1866900"/>
                      <a:gd name="connsiteY4" fmla="*/ 305519 h 305519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6900" h="516938">
                        <a:moveTo>
                          <a:pt x="0" y="305519"/>
                        </a:moveTo>
                        <a:lnTo>
                          <a:pt x="942975" y="0"/>
                        </a:lnTo>
                        <a:lnTo>
                          <a:pt x="1866900" y="304800"/>
                        </a:lnTo>
                        <a:cubicBezTo>
                          <a:pt x="1560195" y="373069"/>
                          <a:pt x="1375410" y="463334"/>
                          <a:pt x="992505" y="516938"/>
                        </a:cubicBezTo>
                        <a:cubicBezTo>
                          <a:pt x="654050" y="470906"/>
                          <a:pt x="315595" y="373548"/>
                          <a:pt x="0" y="305519"/>
                        </a:cubicBezTo>
                        <a:close/>
                      </a:path>
                    </a:pathLst>
                  </a:custGeom>
                  <a:gradFill>
                    <a:gsLst>
                      <a:gs pos="100000">
                        <a:srgbClr val="DEDEDE">
                          <a:alpha val="0"/>
                        </a:srgbClr>
                      </a:gs>
                      <a:gs pos="0">
                        <a:schemeClr val="tx1">
                          <a:alpha val="72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37" tIns="45719" rIns="91437" bIns="45719" rtlCol="0" anchor="ctr"/>
                  <a:lstStyle/>
                  <a:p>
                    <a:pPr algn="ctr" defTabSz="914309">
                      <a:defRPr/>
                    </a:pPr>
                    <a:endParaRPr lang="zh-CN" altLang="en-US" sz="2400" b="1" dirty="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grpSp>
                <p:nvGrpSpPr>
                  <p:cNvPr id="92" name="组合 32">
                    <a:extLst>
                      <a:ext uri="{FF2B5EF4-FFF2-40B4-BE49-F238E27FC236}">
                        <a16:creationId xmlns:a16="http://schemas.microsoft.com/office/drawing/2014/main" id="{FF3921F5-76AB-4157-9CC9-6B231982D8B4}"/>
                      </a:ext>
                    </a:extLst>
                  </p:cNvPr>
                  <p:cNvGrpSpPr/>
                  <p:nvPr/>
                </p:nvGrpSpPr>
                <p:grpSpPr>
                  <a:xfrm>
                    <a:off x="1322676" y="1684681"/>
                    <a:ext cx="1275511" cy="2885611"/>
                    <a:chOff x="1354082" y="1674435"/>
                    <a:chExt cx="1863355" cy="4215509"/>
                  </a:xfrm>
                </p:grpSpPr>
                <p:sp>
                  <p:nvSpPr>
                    <p:cNvPr id="110" name="任意多边形 7">
                      <a:extLst>
                        <a:ext uri="{FF2B5EF4-FFF2-40B4-BE49-F238E27FC236}">
                          <a16:creationId xmlns:a16="http://schemas.microsoft.com/office/drawing/2014/main" id="{875A3CC1-D6FB-4E0E-B4C4-E45CE5046988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150320" y="3762548"/>
                      <a:ext cx="3374619" cy="880173"/>
                    </a:xfrm>
                    <a:custGeom>
                      <a:avLst/>
                      <a:gdLst>
                        <a:gd name="connsiteX0" fmla="*/ 0 w 2371726"/>
                        <a:gd name="connsiteY0" fmla="*/ 937261 h 937261"/>
                        <a:gd name="connsiteX1" fmla="*/ 576261 w 2371726"/>
                        <a:gd name="connsiteY1" fmla="*/ 937261 h 937261"/>
                        <a:gd name="connsiteX2" fmla="*/ 576261 w 2371726"/>
                        <a:gd name="connsiteY2" fmla="*/ 937261 h 937261"/>
                        <a:gd name="connsiteX3" fmla="*/ 2371726 w 2371726"/>
                        <a:gd name="connsiteY3" fmla="*/ 937261 h 937261"/>
                        <a:gd name="connsiteX4" fmla="*/ 2106678 w 2371726"/>
                        <a:gd name="connsiteY4" fmla="*/ 1 h 937261"/>
                        <a:gd name="connsiteX5" fmla="*/ 609600 w 2371726"/>
                        <a:gd name="connsiteY5" fmla="*/ 1 h 937261"/>
                        <a:gd name="connsiteX6" fmla="*/ 609600 w 2371726"/>
                        <a:gd name="connsiteY6" fmla="*/ 0 h 937261"/>
                        <a:gd name="connsiteX7" fmla="*/ 33339 w 2371726"/>
                        <a:gd name="connsiteY7" fmla="*/ 0 h 937261"/>
                        <a:gd name="connsiteX0" fmla="*/ 0 w 2371726"/>
                        <a:gd name="connsiteY0" fmla="*/ 937261 h 937261"/>
                        <a:gd name="connsiteX1" fmla="*/ 576261 w 2371726"/>
                        <a:gd name="connsiteY1" fmla="*/ 937261 h 937261"/>
                        <a:gd name="connsiteX2" fmla="*/ 576261 w 2371726"/>
                        <a:gd name="connsiteY2" fmla="*/ 937261 h 937261"/>
                        <a:gd name="connsiteX3" fmla="*/ 2371726 w 2371726"/>
                        <a:gd name="connsiteY3" fmla="*/ 937261 h 937261"/>
                        <a:gd name="connsiteX4" fmla="*/ 2151128 w 2371726"/>
                        <a:gd name="connsiteY4" fmla="*/ 4 h 937261"/>
                        <a:gd name="connsiteX5" fmla="*/ 609600 w 2371726"/>
                        <a:gd name="connsiteY5" fmla="*/ 1 h 937261"/>
                        <a:gd name="connsiteX6" fmla="*/ 609600 w 2371726"/>
                        <a:gd name="connsiteY6" fmla="*/ 0 h 937261"/>
                        <a:gd name="connsiteX7" fmla="*/ 33339 w 2371726"/>
                        <a:gd name="connsiteY7" fmla="*/ 0 h 937261"/>
                        <a:gd name="connsiteX8" fmla="*/ 0 w 2371726"/>
                        <a:gd name="connsiteY8" fmla="*/ 937261 h 937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71726" h="937261">
                          <a:moveTo>
                            <a:pt x="0" y="937261"/>
                          </a:moveTo>
                          <a:lnTo>
                            <a:pt x="576261" y="937261"/>
                          </a:lnTo>
                          <a:lnTo>
                            <a:pt x="576261" y="937261"/>
                          </a:lnTo>
                          <a:lnTo>
                            <a:pt x="2371726" y="937261"/>
                          </a:lnTo>
                          <a:lnTo>
                            <a:pt x="2151128" y="4"/>
                          </a:lnTo>
                          <a:lnTo>
                            <a:pt x="609600" y="1"/>
                          </a:lnTo>
                          <a:lnTo>
                            <a:pt x="609600" y="0"/>
                          </a:lnTo>
                          <a:lnTo>
                            <a:pt x="33339" y="0"/>
                          </a:lnTo>
                          <a:lnTo>
                            <a:pt x="0" y="937261"/>
                          </a:lnTo>
                          <a:close/>
                        </a:path>
                      </a:pathLst>
                    </a:custGeom>
                    <a:solidFill>
                      <a:srgbClr val="E8D8C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309">
                        <a:defRPr/>
                      </a:pPr>
                      <a:endParaRPr lang="zh-CN" altLang="en-US" sz="2400" b="1" dirty="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1" name="任意多边形 10">
                      <a:extLst>
                        <a:ext uri="{FF2B5EF4-FFF2-40B4-BE49-F238E27FC236}">
                          <a16:creationId xmlns:a16="http://schemas.microsoft.com/office/drawing/2014/main" id="{80FE7B63-5474-4BF1-97FF-288B96654E7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067305" y="3742085"/>
                      <a:ext cx="3358454" cy="937262"/>
                    </a:xfrm>
                    <a:custGeom>
                      <a:avLst/>
                      <a:gdLst>
                        <a:gd name="connsiteX0" fmla="*/ 0 w 2371726"/>
                        <a:gd name="connsiteY0" fmla="*/ 937261 h 937261"/>
                        <a:gd name="connsiteX1" fmla="*/ 576261 w 2371726"/>
                        <a:gd name="connsiteY1" fmla="*/ 937261 h 937261"/>
                        <a:gd name="connsiteX2" fmla="*/ 576261 w 2371726"/>
                        <a:gd name="connsiteY2" fmla="*/ 937261 h 937261"/>
                        <a:gd name="connsiteX3" fmla="*/ 2371726 w 2371726"/>
                        <a:gd name="connsiteY3" fmla="*/ 937261 h 937261"/>
                        <a:gd name="connsiteX4" fmla="*/ 2106678 w 2371726"/>
                        <a:gd name="connsiteY4" fmla="*/ 1 h 937261"/>
                        <a:gd name="connsiteX5" fmla="*/ 609600 w 2371726"/>
                        <a:gd name="connsiteY5" fmla="*/ 1 h 937261"/>
                        <a:gd name="connsiteX6" fmla="*/ 609600 w 2371726"/>
                        <a:gd name="connsiteY6" fmla="*/ 0 h 937261"/>
                        <a:gd name="connsiteX7" fmla="*/ 33339 w 2371726"/>
                        <a:gd name="connsiteY7" fmla="*/ 0 h 937261"/>
                        <a:gd name="connsiteX0" fmla="*/ 0 w 2371726"/>
                        <a:gd name="connsiteY0" fmla="*/ 937261 h 937261"/>
                        <a:gd name="connsiteX1" fmla="*/ 576261 w 2371726"/>
                        <a:gd name="connsiteY1" fmla="*/ 937261 h 937261"/>
                        <a:gd name="connsiteX2" fmla="*/ 576261 w 2371726"/>
                        <a:gd name="connsiteY2" fmla="*/ 937261 h 937261"/>
                        <a:gd name="connsiteX3" fmla="*/ 2371726 w 2371726"/>
                        <a:gd name="connsiteY3" fmla="*/ 937261 h 937261"/>
                        <a:gd name="connsiteX4" fmla="*/ 2151128 w 2371726"/>
                        <a:gd name="connsiteY4" fmla="*/ 4 h 937261"/>
                        <a:gd name="connsiteX5" fmla="*/ 609600 w 2371726"/>
                        <a:gd name="connsiteY5" fmla="*/ 1 h 937261"/>
                        <a:gd name="connsiteX6" fmla="*/ 609600 w 2371726"/>
                        <a:gd name="connsiteY6" fmla="*/ 0 h 937261"/>
                        <a:gd name="connsiteX7" fmla="*/ 33339 w 2371726"/>
                        <a:gd name="connsiteY7" fmla="*/ 0 h 937261"/>
                        <a:gd name="connsiteX8" fmla="*/ 0 w 2371726"/>
                        <a:gd name="connsiteY8" fmla="*/ 937261 h 937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71726" h="937261">
                          <a:moveTo>
                            <a:pt x="0" y="937261"/>
                          </a:moveTo>
                          <a:lnTo>
                            <a:pt x="576261" y="937261"/>
                          </a:lnTo>
                          <a:lnTo>
                            <a:pt x="576261" y="937261"/>
                          </a:lnTo>
                          <a:lnTo>
                            <a:pt x="2371726" y="937261"/>
                          </a:lnTo>
                          <a:lnTo>
                            <a:pt x="2151128" y="4"/>
                          </a:lnTo>
                          <a:lnTo>
                            <a:pt x="609600" y="1"/>
                          </a:lnTo>
                          <a:lnTo>
                            <a:pt x="609600" y="0"/>
                          </a:lnTo>
                          <a:lnTo>
                            <a:pt x="33339" y="0"/>
                          </a:lnTo>
                          <a:lnTo>
                            <a:pt x="0" y="937261"/>
                          </a:lnTo>
                          <a:close/>
                        </a:path>
                      </a:pathLst>
                    </a:custGeom>
                    <a:solidFill>
                      <a:srgbClr val="D6BA9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309">
                        <a:defRPr/>
                      </a:pPr>
                      <a:endParaRPr lang="zh-CN" altLang="en-US" sz="2400" b="1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2" name="平行四边形 8">
                      <a:extLst>
                        <a:ext uri="{FF2B5EF4-FFF2-40B4-BE49-F238E27FC236}">
                          <a16:creationId xmlns:a16="http://schemas.microsoft.com/office/drawing/2014/main" id="{78A62C65-E38D-4368-9C13-EB23735BE64B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277914" y="2750611"/>
                      <a:ext cx="3106311" cy="953975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C19859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309">
                        <a:defRPr/>
                      </a:pPr>
                      <a:endParaRPr lang="zh-CN" altLang="en-US" sz="2400" b="1" dirty="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3" name="平行四边形 8">
                      <a:extLst>
                        <a:ext uri="{FF2B5EF4-FFF2-40B4-BE49-F238E27FC236}">
                          <a16:creationId xmlns:a16="http://schemas.microsoft.com/office/drawing/2014/main" id="{48938AE1-BE9F-4937-B594-B00CFBAC43C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175321" y="2738632"/>
                      <a:ext cx="3106313" cy="977919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9F7D4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309">
                        <a:defRPr/>
                      </a:pPr>
                      <a:endParaRPr lang="zh-CN" altLang="en-US" sz="2400" b="1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93" name="任意多边形 96">
                    <a:extLst>
                      <a:ext uri="{FF2B5EF4-FFF2-40B4-BE49-F238E27FC236}">
                        <a16:creationId xmlns:a16="http://schemas.microsoft.com/office/drawing/2014/main" id="{6CB74A15-39D9-46B6-A506-C64A0A59CE5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70993" y="2920381"/>
                    <a:ext cx="2992721" cy="102670"/>
                  </a:xfrm>
                  <a:custGeom>
                    <a:avLst/>
                    <a:gdLst>
                      <a:gd name="connsiteX0" fmla="*/ 0 w 2030623"/>
                      <a:gd name="connsiteY0" fmla="*/ 360697 h 360697"/>
                      <a:gd name="connsiteX1" fmla="*/ 12830 w 2030623"/>
                      <a:gd name="connsiteY1" fmla="*/ 0 h 360697"/>
                      <a:gd name="connsiteX2" fmla="*/ 538782 w 2030623"/>
                      <a:gd name="connsiteY2" fmla="*/ 0 h 360697"/>
                      <a:gd name="connsiteX3" fmla="*/ 538782 w 2030623"/>
                      <a:gd name="connsiteY3" fmla="*/ 1 h 360697"/>
                      <a:gd name="connsiteX4" fmla="*/ 1945728 w 2030623"/>
                      <a:gd name="connsiteY4" fmla="*/ 4 h 360697"/>
                      <a:gd name="connsiteX5" fmla="*/ 2030623 w 2030623"/>
                      <a:gd name="connsiteY5" fmla="*/ 360697 h 360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0623" h="360697">
                        <a:moveTo>
                          <a:pt x="0" y="360697"/>
                        </a:moveTo>
                        <a:lnTo>
                          <a:pt x="12830" y="0"/>
                        </a:lnTo>
                        <a:lnTo>
                          <a:pt x="538782" y="0"/>
                        </a:lnTo>
                        <a:lnTo>
                          <a:pt x="538782" y="1"/>
                        </a:lnTo>
                        <a:lnTo>
                          <a:pt x="1945728" y="4"/>
                        </a:lnTo>
                        <a:lnTo>
                          <a:pt x="2030623" y="360697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>
                          <a:alpha val="52000"/>
                        </a:schemeClr>
                      </a:gs>
                      <a:gs pos="100000">
                        <a:srgbClr val="EFF2F5">
                          <a:alpha val="0"/>
                        </a:srgb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37" tIns="45719" rIns="91437" bIns="45719" rtlCol="0" anchor="ctr">
                    <a:noAutofit/>
                  </a:bodyPr>
                  <a:lstStyle/>
                  <a:p>
                    <a:pPr algn="ctr" defTabSz="914309">
                      <a:defRPr/>
                    </a:pPr>
                    <a:endParaRPr lang="zh-CN" altLang="en-US" sz="2400" b="1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grpSp>
                <p:nvGrpSpPr>
                  <p:cNvPr id="94" name="组合 40">
                    <a:extLst>
                      <a:ext uri="{FF2B5EF4-FFF2-40B4-BE49-F238E27FC236}">
                        <a16:creationId xmlns:a16="http://schemas.microsoft.com/office/drawing/2014/main" id="{F0BE9AB9-98E3-4302-92C8-B0789393616B}"/>
                      </a:ext>
                    </a:extLst>
                  </p:cNvPr>
                  <p:cNvGrpSpPr/>
                  <p:nvPr/>
                </p:nvGrpSpPr>
                <p:grpSpPr>
                  <a:xfrm>
                    <a:off x="5158267" y="1051447"/>
                    <a:ext cx="1302311" cy="3574383"/>
                    <a:chOff x="3907323" y="329946"/>
                    <a:chExt cx="1902505" cy="5221718"/>
                  </a:xfrm>
                  <a:effectLst>
                    <a:outerShdw blurRad="50800" dist="25400" dir="5400000" algn="t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106" name="任意多边形 101">
                      <a:extLst>
                        <a:ext uri="{FF2B5EF4-FFF2-40B4-BE49-F238E27FC236}">
                          <a16:creationId xmlns:a16="http://schemas.microsoft.com/office/drawing/2014/main" id="{71C5B708-0590-4D4E-BE6B-8208C848E5FA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2039677" y="2682543"/>
                      <a:ext cx="4737476" cy="1000757"/>
                    </a:xfrm>
                    <a:custGeom>
                      <a:avLst/>
                      <a:gdLst>
                        <a:gd name="connsiteX0" fmla="*/ 0 w 3438526"/>
                        <a:gd name="connsiteY0" fmla="*/ 937261 h 937261"/>
                        <a:gd name="connsiteX1" fmla="*/ 576261 w 3438526"/>
                        <a:gd name="connsiteY1" fmla="*/ 937261 h 937261"/>
                        <a:gd name="connsiteX2" fmla="*/ 1066800 w 3438526"/>
                        <a:gd name="connsiteY2" fmla="*/ 937261 h 937261"/>
                        <a:gd name="connsiteX3" fmla="*/ 1643061 w 3438526"/>
                        <a:gd name="connsiteY3" fmla="*/ 937261 h 937261"/>
                        <a:gd name="connsiteX4" fmla="*/ 2371726 w 3438526"/>
                        <a:gd name="connsiteY4" fmla="*/ 937261 h 937261"/>
                        <a:gd name="connsiteX5" fmla="*/ 3438526 w 3438526"/>
                        <a:gd name="connsiteY5" fmla="*/ 937261 h 937261"/>
                        <a:gd name="connsiteX6" fmla="*/ 3217928 w 3438526"/>
                        <a:gd name="connsiteY6" fmla="*/ 4 h 937261"/>
                        <a:gd name="connsiteX7" fmla="*/ 1676400 w 3438526"/>
                        <a:gd name="connsiteY7" fmla="*/ 1 h 937261"/>
                        <a:gd name="connsiteX8" fmla="*/ 1676400 w 3438526"/>
                        <a:gd name="connsiteY8" fmla="*/ 0 h 937261"/>
                        <a:gd name="connsiteX9" fmla="*/ 1100139 w 3438526"/>
                        <a:gd name="connsiteY9" fmla="*/ 0 h 937261"/>
                        <a:gd name="connsiteX10" fmla="*/ 1100139 w 3438526"/>
                        <a:gd name="connsiteY10" fmla="*/ 2 h 937261"/>
                        <a:gd name="connsiteX11" fmla="*/ 609600 w 3438526"/>
                        <a:gd name="connsiteY11" fmla="*/ 1 h 937261"/>
                        <a:gd name="connsiteX12" fmla="*/ 609600 w 3438526"/>
                        <a:gd name="connsiteY12" fmla="*/ 0 h 937261"/>
                        <a:gd name="connsiteX13" fmla="*/ 33339 w 3438526"/>
                        <a:gd name="connsiteY13" fmla="*/ 0 h 937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438526" h="937261">
                          <a:moveTo>
                            <a:pt x="0" y="937261"/>
                          </a:moveTo>
                          <a:lnTo>
                            <a:pt x="576261" y="937261"/>
                          </a:lnTo>
                          <a:lnTo>
                            <a:pt x="1066800" y="937261"/>
                          </a:lnTo>
                          <a:lnTo>
                            <a:pt x="1643061" y="937261"/>
                          </a:lnTo>
                          <a:lnTo>
                            <a:pt x="2371726" y="937261"/>
                          </a:lnTo>
                          <a:lnTo>
                            <a:pt x="3438526" y="937261"/>
                          </a:lnTo>
                          <a:lnTo>
                            <a:pt x="3217928" y="4"/>
                          </a:lnTo>
                          <a:lnTo>
                            <a:pt x="1676400" y="1"/>
                          </a:lnTo>
                          <a:lnTo>
                            <a:pt x="1676400" y="0"/>
                          </a:lnTo>
                          <a:lnTo>
                            <a:pt x="1100139" y="0"/>
                          </a:lnTo>
                          <a:lnTo>
                            <a:pt x="1100139" y="2"/>
                          </a:lnTo>
                          <a:lnTo>
                            <a:pt x="609600" y="1"/>
                          </a:lnTo>
                          <a:lnTo>
                            <a:pt x="609600" y="0"/>
                          </a:lnTo>
                          <a:lnTo>
                            <a:pt x="33339" y="0"/>
                          </a:lnTo>
                          <a:close/>
                        </a:path>
                      </a:pathLst>
                    </a:custGeom>
                    <a:solidFill>
                      <a:srgbClr val="E8D8C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309">
                        <a:defRPr/>
                      </a:pPr>
                      <a:endParaRPr lang="zh-CN" altLang="en-US" sz="2400" b="1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07" name="任意多边形 102">
                      <a:extLst>
                        <a:ext uri="{FF2B5EF4-FFF2-40B4-BE49-F238E27FC236}">
                          <a16:creationId xmlns:a16="http://schemas.microsoft.com/office/drawing/2014/main" id="{740FE87C-C26C-4E59-AD03-661DB0F0E73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965710" y="2708090"/>
                      <a:ext cx="4749886" cy="937262"/>
                    </a:xfrm>
                    <a:custGeom>
                      <a:avLst/>
                      <a:gdLst>
                        <a:gd name="connsiteX0" fmla="*/ 0 w 3438526"/>
                        <a:gd name="connsiteY0" fmla="*/ 937261 h 937261"/>
                        <a:gd name="connsiteX1" fmla="*/ 33339 w 3438526"/>
                        <a:gd name="connsiteY1" fmla="*/ 0 h 937261"/>
                        <a:gd name="connsiteX2" fmla="*/ 609600 w 3438526"/>
                        <a:gd name="connsiteY2" fmla="*/ 0 h 937261"/>
                        <a:gd name="connsiteX3" fmla="*/ 609600 w 3438526"/>
                        <a:gd name="connsiteY3" fmla="*/ 1 h 937261"/>
                        <a:gd name="connsiteX4" fmla="*/ 1100139 w 3438526"/>
                        <a:gd name="connsiteY4" fmla="*/ 2 h 937261"/>
                        <a:gd name="connsiteX5" fmla="*/ 1100139 w 3438526"/>
                        <a:gd name="connsiteY5" fmla="*/ 0 h 937261"/>
                        <a:gd name="connsiteX6" fmla="*/ 1676400 w 3438526"/>
                        <a:gd name="connsiteY6" fmla="*/ 0 h 937261"/>
                        <a:gd name="connsiteX7" fmla="*/ 1676400 w 3438526"/>
                        <a:gd name="connsiteY7" fmla="*/ 1 h 937261"/>
                        <a:gd name="connsiteX8" fmla="*/ 3217928 w 3438526"/>
                        <a:gd name="connsiteY8" fmla="*/ 4 h 937261"/>
                        <a:gd name="connsiteX9" fmla="*/ 3438526 w 3438526"/>
                        <a:gd name="connsiteY9" fmla="*/ 937261 h 937261"/>
                        <a:gd name="connsiteX10" fmla="*/ 2371726 w 3438526"/>
                        <a:gd name="connsiteY10" fmla="*/ 937261 h 937261"/>
                        <a:gd name="connsiteX11" fmla="*/ 1643061 w 3438526"/>
                        <a:gd name="connsiteY11" fmla="*/ 937261 h 937261"/>
                        <a:gd name="connsiteX12" fmla="*/ 1066800 w 3438526"/>
                        <a:gd name="connsiteY12" fmla="*/ 937261 h 937261"/>
                        <a:gd name="connsiteX13" fmla="*/ 576261 w 3438526"/>
                        <a:gd name="connsiteY13" fmla="*/ 937261 h 937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438526" h="937261">
                          <a:moveTo>
                            <a:pt x="0" y="937261"/>
                          </a:moveTo>
                          <a:lnTo>
                            <a:pt x="33339" y="0"/>
                          </a:lnTo>
                          <a:lnTo>
                            <a:pt x="609600" y="0"/>
                          </a:lnTo>
                          <a:lnTo>
                            <a:pt x="609600" y="1"/>
                          </a:lnTo>
                          <a:lnTo>
                            <a:pt x="1100139" y="2"/>
                          </a:lnTo>
                          <a:lnTo>
                            <a:pt x="1100139" y="0"/>
                          </a:lnTo>
                          <a:lnTo>
                            <a:pt x="1676400" y="0"/>
                          </a:lnTo>
                          <a:lnTo>
                            <a:pt x="1676400" y="1"/>
                          </a:lnTo>
                          <a:lnTo>
                            <a:pt x="3217928" y="4"/>
                          </a:lnTo>
                          <a:lnTo>
                            <a:pt x="3438526" y="937261"/>
                          </a:lnTo>
                          <a:lnTo>
                            <a:pt x="2371726" y="937261"/>
                          </a:lnTo>
                          <a:lnTo>
                            <a:pt x="1643061" y="937261"/>
                          </a:lnTo>
                          <a:lnTo>
                            <a:pt x="1066800" y="937261"/>
                          </a:lnTo>
                          <a:lnTo>
                            <a:pt x="576261" y="937261"/>
                          </a:lnTo>
                          <a:close/>
                        </a:path>
                      </a:pathLst>
                    </a:custGeom>
                    <a:solidFill>
                      <a:srgbClr val="D6BA9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309">
                        <a:defRPr/>
                      </a:pPr>
                      <a:endParaRPr lang="zh-CN" altLang="en-US" sz="2400" b="1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08" name="平行四边形 8">
                      <a:extLst>
                        <a:ext uri="{FF2B5EF4-FFF2-40B4-BE49-F238E27FC236}">
                          <a16:creationId xmlns:a16="http://schemas.microsoft.com/office/drawing/2014/main" id="{CF65F864-A654-4732-8ED1-09D71523BBF8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2158148" y="2079122"/>
                      <a:ext cx="4459885" cy="961536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C19859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309">
                        <a:defRPr/>
                      </a:pPr>
                      <a:endParaRPr lang="zh-CN" altLang="en-US" sz="2400" b="1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09" name="平行四边形 8">
                      <a:extLst>
                        <a:ext uri="{FF2B5EF4-FFF2-40B4-BE49-F238E27FC236}">
                          <a16:creationId xmlns:a16="http://schemas.microsoft.com/office/drawing/2014/main" id="{881F72DD-25FA-4B43-BBBA-C2F30EE1349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109666" y="2089671"/>
                      <a:ext cx="4459888" cy="940437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9F7D4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309">
                        <a:defRPr/>
                      </a:pPr>
                      <a:endParaRPr lang="zh-CN" altLang="en-US" sz="2400" b="1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</p:grpSp>
              <p:grpSp>
                <p:nvGrpSpPr>
                  <p:cNvPr id="95" name="组合 48">
                    <a:extLst>
                      <a:ext uri="{FF2B5EF4-FFF2-40B4-BE49-F238E27FC236}">
                        <a16:creationId xmlns:a16="http://schemas.microsoft.com/office/drawing/2014/main" id="{208EC865-AE99-4AD5-AE7A-4FD798C5EF7B}"/>
                      </a:ext>
                    </a:extLst>
                  </p:cNvPr>
                  <p:cNvGrpSpPr/>
                  <p:nvPr/>
                </p:nvGrpSpPr>
                <p:grpSpPr>
                  <a:xfrm>
                    <a:off x="2591729" y="1273652"/>
                    <a:ext cx="1290839" cy="3305195"/>
                    <a:chOff x="3897785" y="654554"/>
                    <a:chExt cx="1885752" cy="4828473"/>
                  </a:xfrm>
                  <a:effectLst>
                    <a:outerShdw blurRad="50800" dist="25400" dir="5400000" algn="t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102" name="任意多边形 65">
                      <a:extLst>
                        <a:ext uri="{FF2B5EF4-FFF2-40B4-BE49-F238E27FC236}">
                          <a16:creationId xmlns:a16="http://schemas.microsoft.com/office/drawing/2014/main" id="{18687761-9134-4E7D-8E9E-16734456F0F9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2322203" y="2948607"/>
                      <a:ext cx="4103526" cy="938050"/>
                    </a:xfrm>
                    <a:custGeom>
                      <a:avLst/>
                      <a:gdLst>
                        <a:gd name="connsiteX0" fmla="*/ 0 w 3438526"/>
                        <a:gd name="connsiteY0" fmla="*/ 937261 h 937261"/>
                        <a:gd name="connsiteX1" fmla="*/ 576261 w 3438526"/>
                        <a:gd name="connsiteY1" fmla="*/ 937261 h 937261"/>
                        <a:gd name="connsiteX2" fmla="*/ 1066800 w 3438526"/>
                        <a:gd name="connsiteY2" fmla="*/ 937261 h 937261"/>
                        <a:gd name="connsiteX3" fmla="*/ 1643061 w 3438526"/>
                        <a:gd name="connsiteY3" fmla="*/ 937261 h 937261"/>
                        <a:gd name="connsiteX4" fmla="*/ 2371726 w 3438526"/>
                        <a:gd name="connsiteY4" fmla="*/ 937261 h 937261"/>
                        <a:gd name="connsiteX5" fmla="*/ 3438526 w 3438526"/>
                        <a:gd name="connsiteY5" fmla="*/ 937261 h 937261"/>
                        <a:gd name="connsiteX6" fmla="*/ 3217928 w 3438526"/>
                        <a:gd name="connsiteY6" fmla="*/ 4 h 937261"/>
                        <a:gd name="connsiteX7" fmla="*/ 1676400 w 3438526"/>
                        <a:gd name="connsiteY7" fmla="*/ 1 h 937261"/>
                        <a:gd name="connsiteX8" fmla="*/ 1676400 w 3438526"/>
                        <a:gd name="connsiteY8" fmla="*/ 0 h 937261"/>
                        <a:gd name="connsiteX9" fmla="*/ 1100139 w 3438526"/>
                        <a:gd name="connsiteY9" fmla="*/ 0 h 937261"/>
                        <a:gd name="connsiteX10" fmla="*/ 1100139 w 3438526"/>
                        <a:gd name="connsiteY10" fmla="*/ 2 h 937261"/>
                        <a:gd name="connsiteX11" fmla="*/ 609600 w 3438526"/>
                        <a:gd name="connsiteY11" fmla="*/ 1 h 937261"/>
                        <a:gd name="connsiteX12" fmla="*/ 609600 w 3438526"/>
                        <a:gd name="connsiteY12" fmla="*/ 0 h 937261"/>
                        <a:gd name="connsiteX13" fmla="*/ 33339 w 3438526"/>
                        <a:gd name="connsiteY13" fmla="*/ 0 h 937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438526" h="937261">
                          <a:moveTo>
                            <a:pt x="0" y="937261"/>
                          </a:moveTo>
                          <a:lnTo>
                            <a:pt x="576261" y="937261"/>
                          </a:lnTo>
                          <a:lnTo>
                            <a:pt x="1066800" y="937261"/>
                          </a:lnTo>
                          <a:lnTo>
                            <a:pt x="1643061" y="937261"/>
                          </a:lnTo>
                          <a:lnTo>
                            <a:pt x="2371726" y="937261"/>
                          </a:lnTo>
                          <a:lnTo>
                            <a:pt x="3438526" y="937261"/>
                          </a:lnTo>
                          <a:lnTo>
                            <a:pt x="3217928" y="4"/>
                          </a:lnTo>
                          <a:lnTo>
                            <a:pt x="1676400" y="1"/>
                          </a:lnTo>
                          <a:lnTo>
                            <a:pt x="1676400" y="0"/>
                          </a:lnTo>
                          <a:lnTo>
                            <a:pt x="1100139" y="0"/>
                          </a:lnTo>
                          <a:lnTo>
                            <a:pt x="1100139" y="2"/>
                          </a:lnTo>
                          <a:lnTo>
                            <a:pt x="609600" y="1"/>
                          </a:lnTo>
                          <a:lnTo>
                            <a:pt x="609600" y="0"/>
                          </a:lnTo>
                          <a:lnTo>
                            <a:pt x="33339" y="0"/>
                          </a:lnTo>
                          <a:close/>
                        </a:path>
                      </a:pathLst>
                    </a:custGeom>
                    <a:solidFill>
                      <a:srgbClr val="E8D8C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309">
                        <a:defRPr/>
                      </a:pPr>
                      <a:endParaRPr lang="zh-CN" altLang="en-US" sz="2400" b="1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03" name="任意多边形 66">
                      <a:extLst>
                        <a:ext uri="{FF2B5EF4-FFF2-40B4-BE49-F238E27FC236}">
                          <a16:creationId xmlns:a16="http://schemas.microsoft.com/office/drawing/2014/main" id="{CF823811-8AD0-4EFD-9393-66FEEA8CB58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257698" y="2962065"/>
                      <a:ext cx="4104663" cy="937261"/>
                    </a:xfrm>
                    <a:custGeom>
                      <a:avLst/>
                      <a:gdLst>
                        <a:gd name="connsiteX0" fmla="*/ 0 w 3438526"/>
                        <a:gd name="connsiteY0" fmla="*/ 937261 h 937261"/>
                        <a:gd name="connsiteX1" fmla="*/ 33339 w 3438526"/>
                        <a:gd name="connsiteY1" fmla="*/ 0 h 937261"/>
                        <a:gd name="connsiteX2" fmla="*/ 609600 w 3438526"/>
                        <a:gd name="connsiteY2" fmla="*/ 0 h 937261"/>
                        <a:gd name="connsiteX3" fmla="*/ 609600 w 3438526"/>
                        <a:gd name="connsiteY3" fmla="*/ 1 h 937261"/>
                        <a:gd name="connsiteX4" fmla="*/ 1100139 w 3438526"/>
                        <a:gd name="connsiteY4" fmla="*/ 2 h 937261"/>
                        <a:gd name="connsiteX5" fmla="*/ 1100139 w 3438526"/>
                        <a:gd name="connsiteY5" fmla="*/ 0 h 937261"/>
                        <a:gd name="connsiteX6" fmla="*/ 1676400 w 3438526"/>
                        <a:gd name="connsiteY6" fmla="*/ 0 h 937261"/>
                        <a:gd name="connsiteX7" fmla="*/ 1676400 w 3438526"/>
                        <a:gd name="connsiteY7" fmla="*/ 1 h 937261"/>
                        <a:gd name="connsiteX8" fmla="*/ 3217928 w 3438526"/>
                        <a:gd name="connsiteY8" fmla="*/ 4 h 937261"/>
                        <a:gd name="connsiteX9" fmla="*/ 3438526 w 3438526"/>
                        <a:gd name="connsiteY9" fmla="*/ 937261 h 937261"/>
                        <a:gd name="connsiteX10" fmla="*/ 2371726 w 3438526"/>
                        <a:gd name="connsiteY10" fmla="*/ 937261 h 937261"/>
                        <a:gd name="connsiteX11" fmla="*/ 1643061 w 3438526"/>
                        <a:gd name="connsiteY11" fmla="*/ 937261 h 937261"/>
                        <a:gd name="connsiteX12" fmla="*/ 1066800 w 3438526"/>
                        <a:gd name="connsiteY12" fmla="*/ 937261 h 937261"/>
                        <a:gd name="connsiteX13" fmla="*/ 576261 w 3438526"/>
                        <a:gd name="connsiteY13" fmla="*/ 937261 h 937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438526" h="937261">
                          <a:moveTo>
                            <a:pt x="0" y="937261"/>
                          </a:moveTo>
                          <a:lnTo>
                            <a:pt x="33339" y="0"/>
                          </a:lnTo>
                          <a:lnTo>
                            <a:pt x="609600" y="0"/>
                          </a:lnTo>
                          <a:lnTo>
                            <a:pt x="609600" y="1"/>
                          </a:lnTo>
                          <a:lnTo>
                            <a:pt x="1100139" y="2"/>
                          </a:lnTo>
                          <a:lnTo>
                            <a:pt x="1100139" y="0"/>
                          </a:lnTo>
                          <a:lnTo>
                            <a:pt x="1676400" y="0"/>
                          </a:lnTo>
                          <a:lnTo>
                            <a:pt x="1676400" y="1"/>
                          </a:lnTo>
                          <a:lnTo>
                            <a:pt x="3217928" y="4"/>
                          </a:lnTo>
                          <a:lnTo>
                            <a:pt x="3438526" y="937261"/>
                          </a:lnTo>
                          <a:lnTo>
                            <a:pt x="2371726" y="937261"/>
                          </a:lnTo>
                          <a:lnTo>
                            <a:pt x="1643061" y="937261"/>
                          </a:lnTo>
                          <a:lnTo>
                            <a:pt x="1066800" y="937261"/>
                          </a:lnTo>
                          <a:lnTo>
                            <a:pt x="576261" y="937261"/>
                          </a:lnTo>
                          <a:close/>
                        </a:path>
                      </a:pathLst>
                    </a:custGeom>
                    <a:solidFill>
                      <a:srgbClr val="D6BA9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309">
                        <a:defRPr/>
                      </a:pPr>
                      <a:endParaRPr lang="zh-CN" altLang="en-US" sz="2400" b="1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04" name="平行四边形 8">
                      <a:extLst>
                        <a:ext uri="{FF2B5EF4-FFF2-40B4-BE49-F238E27FC236}">
                          <a16:creationId xmlns:a16="http://schemas.microsoft.com/office/drawing/2014/main" id="{4357F802-D227-413A-8DA1-EBE51146EA45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2345305" y="2207037"/>
                      <a:ext cx="4050871" cy="945912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C19859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309">
                        <a:defRPr/>
                      </a:pPr>
                      <a:endParaRPr lang="zh-CN" altLang="en-US" sz="2400" b="1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05" name="平行四边形 8">
                      <a:extLst>
                        <a:ext uri="{FF2B5EF4-FFF2-40B4-BE49-F238E27FC236}">
                          <a16:creationId xmlns:a16="http://schemas.microsoft.com/office/drawing/2014/main" id="{476CD18C-A61B-4713-9394-8431FC3BDA0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287880" y="2209771"/>
                      <a:ext cx="4050873" cy="940440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9F7D4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309">
                        <a:defRPr/>
                      </a:pPr>
                      <a:endParaRPr lang="zh-CN" altLang="en-US" sz="2400" b="1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96" name="任意多边形 97">
                    <a:extLst>
                      <a:ext uri="{FF2B5EF4-FFF2-40B4-BE49-F238E27FC236}">
                        <a16:creationId xmlns:a16="http://schemas.microsoft.com/office/drawing/2014/main" id="{9B8CD4AE-39AB-4C71-9023-AA9917693D8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359034" y="2939360"/>
                    <a:ext cx="2992721" cy="64710"/>
                  </a:xfrm>
                  <a:custGeom>
                    <a:avLst/>
                    <a:gdLst>
                      <a:gd name="connsiteX0" fmla="*/ 0 w 2030623"/>
                      <a:gd name="connsiteY0" fmla="*/ 360697 h 360697"/>
                      <a:gd name="connsiteX1" fmla="*/ 12830 w 2030623"/>
                      <a:gd name="connsiteY1" fmla="*/ 0 h 360697"/>
                      <a:gd name="connsiteX2" fmla="*/ 538782 w 2030623"/>
                      <a:gd name="connsiteY2" fmla="*/ 0 h 360697"/>
                      <a:gd name="connsiteX3" fmla="*/ 538782 w 2030623"/>
                      <a:gd name="connsiteY3" fmla="*/ 1 h 360697"/>
                      <a:gd name="connsiteX4" fmla="*/ 1945728 w 2030623"/>
                      <a:gd name="connsiteY4" fmla="*/ 4 h 360697"/>
                      <a:gd name="connsiteX5" fmla="*/ 2030623 w 2030623"/>
                      <a:gd name="connsiteY5" fmla="*/ 360697 h 360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0623" h="360697">
                        <a:moveTo>
                          <a:pt x="0" y="360697"/>
                        </a:moveTo>
                        <a:lnTo>
                          <a:pt x="12830" y="0"/>
                        </a:lnTo>
                        <a:lnTo>
                          <a:pt x="538782" y="0"/>
                        </a:lnTo>
                        <a:lnTo>
                          <a:pt x="538782" y="1"/>
                        </a:lnTo>
                        <a:lnTo>
                          <a:pt x="1945728" y="4"/>
                        </a:lnTo>
                        <a:lnTo>
                          <a:pt x="2030623" y="360697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>
                          <a:alpha val="52000"/>
                        </a:schemeClr>
                      </a:gs>
                      <a:gs pos="100000">
                        <a:srgbClr val="EFF2F5">
                          <a:alpha val="0"/>
                        </a:srgb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37" tIns="45719" rIns="91437" bIns="45719" rtlCol="0" anchor="ctr">
                    <a:noAutofit/>
                  </a:bodyPr>
                  <a:lstStyle/>
                  <a:p>
                    <a:pPr algn="ctr" defTabSz="914309">
                      <a:defRPr/>
                    </a:pPr>
                    <a:endParaRPr lang="zh-CN" altLang="en-US" sz="2400" b="1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7" name="任意多边形 78">
                    <a:extLst>
                      <a:ext uri="{FF2B5EF4-FFF2-40B4-BE49-F238E27FC236}">
                        <a16:creationId xmlns:a16="http://schemas.microsoft.com/office/drawing/2014/main" id="{AF39BE48-859E-4D66-8655-1B3948C78ADC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737644" y="2738587"/>
                    <a:ext cx="2997930" cy="699703"/>
                  </a:xfrm>
                  <a:custGeom>
                    <a:avLst/>
                    <a:gdLst>
                      <a:gd name="connsiteX0" fmla="*/ 0 w 4606609"/>
                      <a:gd name="connsiteY0" fmla="*/ 937262 h 937262"/>
                      <a:gd name="connsiteX1" fmla="*/ 576261 w 4606609"/>
                      <a:gd name="connsiteY1" fmla="*/ 937262 h 937262"/>
                      <a:gd name="connsiteX2" fmla="*/ 1066800 w 4606609"/>
                      <a:gd name="connsiteY2" fmla="*/ 937262 h 937262"/>
                      <a:gd name="connsiteX3" fmla="*/ 1643061 w 4606609"/>
                      <a:gd name="connsiteY3" fmla="*/ 937262 h 937262"/>
                      <a:gd name="connsiteX4" fmla="*/ 2371726 w 4606609"/>
                      <a:gd name="connsiteY4" fmla="*/ 937262 h 937262"/>
                      <a:gd name="connsiteX5" fmla="*/ 3438526 w 4606609"/>
                      <a:gd name="connsiteY5" fmla="*/ 937262 h 937262"/>
                      <a:gd name="connsiteX6" fmla="*/ 3438526 w 4606609"/>
                      <a:gd name="connsiteY6" fmla="*/ 937261 h 937262"/>
                      <a:gd name="connsiteX7" fmla="*/ 3539809 w 4606609"/>
                      <a:gd name="connsiteY7" fmla="*/ 937261 h 937262"/>
                      <a:gd name="connsiteX8" fmla="*/ 4606609 w 4606609"/>
                      <a:gd name="connsiteY8" fmla="*/ 937261 h 937262"/>
                      <a:gd name="connsiteX9" fmla="*/ 4386011 w 4606609"/>
                      <a:gd name="connsiteY9" fmla="*/ 4 h 937262"/>
                      <a:gd name="connsiteX10" fmla="*/ 2844483 w 4606609"/>
                      <a:gd name="connsiteY10" fmla="*/ 1 h 937262"/>
                      <a:gd name="connsiteX11" fmla="*/ 2844483 w 4606609"/>
                      <a:gd name="connsiteY11" fmla="*/ 0 h 937262"/>
                      <a:gd name="connsiteX12" fmla="*/ 2268222 w 4606609"/>
                      <a:gd name="connsiteY12" fmla="*/ 0 h 937262"/>
                      <a:gd name="connsiteX13" fmla="*/ 2268222 w 4606609"/>
                      <a:gd name="connsiteY13" fmla="*/ 2 h 937262"/>
                      <a:gd name="connsiteX14" fmla="*/ 1777683 w 4606609"/>
                      <a:gd name="connsiteY14" fmla="*/ 1 h 937262"/>
                      <a:gd name="connsiteX15" fmla="*/ 1777683 w 4606609"/>
                      <a:gd name="connsiteY15" fmla="*/ 0 h 937262"/>
                      <a:gd name="connsiteX16" fmla="*/ 1201422 w 4606609"/>
                      <a:gd name="connsiteY16" fmla="*/ 0 h 937262"/>
                      <a:gd name="connsiteX17" fmla="*/ 1201422 w 4606609"/>
                      <a:gd name="connsiteY17" fmla="*/ 1 h 937262"/>
                      <a:gd name="connsiteX18" fmla="*/ 1100139 w 4606609"/>
                      <a:gd name="connsiteY18" fmla="*/ 1 h 937262"/>
                      <a:gd name="connsiteX19" fmla="*/ 1100139 w 4606609"/>
                      <a:gd name="connsiteY19" fmla="*/ 3 h 937262"/>
                      <a:gd name="connsiteX20" fmla="*/ 609600 w 4606609"/>
                      <a:gd name="connsiteY20" fmla="*/ 2 h 937262"/>
                      <a:gd name="connsiteX21" fmla="*/ 609600 w 4606609"/>
                      <a:gd name="connsiteY21" fmla="*/ 1 h 937262"/>
                      <a:gd name="connsiteX22" fmla="*/ 33339 w 4606609"/>
                      <a:gd name="connsiteY22" fmla="*/ 1 h 937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4606609" h="937262">
                        <a:moveTo>
                          <a:pt x="0" y="937262"/>
                        </a:moveTo>
                        <a:lnTo>
                          <a:pt x="576261" y="937262"/>
                        </a:lnTo>
                        <a:lnTo>
                          <a:pt x="1066800" y="937262"/>
                        </a:lnTo>
                        <a:lnTo>
                          <a:pt x="1643061" y="937262"/>
                        </a:lnTo>
                        <a:lnTo>
                          <a:pt x="2371726" y="937262"/>
                        </a:lnTo>
                        <a:lnTo>
                          <a:pt x="3438526" y="937262"/>
                        </a:lnTo>
                        <a:lnTo>
                          <a:pt x="3438526" y="937261"/>
                        </a:lnTo>
                        <a:lnTo>
                          <a:pt x="3539809" y="937261"/>
                        </a:lnTo>
                        <a:lnTo>
                          <a:pt x="4606609" y="937261"/>
                        </a:lnTo>
                        <a:lnTo>
                          <a:pt x="4386011" y="4"/>
                        </a:lnTo>
                        <a:lnTo>
                          <a:pt x="2844483" y="1"/>
                        </a:lnTo>
                        <a:lnTo>
                          <a:pt x="2844483" y="0"/>
                        </a:lnTo>
                        <a:lnTo>
                          <a:pt x="2268222" y="0"/>
                        </a:lnTo>
                        <a:lnTo>
                          <a:pt x="2268222" y="2"/>
                        </a:lnTo>
                        <a:lnTo>
                          <a:pt x="1777683" y="1"/>
                        </a:lnTo>
                        <a:lnTo>
                          <a:pt x="1777683" y="0"/>
                        </a:lnTo>
                        <a:lnTo>
                          <a:pt x="1201422" y="0"/>
                        </a:lnTo>
                        <a:lnTo>
                          <a:pt x="1201422" y="1"/>
                        </a:lnTo>
                        <a:lnTo>
                          <a:pt x="1100139" y="1"/>
                        </a:lnTo>
                        <a:lnTo>
                          <a:pt x="1100139" y="3"/>
                        </a:lnTo>
                        <a:lnTo>
                          <a:pt x="609600" y="2"/>
                        </a:lnTo>
                        <a:lnTo>
                          <a:pt x="609600" y="1"/>
                        </a:lnTo>
                        <a:lnTo>
                          <a:pt x="33339" y="1"/>
                        </a:lnTo>
                        <a:close/>
                      </a:path>
                    </a:pathLst>
                  </a:custGeom>
                  <a:solidFill>
                    <a:srgbClr val="E8D8C2"/>
                  </a:solidFill>
                  <a:ln>
                    <a:noFill/>
                  </a:ln>
                  <a:effectLst>
                    <a:outerShdw blurRad="50800" dist="254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37" tIns="45719" rIns="91437" bIns="45719" rtlCol="0" anchor="ctr"/>
                  <a:lstStyle/>
                  <a:p>
                    <a:pPr algn="ctr" defTabSz="914309">
                      <a:defRPr/>
                    </a:pPr>
                    <a:endParaRPr lang="zh-CN" altLang="en-US" sz="2400" b="1" dirty="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8" name="任意多边形 79">
                    <a:extLst>
                      <a:ext uri="{FF2B5EF4-FFF2-40B4-BE49-F238E27FC236}">
                        <a16:creationId xmlns:a16="http://schemas.microsoft.com/office/drawing/2014/main" id="{0F1DC0CA-6067-4533-9222-CA2FE99E6A6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22834" y="2774820"/>
                    <a:ext cx="3006423" cy="618741"/>
                  </a:xfrm>
                  <a:custGeom>
                    <a:avLst/>
                    <a:gdLst>
                      <a:gd name="connsiteX0" fmla="*/ 0 w 4606609"/>
                      <a:gd name="connsiteY0" fmla="*/ 937261 h 937262"/>
                      <a:gd name="connsiteX1" fmla="*/ 33339 w 4606609"/>
                      <a:gd name="connsiteY1" fmla="*/ 0 h 937262"/>
                      <a:gd name="connsiteX2" fmla="*/ 609600 w 4606609"/>
                      <a:gd name="connsiteY2" fmla="*/ 0 h 937262"/>
                      <a:gd name="connsiteX3" fmla="*/ 609600 w 4606609"/>
                      <a:gd name="connsiteY3" fmla="*/ 1 h 937262"/>
                      <a:gd name="connsiteX4" fmla="*/ 1100139 w 4606609"/>
                      <a:gd name="connsiteY4" fmla="*/ 2 h 937262"/>
                      <a:gd name="connsiteX5" fmla="*/ 1100139 w 4606609"/>
                      <a:gd name="connsiteY5" fmla="*/ 0 h 937262"/>
                      <a:gd name="connsiteX6" fmla="*/ 1676400 w 4606609"/>
                      <a:gd name="connsiteY6" fmla="*/ 0 h 937262"/>
                      <a:gd name="connsiteX7" fmla="*/ 1676400 w 4606609"/>
                      <a:gd name="connsiteY7" fmla="*/ 1 h 937262"/>
                      <a:gd name="connsiteX8" fmla="*/ 1777683 w 4606609"/>
                      <a:gd name="connsiteY8" fmla="*/ 1 h 937262"/>
                      <a:gd name="connsiteX9" fmla="*/ 1777683 w 4606609"/>
                      <a:gd name="connsiteY9" fmla="*/ 1 h 937262"/>
                      <a:gd name="connsiteX10" fmla="*/ 2268222 w 4606609"/>
                      <a:gd name="connsiteY10" fmla="*/ 2 h 937262"/>
                      <a:gd name="connsiteX11" fmla="*/ 2268222 w 4606609"/>
                      <a:gd name="connsiteY11" fmla="*/ 1 h 937262"/>
                      <a:gd name="connsiteX12" fmla="*/ 2844483 w 4606609"/>
                      <a:gd name="connsiteY12" fmla="*/ 1 h 937262"/>
                      <a:gd name="connsiteX13" fmla="*/ 2844483 w 4606609"/>
                      <a:gd name="connsiteY13" fmla="*/ 2 h 937262"/>
                      <a:gd name="connsiteX14" fmla="*/ 4386011 w 4606609"/>
                      <a:gd name="connsiteY14" fmla="*/ 5 h 937262"/>
                      <a:gd name="connsiteX15" fmla="*/ 4606609 w 4606609"/>
                      <a:gd name="connsiteY15" fmla="*/ 937262 h 937262"/>
                      <a:gd name="connsiteX16" fmla="*/ 3539809 w 4606609"/>
                      <a:gd name="connsiteY16" fmla="*/ 937262 h 937262"/>
                      <a:gd name="connsiteX17" fmla="*/ 2811144 w 4606609"/>
                      <a:gd name="connsiteY17" fmla="*/ 937262 h 937262"/>
                      <a:gd name="connsiteX18" fmla="*/ 2234883 w 4606609"/>
                      <a:gd name="connsiteY18" fmla="*/ 937262 h 937262"/>
                      <a:gd name="connsiteX19" fmla="*/ 1744344 w 4606609"/>
                      <a:gd name="connsiteY19" fmla="*/ 937262 h 937262"/>
                      <a:gd name="connsiteX20" fmla="*/ 1168083 w 4606609"/>
                      <a:gd name="connsiteY20" fmla="*/ 937262 h 937262"/>
                      <a:gd name="connsiteX21" fmla="*/ 1168083 w 4606609"/>
                      <a:gd name="connsiteY21" fmla="*/ 937261 h 937262"/>
                      <a:gd name="connsiteX22" fmla="*/ 1066800 w 4606609"/>
                      <a:gd name="connsiteY22" fmla="*/ 937261 h 937262"/>
                      <a:gd name="connsiteX23" fmla="*/ 576261 w 4606609"/>
                      <a:gd name="connsiteY23" fmla="*/ 937261 h 937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606609" h="937262">
                        <a:moveTo>
                          <a:pt x="0" y="937261"/>
                        </a:moveTo>
                        <a:lnTo>
                          <a:pt x="33339" y="0"/>
                        </a:lnTo>
                        <a:lnTo>
                          <a:pt x="609600" y="0"/>
                        </a:lnTo>
                        <a:lnTo>
                          <a:pt x="609600" y="1"/>
                        </a:lnTo>
                        <a:lnTo>
                          <a:pt x="1100139" y="2"/>
                        </a:lnTo>
                        <a:lnTo>
                          <a:pt x="1100139" y="0"/>
                        </a:lnTo>
                        <a:lnTo>
                          <a:pt x="1676400" y="0"/>
                        </a:lnTo>
                        <a:lnTo>
                          <a:pt x="1676400" y="1"/>
                        </a:lnTo>
                        <a:lnTo>
                          <a:pt x="1777683" y="1"/>
                        </a:lnTo>
                        <a:lnTo>
                          <a:pt x="1777683" y="1"/>
                        </a:lnTo>
                        <a:lnTo>
                          <a:pt x="2268222" y="2"/>
                        </a:lnTo>
                        <a:lnTo>
                          <a:pt x="2268222" y="1"/>
                        </a:lnTo>
                        <a:lnTo>
                          <a:pt x="2844483" y="1"/>
                        </a:lnTo>
                        <a:lnTo>
                          <a:pt x="2844483" y="2"/>
                        </a:lnTo>
                        <a:lnTo>
                          <a:pt x="4386011" y="5"/>
                        </a:lnTo>
                        <a:lnTo>
                          <a:pt x="4606609" y="937262"/>
                        </a:lnTo>
                        <a:lnTo>
                          <a:pt x="3539809" y="937262"/>
                        </a:lnTo>
                        <a:lnTo>
                          <a:pt x="2811144" y="937262"/>
                        </a:lnTo>
                        <a:lnTo>
                          <a:pt x="2234883" y="937262"/>
                        </a:lnTo>
                        <a:lnTo>
                          <a:pt x="1744344" y="937262"/>
                        </a:lnTo>
                        <a:lnTo>
                          <a:pt x="1168083" y="937262"/>
                        </a:lnTo>
                        <a:lnTo>
                          <a:pt x="1168083" y="937261"/>
                        </a:lnTo>
                        <a:lnTo>
                          <a:pt x="1066800" y="937261"/>
                        </a:lnTo>
                        <a:lnTo>
                          <a:pt x="576261" y="937261"/>
                        </a:lnTo>
                        <a:close/>
                      </a:path>
                    </a:pathLst>
                  </a:custGeom>
                  <a:solidFill>
                    <a:srgbClr val="D6BA92"/>
                  </a:solidFill>
                  <a:ln>
                    <a:noFill/>
                  </a:ln>
                  <a:effectLst>
                    <a:outerShdw blurRad="50800" dist="254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37" tIns="45719" rIns="91437" bIns="45719" rtlCol="0" anchor="ctr"/>
                  <a:lstStyle/>
                  <a:p>
                    <a:pPr algn="ctr" defTabSz="914309">
                      <a:defRPr/>
                    </a:pPr>
                    <a:endParaRPr lang="zh-CN" altLang="en-US" sz="2400" b="1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grpSp>
                <p:nvGrpSpPr>
                  <p:cNvPr id="99" name="组合 60">
                    <a:extLst>
                      <a:ext uri="{FF2B5EF4-FFF2-40B4-BE49-F238E27FC236}">
                        <a16:creationId xmlns:a16="http://schemas.microsoft.com/office/drawing/2014/main" id="{067C77A2-2B07-47B8-8C81-FCB7FC65F4B2}"/>
                      </a:ext>
                    </a:extLst>
                  </p:cNvPr>
                  <p:cNvGrpSpPr/>
                  <p:nvPr/>
                </p:nvGrpSpPr>
                <p:grpSpPr>
                  <a:xfrm>
                    <a:off x="3875101" y="1187815"/>
                    <a:ext cx="1287068" cy="2895849"/>
                    <a:chOff x="5788184" y="529151"/>
                    <a:chExt cx="1880241" cy="4230472"/>
                  </a:xfrm>
                </p:grpSpPr>
                <p:sp>
                  <p:nvSpPr>
                    <p:cNvPr id="100" name="平行四边形 8">
                      <a:extLst>
                        <a:ext uri="{FF2B5EF4-FFF2-40B4-BE49-F238E27FC236}">
                          <a16:creationId xmlns:a16="http://schemas.microsoft.com/office/drawing/2014/main" id="{8DFA2032-FE90-496F-8B04-4E3266D54BBE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4147880" y="2180028"/>
                      <a:ext cx="4219897" cy="939290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C19859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309">
                        <a:defRPr/>
                      </a:pPr>
                      <a:endParaRPr lang="zh-CN" altLang="en-US" sz="2400" b="1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01" name="平行四边形 8">
                      <a:extLst>
                        <a:ext uri="{FF2B5EF4-FFF2-40B4-BE49-F238E27FC236}">
                          <a16:creationId xmlns:a16="http://schemas.microsoft.com/office/drawing/2014/main" id="{E31A0716-2A53-4436-9D8F-49A8DBE41D2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081279" y="2172476"/>
                      <a:ext cx="4230472" cy="943821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9F7D4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309">
                        <a:defRPr/>
                      </a:pPr>
                      <a:endParaRPr lang="zh-CN" altLang="en-US" sz="2400" b="1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6F8D1FE-F6AB-4D0F-A8F6-900BA1FB1872}"/>
                    </a:ext>
                  </a:extLst>
                </p:cNvPr>
                <p:cNvSpPr txBox="1"/>
                <p:nvPr/>
              </p:nvSpPr>
              <p:spPr>
                <a:xfrm>
                  <a:off x="4743448" y="5886406"/>
                  <a:ext cx="1054274" cy="4370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just" defTabSz="914309">
                    <a:lnSpc>
                      <a:spcPct val="120000"/>
                    </a:lnSpc>
                    <a:defRPr/>
                  </a:pPr>
                  <a:r>
                    <a:rPr lang="en-US" sz="14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20</a:t>
                  </a:r>
                  <a:r>
                    <a:rPr lang="ru-RU" sz="14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27 г.</a:t>
                  </a:r>
                  <a:endParaRPr lang="en-GB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8DCA14B-DEC0-41DC-ADB3-A4E96B600EB7}"/>
                    </a:ext>
                  </a:extLst>
                </p:cNvPr>
                <p:cNvSpPr txBox="1"/>
                <p:nvPr/>
              </p:nvSpPr>
              <p:spPr>
                <a:xfrm>
                  <a:off x="2461831" y="5887766"/>
                  <a:ext cx="1054274" cy="4370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just" defTabSz="914309">
                    <a:lnSpc>
                      <a:spcPct val="120000"/>
                    </a:lnSpc>
                    <a:defRPr/>
                  </a:pPr>
                  <a:r>
                    <a:rPr lang="ru-RU" sz="14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2025 г.</a:t>
                  </a:r>
                  <a:endParaRPr lang="en-GB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BFF7FA09-B6F4-4984-BFB1-13BFE3D425FA}"/>
                    </a:ext>
                  </a:extLst>
                </p:cNvPr>
                <p:cNvSpPr txBox="1"/>
                <p:nvPr/>
              </p:nvSpPr>
              <p:spPr>
                <a:xfrm>
                  <a:off x="3577649" y="5894295"/>
                  <a:ext cx="1054274" cy="4370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just" defTabSz="914309">
                    <a:lnSpc>
                      <a:spcPct val="120000"/>
                    </a:lnSpc>
                    <a:defRPr/>
                  </a:pPr>
                  <a:r>
                    <a:rPr lang="en-US" sz="14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20</a:t>
                  </a:r>
                  <a:r>
                    <a:rPr lang="ru-RU" sz="14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26 г.</a:t>
                  </a:r>
                  <a:endParaRPr lang="en-GB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FFBB766B-8AC6-4E4E-B98B-1658E8A8A7AA}"/>
                    </a:ext>
                  </a:extLst>
                </p:cNvPr>
                <p:cNvSpPr txBox="1"/>
                <p:nvPr/>
              </p:nvSpPr>
              <p:spPr>
                <a:xfrm>
                  <a:off x="959571" y="5970194"/>
                  <a:ext cx="1702595" cy="5120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09">
                    <a:lnSpc>
                      <a:spcPct val="80000"/>
                    </a:lnSpc>
                    <a:defRPr/>
                  </a:pPr>
                  <a:r>
                    <a:rPr lang="ru-RU" sz="14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2024 г.</a:t>
                  </a:r>
                </a:p>
                <a:p>
                  <a:pPr algn="ctr" defTabSz="914309">
                    <a:lnSpc>
                      <a:spcPct val="80000"/>
                    </a:lnSpc>
                    <a:defRPr/>
                  </a:pPr>
                  <a:r>
                    <a:rPr lang="ru-RU" sz="1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(</a:t>
                  </a:r>
                  <a:r>
                    <a:rPr lang="ru-RU" sz="1000" b="1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утв</a:t>
                  </a:r>
                  <a:r>
                    <a:rPr lang="ru-RU" sz="1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 план) </a:t>
                  </a:r>
                  <a:endParaRPr lang="en-GB" sz="1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76" name="Google Shape;92;p16">
                <a:extLst>
                  <a:ext uri="{FF2B5EF4-FFF2-40B4-BE49-F238E27FC236}">
                    <a16:creationId xmlns:a16="http://schemas.microsoft.com/office/drawing/2014/main" id="{D671461D-E9EA-4FC7-8F23-3CA6DD20FF9B}"/>
                  </a:ext>
                </a:extLst>
              </p:cNvPr>
              <p:cNvSpPr txBox="1"/>
              <p:nvPr/>
            </p:nvSpPr>
            <p:spPr>
              <a:xfrm flipH="1">
                <a:off x="623149" y="4955558"/>
                <a:ext cx="917975" cy="2536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2" tIns="91422" rIns="91422" bIns="91422" anchor="ctr" anchorCtr="0">
                <a:noAutofit/>
              </a:bodyPr>
              <a:lstStyle/>
              <a:p>
                <a:pPr algn="ctr" defTabSz="914309">
                  <a:buClr>
                    <a:srgbClr val="000000"/>
                  </a:buClr>
                  <a:defRPr/>
                </a:pPr>
                <a:r>
                  <a:rPr lang="ru-RU" b="1" kern="0" dirty="0">
                    <a:solidFill>
                      <a:srgbClr val="E7E6E6">
                        <a:lumMod val="10000"/>
                      </a:srgbClr>
                    </a:solidFill>
                    <a:ea typeface="Roboto"/>
                    <a:cs typeface="Arial" panose="020B0604020202020204" pitchFamily="34" charset="0"/>
                    <a:sym typeface="Roboto"/>
                  </a:rPr>
                  <a:t>688</a:t>
                </a:r>
              </a:p>
            </p:txBody>
          </p:sp>
          <p:sp>
            <p:nvSpPr>
              <p:cNvPr id="77" name="Google Shape;92;p16">
                <a:extLst>
                  <a:ext uri="{FF2B5EF4-FFF2-40B4-BE49-F238E27FC236}">
                    <a16:creationId xmlns:a16="http://schemas.microsoft.com/office/drawing/2014/main" id="{58B2AB2A-0C7E-4D34-9D06-3BA3E15E6AC8}"/>
                  </a:ext>
                </a:extLst>
              </p:cNvPr>
              <p:cNvSpPr txBox="1"/>
              <p:nvPr/>
            </p:nvSpPr>
            <p:spPr>
              <a:xfrm flipH="1">
                <a:off x="3720841" y="5246802"/>
                <a:ext cx="802706" cy="2899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2" tIns="91422" rIns="91422" bIns="91422" anchor="ctr" anchorCtr="0">
                <a:noAutofit/>
              </a:bodyPr>
              <a:lstStyle/>
              <a:p>
                <a:pPr algn="ctr" defTabSz="914309">
                  <a:buClr>
                    <a:srgbClr val="000000"/>
                  </a:buClr>
                  <a:defRPr/>
                </a:pPr>
                <a:r>
                  <a:rPr lang="ru-RU" b="1" kern="0" dirty="0">
                    <a:solidFill>
                      <a:srgbClr val="E7E6E6">
                        <a:lumMod val="10000"/>
                      </a:srgbClr>
                    </a:solidFill>
                    <a:ea typeface="Roboto"/>
                    <a:cs typeface="Arial" panose="020B0604020202020204" pitchFamily="34" charset="0"/>
                    <a:sym typeface="Roboto"/>
                  </a:rPr>
                  <a:t>562</a:t>
                </a:r>
              </a:p>
            </p:txBody>
          </p:sp>
          <p:sp>
            <p:nvSpPr>
              <p:cNvPr id="78" name="Google Shape;92;p16">
                <a:extLst>
                  <a:ext uri="{FF2B5EF4-FFF2-40B4-BE49-F238E27FC236}">
                    <a16:creationId xmlns:a16="http://schemas.microsoft.com/office/drawing/2014/main" id="{9AE2082B-128C-4AAC-B1B7-443DA9C2A2B8}"/>
                  </a:ext>
                </a:extLst>
              </p:cNvPr>
              <p:cNvSpPr txBox="1"/>
              <p:nvPr/>
            </p:nvSpPr>
            <p:spPr>
              <a:xfrm flipH="1">
                <a:off x="2687305" y="5253546"/>
                <a:ext cx="789428" cy="244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2" tIns="91422" rIns="91422" bIns="91422" anchor="ctr" anchorCtr="0">
                <a:noAutofit/>
              </a:bodyPr>
              <a:lstStyle/>
              <a:p>
                <a:pPr algn="ctr" defTabSz="914309">
                  <a:buClr>
                    <a:srgbClr val="000000"/>
                  </a:buClr>
                  <a:defRPr/>
                </a:pPr>
                <a:r>
                  <a:rPr lang="ru-RU" b="1" kern="0" dirty="0">
                    <a:solidFill>
                      <a:srgbClr val="E7E6E6">
                        <a:lumMod val="10000"/>
                      </a:srgbClr>
                    </a:solidFill>
                    <a:ea typeface="Roboto"/>
                    <a:cs typeface="Arial" panose="020B0604020202020204" pitchFamily="34" charset="0"/>
                    <a:sym typeface="Roboto"/>
                  </a:rPr>
                  <a:t>562</a:t>
                </a:r>
              </a:p>
            </p:txBody>
          </p:sp>
          <p:sp>
            <p:nvSpPr>
              <p:cNvPr id="79" name="Google Shape;92;p16">
                <a:extLst>
                  <a:ext uri="{FF2B5EF4-FFF2-40B4-BE49-F238E27FC236}">
                    <a16:creationId xmlns:a16="http://schemas.microsoft.com/office/drawing/2014/main" id="{148EAFD2-C9AF-4CE6-B590-21CEC7D6AF27}"/>
                  </a:ext>
                </a:extLst>
              </p:cNvPr>
              <p:cNvSpPr txBox="1"/>
              <p:nvPr/>
            </p:nvSpPr>
            <p:spPr>
              <a:xfrm flipH="1">
                <a:off x="1688012" y="5186610"/>
                <a:ext cx="799987" cy="2610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2" tIns="91422" rIns="91422" bIns="91422" anchor="ctr" anchorCtr="0">
                <a:noAutofit/>
              </a:bodyPr>
              <a:lstStyle/>
              <a:p>
                <a:pPr algn="ctr" defTabSz="914309">
                  <a:buClr>
                    <a:srgbClr val="000000"/>
                  </a:buClr>
                  <a:defRPr/>
                </a:pPr>
                <a:r>
                  <a:rPr lang="ru-RU" b="1" kern="0" dirty="0">
                    <a:solidFill>
                      <a:srgbClr val="E7E6E6">
                        <a:lumMod val="10000"/>
                      </a:srgbClr>
                    </a:solidFill>
                    <a:ea typeface="Roboto"/>
                    <a:cs typeface="Arial" panose="020B0604020202020204" pitchFamily="34" charset="0"/>
                    <a:sym typeface="Roboto"/>
                  </a:rPr>
                  <a:t>578</a:t>
                </a:r>
              </a:p>
            </p:txBody>
          </p:sp>
          <p:sp>
            <p:nvSpPr>
              <p:cNvPr id="80" name="Google Shape;92;p16">
                <a:extLst>
                  <a:ext uri="{FF2B5EF4-FFF2-40B4-BE49-F238E27FC236}">
                    <a16:creationId xmlns:a16="http://schemas.microsoft.com/office/drawing/2014/main" id="{28F6532C-AEFF-4290-BE53-9B9F234CE3FA}"/>
                  </a:ext>
                </a:extLst>
              </p:cNvPr>
              <p:cNvSpPr txBox="1"/>
              <p:nvPr/>
            </p:nvSpPr>
            <p:spPr>
              <a:xfrm flipH="1">
                <a:off x="623148" y="3516213"/>
                <a:ext cx="917975" cy="2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2" tIns="91422" rIns="91422" bIns="91422" anchor="ctr" anchorCtr="0">
                <a:noAutofit/>
              </a:bodyPr>
              <a:lstStyle/>
              <a:p>
                <a:pPr algn="ctr" defTabSz="914309">
                  <a:buClr>
                    <a:srgbClr val="000000"/>
                  </a:buClr>
                  <a:defRPr/>
                </a:pPr>
                <a:r>
                  <a:rPr lang="ru-RU" b="1" kern="0" dirty="0">
                    <a:solidFill>
                      <a:srgbClr val="E7E6E6">
                        <a:lumMod val="10000"/>
                      </a:srgbClr>
                    </a:solidFill>
                    <a:ea typeface="Roboto"/>
                    <a:cs typeface="Arial" panose="020B0604020202020204" pitchFamily="34" charset="0"/>
                    <a:sym typeface="Roboto"/>
                  </a:rPr>
                  <a:t>2 337</a:t>
                </a:r>
              </a:p>
            </p:txBody>
          </p:sp>
          <p:sp>
            <p:nvSpPr>
              <p:cNvPr id="81" name="Google Shape;92;p16">
                <a:extLst>
                  <a:ext uri="{FF2B5EF4-FFF2-40B4-BE49-F238E27FC236}">
                    <a16:creationId xmlns:a16="http://schemas.microsoft.com/office/drawing/2014/main" id="{4EA66F3D-BBC4-4164-A34B-444FEF33FE43}"/>
                  </a:ext>
                </a:extLst>
              </p:cNvPr>
              <p:cNvSpPr txBox="1"/>
              <p:nvPr/>
            </p:nvSpPr>
            <p:spPr>
              <a:xfrm flipH="1">
                <a:off x="2616860" y="2835668"/>
                <a:ext cx="941524" cy="2520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2" tIns="91422" rIns="91422" bIns="91422" anchor="ctr" anchorCtr="0">
                <a:noAutofit/>
              </a:bodyPr>
              <a:lstStyle/>
              <a:p>
                <a:pPr algn="ctr" defTabSz="914309">
                  <a:buClr>
                    <a:srgbClr val="000000"/>
                  </a:buClr>
                  <a:defRPr/>
                </a:pPr>
                <a:r>
                  <a:rPr lang="ru-RU" b="1" kern="0" dirty="0">
                    <a:solidFill>
                      <a:srgbClr val="E7E6E6">
                        <a:lumMod val="10000"/>
                      </a:srgbClr>
                    </a:solidFill>
                    <a:ea typeface="Roboto"/>
                    <a:cs typeface="Arial" panose="020B0604020202020204" pitchFamily="34" charset="0"/>
                    <a:sym typeface="Roboto"/>
                  </a:rPr>
                  <a:t>2 952</a:t>
                </a:r>
              </a:p>
            </p:txBody>
          </p:sp>
          <p:sp>
            <p:nvSpPr>
              <p:cNvPr id="82" name="Google Shape;92;p16">
                <a:extLst>
                  <a:ext uri="{FF2B5EF4-FFF2-40B4-BE49-F238E27FC236}">
                    <a16:creationId xmlns:a16="http://schemas.microsoft.com/office/drawing/2014/main" id="{F7E4B797-EDC0-414E-AD6C-FF448F457B27}"/>
                  </a:ext>
                </a:extLst>
              </p:cNvPr>
              <p:cNvSpPr txBox="1"/>
              <p:nvPr/>
            </p:nvSpPr>
            <p:spPr>
              <a:xfrm flipH="1">
                <a:off x="1619148" y="3041242"/>
                <a:ext cx="938561" cy="2476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2" tIns="91422" rIns="91422" bIns="91422" anchor="ctr" anchorCtr="0">
                <a:noAutofit/>
              </a:bodyPr>
              <a:lstStyle/>
              <a:p>
                <a:pPr algn="ctr" defTabSz="914309">
                  <a:buClr>
                    <a:srgbClr val="000000"/>
                  </a:buClr>
                  <a:defRPr/>
                </a:pPr>
                <a:r>
                  <a:rPr lang="ru-RU" b="1" kern="0" dirty="0">
                    <a:solidFill>
                      <a:srgbClr val="E7E6E6">
                        <a:lumMod val="10000"/>
                      </a:srgbClr>
                    </a:solidFill>
                    <a:ea typeface="Roboto"/>
                    <a:cs typeface="Arial" panose="020B0604020202020204" pitchFamily="34" charset="0"/>
                    <a:sym typeface="Roboto"/>
                  </a:rPr>
                  <a:t>2 865</a:t>
                </a:r>
              </a:p>
            </p:txBody>
          </p:sp>
          <p:sp>
            <p:nvSpPr>
              <p:cNvPr id="83" name="Google Shape;92;p16">
                <a:extLst>
                  <a:ext uri="{FF2B5EF4-FFF2-40B4-BE49-F238E27FC236}">
                    <a16:creationId xmlns:a16="http://schemas.microsoft.com/office/drawing/2014/main" id="{679EF4D6-CB01-4ED1-865C-4488248F8F2A}"/>
                  </a:ext>
                </a:extLst>
              </p:cNvPr>
              <p:cNvSpPr txBox="1"/>
              <p:nvPr/>
            </p:nvSpPr>
            <p:spPr>
              <a:xfrm flipH="1">
                <a:off x="3631483" y="2659646"/>
                <a:ext cx="945751" cy="258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2" tIns="91422" rIns="91422" bIns="91422" anchor="ctr" anchorCtr="0">
                <a:noAutofit/>
              </a:bodyPr>
              <a:lstStyle/>
              <a:p>
                <a:pPr algn="ctr" defTabSz="914309">
                  <a:buClr>
                    <a:srgbClr val="000000"/>
                  </a:buClr>
                  <a:defRPr/>
                </a:pPr>
                <a:r>
                  <a:rPr lang="ru-RU" b="1" kern="0" dirty="0">
                    <a:solidFill>
                      <a:srgbClr val="E7E6E6">
                        <a:lumMod val="10000"/>
                      </a:srgbClr>
                    </a:solidFill>
                    <a:ea typeface="Roboto"/>
                    <a:cs typeface="Arial" panose="020B0604020202020204" pitchFamily="34" charset="0"/>
                    <a:sym typeface="Roboto"/>
                  </a:rPr>
                  <a:t>3 069</a:t>
                </a:r>
              </a:p>
            </p:txBody>
          </p:sp>
        </p:grp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D3A30D62-5094-47B7-9C34-4A6E24F86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3838" y="4366230"/>
              <a:ext cx="197354" cy="288000"/>
            </a:xfrm>
            <a:custGeom>
              <a:avLst/>
              <a:gdLst>
                <a:gd name="T0" fmla="*/ 90 w 155"/>
                <a:gd name="T1" fmla="*/ 9 h 162"/>
                <a:gd name="T2" fmla="*/ 64 w 155"/>
                <a:gd name="T3" fmla="*/ 9 h 162"/>
                <a:gd name="T4" fmla="*/ 7 w 155"/>
                <a:gd name="T5" fmla="*/ 81 h 162"/>
                <a:gd name="T6" fmla="*/ 14 w 155"/>
                <a:gd name="T7" fmla="*/ 98 h 162"/>
                <a:gd name="T8" fmla="*/ 45 w 155"/>
                <a:gd name="T9" fmla="*/ 98 h 162"/>
                <a:gd name="T10" fmla="*/ 45 w 155"/>
                <a:gd name="T11" fmla="*/ 146 h 162"/>
                <a:gd name="T12" fmla="*/ 61 w 155"/>
                <a:gd name="T13" fmla="*/ 162 h 162"/>
                <a:gd name="T14" fmla="*/ 93 w 155"/>
                <a:gd name="T15" fmla="*/ 162 h 162"/>
                <a:gd name="T16" fmla="*/ 109 w 155"/>
                <a:gd name="T17" fmla="*/ 146 h 162"/>
                <a:gd name="T18" fmla="*/ 109 w 155"/>
                <a:gd name="T19" fmla="*/ 98 h 162"/>
                <a:gd name="T20" fmla="*/ 141 w 155"/>
                <a:gd name="T21" fmla="*/ 98 h 162"/>
                <a:gd name="T22" fmla="*/ 147 w 155"/>
                <a:gd name="T23" fmla="*/ 81 h 162"/>
                <a:gd name="T24" fmla="*/ 90 w 155"/>
                <a:gd name="T25" fmla="*/ 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5" h="162">
                  <a:moveTo>
                    <a:pt x="90" y="9"/>
                  </a:moveTo>
                  <a:cubicBezTo>
                    <a:pt x="83" y="0"/>
                    <a:pt x="72" y="0"/>
                    <a:pt x="64" y="9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0" y="90"/>
                    <a:pt x="3" y="98"/>
                    <a:pt x="14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146"/>
                    <a:pt x="45" y="146"/>
                    <a:pt x="45" y="146"/>
                  </a:cubicBezTo>
                  <a:cubicBezTo>
                    <a:pt x="45" y="155"/>
                    <a:pt x="53" y="162"/>
                    <a:pt x="61" y="162"/>
                  </a:cubicBezTo>
                  <a:cubicBezTo>
                    <a:pt x="93" y="162"/>
                    <a:pt x="93" y="162"/>
                    <a:pt x="93" y="162"/>
                  </a:cubicBezTo>
                  <a:cubicBezTo>
                    <a:pt x="102" y="162"/>
                    <a:pt x="109" y="155"/>
                    <a:pt x="109" y="146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41" y="98"/>
                    <a:pt x="141" y="98"/>
                    <a:pt x="141" y="98"/>
                  </a:cubicBezTo>
                  <a:cubicBezTo>
                    <a:pt x="152" y="98"/>
                    <a:pt x="155" y="90"/>
                    <a:pt x="147" y="81"/>
                  </a:cubicBezTo>
                  <a:lnTo>
                    <a:pt x="90" y="9"/>
                  </a:lnTo>
                  <a:close/>
                </a:path>
              </a:pathLst>
            </a:custGeom>
            <a:solidFill>
              <a:srgbClr val="9F7D48"/>
            </a:solidFill>
            <a:ln>
              <a:noFill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309">
                <a:buClr>
                  <a:srgbClr val="000000"/>
                </a:buClr>
                <a:defRPr/>
              </a:pPr>
              <a:endParaRPr lang="en-US" sz="1200" b="1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7760C9BE-F90A-4154-B46E-FE2C14EB11E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919781" y="4916787"/>
              <a:ext cx="244284" cy="330444"/>
            </a:xfrm>
            <a:custGeom>
              <a:avLst/>
              <a:gdLst>
                <a:gd name="T0" fmla="*/ 90 w 155"/>
                <a:gd name="T1" fmla="*/ 9 h 162"/>
                <a:gd name="T2" fmla="*/ 64 w 155"/>
                <a:gd name="T3" fmla="*/ 9 h 162"/>
                <a:gd name="T4" fmla="*/ 7 w 155"/>
                <a:gd name="T5" fmla="*/ 81 h 162"/>
                <a:gd name="T6" fmla="*/ 14 w 155"/>
                <a:gd name="T7" fmla="*/ 98 h 162"/>
                <a:gd name="T8" fmla="*/ 45 w 155"/>
                <a:gd name="T9" fmla="*/ 98 h 162"/>
                <a:gd name="T10" fmla="*/ 45 w 155"/>
                <a:gd name="T11" fmla="*/ 146 h 162"/>
                <a:gd name="T12" fmla="*/ 61 w 155"/>
                <a:gd name="T13" fmla="*/ 162 h 162"/>
                <a:gd name="T14" fmla="*/ 93 w 155"/>
                <a:gd name="T15" fmla="*/ 162 h 162"/>
                <a:gd name="T16" fmla="*/ 109 w 155"/>
                <a:gd name="T17" fmla="*/ 146 h 162"/>
                <a:gd name="T18" fmla="*/ 109 w 155"/>
                <a:gd name="T19" fmla="*/ 98 h 162"/>
                <a:gd name="T20" fmla="*/ 141 w 155"/>
                <a:gd name="T21" fmla="*/ 98 h 162"/>
                <a:gd name="T22" fmla="*/ 147 w 155"/>
                <a:gd name="T23" fmla="*/ 81 h 162"/>
                <a:gd name="T24" fmla="*/ 90 w 155"/>
                <a:gd name="T25" fmla="*/ 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5" h="162">
                  <a:moveTo>
                    <a:pt x="90" y="9"/>
                  </a:moveTo>
                  <a:cubicBezTo>
                    <a:pt x="83" y="0"/>
                    <a:pt x="72" y="0"/>
                    <a:pt x="64" y="9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0" y="90"/>
                    <a:pt x="3" y="98"/>
                    <a:pt x="14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146"/>
                    <a:pt x="45" y="146"/>
                    <a:pt x="45" y="146"/>
                  </a:cubicBezTo>
                  <a:cubicBezTo>
                    <a:pt x="45" y="155"/>
                    <a:pt x="53" y="162"/>
                    <a:pt x="61" y="162"/>
                  </a:cubicBezTo>
                  <a:cubicBezTo>
                    <a:pt x="93" y="162"/>
                    <a:pt x="93" y="162"/>
                    <a:pt x="93" y="162"/>
                  </a:cubicBezTo>
                  <a:cubicBezTo>
                    <a:pt x="102" y="162"/>
                    <a:pt x="109" y="155"/>
                    <a:pt x="109" y="146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41" y="98"/>
                    <a:pt x="141" y="98"/>
                    <a:pt x="141" y="98"/>
                  </a:cubicBezTo>
                  <a:cubicBezTo>
                    <a:pt x="152" y="98"/>
                    <a:pt x="155" y="90"/>
                    <a:pt x="147" y="81"/>
                  </a:cubicBezTo>
                  <a:lnTo>
                    <a:pt x="90" y="9"/>
                  </a:lnTo>
                  <a:close/>
                </a:path>
              </a:pathLst>
            </a:custGeom>
            <a:solidFill>
              <a:srgbClr val="D6BA92"/>
            </a:solidFill>
            <a:ln>
              <a:noFill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309">
                <a:buClr>
                  <a:srgbClr val="000000"/>
                </a:buClr>
                <a:defRPr/>
              </a:pPr>
              <a:endParaRPr lang="en-US" sz="1200" b="1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71" name="Google Shape;92;p16">
              <a:extLst>
                <a:ext uri="{FF2B5EF4-FFF2-40B4-BE49-F238E27FC236}">
                  <a16:creationId xmlns:a16="http://schemas.microsoft.com/office/drawing/2014/main" id="{1C6FA350-EEAF-40F0-B4D6-B4844F66A249}"/>
                </a:ext>
              </a:extLst>
            </p:cNvPr>
            <p:cNvSpPr txBox="1"/>
            <p:nvPr/>
          </p:nvSpPr>
          <p:spPr>
            <a:xfrm flipH="1">
              <a:off x="609133" y="2309361"/>
              <a:ext cx="960899" cy="2736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algn="ctr" defTabSz="914309">
                <a:buClr>
                  <a:srgbClr val="000000"/>
                </a:buClr>
                <a:defRPr/>
              </a:pPr>
              <a:r>
                <a:rPr lang="ru-RU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Roboto"/>
                  <a:cs typeface="Arial" panose="020B0604020202020204" pitchFamily="34" charset="0"/>
                  <a:sym typeface="Roboto"/>
                </a:rPr>
                <a:t>3 026</a:t>
              </a:r>
            </a:p>
          </p:txBody>
        </p:sp>
        <p:sp>
          <p:nvSpPr>
            <p:cNvPr id="72" name="Google Shape;92;p16">
              <a:extLst>
                <a:ext uri="{FF2B5EF4-FFF2-40B4-BE49-F238E27FC236}">
                  <a16:creationId xmlns:a16="http://schemas.microsoft.com/office/drawing/2014/main" id="{46AED67D-B67D-4586-8ED2-8463C7E23449}"/>
                </a:ext>
              </a:extLst>
            </p:cNvPr>
            <p:cNvSpPr txBox="1"/>
            <p:nvPr/>
          </p:nvSpPr>
          <p:spPr>
            <a:xfrm flipH="1">
              <a:off x="2629966" y="1748956"/>
              <a:ext cx="951021" cy="268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algn="ctr" defTabSz="914309">
                <a:buClr>
                  <a:srgbClr val="000000"/>
                </a:buClr>
                <a:defRPr/>
              </a:pPr>
              <a:r>
                <a:rPr lang="ru-RU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Roboto"/>
                  <a:cs typeface="Arial" panose="020B0604020202020204" pitchFamily="34" charset="0"/>
                  <a:sym typeface="Roboto"/>
                </a:rPr>
                <a:t>3 514</a:t>
              </a:r>
            </a:p>
          </p:txBody>
        </p:sp>
        <p:sp>
          <p:nvSpPr>
            <p:cNvPr id="73" name="Google Shape;92;p16">
              <a:extLst>
                <a:ext uri="{FF2B5EF4-FFF2-40B4-BE49-F238E27FC236}">
                  <a16:creationId xmlns:a16="http://schemas.microsoft.com/office/drawing/2014/main" id="{AA8BAF89-B705-445B-8EA2-EED87994F8A7}"/>
                </a:ext>
              </a:extLst>
            </p:cNvPr>
            <p:cNvSpPr txBox="1"/>
            <p:nvPr/>
          </p:nvSpPr>
          <p:spPr>
            <a:xfrm flipH="1">
              <a:off x="1610719" y="1841909"/>
              <a:ext cx="943419" cy="274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algn="ctr" defTabSz="914309">
                <a:buClr>
                  <a:srgbClr val="000000"/>
                </a:buClr>
                <a:defRPr/>
              </a:pPr>
              <a:r>
                <a:rPr lang="ru-RU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Roboto"/>
                  <a:cs typeface="Arial" panose="020B0604020202020204" pitchFamily="34" charset="0"/>
                  <a:sym typeface="Roboto"/>
                </a:rPr>
                <a:t>3 443</a:t>
              </a:r>
            </a:p>
          </p:txBody>
        </p:sp>
        <p:sp>
          <p:nvSpPr>
            <p:cNvPr id="74" name="Google Shape;92;p16">
              <a:extLst>
                <a:ext uri="{FF2B5EF4-FFF2-40B4-BE49-F238E27FC236}">
                  <a16:creationId xmlns:a16="http://schemas.microsoft.com/office/drawing/2014/main" id="{9D9D538C-DF68-45B4-8708-AE73FD1704E1}"/>
                </a:ext>
              </a:extLst>
            </p:cNvPr>
            <p:cNvSpPr txBox="1"/>
            <p:nvPr/>
          </p:nvSpPr>
          <p:spPr>
            <a:xfrm flipH="1">
              <a:off x="3636302" y="1613853"/>
              <a:ext cx="950647" cy="2858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pPr algn="ctr" defTabSz="914309">
                <a:buClr>
                  <a:srgbClr val="000000"/>
                </a:buClr>
                <a:defRPr/>
              </a:pPr>
              <a:r>
                <a:rPr lang="ru-RU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Roboto"/>
                  <a:cs typeface="Arial" panose="020B0604020202020204" pitchFamily="34" charset="0"/>
                  <a:sym typeface="Roboto"/>
                </a:rPr>
                <a:t>3 631</a:t>
              </a:r>
            </a:p>
          </p:txBody>
        </p:sp>
      </p:grpSp>
      <p:cxnSp>
        <p:nvCxnSpPr>
          <p:cNvPr id="116" name="Прямая со стрелкой 115">
            <a:extLst>
              <a:ext uri="{FF2B5EF4-FFF2-40B4-BE49-F238E27FC236}">
                <a16:creationId xmlns:a16="http://schemas.microsoft.com/office/drawing/2014/main" id="{D05D9562-AF23-4B30-BA63-B1EA4A3E23E7}"/>
              </a:ext>
            </a:extLst>
          </p:cNvPr>
          <p:cNvCxnSpPr>
            <a:cxnSpLocks/>
          </p:cNvCxnSpPr>
          <p:nvPr/>
        </p:nvCxnSpPr>
        <p:spPr>
          <a:xfrm flipV="1">
            <a:off x="2593405" y="2253758"/>
            <a:ext cx="204449" cy="236792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Прямая со стрелкой 116">
            <a:extLst>
              <a:ext uri="{FF2B5EF4-FFF2-40B4-BE49-F238E27FC236}">
                <a16:creationId xmlns:a16="http://schemas.microsoft.com/office/drawing/2014/main" id="{2D62AC94-7092-41BC-AEA1-3BA0AC64EA77}"/>
              </a:ext>
            </a:extLst>
          </p:cNvPr>
          <p:cNvCxnSpPr>
            <a:cxnSpLocks/>
          </p:cNvCxnSpPr>
          <p:nvPr/>
        </p:nvCxnSpPr>
        <p:spPr>
          <a:xfrm flipV="1">
            <a:off x="3413057" y="2235230"/>
            <a:ext cx="187426" cy="238852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014EB87B-E7D4-4337-B9B6-B78DD4207CC0}"/>
              </a:ext>
            </a:extLst>
          </p:cNvPr>
          <p:cNvSpPr txBox="1"/>
          <p:nvPr/>
        </p:nvSpPr>
        <p:spPr>
          <a:xfrm>
            <a:off x="2044877" y="1764955"/>
            <a:ext cx="737197" cy="3336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 defTabSz="914309">
              <a:lnSpc>
                <a:spcPct val="120000"/>
              </a:lnSpc>
              <a:defRPr/>
            </a:pPr>
            <a:r>
              <a:rPr lang="ru-RU" sz="1400" b="1" dirty="0">
                <a:solidFill>
                  <a:srgbClr val="E7E6E6">
                    <a:lumMod val="10000"/>
                  </a:srgbClr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+13,8 </a:t>
            </a:r>
            <a:r>
              <a:rPr lang="ru-RU" sz="1100" b="1" dirty="0">
                <a:solidFill>
                  <a:srgbClr val="E7E6E6">
                    <a:lumMod val="10000"/>
                  </a:srgbClr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lang="en-GB" sz="1400" b="1" dirty="0">
              <a:solidFill>
                <a:srgbClr val="E7E6E6">
                  <a:lumMod val="10000"/>
                </a:srgbClr>
              </a:solidFill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370AF83-589D-4616-90E5-57E13CF9A005}"/>
              </a:ext>
            </a:extLst>
          </p:cNvPr>
          <p:cNvSpPr txBox="1"/>
          <p:nvPr/>
        </p:nvSpPr>
        <p:spPr>
          <a:xfrm>
            <a:off x="2973627" y="1766145"/>
            <a:ext cx="601206" cy="3336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defTabSz="914309">
              <a:lnSpc>
                <a:spcPct val="120000"/>
              </a:lnSpc>
              <a:defRPr/>
            </a:pPr>
            <a:r>
              <a:rPr lang="ru-RU" sz="1400" b="1" dirty="0">
                <a:solidFill>
                  <a:srgbClr val="E7E6E6">
                    <a:lumMod val="10000"/>
                  </a:srgbClr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+2 </a:t>
            </a:r>
            <a:r>
              <a:rPr lang="ru-RU" sz="1100" b="1" dirty="0">
                <a:solidFill>
                  <a:srgbClr val="E7E6E6">
                    <a:lumMod val="10000"/>
                  </a:srgbClr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lang="en-GB" sz="1400" b="1" dirty="0">
              <a:solidFill>
                <a:srgbClr val="E7E6E6">
                  <a:lumMod val="10000"/>
                </a:srgbClr>
              </a:solidFill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2DF1529-A097-49C6-82DB-E56A3C37B925}"/>
              </a:ext>
            </a:extLst>
          </p:cNvPr>
          <p:cNvSpPr txBox="1"/>
          <p:nvPr/>
        </p:nvSpPr>
        <p:spPr>
          <a:xfrm>
            <a:off x="3817503" y="1766947"/>
            <a:ext cx="601206" cy="3336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 defTabSz="914309">
              <a:lnSpc>
                <a:spcPct val="120000"/>
              </a:lnSpc>
              <a:defRPr/>
            </a:pPr>
            <a:r>
              <a:rPr lang="ru-RU" sz="1400" b="1" dirty="0">
                <a:solidFill>
                  <a:srgbClr val="E7E6E6">
                    <a:lumMod val="10000"/>
                  </a:srgbClr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+3 </a:t>
            </a:r>
            <a:r>
              <a:rPr lang="ru-RU" sz="1100" b="1" dirty="0">
                <a:solidFill>
                  <a:srgbClr val="E7E6E6">
                    <a:lumMod val="10000"/>
                  </a:srgbClr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lang="en-GB" sz="1400" b="1" dirty="0">
              <a:solidFill>
                <a:srgbClr val="E7E6E6">
                  <a:lumMod val="10000"/>
                </a:srgbClr>
              </a:solidFill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21" name="Прямая со стрелкой 120">
            <a:extLst>
              <a:ext uri="{FF2B5EF4-FFF2-40B4-BE49-F238E27FC236}">
                <a16:creationId xmlns:a16="http://schemas.microsoft.com/office/drawing/2014/main" id="{C22269DE-FA28-42CC-AE4F-3259195DA004}"/>
              </a:ext>
            </a:extLst>
          </p:cNvPr>
          <p:cNvCxnSpPr>
            <a:cxnSpLocks/>
          </p:cNvCxnSpPr>
          <p:nvPr/>
        </p:nvCxnSpPr>
        <p:spPr>
          <a:xfrm flipV="1">
            <a:off x="1796468" y="2285927"/>
            <a:ext cx="204449" cy="236792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2" name="Google Shape;79;p16">
            <a:extLst>
              <a:ext uri="{FF2B5EF4-FFF2-40B4-BE49-F238E27FC236}">
                <a16:creationId xmlns:a16="http://schemas.microsoft.com/office/drawing/2014/main" id="{95AA18DF-9B14-4673-B564-94011FC60BBE}"/>
              </a:ext>
            </a:extLst>
          </p:cNvPr>
          <p:cNvSpPr txBox="1"/>
          <p:nvPr/>
        </p:nvSpPr>
        <p:spPr>
          <a:xfrm>
            <a:off x="8180115" y="1509233"/>
            <a:ext cx="3347673" cy="438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pPr defTabSz="914309">
              <a:lnSpc>
                <a:spcPct val="80000"/>
              </a:lnSpc>
              <a:buClr>
                <a:srgbClr val="000000"/>
              </a:buClr>
              <a:defRPr/>
            </a:pPr>
            <a:r>
              <a:rPr lang="ru-RU" sz="2399" b="1" kern="0" dirty="0">
                <a:solidFill>
                  <a:srgbClr val="783F05"/>
                </a:solidFill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Факторы роста налоговых доходов:</a:t>
            </a:r>
            <a:endParaRPr sz="2399" b="1" kern="0" dirty="0">
              <a:solidFill>
                <a:srgbClr val="783F05"/>
              </a:solidFill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123" name="Speech Bubble: Rectangle with Corners Rounded 9">
            <a:extLst>
              <a:ext uri="{FF2B5EF4-FFF2-40B4-BE49-F238E27FC236}">
                <a16:creationId xmlns:a16="http://schemas.microsoft.com/office/drawing/2014/main" id="{96CC3F16-1B86-4388-A448-C0E7BB9851E4}"/>
              </a:ext>
            </a:extLst>
          </p:cNvPr>
          <p:cNvSpPr/>
          <p:nvPr/>
        </p:nvSpPr>
        <p:spPr>
          <a:xfrm rot="5400000">
            <a:off x="5372071" y="1993284"/>
            <a:ext cx="1420222" cy="2799544"/>
          </a:xfrm>
          <a:prstGeom prst="wedgeRoundRectCallout">
            <a:avLst>
              <a:gd name="adj1" fmla="val -9243"/>
              <a:gd name="adj2" fmla="val 57872"/>
              <a:gd name="adj3" fmla="val 16667"/>
            </a:avLst>
          </a:prstGeom>
          <a:solidFill>
            <a:srgbClr val="C198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E0C34D4-E5FD-48CA-B70B-2C3456FCBA56}"/>
              </a:ext>
            </a:extLst>
          </p:cNvPr>
          <p:cNvSpPr txBox="1"/>
          <p:nvPr/>
        </p:nvSpPr>
        <p:spPr>
          <a:xfrm>
            <a:off x="4753983" y="2805901"/>
            <a:ext cx="2617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dirty="0"/>
              <a:t>Поступления налоговых доходов за три года возрастает на </a:t>
            </a:r>
          </a:p>
          <a:p>
            <a:pPr lvl="0" algn="ctr">
              <a:defRPr/>
            </a:pPr>
            <a:r>
              <a:rPr lang="ru-RU" dirty="0"/>
              <a:t>7 процентов</a:t>
            </a:r>
            <a:endParaRPr lang="ru-RU" sz="1400" b="1" dirty="0">
              <a:cs typeface="Times New Roman" panose="02020603050405020304" pitchFamily="18" charset="0"/>
            </a:endParaRPr>
          </a:p>
        </p:txBody>
      </p:sp>
      <p:sp>
        <p:nvSpPr>
          <p:cNvPr id="125" name="Speech Bubble: Rectangle with Corners Rounded 9">
            <a:extLst>
              <a:ext uri="{FF2B5EF4-FFF2-40B4-BE49-F238E27FC236}">
                <a16:creationId xmlns:a16="http://schemas.microsoft.com/office/drawing/2014/main" id="{D41F04BE-8F82-4639-A59F-C5AC49BDDBEF}"/>
              </a:ext>
            </a:extLst>
          </p:cNvPr>
          <p:cNvSpPr/>
          <p:nvPr/>
        </p:nvSpPr>
        <p:spPr>
          <a:xfrm rot="5400000">
            <a:off x="5362570" y="4627492"/>
            <a:ext cx="1490023" cy="2799544"/>
          </a:xfrm>
          <a:prstGeom prst="wedgeRoundRectCallout">
            <a:avLst>
              <a:gd name="adj1" fmla="val -35661"/>
              <a:gd name="adj2" fmla="val 56965"/>
              <a:gd name="adj3" fmla="val 16667"/>
            </a:avLst>
          </a:prstGeom>
          <a:solidFill>
            <a:srgbClr val="E8D8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03C6E71-D9F4-45BE-8C29-630E1FFD1FBC}"/>
              </a:ext>
            </a:extLst>
          </p:cNvPr>
          <p:cNvSpPr txBox="1"/>
          <p:nvPr/>
        </p:nvSpPr>
        <p:spPr>
          <a:xfrm>
            <a:off x="4816283" y="5408447"/>
            <a:ext cx="2617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dirty="0"/>
              <a:t>Снижение неналоговых доходов за три года прогнозируется на </a:t>
            </a:r>
          </a:p>
          <a:p>
            <a:pPr lvl="0" algn="ctr">
              <a:defRPr/>
            </a:pPr>
            <a:r>
              <a:rPr lang="ru-RU" dirty="0"/>
              <a:t>3 процента</a:t>
            </a:r>
            <a:endParaRPr lang="ru-RU" sz="14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;p15">
            <a:extLst>
              <a:ext uri="{FF2B5EF4-FFF2-40B4-BE49-F238E27FC236}">
                <a16:creationId xmlns:a16="http://schemas.microsoft.com/office/drawing/2014/main" id="{AEF3B324-CA0A-4D4B-8CB1-C288311CC69D}"/>
              </a:ext>
            </a:extLst>
          </p:cNvPr>
          <p:cNvSpPr txBox="1">
            <a:spLocks/>
          </p:cNvSpPr>
          <p:nvPr/>
        </p:nvSpPr>
        <p:spPr>
          <a:xfrm>
            <a:off x="2182670" y="-138838"/>
            <a:ext cx="8176735" cy="101164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09">
              <a:defRPr/>
            </a:pPr>
            <a:r>
              <a:rPr lang="ru-RU" sz="3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Прогноз налоговых доходов</a:t>
            </a:r>
            <a:r>
              <a:rPr lang="ru-RU" sz="3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Roboto" panose="02000000000000000000" charset="0"/>
                <a:cs typeface="Arial" panose="020B0604020202020204" pitchFamily="34" charset="0"/>
              </a:rPr>
              <a:t> местного бюджета в разрезе видов налогов и сборов, млн руб.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C05CB935-D662-4465-BB10-CCC49D3AD344}"/>
              </a:ext>
            </a:extLst>
          </p:cNvPr>
          <p:cNvGraphicFramePr/>
          <p:nvPr/>
        </p:nvGraphicFramePr>
        <p:xfrm>
          <a:off x="449947" y="1375543"/>
          <a:ext cx="3877924" cy="3649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2FB90014-4FA0-46BB-BB04-B4E67C02D3E5}"/>
              </a:ext>
            </a:extLst>
          </p:cNvPr>
          <p:cNvGraphicFramePr/>
          <p:nvPr/>
        </p:nvGraphicFramePr>
        <p:xfrm>
          <a:off x="4170433" y="1321315"/>
          <a:ext cx="3877923" cy="3912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EFF49A36-E28F-48A2-A95D-E1153533FC03}"/>
              </a:ext>
            </a:extLst>
          </p:cNvPr>
          <p:cNvGraphicFramePr/>
          <p:nvPr/>
        </p:nvGraphicFramePr>
        <p:xfrm>
          <a:off x="7861871" y="1313042"/>
          <a:ext cx="4229100" cy="3912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E2FF2F8-9DE1-4B36-B3B4-53161E532657}"/>
              </a:ext>
            </a:extLst>
          </p:cNvPr>
          <p:cNvSpPr txBox="1"/>
          <p:nvPr/>
        </p:nvSpPr>
        <p:spPr>
          <a:xfrm>
            <a:off x="9448386" y="902006"/>
            <a:ext cx="911019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17A3C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17A3C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27 г.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A17A3C"/>
              </a:solidFill>
              <a:effectLst/>
              <a:uLnTx/>
              <a:uFillTx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0AD975-BA5E-4CC9-ABA4-A3CCF2A0317D}"/>
              </a:ext>
            </a:extLst>
          </p:cNvPr>
          <p:cNvSpPr txBox="1"/>
          <p:nvPr/>
        </p:nvSpPr>
        <p:spPr>
          <a:xfrm>
            <a:off x="2047241" y="902007"/>
            <a:ext cx="911019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F4723"/>
                </a:solidFill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2025 г.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5F4723"/>
              </a:solidFill>
              <a:uLnTx/>
              <a:uFillTx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C481FC-6FFF-4A03-98DE-2F94A986D55A}"/>
              </a:ext>
            </a:extLst>
          </p:cNvPr>
          <p:cNvSpPr txBox="1"/>
          <p:nvPr/>
        </p:nvSpPr>
        <p:spPr>
          <a:xfrm>
            <a:off x="5756948" y="909499"/>
            <a:ext cx="911019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95B2F"/>
                </a:solidFill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95B2F"/>
                </a:solidFill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26 г.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795B2F"/>
              </a:solidFill>
              <a:uLnTx/>
              <a:uFillTx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Frame 7">
            <a:extLst>
              <a:ext uri="{FF2B5EF4-FFF2-40B4-BE49-F238E27FC236}">
                <a16:creationId xmlns:a16="http://schemas.microsoft.com/office/drawing/2014/main" id="{1C81EB6E-8369-48C1-B8DD-FA0DD93D2E25}"/>
              </a:ext>
            </a:extLst>
          </p:cNvPr>
          <p:cNvSpPr/>
          <p:nvPr/>
        </p:nvSpPr>
        <p:spPr>
          <a:xfrm>
            <a:off x="449947" y="851090"/>
            <a:ext cx="3772304" cy="2928430"/>
          </a:xfrm>
          <a:prstGeom prst="frame">
            <a:avLst>
              <a:gd name="adj1" fmla="val 2959"/>
            </a:avLst>
          </a:prstGeom>
          <a:solidFill>
            <a:schemeClr val="bg1">
              <a:alpha val="0"/>
            </a:schemeClr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2" name="Frame 7">
            <a:extLst>
              <a:ext uri="{FF2B5EF4-FFF2-40B4-BE49-F238E27FC236}">
                <a16:creationId xmlns:a16="http://schemas.microsoft.com/office/drawing/2014/main" id="{BB6E8C12-E2CA-4E26-B6AC-DC0D98C54BAD}"/>
              </a:ext>
            </a:extLst>
          </p:cNvPr>
          <p:cNvSpPr/>
          <p:nvPr/>
        </p:nvSpPr>
        <p:spPr>
          <a:xfrm>
            <a:off x="4155909" y="851090"/>
            <a:ext cx="3798880" cy="2928430"/>
          </a:xfrm>
          <a:prstGeom prst="frame">
            <a:avLst>
              <a:gd name="adj1" fmla="val 2959"/>
            </a:avLst>
          </a:prstGeom>
          <a:solidFill>
            <a:schemeClr val="bg1">
              <a:alpha val="0"/>
            </a:schemeClr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3" name="Frame 7">
            <a:extLst>
              <a:ext uri="{FF2B5EF4-FFF2-40B4-BE49-F238E27FC236}">
                <a16:creationId xmlns:a16="http://schemas.microsoft.com/office/drawing/2014/main" id="{E32DCE85-7C3E-4C1B-B010-560E01300978}"/>
              </a:ext>
            </a:extLst>
          </p:cNvPr>
          <p:cNvSpPr/>
          <p:nvPr/>
        </p:nvSpPr>
        <p:spPr>
          <a:xfrm>
            <a:off x="7889095" y="851090"/>
            <a:ext cx="3798880" cy="2928430"/>
          </a:xfrm>
          <a:prstGeom prst="frame">
            <a:avLst>
              <a:gd name="adj1" fmla="val 2959"/>
            </a:avLst>
          </a:prstGeom>
          <a:solidFill>
            <a:schemeClr val="bg1">
              <a:alpha val="0"/>
            </a:schemeClr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63D9BFE-AFE9-44FB-BA98-2E5ABB540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883048"/>
              </p:ext>
            </p:extLst>
          </p:nvPr>
        </p:nvGraphicFramePr>
        <p:xfrm>
          <a:off x="444499" y="3657600"/>
          <a:ext cx="11230776" cy="3200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67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3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2429"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2025 г.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2026 г.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2027 г.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270">
                <a:tc>
                  <a:txBody>
                    <a:bodyPr/>
                    <a:lstStyle/>
                    <a:p>
                      <a:r>
                        <a:rPr lang="ru-RU" sz="13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Налог на доходы физических лиц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1533,6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1476,0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1458,4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748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</a:t>
                      </a:r>
                      <a:r>
                        <a:rPr lang="ru-RU" sz="1300" baseline="0" dirty="0">
                          <a:latin typeface="+mn-lt"/>
                          <a:cs typeface="Times New Roman" panose="02020603050405020304" pitchFamily="18" charset="0"/>
                        </a:rPr>
                        <a:t> Федерации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17,6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18,2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18,7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748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Налог, взимаемый в связи с применение</a:t>
                      </a:r>
                      <a:r>
                        <a:rPr lang="ru-RU" sz="1300" baseline="0" dirty="0">
                          <a:latin typeface="+mn-lt"/>
                          <a:cs typeface="Times New Roman" panose="02020603050405020304" pitchFamily="18" charset="0"/>
                        </a:rPr>
                        <a:t>м упрощенной системы налогообложения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791,7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880,3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976,0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270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Единый сельскохозяйственный</a:t>
                      </a:r>
                      <a:r>
                        <a:rPr lang="ru-RU" sz="1300" baseline="0" dirty="0">
                          <a:latin typeface="+mn-lt"/>
                          <a:cs typeface="Times New Roman" panose="02020603050405020304" pitchFamily="18" charset="0"/>
                        </a:rPr>
                        <a:t> налог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270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80,0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87,2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94,7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9270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Налог на имущество</a:t>
                      </a:r>
                      <a:r>
                        <a:rPr lang="ru-RU" sz="1300" baseline="0" dirty="0">
                          <a:latin typeface="+mn-lt"/>
                          <a:cs typeface="Times New Roman" panose="02020603050405020304" pitchFamily="18" charset="0"/>
                        </a:rPr>
                        <a:t> физических лиц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223,9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246,2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258,5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9270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Налог на имущество организаций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20,4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19,9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19,5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9270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124,9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125,8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126,6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7690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Налог на добычу общераспространенных полезных ископаемых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9270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Государственная</a:t>
                      </a:r>
                      <a:r>
                        <a:rPr lang="ru-RU" sz="1300" baseline="0" dirty="0">
                          <a:latin typeface="+mn-lt"/>
                          <a:cs typeface="Times New Roman" panose="02020603050405020304" pitchFamily="18" charset="0"/>
                        </a:rPr>
                        <a:t> пошлина</a:t>
                      </a:r>
                      <a:endParaRPr lang="ru-RU" sz="13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71,4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97,1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  <a:cs typeface="Times New Roman" panose="02020603050405020304" pitchFamily="18" charset="0"/>
                        </a:rPr>
                        <a:t>115,1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91B9A7E-EE49-2C42-1BA1-51026D05076B}"/>
              </a:ext>
            </a:extLst>
          </p:cNvPr>
          <p:cNvSpPr/>
          <p:nvPr/>
        </p:nvSpPr>
        <p:spPr>
          <a:xfrm>
            <a:off x="7913689" y="3718139"/>
            <a:ext cx="1328571" cy="3139861"/>
          </a:xfrm>
          <a:prstGeom prst="rect">
            <a:avLst/>
          </a:prstGeom>
          <a:solidFill>
            <a:srgbClr val="8262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5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C4612E-55A2-43A7-BE65-6B6982657943}"/>
              </a:ext>
            </a:extLst>
          </p:cNvPr>
          <p:cNvSpPr txBox="1"/>
          <p:nvPr/>
        </p:nvSpPr>
        <p:spPr>
          <a:xfrm>
            <a:off x="2358789" y="3305736"/>
            <a:ext cx="1779398" cy="33361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Всего 2 865 млн руб.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uLnTx/>
              <a:uFillTx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4FA2D9-5841-4652-B9ED-6F90752004AE}"/>
              </a:ext>
            </a:extLst>
          </p:cNvPr>
          <p:cNvSpPr txBox="1"/>
          <p:nvPr/>
        </p:nvSpPr>
        <p:spPr>
          <a:xfrm>
            <a:off x="6109394" y="3296638"/>
            <a:ext cx="1779398" cy="33361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Всего 2 952 млн руб.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uLnTx/>
              <a:uFillTx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F3943-5F7B-45D0-A1F6-2F09DEF2C828}"/>
              </a:ext>
            </a:extLst>
          </p:cNvPr>
          <p:cNvSpPr txBox="1"/>
          <p:nvPr/>
        </p:nvSpPr>
        <p:spPr>
          <a:xfrm>
            <a:off x="9842235" y="3296638"/>
            <a:ext cx="1779398" cy="333617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Всего 3 069 млн руб.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uLnTx/>
              <a:uFillTx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352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6;p15">
            <a:extLst>
              <a:ext uri="{FF2B5EF4-FFF2-40B4-BE49-F238E27FC236}">
                <a16:creationId xmlns:a16="http://schemas.microsoft.com/office/drawing/2014/main" id="{AEF3B324-CA0A-4D4B-8CB1-C288311CC69D}"/>
              </a:ext>
            </a:extLst>
          </p:cNvPr>
          <p:cNvSpPr txBox="1">
            <a:spLocks/>
          </p:cNvSpPr>
          <p:nvPr/>
        </p:nvSpPr>
        <p:spPr>
          <a:xfrm>
            <a:off x="1460500" y="-138838"/>
            <a:ext cx="8801100" cy="101164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09">
              <a:defRPr/>
            </a:pPr>
            <a:r>
              <a:rPr lang="ru-RU" sz="3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Прогноз неналоговых доходов</a:t>
            </a:r>
            <a:r>
              <a:rPr lang="ru-RU" sz="3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Roboto" panose="02000000000000000000" charset="0"/>
                <a:cs typeface="Arial" panose="020B0604020202020204" pitchFamily="34" charset="0"/>
              </a:rPr>
              <a:t> местного бюджета в разрезе видов платежей, млн руб.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C05CB935-D662-4465-BB10-CCC49D3AD344}"/>
              </a:ext>
            </a:extLst>
          </p:cNvPr>
          <p:cNvGraphicFramePr/>
          <p:nvPr/>
        </p:nvGraphicFramePr>
        <p:xfrm>
          <a:off x="-88901" y="1284040"/>
          <a:ext cx="4445001" cy="478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E2FF2F8-9DE1-4B36-B3B4-53161E532657}"/>
              </a:ext>
            </a:extLst>
          </p:cNvPr>
          <p:cNvSpPr txBox="1"/>
          <p:nvPr/>
        </p:nvSpPr>
        <p:spPr>
          <a:xfrm>
            <a:off x="9448386" y="1016306"/>
            <a:ext cx="911019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17A3C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17A3C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27 г.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A17A3C"/>
              </a:solidFill>
              <a:effectLst/>
              <a:uLnTx/>
              <a:uFillTx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0AD975-BA5E-4CC9-ABA4-A3CCF2A0317D}"/>
              </a:ext>
            </a:extLst>
          </p:cNvPr>
          <p:cNvSpPr txBox="1"/>
          <p:nvPr/>
        </p:nvSpPr>
        <p:spPr>
          <a:xfrm>
            <a:off x="2047241" y="1016307"/>
            <a:ext cx="911019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F4723"/>
                </a:solidFill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2025 г.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5F4723"/>
              </a:solidFill>
              <a:uLnTx/>
              <a:uFillTx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C481FC-6FFF-4A03-98DE-2F94A986D55A}"/>
              </a:ext>
            </a:extLst>
          </p:cNvPr>
          <p:cNvSpPr txBox="1"/>
          <p:nvPr/>
        </p:nvSpPr>
        <p:spPr>
          <a:xfrm>
            <a:off x="5756948" y="1023799"/>
            <a:ext cx="911019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95B2F"/>
                </a:solidFill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95B2F"/>
                </a:solidFill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26 г.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795B2F"/>
              </a:solidFill>
              <a:uLnTx/>
              <a:uFillTx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Frame 7">
            <a:extLst>
              <a:ext uri="{FF2B5EF4-FFF2-40B4-BE49-F238E27FC236}">
                <a16:creationId xmlns:a16="http://schemas.microsoft.com/office/drawing/2014/main" id="{1C81EB6E-8369-48C1-B8DD-FA0DD93D2E25}"/>
              </a:ext>
            </a:extLst>
          </p:cNvPr>
          <p:cNvSpPr/>
          <p:nvPr/>
        </p:nvSpPr>
        <p:spPr>
          <a:xfrm>
            <a:off x="462647" y="889189"/>
            <a:ext cx="3772304" cy="3825778"/>
          </a:xfrm>
          <a:prstGeom prst="frame">
            <a:avLst>
              <a:gd name="adj1" fmla="val 2959"/>
            </a:avLst>
          </a:prstGeom>
          <a:solidFill>
            <a:schemeClr val="bg1">
              <a:alpha val="0"/>
            </a:schemeClr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2" name="Frame 7">
            <a:extLst>
              <a:ext uri="{FF2B5EF4-FFF2-40B4-BE49-F238E27FC236}">
                <a16:creationId xmlns:a16="http://schemas.microsoft.com/office/drawing/2014/main" id="{BB6E8C12-E2CA-4E26-B6AC-DC0D98C54BAD}"/>
              </a:ext>
            </a:extLst>
          </p:cNvPr>
          <p:cNvSpPr/>
          <p:nvPr/>
        </p:nvSpPr>
        <p:spPr>
          <a:xfrm>
            <a:off x="4155909" y="889189"/>
            <a:ext cx="3798880" cy="3825778"/>
          </a:xfrm>
          <a:prstGeom prst="frame">
            <a:avLst>
              <a:gd name="adj1" fmla="val 2959"/>
            </a:avLst>
          </a:prstGeom>
          <a:solidFill>
            <a:schemeClr val="bg1">
              <a:alpha val="0"/>
            </a:schemeClr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3" name="Frame 7">
            <a:extLst>
              <a:ext uri="{FF2B5EF4-FFF2-40B4-BE49-F238E27FC236}">
                <a16:creationId xmlns:a16="http://schemas.microsoft.com/office/drawing/2014/main" id="{E32DCE85-7C3E-4C1B-B010-560E01300978}"/>
              </a:ext>
            </a:extLst>
          </p:cNvPr>
          <p:cNvSpPr/>
          <p:nvPr/>
        </p:nvSpPr>
        <p:spPr>
          <a:xfrm>
            <a:off x="7876395" y="889189"/>
            <a:ext cx="3798880" cy="3825778"/>
          </a:xfrm>
          <a:prstGeom prst="frame">
            <a:avLst>
              <a:gd name="adj1" fmla="val 2959"/>
            </a:avLst>
          </a:prstGeom>
          <a:solidFill>
            <a:schemeClr val="bg1">
              <a:alpha val="0"/>
            </a:schemeClr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76930355-799B-47CA-8468-DCC195A43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231655"/>
              </p:ext>
            </p:extLst>
          </p:nvPr>
        </p:nvGraphicFramePr>
        <p:xfrm>
          <a:off x="101028" y="4714967"/>
          <a:ext cx="11205375" cy="21421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6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8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6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6930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2025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2026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5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2027 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019">
                <a:tc>
                  <a:txBody>
                    <a:bodyPr/>
                    <a:lstStyle/>
                    <a:p>
                      <a:pPr algn="l"/>
                      <a:r>
                        <a:rPr lang="ru-RU" sz="1350" dirty="0">
                          <a:latin typeface="+mn-lt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</a:t>
                      </a:r>
                      <a:r>
                        <a:rPr lang="ru-RU" sz="1350" baseline="0" dirty="0">
                          <a:latin typeface="+mn-lt"/>
                          <a:cs typeface="Times New Roman" panose="02020603050405020304" pitchFamily="18" charset="0"/>
                        </a:rPr>
                        <a:t> и муниципальной собственности</a:t>
                      </a:r>
                      <a:endParaRPr lang="ru-RU" sz="13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dirty="0">
                          <a:latin typeface="+mn-lt"/>
                          <a:cs typeface="Times New Roman" panose="02020603050405020304" pitchFamily="18" charset="0"/>
                        </a:rPr>
                        <a:t>503,3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dirty="0">
                          <a:latin typeface="+mn-lt"/>
                          <a:cs typeface="Times New Roman" panose="02020603050405020304" pitchFamily="18" charset="0"/>
                        </a:rPr>
                        <a:t>503,3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dirty="0">
                          <a:latin typeface="+mn-lt"/>
                          <a:cs typeface="Times New Roman" panose="02020603050405020304" pitchFamily="18" charset="0"/>
                        </a:rPr>
                        <a:t>503,5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862">
                <a:tc>
                  <a:txBody>
                    <a:bodyPr/>
                    <a:lstStyle/>
                    <a:p>
                      <a:pPr algn="l"/>
                      <a:r>
                        <a:rPr lang="ru-RU" sz="1350" dirty="0">
                          <a:latin typeface="+mn-lt"/>
                          <a:cs typeface="Times New Roman" panose="02020603050405020304" pitchFamily="18" charset="0"/>
                        </a:rPr>
                        <a:t>Платежи при пользовании</a:t>
                      </a:r>
                      <a:r>
                        <a:rPr lang="ru-RU" sz="1350" baseline="0" dirty="0">
                          <a:latin typeface="+mn-lt"/>
                          <a:cs typeface="Times New Roman" panose="02020603050405020304" pitchFamily="18" charset="0"/>
                        </a:rPr>
                        <a:t> природными ресурсами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dirty="0">
                          <a:latin typeface="+mn-lt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dirty="0">
                          <a:latin typeface="+mn-lt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dirty="0">
                          <a:latin typeface="+mn-lt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787">
                <a:tc>
                  <a:txBody>
                    <a:bodyPr/>
                    <a:lstStyle/>
                    <a:p>
                      <a:pPr algn="l"/>
                      <a:r>
                        <a:rPr lang="ru-RU" sz="1350" dirty="0">
                          <a:latin typeface="+mn-lt"/>
                          <a:cs typeface="Times New Roman" panose="02020603050405020304" pitchFamily="18" charset="0"/>
                        </a:rPr>
                        <a:t>Доходы от оказания</a:t>
                      </a:r>
                      <a:r>
                        <a:rPr lang="ru-RU" sz="1350" baseline="0" dirty="0">
                          <a:latin typeface="+mn-lt"/>
                          <a:cs typeface="Times New Roman" panose="02020603050405020304" pitchFamily="18" charset="0"/>
                        </a:rPr>
                        <a:t> платных услуг (работ) получателями средств бюджетов городских округов</a:t>
                      </a:r>
                      <a:endParaRPr lang="ru-RU" sz="13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dirty="0">
                          <a:latin typeface="+mn-lt"/>
                          <a:cs typeface="Times New Roman" panose="02020603050405020304" pitchFamily="18" charset="0"/>
                        </a:rPr>
                        <a:t>1,3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dirty="0">
                          <a:latin typeface="+mn-lt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dirty="0">
                          <a:latin typeface="+mn-lt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367">
                <a:tc>
                  <a:txBody>
                    <a:bodyPr/>
                    <a:lstStyle/>
                    <a:p>
                      <a:pPr algn="l"/>
                      <a:r>
                        <a:rPr lang="ru-RU" sz="1350" dirty="0">
                          <a:latin typeface="+mn-lt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dirty="0">
                          <a:latin typeface="+mn-lt"/>
                          <a:cs typeface="Times New Roman" panose="02020603050405020304" pitchFamily="18" charset="0"/>
                        </a:rPr>
                        <a:t>59,0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dirty="0">
                          <a:latin typeface="+mn-lt"/>
                          <a:cs typeface="Times New Roman" panose="02020603050405020304" pitchFamily="18" charset="0"/>
                        </a:rPr>
                        <a:t>43,1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dirty="0">
                          <a:latin typeface="+mn-lt"/>
                          <a:cs typeface="Times New Roman" panose="02020603050405020304" pitchFamily="18" charset="0"/>
                        </a:rPr>
                        <a:t>43,1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327">
                <a:tc>
                  <a:txBody>
                    <a:bodyPr/>
                    <a:lstStyle/>
                    <a:p>
                      <a:pPr algn="l"/>
                      <a:r>
                        <a:rPr lang="ru-RU" sz="1350" dirty="0">
                          <a:latin typeface="+mn-lt"/>
                          <a:cs typeface="Times New Roman" panose="02020603050405020304" pitchFamily="18" charset="0"/>
                        </a:rPr>
                        <a:t>Штрафы,</a:t>
                      </a:r>
                      <a:r>
                        <a:rPr lang="ru-RU" sz="1350" baseline="0" dirty="0">
                          <a:latin typeface="+mn-lt"/>
                          <a:cs typeface="Times New Roman" panose="02020603050405020304" pitchFamily="18" charset="0"/>
                        </a:rPr>
                        <a:t> санкции, возмещение ущерба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dirty="0">
                          <a:latin typeface="+mn-lt"/>
                          <a:cs typeface="Times New Roman" panose="02020603050405020304" pitchFamily="18" charset="0"/>
                        </a:rPr>
                        <a:t>10,9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dirty="0">
                          <a:latin typeface="+mn-lt"/>
                          <a:cs typeface="Times New Roman" panose="02020603050405020304" pitchFamily="18" charset="0"/>
                        </a:rPr>
                        <a:t>10,9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50" dirty="0">
                          <a:latin typeface="+mn-lt"/>
                          <a:cs typeface="Times New Roman" panose="02020603050405020304" pitchFamily="18" charset="0"/>
                        </a:rPr>
                        <a:t>10,9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82000">
                          <a:schemeClr val="bg1">
                            <a:alpha val="0"/>
                          </a:schemeClr>
                        </a:gs>
                        <a:gs pos="99000">
                          <a:schemeClr val="bg1">
                            <a:lumMod val="8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1279E34F-3B64-4200-99CE-61CFF151043A}"/>
              </a:ext>
            </a:extLst>
          </p:cNvPr>
          <p:cNvGraphicFramePr/>
          <p:nvPr/>
        </p:nvGraphicFramePr>
        <p:xfrm>
          <a:off x="3606799" y="1284040"/>
          <a:ext cx="4445001" cy="478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60C094AF-03E3-4D0C-9CED-E24BBCE200DC}"/>
              </a:ext>
            </a:extLst>
          </p:cNvPr>
          <p:cNvGraphicFramePr/>
          <p:nvPr/>
        </p:nvGraphicFramePr>
        <p:xfrm>
          <a:off x="7315199" y="1284040"/>
          <a:ext cx="4445001" cy="478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027076-B2B8-97AF-1382-823FF204BE8F}"/>
              </a:ext>
            </a:extLst>
          </p:cNvPr>
          <p:cNvSpPr/>
          <p:nvPr/>
        </p:nvSpPr>
        <p:spPr>
          <a:xfrm>
            <a:off x="8241729" y="4754455"/>
            <a:ext cx="1053393" cy="2102617"/>
          </a:xfrm>
          <a:prstGeom prst="rect">
            <a:avLst/>
          </a:prstGeom>
          <a:solidFill>
            <a:srgbClr val="8262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5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8B20A1-1B24-47CC-91E7-14B7668F4F24}"/>
              </a:ext>
            </a:extLst>
          </p:cNvPr>
          <p:cNvSpPr txBox="1"/>
          <p:nvPr/>
        </p:nvSpPr>
        <p:spPr>
          <a:xfrm>
            <a:off x="585857" y="4303729"/>
            <a:ext cx="1427582" cy="299184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Всего 578 млн руб.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uLnTx/>
              <a:uFillTx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5518E-6727-4FD3-8692-2E5CC988A78E}"/>
              </a:ext>
            </a:extLst>
          </p:cNvPr>
          <p:cNvSpPr txBox="1"/>
          <p:nvPr/>
        </p:nvSpPr>
        <p:spPr>
          <a:xfrm>
            <a:off x="4267958" y="4293611"/>
            <a:ext cx="1427582" cy="299184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Всего 562 млн руб.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uLnTx/>
              <a:uFillTx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6F0798-61B3-43CE-AB09-04EBE467E82A}"/>
              </a:ext>
            </a:extLst>
          </p:cNvPr>
          <p:cNvSpPr txBox="1"/>
          <p:nvPr/>
        </p:nvSpPr>
        <p:spPr>
          <a:xfrm>
            <a:off x="7985241" y="4301148"/>
            <a:ext cx="1427582" cy="299184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Всего 562 млн руб.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uLnTx/>
              <a:uFillTx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71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Овал 59">
            <a:extLst>
              <a:ext uri="{FF2B5EF4-FFF2-40B4-BE49-F238E27FC236}">
                <a16:creationId xmlns:a16="http://schemas.microsoft.com/office/drawing/2014/main" id="{8721F823-3554-D737-EE8A-0FA7089399A9}"/>
              </a:ext>
            </a:extLst>
          </p:cNvPr>
          <p:cNvSpPr/>
          <p:nvPr/>
        </p:nvSpPr>
        <p:spPr>
          <a:xfrm>
            <a:off x="7021161" y="2221286"/>
            <a:ext cx="3960000" cy="3960000"/>
          </a:xfrm>
          <a:prstGeom prst="ellipse">
            <a:avLst/>
          </a:prstGeom>
          <a:solidFill>
            <a:srgbClr val="F8F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176525" y="121299"/>
            <a:ext cx="11838949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Администраторы доходов местного бюджета</a:t>
            </a: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6323678" y="1900654"/>
          <a:ext cx="5769534" cy="5032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BA1BF490-DA6A-C59F-C631-309D422C5713}"/>
              </a:ext>
            </a:extLst>
          </p:cNvPr>
          <p:cNvGrpSpPr/>
          <p:nvPr/>
        </p:nvGrpSpPr>
        <p:grpSpPr>
          <a:xfrm>
            <a:off x="824463" y="2083324"/>
            <a:ext cx="6033903" cy="4260907"/>
            <a:chOff x="824463" y="2085611"/>
            <a:chExt cx="4947221" cy="3500075"/>
          </a:xfrm>
        </p:grpSpPr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3D8FB680-5639-C5F7-A4E6-7C146350D071}"/>
                </a:ext>
              </a:extLst>
            </p:cNvPr>
            <p:cNvSpPr/>
            <p:nvPr/>
          </p:nvSpPr>
          <p:spPr>
            <a:xfrm>
              <a:off x="842277" y="2085611"/>
              <a:ext cx="720000" cy="72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28F1B6AF-9342-1AA5-F8BF-E23FBCE2482C}"/>
                </a:ext>
              </a:extLst>
            </p:cNvPr>
            <p:cNvSpPr/>
            <p:nvPr/>
          </p:nvSpPr>
          <p:spPr>
            <a:xfrm>
              <a:off x="824463" y="4312321"/>
              <a:ext cx="720000" cy="72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09897093-1E9E-F505-213B-4B5D309FE836}"/>
                </a:ext>
              </a:extLst>
            </p:cNvPr>
            <p:cNvSpPr/>
            <p:nvPr/>
          </p:nvSpPr>
          <p:spPr>
            <a:xfrm>
              <a:off x="3206012" y="4295735"/>
              <a:ext cx="720000" cy="72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02BA5BEE-3AE3-F037-4839-CC19014568FA}"/>
                </a:ext>
              </a:extLst>
            </p:cNvPr>
            <p:cNvSpPr/>
            <p:nvPr/>
          </p:nvSpPr>
          <p:spPr>
            <a:xfrm>
              <a:off x="3211346" y="2100364"/>
              <a:ext cx="720000" cy="72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0DDEFDE1-6D80-487B-8898-457B55D2CA8A}"/>
                </a:ext>
              </a:extLst>
            </p:cNvPr>
            <p:cNvGrpSpPr/>
            <p:nvPr/>
          </p:nvGrpSpPr>
          <p:grpSpPr>
            <a:xfrm>
              <a:off x="907750" y="2176366"/>
              <a:ext cx="4863934" cy="3409320"/>
              <a:chOff x="444356" y="4888384"/>
              <a:chExt cx="4863934" cy="3409320"/>
            </a:xfrm>
          </p:grpSpPr>
          <p:grpSp>
            <p:nvGrpSpPr>
              <p:cNvPr id="8" name="Группа 7">
                <a:extLst>
                  <a:ext uri="{FF2B5EF4-FFF2-40B4-BE49-F238E27FC236}">
                    <a16:creationId xmlns:a16="http://schemas.microsoft.com/office/drawing/2014/main" id="{E24E5927-720C-E3C0-DAC9-1B0BEFA7F66D}"/>
                  </a:ext>
                </a:extLst>
              </p:cNvPr>
              <p:cNvGrpSpPr/>
              <p:nvPr/>
            </p:nvGrpSpPr>
            <p:grpSpPr>
              <a:xfrm>
                <a:off x="444356" y="4888384"/>
                <a:ext cx="3843335" cy="2811909"/>
                <a:chOff x="443761" y="1271063"/>
                <a:chExt cx="4021323" cy="2942122"/>
              </a:xfrm>
            </p:grpSpPr>
            <p:sp>
              <p:nvSpPr>
                <p:cNvPr id="9" name="Google Shape;710;p35">
                  <a:extLst>
                    <a:ext uri="{FF2B5EF4-FFF2-40B4-BE49-F238E27FC236}">
                      <a16:creationId xmlns:a16="http://schemas.microsoft.com/office/drawing/2014/main" id="{A69CAC47-774B-5846-B87E-FA41F95B5B1A}"/>
                    </a:ext>
                  </a:extLst>
                </p:cNvPr>
                <p:cNvSpPr txBox="1"/>
                <p:nvPr/>
              </p:nvSpPr>
              <p:spPr>
                <a:xfrm rot="10800000" flipV="1">
                  <a:off x="1125074" y="2311054"/>
                  <a:ext cx="1688285" cy="3637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40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ea typeface="Roboto" panose="020B0604020202020204" charset="0"/>
                      <a:cs typeface="Arial" panose="020B0604020202020204" pitchFamily="34" charset="0"/>
                      <a:sym typeface="Fira Sans Condensed SemiBold"/>
                    </a:rPr>
                    <a:t>Управление Федеральной налоговой службы по Республике Башкортостан</a:t>
                  </a:r>
                </a:p>
              </p:txBody>
            </p:sp>
            <p:sp>
              <p:nvSpPr>
                <p:cNvPr id="27" name="Google Shape;711;p35">
                  <a:extLst>
                    <a:ext uri="{FF2B5EF4-FFF2-40B4-BE49-F238E27FC236}">
                      <a16:creationId xmlns:a16="http://schemas.microsoft.com/office/drawing/2014/main" id="{2A8829CD-EB13-7555-2C9B-332A617BDFE4}"/>
                    </a:ext>
                  </a:extLst>
                </p:cNvPr>
                <p:cNvSpPr txBox="1"/>
                <p:nvPr/>
              </p:nvSpPr>
              <p:spPr>
                <a:xfrm>
                  <a:off x="1128625" y="1281767"/>
                  <a:ext cx="890401" cy="594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2800" b="1" dirty="0">
                      <a:ea typeface="Fira Sans Condensed ExtraBold"/>
                      <a:cs typeface="Fira Sans Condensed ExtraBold"/>
                      <a:sym typeface="Fira Sans Condensed ExtraBold"/>
                    </a:rPr>
                    <a:t>83</a:t>
                  </a:r>
                  <a:r>
                    <a:rPr lang="en" sz="2800" b="1" dirty="0">
                      <a:ea typeface="Fira Sans Condensed ExtraBold"/>
                      <a:cs typeface="Fira Sans Condensed ExtraBold"/>
                      <a:sym typeface="Fira Sans Condensed ExtraBold"/>
                    </a:rPr>
                    <a:t>%</a:t>
                  </a:r>
                  <a:endParaRPr sz="2800" b="1" dirty="0">
                    <a:ea typeface="Fira Sans Condensed ExtraBold"/>
                    <a:cs typeface="Fira Sans Condensed ExtraBold"/>
                    <a:sym typeface="Fira Sans Condensed ExtraBold"/>
                  </a:endParaRPr>
                </a:p>
              </p:txBody>
            </p:sp>
            <p:sp>
              <p:nvSpPr>
                <p:cNvPr id="28" name="Google Shape;716;p35">
                  <a:extLst>
                    <a:ext uri="{FF2B5EF4-FFF2-40B4-BE49-F238E27FC236}">
                      <a16:creationId xmlns:a16="http://schemas.microsoft.com/office/drawing/2014/main" id="{9E55EC17-6A9A-E37E-0AF2-5DAE4C6DD0EE}"/>
                    </a:ext>
                  </a:extLst>
                </p:cNvPr>
                <p:cNvSpPr/>
                <p:nvPr/>
              </p:nvSpPr>
              <p:spPr>
                <a:xfrm>
                  <a:off x="443761" y="3590085"/>
                  <a:ext cx="594300" cy="594300"/>
                </a:xfrm>
                <a:prstGeom prst="ellipse">
                  <a:avLst/>
                </a:prstGeom>
                <a:solidFill>
                  <a:srgbClr val="BC8D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/>
                </a:p>
              </p:txBody>
            </p:sp>
            <p:sp>
              <p:nvSpPr>
                <p:cNvPr id="29" name="Google Shape;719;p35">
                  <a:extLst>
                    <a:ext uri="{FF2B5EF4-FFF2-40B4-BE49-F238E27FC236}">
                      <a16:creationId xmlns:a16="http://schemas.microsoft.com/office/drawing/2014/main" id="{15043CAE-A65B-DD26-AEFA-3EA8223DBBD5}"/>
                    </a:ext>
                  </a:extLst>
                </p:cNvPr>
                <p:cNvSpPr txBox="1"/>
                <p:nvPr/>
              </p:nvSpPr>
              <p:spPr>
                <a:xfrm>
                  <a:off x="1128625" y="3618885"/>
                  <a:ext cx="890400" cy="594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2800" b="1" dirty="0">
                      <a:ea typeface="Fira Sans Condensed ExtraBold"/>
                      <a:cs typeface="Fira Sans Condensed ExtraBold"/>
                      <a:sym typeface="Fira Sans Condensed ExtraBold"/>
                    </a:rPr>
                    <a:t>4</a:t>
                  </a:r>
                  <a:r>
                    <a:rPr lang="en" sz="2800" b="1" dirty="0">
                      <a:ea typeface="Fira Sans Condensed ExtraBold"/>
                      <a:cs typeface="Fira Sans Condensed ExtraBold"/>
                      <a:sym typeface="Fira Sans Condensed ExtraBold"/>
                    </a:rPr>
                    <a:t>%</a:t>
                  </a:r>
                  <a:endParaRPr sz="2800" b="1" dirty="0">
                    <a:ea typeface="Fira Sans Condensed ExtraBold"/>
                    <a:cs typeface="Fira Sans Condensed ExtraBold"/>
                    <a:sym typeface="Fira Sans Condensed ExtraBold"/>
                  </a:endParaRPr>
                </a:p>
              </p:txBody>
            </p:sp>
            <p:sp>
              <p:nvSpPr>
                <p:cNvPr id="31" name="Google Shape;720;p35">
                  <a:extLst>
                    <a:ext uri="{FF2B5EF4-FFF2-40B4-BE49-F238E27FC236}">
                      <a16:creationId xmlns:a16="http://schemas.microsoft.com/office/drawing/2014/main" id="{AC63EEAD-5384-4986-B4AE-9D0B25EA0544}"/>
                    </a:ext>
                  </a:extLst>
                </p:cNvPr>
                <p:cNvSpPr/>
                <p:nvPr/>
              </p:nvSpPr>
              <p:spPr>
                <a:xfrm>
                  <a:off x="2932880" y="1271063"/>
                  <a:ext cx="594300" cy="594300"/>
                </a:xfrm>
                <a:prstGeom prst="ellipse">
                  <a:avLst/>
                </a:prstGeom>
                <a:solidFill>
                  <a:srgbClr val="916D3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/>
                </a:p>
              </p:txBody>
            </p:sp>
            <p:sp>
              <p:nvSpPr>
                <p:cNvPr id="32" name="Google Shape;723;p35">
                  <a:extLst>
                    <a:ext uri="{FF2B5EF4-FFF2-40B4-BE49-F238E27FC236}">
                      <a16:creationId xmlns:a16="http://schemas.microsoft.com/office/drawing/2014/main" id="{1512071F-68AC-ACDF-196E-FE6BCBA6313C}"/>
                    </a:ext>
                  </a:extLst>
                </p:cNvPr>
                <p:cNvSpPr txBox="1"/>
                <p:nvPr/>
              </p:nvSpPr>
              <p:spPr>
                <a:xfrm>
                  <a:off x="3549456" y="1281766"/>
                  <a:ext cx="890399" cy="594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2800" b="1" dirty="0">
                      <a:ea typeface="Fira Sans Condensed ExtraBold"/>
                      <a:cs typeface="Fira Sans Condensed ExtraBold"/>
                      <a:sym typeface="Fira Sans Condensed ExtraBold"/>
                    </a:rPr>
                    <a:t>12</a:t>
                  </a:r>
                  <a:r>
                    <a:rPr lang="en" sz="2800" b="1" dirty="0">
                      <a:ea typeface="Fira Sans Condensed ExtraBold"/>
                      <a:cs typeface="Fira Sans Condensed ExtraBold"/>
                      <a:sym typeface="Fira Sans Condensed ExtraBold"/>
                    </a:rPr>
                    <a:t>%</a:t>
                  </a:r>
                  <a:endParaRPr sz="2800" b="1" dirty="0">
                    <a:ea typeface="Fira Sans Condensed ExtraBold"/>
                    <a:cs typeface="Fira Sans Condensed ExtraBold"/>
                    <a:sym typeface="Fira Sans Condensed ExtraBold"/>
                  </a:endParaRPr>
                </a:p>
              </p:txBody>
            </p:sp>
            <p:sp>
              <p:nvSpPr>
                <p:cNvPr id="33" name="Google Shape;727;p35">
                  <a:extLst>
                    <a:ext uri="{FF2B5EF4-FFF2-40B4-BE49-F238E27FC236}">
                      <a16:creationId xmlns:a16="http://schemas.microsoft.com/office/drawing/2014/main" id="{6B20F6CC-380E-C6A3-AEBA-1F313FBBD70B}"/>
                    </a:ext>
                  </a:extLst>
                </p:cNvPr>
                <p:cNvSpPr txBox="1"/>
                <p:nvPr/>
              </p:nvSpPr>
              <p:spPr>
                <a:xfrm>
                  <a:off x="3574686" y="3618878"/>
                  <a:ext cx="890398" cy="594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2800" b="1" dirty="0">
                      <a:ea typeface="Fira Sans Condensed ExtraBold"/>
                      <a:cs typeface="Fira Sans Condensed ExtraBold"/>
                      <a:sym typeface="Fira Sans Condensed ExtraBold"/>
                    </a:rPr>
                    <a:t>1</a:t>
                  </a:r>
                  <a:r>
                    <a:rPr lang="en" sz="2800" b="1" dirty="0">
                      <a:ea typeface="Fira Sans Condensed ExtraBold"/>
                      <a:cs typeface="Fira Sans Condensed ExtraBold"/>
                      <a:sym typeface="Fira Sans Condensed ExtraBold"/>
                    </a:rPr>
                    <a:t>%</a:t>
                  </a:r>
                  <a:endParaRPr sz="2800" b="1" dirty="0">
                    <a:ea typeface="Fira Sans Condensed ExtraBold"/>
                    <a:cs typeface="Fira Sans Condensed ExtraBold"/>
                    <a:sym typeface="Fira Sans Condensed ExtraBold"/>
                  </a:endParaRPr>
                </a:p>
              </p:txBody>
            </p:sp>
            <p:grpSp>
              <p:nvGrpSpPr>
                <p:cNvPr id="34" name="Google Shape;728;p35">
                  <a:extLst>
                    <a:ext uri="{FF2B5EF4-FFF2-40B4-BE49-F238E27FC236}">
                      <a16:creationId xmlns:a16="http://schemas.microsoft.com/office/drawing/2014/main" id="{F65E1072-E587-CCA8-48AD-CCA216134EBC}"/>
                    </a:ext>
                  </a:extLst>
                </p:cNvPr>
                <p:cNvGrpSpPr/>
                <p:nvPr/>
              </p:nvGrpSpPr>
              <p:grpSpPr>
                <a:xfrm>
                  <a:off x="574826" y="1547379"/>
                  <a:ext cx="366302" cy="342942"/>
                  <a:chOff x="-21298675" y="2798025"/>
                  <a:chExt cx="306400" cy="286525"/>
                </a:xfrm>
              </p:grpSpPr>
              <p:sp>
                <p:nvSpPr>
                  <p:cNvPr id="39" name="Google Shape;729;p35">
                    <a:extLst>
                      <a:ext uri="{FF2B5EF4-FFF2-40B4-BE49-F238E27FC236}">
                        <a16:creationId xmlns:a16="http://schemas.microsoft.com/office/drawing/2014/main" id="{1641DAAB-B5D8-F8F2-51BC-1FC481811B3E}"/>
                      </a:ext>
                    </a:extLst>
                  </p:cNvPr>
                  <p:cNvSpPr/>
                  <p:nvPr/>
                </p:nvSpPr>
                <p:spPr>
                  <a:xfrm>
                    <a:off x="-21153750" y="2798025"/>
                    <a:ext cx="17350" cy="53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" h="2143" extrusionOk="0">
                        <a:moveTo>
                          <a:pt x="347" y="0"/>
                        </a:moveTo>
                        <a:cubicBezTo>
                          <a:pt x="158" y="0"/>
                          <a:pt x="0" y="158"/>
                          <a:pt x="0" y="347"/>
                        </a:cubicBezTo>
                        <a:lnTo>
                          <a:pt x="0" y="1765"/>
                        </a:lnTo>
                        <a:cubicBezTo>
                          <a:pt x="0" y="1985"/>
                          <a:pt x="158" y="2143"/>
                          <a:pt x="347" y="2143"/>
                        </a:cubicBezTo>
                        <a:cubicBezTo>
                          <a:pt x="536" y="2143"/>
                          <a:pt x="693" y="1985"/>
                          <a:pt x="693" y="1765"/>
                        </a:cubicBezTo>
                        <a:lnTo>
                          <a:pt x="693" y="347"/>
                        </a:lnTo>
                        <a:cubicBezTo>
                          <a:pt x="693" y="158"/>
                          <a:pt x="536" y="0"/>
                          <a:pt x="34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000" b="1"/>
                  </a:p>
                </p:txBody>
              </p:sp>
              <p:sp>
                <p:nvSpPr>
                  <p:cNvPr id="40" name="Google Shape;731;p35">
                    <a:extLst>
                      <a:ext uri="{FF2B5EF4-FFF2-40B4-BE49-F238E27FC236}">
                        <a16:creationId xmlns:a16="http://schemas.microsoft.com/office/drawing/2014/main" id="{7A442820-7808-A5FF-BBE4-068427090ED7}"/>
                      </a:ext>
                    </a:extLst>
                  </p:cNvPr>
                  <p:cNvSpPr/>
                  <p:nvPr/>
                </p:nvSpPr>
                <p:spPr>
                  <a:xfrm>
                    <a:off x="-21079725" y="2838400"/>
                    <a:ext cx="45700" cy="4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28" h="1781" extrusionOk="0">
                        <a:moveTo>
                          <a:pt x="1418" y="0"/>
                        </a:moveTo>
                        <a:cubicBezTo>
                          <a:pt x="1332" y="0"/>
                          <a:pt x="1245" y="39"/>
                          <a:pt x="1166" y="118"/>
                        </a:cubicBezTo>
                        <a:lnTo>
                          <a:pt x="158" y="1158"/>
                        </a:lnTo>
                        <a:cubicBezTo>
                          <a:pt x="1" y="1315"/>
                          <a:pt x="1" y="1504"/>
                          <a:pt x="158" y="1662"/>
                        </a:cubicBezTo>
                        <a:cubicBezTo>
                          <a:pt x="237" y="1741"/>
                          <a:pt x="324" y="1780"/>
                          <a:pt x="410" y="1780"/>
                        </a:cubicBezTo>
                        <a:cubicBezTo>
                          <a:pt x="497" y="1780"/>
                          <a:pt x="584" y="1741"/>
                          <a:pt x="662" y="1662"/>
                        </a:cubicBezTo>
                        <a:lnTo>
                          <a:pt x="1671" y="622"/>
                        </a:lnTo>
                        <a:cubicBezTo>
                          <a:pt x="1828" y="465"/>
                          <a:pt x="1828" y="276"/>
                          <a:pt x="1671" y="118"/>
                        </a:cubicBezTo>
                        <a:cubicBezTo>
                          <a:pt x="1592" y="39"/>
                          <a:pt x="1505" y="0"/>
                          <a:pt x="141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000" b="1"/>
                  </a:p>
                </p:txBody>
              </p:sp>
              <p:sp>
                <p:nvSpPr>
                  <p:cNvPr id="41" name="Google Shape;732;p35">
                    <a:extLst>
                      <a:ext uri="{FF2B5EF4-FFF2-40B4-BE49-F238E27FC236}">
                        <a16:creationId xmlns:a16="http://schemas.microsoft.com/office/drawing/2014/main" id="{9EA09FB8-619C-4B88-432D-B40A840942DA}"/>
                      </a:ext>
                    </a:extLst>
                  </p:cNvPr>
                  <p:cNvSpPr/>
                  <p:nvPr/>
                </p:nvSpPr>
                <p:spPr>
                  <a:xfrm>
                    <a:off x="-21113575" y="2825000"/>
                    <a:ext cx="26800" cy="35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2" h="1402" extrusionOk="0">
                        <a:moveTo>
                          <a:pt x="647" y="0"/>
                        </a:moveTo>
                        <a:cubicBezTo>
                          <a:pt x="510" y="0"/>
                          <a:pt x="386" y="71"/>
                          <a:pt x="315" y="213"/>
                        </a:cubicBezTo>
                        <a:lnTo>
                          <a:pt x="32" y="906"/>
                        </a:lnTo>
                        <a:cubicBezTo>
                          <a:pt x="0" y="1095"/>
                          <a:pt x="95" y="1284"/>
                          <a:pt x="252" y="1379"/>
                        </a:cubicBezTo>
                        <a:cubicBezTo>
                          <a:pt x="298" y="1394"/>
                          <a:pt x="344" y="1402"/>
                          <a:pt x="388" y="1402"/>
                        </a:cubicBezTo>
                        <a:cubicBezTo>
                          <a:pt x="527" y="1402"/>
                          <a:pt x="653" y="1325"/>
                          <a:pt x="725" y="1158"/>
                        </a:cubicBezTo>
                        <a:lnTo>
                          <a:pt x="977" y="497"/>
                        </a:lnTo>
                        <a:cubicBezTo>
                          <a:pt x="1071" y="308"/>
                          <a:pt x="977" y="119"/>
                          <a:pt x="788" y="24"/>
                        </a:cubicBezTo>
                        <a:cubicBezTo>
                          <a:pt x="740" y="8"/>
                          <a:pt x="693" y="0"/>
                          <a:pt x="64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000" b="1"/>
                  </a:p>
                </p:txBody>
              </p:sp>
              <p:sp>
                <p:nvSpPr>
                  <p:cNvPr id="42" name="Google Shape;733;p35">
                    <a:extLst>
                      <a:ext uri="{FF2B5EF4-FFF2-40B4-BE49-F238E27FC236}">
                        <a16:creationId xmlns:a16="http://schemas.microsoft.com/office/drawing/2014/main" id="{866E35D5-28CF-A686-7C71-D2F16AA7AFD9}"/>
                      </a:ext>
                    </a:extLst>
                  </p:cNvPr>
                  <p:cNvSpPr/>
                  <p:nvPr/>
                </p:nvSpPr>
                <p:spPr>
                  <a:xfrm>
                    <a:off x="-21204175" y="2825000"/>
                    <a:ext cx="27600" cy="35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" h="1402" extrusionOk="0">
                        <a:moveTo>
                          <a:pt x="429" y="0"/>
                        </a:moveTo>
                        <a:cubicBezTo>
                          <a:pt x="381" y="0"/>
                          <a:pt x="332" y="8"/>
                          <a:pt x="285" y="24"/>
                        </a:cubicBezTo>
                        <a:cubicBezTo>
                          <a:pt x="95" y="119"/>
                          <a:pt x="1" y="308"/>
                          <a:pt x="95" y="497"/>
                        </a:cubicBezTo>
                        <a:lnTo>
                          <a:pt x="348" y="1158"/>
                        </a:lnTo>
                        <a:cubicBezTo>
                          <a:pt x="419" y="1325"/>
                          <a:pt x="545" y="1402"/>
                          <a:pt x="684" y="1402"/>
                        </a:cubicBezTo>
                        <a:cubicBezTo>
                          <a:pt x="728" y="1402"/>
                          <a:pt x="774" y="1394"/>
                          <a:pt x="820" y="1379"/>
                        </a:cubicBezTo>
                        <a:cubicBezTo>
                          <a:pt x="1041" y="1284"/>
                          <a:pt x="1104" y="1095"/>
                          <a:pt x="1041" y="906"/>
                        </a:cubicBezTo>
                        <a:lnTo>
                          <a:pt x="757" y="213"/>
                        </a:lnTo>
                        <a:cubicBezTo>
                          <a:pt x="710" y="71"/>
                          <a:pt x="574" y="0"/>
                          <a:pt x="42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000" b="1"/>
                  </a:p>
                </p:txBody>
              </p:sp>
              <p:sp>
                <p:nvSpPr>
                  <p:cNvPr id="43" name="Google Shape;734;p35">
                    <a:extLst>
                      <a:ext uri="{FF2B5EF4-FFF2-40B4-BE49-F238E27FC236}">
                        <a16:creationId xmlns:a16="http://schemas.microsoft.com/office/drawing/2014/main" id="{01B9AACD-C3E3-2AF0-C2C0-9FD48F3A7220}"/>
                      </a:ext>
                    </a:extLst>
                  </p:cNvPr>
                  <p:cNvSpPr/>
                  <p:nvPr/>
                </p:nvSpPr>
                <p:spPr>
                  <a:xfrm>
                    <a:off x="-21297900" y="2940575"/>
                    <a:ext cx="54375" cy="18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5" h="726" extrusionOk="0">
                        <a:moveTo>
                          <a:pt x="379" y="1"/>
                        </a:moveTo>
                        <a:cubicBezTo>
                          <a:pt x="158" y="1"/>
                          <a:pt x="1" y="158"/>
                          <a:pt x="1" y="379"/>
                        </a:cubicBezTo>
                        <a:cubicBezTo>
                          <a:pt x="1" y="568"/>
                          <a:pt x="158" y="725"/>
                          <a:pt x="379" y="725"/>
                        </a:cubicBezTo>
                        <a:lnTo>
                          <a:pt x="1828" y="725"/>
                        </a:lnTo>
                        <a:cubicBezTo>
                          <a:pt x="2017" y="725"/>
                          <a:pt x="2175" y="568"/>
                          <a:pt x="2175" y="379"/>
                        </a:cubicBezTo>
                        <a:cubicBezTo>
                          <a:pt x="2175" y="158"/>
                          <a:pt x="2017" y="1"/>
                          <a:pt x="182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000" b="1"/>
                  </a:p>
                </p:txBody>
              </p:sp>
              <p:sp>
                <p:nvSpPr>
                  <p:cNvPr id="44" name="Google Shape;735;p35">
                    <a:extLst>
                      <a:ext uri="{FF2B5EF4-FFF2-40B4-BE49-F238E27FC236}">
                        <a16:creationId xmlns:a16="http://schemas.microsoft.com/office/drawing/2014/main" id="{332DFE00-DB27-DFC0-2430-BE0D9D212336}"/>
                      </a:ext>
                    </a:extLst>
                  </p:cNvPr>
                  <p:cNvSpPr/>
                  <p:nvPr/>
                </p:nvSpPr>
                <p:spPr>
                  <a:xfrm>
                    <a:off x="-21047425" y="2940575"/>
                    <a:ext cx="54375" cy="18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5" h="726" extrusionOk="0">
                        <a:moveTo>
                          <a:pt x="347" y="1"/>
                        </a:moveTo>
                        <a:cubicBezTo>
                          <a:pt x="158" y="1"/>
                          <a:pt x="0" y="158"/>
                          <a:pt x="0" y="379"/>
                        </a:cubicBezTo>
                        <a:cubicBezTo>
                          <a:pt x="0" y="568"/>
                          <a:pt x="158" y="725"/>
                          <a:pt x="347" y="725"/>
                        </a:cubicBezTo>
                        <a:lnTo>
                          <a:pt x="1796" y="725"/>
                        </a:lnTo>
                        <a:cubicBezTo>
                          <a:pt x="2017" y="725"/>
                          <a:pt x="2174" y="568"/>
                          <a:pt x="2174" y="379"/>
                        </a:cubicBezTo>
                        <a:cubicBezTo>
                          <a:pt x="2174" y="158"/>
                          <a:pt x="2017" y="1"/>
                          <a:pt x="1796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000" b="1"/>
                  </a:p>
                </p:txBody>
              </p:sp>
              <p:sp>
                <p:nvSpPr>
                  <p:cNvPr id="45" name="Google Shape;736;p35">
                    <a:extLst>
                      <a:ext uri="{FF2B5EF4-FFF2-40B4-BE49-F238E27FC236}">
                        <a16:creationId xmlns:a16="http://schemas.microsoft.com/office/drawing/2014/main" id="{A939F72E-E65A-1021-1C27-5C366EB3187A}"/>
                      </a:ext>
                    </a:extLst>
                  </p:cNvPr>
                  <p:cNvSpPr/>
                  <p:nvPr/>
                </p:nvSpPr>
                <p:spPr>
                  <a:xfrm>
                    <a:off x="-21056100" y="2892750"/>
                    <a:ext cx="37050" cy="25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" h="1006" extrusionOk="0">
                        <a:moveTo>
                          <a:pt x="1082" y="0"/>
                        </a:moveTo>
                        <a:cubicBezTo>
                          <a:pt x="1038" y="0"/>
                          <a:pt x="992" y="8"/>
                          <a:pt x="946" y="23"/>
                        </a:cubicBezTo>
                        <a:lnTo>
                          <a:pt x="284" y="307"/>
                        </a:lnTo>
                        <a:cubicBezTo>
                          <a:pt x="64" y="433"/>
                          <a:pt x="1" y="622"/>
                          <a:pt x="64" y="780"/>
                        </a:cubicBezTo>
                        <a:cubicBezTo>
                          <a:pt x="133" y="918"/>
                          <a:pt x="253" y="1006"/>
                          <a:pt x="386" y="1006"/>
                        </a:cubicBezTo>
                        <a:cubicBezTo>
                          <a:pt x="435" y="1006"/>
                          <a:pt x="486" y="994"/>
                          <a:pt x="536" y="969"/>
                        </a:cubicBezTo>
                        <a:lnTo>
                          <a:pt x="1198" y="717"/>
                        </a:lnTo>
                        <a:cubicBezTo>
                          <a:pt x="1419" y="622"/>
                          <a:pt x="1482" y="433"/>
                          <a:pt x="1419" y="244"/>
                        </a:cubicBezTo>
                        <a:cubicBezTo>
                          <a:pt x="1347" y="77"/>
                          <a:pt x="1221" y="0"/>
                          <a:pt x="1082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000" b="1"/>
                  </a:p>
                </p:txBody>
              </p:sp>
              <p:sp>
                <p:nvSpPr>
                  <p:cNvPr id="46" name="Google Shape;737;p35">
                    <a:extLst>
                      <a:ext uri="{FF2B5EF4-FFF2-40B4-BE49-F238E27FC236}">
                        <a16:creationId xmlns:a16="http://schemas.microsoft.com/office/drawing/2014/main" id="{DF0AF4AC-D7BE-A1AE-DC33-060E33D51D1D}"/>
                      </a:ext>
                    </a:extLst>
                  </p:cNvPr>
                  <p:cNvSpPr/>
                  <p:nvPr/>
                </p:nvSpPr>
                <p:spPr>
                  <a:xfrm>
                    <a:off x="-21271100" y="2893975"/>
                    <a:ext cx="37825" cy="25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3" h="1006" extrusionOk="0">
                        <a:moveTo>
                          <a:pt x="398" y="0"/>
                        </a:moveTo>
                        <a:cubicBezTo>
                          <a:pt x="254" y="0"/>
                          <a:pt x="141" y="88"/>
                          <a:pt x="95" y="227"/>
                        </a:cubicBezTo>
                        <a:cubicBezTo>
                          <a:pt x="0" y="416"/>
                          <a:pt x="95" y="605"/>
                          <a:pt x="284" y="699"/>
                        </a:cubicBezTo>
                        <a:lnTo>
                          <a:pt x="945" y="983"/>
                        </a:lnTo>
                        <a:cubicBezTo>
                          <a:pt x="991" y="998"/>
                          <a:pt x="1039" y="1006"/>
                          <a:pt x="1086" y="1006"/>
                        </a:cubicBezTo>
                        <a:cubicBezTo>
                          <a:pt x="1232" y="1006"/>
                          <a:pt x="1370" y="929"/>
                          <a:pt x="1418" y="762"/>
                        </a:cubicBezTo>
                        <a:cubicBezTo>
                          <a:pt x="1512" y="573"/>
                          <a:pt x="1418" y="384"/>
                          <a:pt x="1229" y="290"/>
                        </a:cubicBezTo>
                        <a:lnTo>
                          <a:pt x="567" y="37"/>
                        </a:lnTo>
                        <a:cubicBezTo>
                          <a:pt x="508" y="12"/>
                          <a:pt x="451" y="0"/>
                          <a:pt x="39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000" b="1"/>
                  </a:p>
                </p:txBody>
              </p:sp>
              <p:sp>
                <p:nvSpPr>
                  <p:cNvPr id="47" name="Google Shape;738;p35">
                    <a:extLst>
                      <a:ext uri="{FF2B5EF4-FFF2-40B4-BE49-F238E27FC236}">
                        <a16:creationId xmlns:a16="http://schemas.microsoft.com/office/drawing/2014/main" id="{85F6C05A-ED3F-8240-936B-FA9BC65FCE99}"/>
                      </a:ext>
                    </a:extLst>
                  </p:cNvPr>
                  <p:cNvSpPr/>
                  <p:nvPr/>
                </p:nvSpPr>
                <p:spPr>
                  <a:xfrm>
                    <a:off x="-21298675" y="3049275"/>
                    <a:ext cx="306400" cy="3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56" h="1411" extrusionOk="0">
                        <a:moveTo>
                          <a:pt x="1832" y="0"/>
                        </a:moveTo>
                        <a:cubicBezTo>
                          <a:pt x="1379" y="0"/>
                          <a:pt x="930" y="126"/>
                          <a:pt x="567" y="378"/>
                        </a:cubicBezTo>
                        <a:cubicBezTo>
                          <a:pt x="473" y="441"/>
                          <a:pt x="347" y="505"/>
                          <a:pt x="284" y="536"/>
                        </a:cubicBezTo>
                        <a:cubicBezTo>
                          <a:pt x="95" y="631"/>
                          <a:pt x="0" y="820"/>
                          <a:pt x="95" y="1009"/>
                        </a:cubicBezTo>
                        <a:cubicBezTo>
                          <a:pt x="143" y="1176"/>
                          <a:pt x="263" y="1252"/>
                          <a:pt x="414" y="1252"/>
                        </a:cubicBezTo>
                        <a:cubicBezTo>
                          <a:pt x="462" y="1252"/>
                          <a:pt x="514" y="1244"/>
                          <a:pt x="567" y="1229"/>
                        </a:cubicBezTo>
                        <a:cubicBezTo>
                          <a:pt x="725" y="1166"/>
                          <a:pt x="819" y="1103"/>
                          <a:pt x="946" y="1009"/>
                        </a:cubicBezTo>
                        <a:cubicBezTo>
                          <a:pt x="1198" y="835"/>
                          <a:pt x="1505" y="749"/>
                          <a:pt x="1816" y="749"/>
                        </a:cubicBezTo>
                        <a:cubicBezTo>
                          <a:pt x="2127" y="749"/>
                          <a:pt x="2442" y="835"/>
                          <a:pt x="2710" y="1009"/>
                        </a:cubicBezTo>
                        <a:cubicBezTo>
                          <a:pt x="3104" y="1276"/>
                          <a:pt x="3553" y="1410"/>
                          <a:pt x="3994" y="1410"/>
                        </a:cubicBezTo>
                        <a:cubicBezTo>
                          <a:pt x="4435" y="1410"/>
                          <a:pt x="4868" y="1276"/>
                          <a:pt x="5230" y="1009"/>
                        </a:cubicBezTo>
                        <a:cubicBezTo>
                          <a:pt x="5498" y="835"/>
                          <a:pt x="5805" y="749"/>
                          <a:pt x="6108" y="749"/>
                        </a:cubicBezTo>
                        <a:cubicBezTo>
                          <a:pt x="6412" y="749"/>
                          <a:pt x="6711" y="835"/>
                          <a:pt x="6963" y="1009"/>
                        </a:cubicBezTo>
                        <a:cubicBezTo>
                          <a:pt x="7357" y="1276"/>
                          <a:pt x="7806" y="1410"/>
                          <a:pt x="8247" y="1410"/>
                        </a:cubicBezTo>
                        <a:cubicBezTo>
                          <a:pt x="8688" y="1410"/>
                          <a:pt x="9121" y="1276"/>
                          <a:pt x="9483" y="1009"/>
                        </a:cubicBezTo>
                        <a:cubicBezTo>
                          <a:pt x="9751" y="835"/>
                          <a:pt x="10058" y="749"/>
                          <a:pt x="10369" y="749"/>
                        </a:cubicBezTo>
                        <a:cubicBezTo>
                          <a:pt x="10681" y="749"/>
                          <a:pt x="10996" y="835"/>
                          <a:pt x="11279" y="1009"/>
                        </a:cubicBezTo>
                        <a:cubicBezTo>
                          <a:pt x="11437" y="1103"/>
                          <a:pt x="11531" y="1166"/>
                          <a:pt x="11689" y="1261"/>
                        </a:cubicBezTo>
                        <a:cubicBezTo>
                          <a:pt x="11736" y="1274"/>
                          <a:pt x="11782" y="1280"/>
                          <a:pt x="11825" y="1280"/>
                        </a:cubicBezTo>
                        <a:cubicBezTo>
                          <a:pt x="11984" y="1280"/>
                          <a:pt x="12112" y="1195"/>
                          <a:pt x="12161" y="1072"/>
                        </a:cubicBezTo>
                        <a:cubicBezTo>
                          <a:pt x="12256" y="820"/>
                          <a:pt x="12161" y="599"/>
                          <a:pt x="11972" y="536"/>
                        </a:cubicBezTo>
                        <a:cubicBezTo>
                          <a:pt x="11846" y="505"/>
                          <a:pt x="11783" y="473"/>
                          <a:pt x="11657" y="378"/>
                        </a:cubicBezTo>
                        <a:cubicBezTo>
                          <a:pt x="11279" y="126"/>
                          <a:pt x="10830" y="0"/>
                          <a:pt x="10381" y="0"/>
                        </a:cubicBezTo>
                        <a:cubicBezTo>
                          <a:pt x="9932" y="0"/>
                          <a:pt x="9483" y="126"/>
                          <a:pt x="9105" y="378"/>
                        </a:cubicBezTo>
                        <a:cubicBezTo>
                          <a:pt x="8853" y="568"/>
                          <a:pt x="8546" y="662"/>
                          <a:pt x="8239" y="662"/>
                        </a:cubicBezTo>
                        <a:cubicBezTo>
                          <a:pt x="7932" y="662"/>
                          <a:pt x="7625" y="568"/>
                          <a:pt x="7373" y="378"/>
                        </a:cubicBezTo>
                        <a:cubicBezTo>
                          <a:pt x="6979" y="126"/>
                          <a:pt x="6538" y="0"/>
                          <a:pt x="6101" y="0"/>
                        </a:cubicBezTo>
                        <a:cubicBezTo>
                          <a:pt x="5663" y="0"/>
                          <a:pt x="5230" y="126"/>
                          <a:pt x="4852" y="378"/>
                        </a:cubicBezTo>
                        <a:cubicBezTo>
                          <a:pt x="4600" y="568"/>
                          <a:pt x="4293" y="662"/>
                          <a:pt x="3986" y="662"/>
                        </a:cubicBezTo>
                        <a:cubicBezTo>
                          <a:pt x="3679" y="662"/>
                          <a:pt x="3371" y="568"/>
                          <a:pt x="3119" y="378"/>
                        </a:cubicBezTo>
                        <a:cubicBezTo>
                          <a:pt x="2741" y="126"/>
                          <a:pt x="2284" y="0"/>
                          <a:pt x="1832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000" b="1"/>
                  </a:p>
                </p:txBody>
              </p:sp>
              <p:sp>
                <p:nvSpPr>
                  <p:cNvPr id="48" name="Google Shape;739;p35">
                    <a:extLst>
                      <a:ext uri="{FF2B5EF4-FFF2-40B4-BE49-F238E27FC236}">
                        <a16:creationId xmlns:a16="http://schemas.microsoft.com/office/drawing/2014/main" id="{17F0C2E1-ED14-6704-77B8-AF29EB594D52}"/>
                      </a:ext>
                    </a:extLst>
                  </p:cNvPr>
                  <p:cNvSpPr/>
                  <p:nvPr/>
                </p:nvSpPr>
                <p:spPr>
                  <a:xfrm>
                    <a:off x="-21298675" y="3013050"/>
                    <a:ext cx="306400" cy="3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56" h="1387" extrusionOk="0">
                        <a:moveTo>
                          <a:pt x="1832" y="0"/>
                        </a:moveTo>
                        <a:cubicBezTo>
                          <a:pt x="1379" y="0"/>
                          <a:pt x="930" y="126"/>
                          <a:pt x="567" y="378"/>
                        </a:cubicBezTo>
                        <a:cubicBezTo>
                          <a:pt x="473" y="410"/>
                          <a:pt x="347" y="504"/>
                          <a:pt x="284" y="536"/>
                        </a:cubicBezTo>
                        <a:cubicBezTo>
                          <a:pt x="95" y="599"/>
                          <a:pt x="0" y="819"/>
                          <a:pt x="95" y="1008"/>
                        </a:cubicBezTo>
                        <a:cubicBezTo>
                          <a:pt x="141" y="1147"/>
                          <a:pt x="255" y="1234"/>
                          <a:pt x="399" y="1234"/>
                        </a:cubicBezTo>
                        <a:cubicBezTo>
                          <a:pt x="452" y="1234"/>
                          <a:pt x="508" y="1223"/>
                          <a:pt x="567" y="1197"/>
                        </a:cubicBezTo>
                        <a:cubicBezTo>
                          <a:pt x="725" y="1166"/>
                          <a:pt x="819" y="1071"/>
                          <a:pt x="946" y="1008"/>
                        </a:cubicBezTo>
                        <a:cubicBezTo>
                          <a:pt x="1198" y="835"/>
                          <a:pt x="1505" y="748"/>
                          <a:pt x="1816" y="748"/>
                        </a:cubicBezTo>
                        <a:cubicBezTo>
                          <a:pt x="2127" y="748"/>
                          <a:pt x="2442" y="835"/>
                          <a:pt x="2710" y="1008"/>
                        </a:cubicBezTo>
                        <a:cubicBezTo>
                          <a:pt x="3104" y="1260"/>
                          <a:pt x="3553" y="1386"/>
                          <a:pt x="3994" y="1386"/>
                        </a:cubicBezTo>
                        <a:cubicBezTo>
                          <a:pt x="4435" y="1386"/>
                          <a:pt x="4868" y="1260"/>
                          <a:pt x="5230" y="1008"/>
                        </a:cubicBezTo>
                        <a:cubicBezTo>
                          <a:pt x="5498" y="835"/>
                          <a:pt x="5805" y="748"/>
                          <a:pt x="6108" y="748"/>
                        </a:cubicBezTo>
                        <a:cubicBezTo>
                          <a:pt x="6412" y="748"/>
                          <a:pt x="6711" y="835"/>
                          <a:pt x="6963" y="1008"/>
                        </a:cubicBezTo>
                        <a:cubicBezTo>
                          <a:pt x="7357" y="1260"/>
                          <a:pt x="7806" y="1386"/>
                          <a:pt x="8247" y="1386"/>
                        </a:cubicBezTo>
                        <a:cubicBezTo>
                          <a:pt x="8688" y="1386"/>
                          <a:pt x="9121" y="1260"/>
                          <a:pt x="9483" y="1008"/>
                        </a:cubicBezTo>
                        <a:cubicBezTo>
                          <a:pt x="9751" y="835"/>
                          <a:pt x="10058" y="748"/>
                          <a:pt x="10369" y="748"/>
                        </a:cubicBezTo>
                        <a:cubicBezTo>
                          <a:pt x="10681" y="748"/>
                          <a:pt x="10996" y="835"/>
                          <a:pt x="11279" y="1008"/>
                        </a:cubicBezTo>
                        <a:cubicBezTo>
                          <a:pt x="11437" y="1071"/>
                          <a:pt x="11531" y="1166"/>
                          <a:pt x="11689" y="1229"/>
                        </a:cubicBezTo>
                        <a:cubicBezTo>
                          <a:pt x="11741" y="1251"/>
                          <a:pt x="11792" y="1261"/>
                          <a:pt x="11840" y="1261"/>
                        </a:cubicBezTo>
                        <a:cubicBezTo>
                          <a:pt x="11992" y="1261"/>
                          <a:pt x="12113" y="1160"/>
                          <a:pt x="12161" y="1040"/>
                        </a:cubicBezTo>
                        <a:cubicBezTo>
                          <a:pt x="12256" y="819"/>
                          <a:pt x="12161" y="630"/>
                          <a:pt x="11972" y="536"/>
                        </a:cubicBezTo>
                        <a:cubicBezTo>
                          <a:pt x="11846" y="504"/>
                          <a:pt x="11783" y="473"/>
                          <a:pt x="11657" y="378"/>
                        </a:cubicBezTo>
                        <a:cubicBezTo>
                          <a:pt x="11279" y="126"/>
                          <a:pt x="10830" y="0"/>
                          <a:pt x="10381" y="0"/>
                        </a:cubicBezTo>
                        <a:cubicBezTo>
                          <a:pt x="9932" y="0"/>
                          <a:pt x="9483" y="126"/>
                          <a:pt x="9105" y="378"/>
                        </a:cubicBezTo>
                        <a:cubicBezTo>
                          <a:pt x="8853" y="552"/>
                          <a:pt x="8546" y="638"/>
                          <a:pt x="8239" y="638"/>
                        </a:cubicBezTo>
                        <a:cubicBezTo>
                          <a:pt x="7932" y="638"/>
                          <a:pt x="7625" y="552"/>
                          <a:pt x="7373" y="378"/>
                        </a:cubicBezTo>
                        <a:cubicBezTo>
                          <a:pt x="6979" y="126"/>
                          <a:pt x="6538" y="0"/>
                          <a:pt x="6101" y="0"/>
                        </a:cubicBezTo>
                        <a:cubicBezTo>
                          <a:pt x="5663" y="0"/>
                          <a:pt x="5230" y="126"/>
                          <a:pt x="4852" y="378"/>
                        </a:cubicBezTo>
                        <a:cubicBezTo>
                          <a:pt x="4600" y="552"/>
                          <a:pt x="4293" y="638"/>
                          <a:pt x="3986" y="638"/>
                        </a:cubicBezTo>
                        <a:cubicBezTo>
                          <a:pt x="3679" y="638"/>
                          <a:pt x="3371" y="552"/>
                          <a:pt x="3119" y="378"/>
                        </a:cubicBezTo>
                        <a:cubicBezTo>
                          <a:pt x="2741" y="126"/>
                          <a:pt x="2284" y="0"/>
                          <a:pt x="1832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000" b="1"/>
                  </a:p>
                </p:txBody>
              </p:sp>
            </p:grpSp>
            <p:grpSp>
              <p:nvGrpSpPr>
                <p:cNvPr id="35" name="Google Shape;741;p35">
                  <a:extLst>
                    <a:ext uri="{FF2B5EF4-FFF2-40B4-BE49-F238E27FC236}">
                      <a16:creationId xmlns:a16="http://schemas.microsoft.com/office/drawing/2014/main" id="{4651E3E5-575D-75DC-43F9-962688515882}"/>
                    </a:ext>
                  </a:extLst>
                </p:cNvPr>
                <p:cNvGrpSpPr/>
                <p:nvPr/>
              </p:nvGrpSpPr>
              <p:grpSpPr>
                <a:xfrm>
                  <a:off x="2892369" y="3705394"/>
                  <a:ext cx="363461" cy="42460"/>
                  <a:chOff x="-15718350" y="2686175"/>
                  <a:chExt cx="304025" cy="35475"/>
                </a:xfrm>
              </p:grpSpPr>
              <p:sp>
                <p:nvSpPr>
                  <p:cNvPr id="37" name="Google Shape;743;p35">
                    <a:extLst>
                      <a:ext uri="{FF2B5EF4-FFF2-40B4-BE49-F238E27FC236}">
                        <a16:creationId xmlns:a16="http://schemas.microsoft.com/office/drawing/2014/main" id="{95A1F061-B07D-D719-5990-CCEFABC1C90C}"/>
                      </a:ext>
                    </a:extLst>
                  </p:cNvPr>
                  <p:cNvSpPr/>
                  <p:nvPr/>
                </p:nvSpPr>
                <p:spPr>
                  <a:xfrm>
                    <a:off x="-15467900" y="2686175"/>
                    <a:ext cx="53575" cy="17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3" h="694" extrusionOk="0">
                        <a:moveTo>
                          <a:pt x="347" y="1"/>
                        </a:moveTo>
                        <a:cubicBezTo>
                          <a:pt x="158" y="1"/>
                          <a:pt x="1" y="158"/>
                          <a:pt x="1" y="347"/>
                        </a:cubicBezTo>
                        <a:cubicBezTo>
                          <a:pt x="1" y="536"/>
                          <a:pt x="158" y="694"/>
                          <a:pt x="347" y="694"/>
                        </a:cubicBezTo>
                        <a:lnTo>
                          <a:pt x="1796" y="694"/>
                        </a:lnTo>
                        <a:cubicBezTo>
                          <a:pt x="1985" y="694"/>
                          <a:pt x="2143" y="536"/>
                          <a:pt x="2143" y="347"/>
                        </a:cubicBezTo>
                        <a:cubicBezTo>
                          <a:pt x="2143" y="158"/>
                          <a:pt x="1985" y="1"/>
                          <a:pt x="1796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000" b="1"/>
                  </a:p>
                </p:txBody>
              </p:sp>
              <p:sp>
                <p:nvSpPr>
                  <p:cNvPr id="38" name="Google Shape;744;p35">
                    <a:extLst>
                      <a:ext uri="{FF2B5EF4-FFF2-40B4-BE49-F238E27FC236}">
                        <a16:creationId xmlns:a16="http://schemas.microsoft.com/office/drawing/2014/main" id="{DFFE832E-11E9-FFC1-B701-EF33BCDBFA1C}"/>
                      </a:ext>
                    </a:extLst>
                  </p:cNvPr>
                  <p:cNvSpPr/>
                  <p:nvPr/>
                </p:nvSpPr>
                <p:spPr>
                  <a:xfrm>
                    <a:off x="-15718350" y="2703500"/>
                    <a:ext cx="54350" cy="18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4" h="726" extrusionOk="0">
                        <a:moveTo>
                          <a:pt x="347" y="1"/>
                        </a:moveTo>
                        <a:cubicBezTo>
                          <a:pt x="158" y="1"/>
                          <a:pt x="0" y="158"/>
                          <a:pt x="0" y="347"/>
                        </a:cubicBezTo>
                        <a:cubicBezTo>
                          <a:pt x="0" y="568"/>
                          <a:pt x="158" y="725"/>
                          <a:pt x="347" y="725"/>
                        </a:cubicBezTo>
                        <a:lnTo>
                          <a:pt x="1827" y="725"/>
                        </a:lnTo>
                        <a:cubicBezTo>
                          <a:pt x="2016" y="725"/>
                          <a:pt x="2174" y="568"/>
                          <a:pt x="2174" y="347"/>
                        </a:cubicBezTo>
                        <a:cubicBezTo>
                          <a:pt x="2174" y="158"/>
                          <a:pt x="2016" y="1"/>
                          <a:pt x="1827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000" b="1"/>
                  </a:p>
                </p:txBody>
              </p:sp>
            </p:grpSp>
            <p:sp>
              <p:nvSpPr>
                <p:cNvPr id="36" name="Google Shape;708;p35">
                  <a:extLst>
                    <a:ext uri="{FF2B5EF4-FFF2-40B4-BE49-F238E27FC236}">
                      <a16:creationId xmlns:a16="http://schemas.microsoft.com/office/drawing/2014/main" id="{8F96A16F-F143-6FA0-E4BB-1C8ADE17228C}"/>
                    </a:ext>
                  </a:extLst>
                </p:cNvPr>
                <p:cNvSpPr/>
                <p:nvPr/>
              </p:nvSpPr>
              <p:spPr>
                <a:xfrm>
                  <a:off x="2927972" y="3593460"/>
                  <a:ext cx="594300" cy="594300"/>
                </a:xfrm>
                <a:prstGeom prst="ellipse">
                  <a:avLst/>
                </a:prstGeom>
                <a:solidFill>
                  <a:srgbClr val="C0B4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 dirty="0"/>
                </a:p>
              </p:txBody>
            </p:sp>
          </p:grpSp>
          <p:sp>
            <p:nvSpPr>
              <p:cNvPr id="49" name="Google Shape;724;p35">
                <a:extLst>
                  <a:ext uri="{FF2B5EF4-FFF2-40B4-BE49-F238E27FC236}">
                    <a16:creationId xmlns:a16="http://schemas.microsoft.com/office/drawing/2014/main" id="{FDD8F5C1-992A-B3CB-C0A3-A9692FA096A5}"/>
                  </a:ext>
                </a:extLst>
              </p:cNvPr>
              <p:cNvSpPr/>
              <p:nvPr/>
            </p:nvSpPr>
            <p:spPr>
              <a:xfrm>
                <a:off x="461905" y="4888384"/>
                <a:ext cx="550447" cy="550447"/>
              </a:xfrm>
              <a:prstGeom prst="ellipse">
                <a:avLst/>
              </a:prstGeom>
              <a:solidFill>
                <a:srgbClr val="5E4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710;p35">
                <a:extLst>
                  <a:ext uri="{FF2B5EF4-FFF2-40B4-BE49-F238E27FC236}">
                    <a16:creationId xmlns:a16="http://schemas.microsoft.com/office/drawing/2014/main" id="{01BDB44C-6236-272C-72FF-CA99C0B09DA6}"/>
                  </a:ext>
                </a:extLst>
              </p:cNvPr>
              <p:cNvSpPr txBox="1"/>
              <p:nvPr/>
            </p:nvSpPr>
            <p:spPr>
              <a:xfrm rot="10800000" flipV="1">
                <a:off x="3496892" y="5814077"/>
                <a:ext cx="1811398" cy="326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 dirty="0">
                    <a:ea typeface="Roboto" panose="020B0604020202020204" charset="0"/>
                    <a:cs typeface="Fira Sans Condensed SemiBold"/>
                    <a:sym typeface="Fira Sans Condensed SemiBold"/>
                  </a:rPr>
                  <a:t>Министерство земельных и имущественных отношений  Республики Башкортостан</a:t>
                </a:r>
                <a:endParaRPr sz="1400" dirty="0">
                  <a:ea typeface="Roboto" panose="020B0604020202020204" charset="0"/>
                  <a:cs typeface="Fira Sans Condensed SemiBold"/>
                  <a:sym typeface="Fira Sans Condensed SemiBold"/>
                </a:endParaRPr>
              </a:p>
            </p:txBody>
          </p:sp>
          <p:sp>
            <p:nvSpPr>
              <p:cNvPr id="51" name="Google Shape;710;p35">
                <a:extLst>
                  <a:ext uri="{FF2B5EF4-FFF2-40B4-BE49-F238E27FC236}">
                    <a16:creationId xmlns:a16="http://schemas.microsoft.com/office/drawing/2014/main" id="{5322BCDF-2B07-6104-1CCE-A50D0804A510}"/>
                  </a:ext>
                </a:extLst>
              </p:cNvPr>
              <p:cNvSpPr txBox="1"/>
              <p:nvPr/>
            </p:nvSpPr>
            <p:spPr>
              <a:xfrm rot="10800000" flipV="1">
                <a:off x="2846684" y="7883394"/>
                <a:ext cx="2244852" cy="336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 dirty="0">
                    <a:ea typeface="Roboto" panose="020B0604020202020204" charset="0"/>
                    <a:cs typeface="Fira Sans Condensed SemiBold"/>
                    <a:sym typeface="Fira Sans Condensed SemiBold"/>
                  </a:rPr>
                  <a:t>Прочие администраторы доходов</a:t>
                </a:r>
                <a:endParaRPr sz="1400" dirty="0">
                  <a:ea typeface="Roboto" panose="020B0604020202020204" charset="0"/>
                  <a:cs typeface="Fira Sans Condensed SemiBold"/>
                  <a:sym typeface="Fira Sans Condensed SemiBold"/>
                </a:endParaRPr>
              </a:p>
            </p:txBody>
          </p:sp>
          <p:sp>
            <p:nvSpPr>
              <p:cNvPr id="52" name="Google Shape;710;p35">
                <a:extLst>
                  <a:ext uri="{FF2B5EF4-FFF2-40B4-BE49-F238E27FC236}">
                    <a16:creationId xmlns:a16="http://schemas.microsoft.com/office/drawing/2014/main" id="{FBEA15DC-B38D-B109-D0F0-06639E789034}"/>
                  </a:ext>
                </a:extLst>
              </p:cNvPr>
              <p:cNvSpPr txBox="1"/>
              <p:nvPr/>
            </p:nvSpPr>
            <p:spPr>
              <a:xfrm rot="10800000" flipV="1">
                <a:off x="1075527" y="7960824"/>
                <a:ext cx="1322466" cy="336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400" dirty="0">
                    <a:ea typeface="Roboto" panose="020B0604020202020204" charset="0"/>
                    <a:cs typeface="Fira Sans Condensed SemiBold"/>
                    <a:sym typeface="Fira Sans Condensed SemiBold"/>
                  </a:rPr>
                  <a:t>МКУ «Городская казна» </a:t>
                </a:r>
                <a:r>
                  <a:rPr lang="ru-RU" sz="1400" dirty="0" err="1">
                    <a:ea typeface="Roboto" panose="020B0604020202020204" charset="0"/>
                    <a:cs typeface="Fira Sans Condensed SemiBold"/>
                    <a:sym typeface="Fira Sans Condensed SemiBold"/>
                  </a:rPr>
                  <a:t>г.Стерлитамак</a:t>
                </a:r>
                <a:endParaRPr sz="1400" dirty="0">
                  <a:ea typeface="Roboto" panose="020B0604020202020204" charset="0"/>
                  <a:cs typeface="Fira Sans Condensed SemiBold"/>
                  <a:sym typeface="Fira Sans Condensed SemiBold"/>
                </a:endParaRPr>
              </a:p>
            </p:txBody>
          </p:sp>
          <p:sp>
            <p:nvSpPr>
              <p:cNvPr id="53" name="Овал 52">
                <a:extLst>
                  <a:ext uri="{FF2B5EF4-FFF2-40B4-BE49-F238E27FC236}">
                    <a16:creationId xmlns:a16="http://schemas.microsoft.com/office/drawing/2014/main" id="{A1E91D10-F0B6-3198-0D92-69101C42FADF}"/>
                  </a:ext>
                </a:extLst>
              </p:cNvPr>
              <p:cNvSpPr/>
              <p:nvPr/>
            </p:nvSpPr>
            <p:spPr>
              <a:xfrm>
                <a:off x="662886" y="5111370"/>
                <a:ext cx="125795" cy="12579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id="{DC301884-6659-FD28-54A9-B44E470CAFC8}"/>
                  </a:ext>
                </a:extLst>
              </p:cNvPr>
              <p:cNvSpPr/>
              <p:nvPr/>
            </p:nvSpPr>
            <p:spPr>
              <a:xfrm>
                <a:off x="3038455" y="5111369"/>
                <a:ext cx="125795" cy="12579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52C45387-44DE-67D6-16F3-5D789E1841F6}"/>
                  </a:ext>
                </a:extLst>
              </p:cNvPr>
              <p:cNvSpPr/>
              <p:nvPr/>
            </p:nvSpPr>
            <p:spPr>
              <a:xfrm>
                <a:off x="3038454" y="7329096"/>
                <a:ext cx="125795" cy="12579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A67049E5-B82E-32B9-7580-1D5FABC31712}"/>
                  </a:ext>
                </a:extLst>
              </p:cNvPr>
              <p:cNvSpPr/>
              <p:nvPr/>
            </p:nvSpPr>
            <p:spPr>
              <a:xfrm>
                <a:off x="659841" y="7321150"/>
                <a:ext cx="125795" cy="12579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4291B8F-4A57-F0F5-9859-6AF0533E7051}"/>
              </a:ext>
            </a:extLst>
          </p:cNvPr>
          <p:cNvGrpSpPr/>
          <p:nvPr/>
        </p:nvGrpSpPr>
        <p:grpSpPr>
          <a:xfrm>
            <a:off x="907750" y="844946"/>
            <a:ext cx="10357644" cy="944794"/>
            <a:chOff x="907750" y="759882"/>
            <a:chExt cx="10357644" cy="944794"/>
          </a:xfrm>
          <a:solidFill>
            <a:srgbClr val="D9D9D9"/>
          </a:solidFill>
        </p:grpSpPr>
        <p:sp>
          <p:nvSpPr>
            <p:cNvPr id="58" name="Google Shape;1088;p45">
              <a:extLst>
                <a:ext uri="{FF2B5EF4-FFF2-40B4-BE49-F238E27FC236}">
                  <a16:creationId xmlns:a16="http://schemas.microsoft.com/office/drawing/2014/main" id="{3189BD11-0328-16A0-EE79-E8C217323AEE}"/>
                </a:ext>
              </a:extLst>
            </p:cNvPr>
            <p:cNvSpPr/>
            <p:nvPr/>
          </p:nvSpPr>
          <p:spPr>
            <a:xfrm>
              <a:off x="907750" y="759882"/>
              <a:ext cx="10357644" cy="94479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D1181E-E992-04CC-87FC-D1B0A0CA41A0}"/>
                </a:ext>
              </a:extLst>
            </p:cNvPr>
            <p:cNvSpPr txBox="1"/>
            <p:nvPr/>
          </p:nvSpPr>
          <p:spPr>
            <a:xfrm>
              <a:off x="1033014" y="870796"/>
              <a:ext cx="10124424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effectLst/>
                  <a:ea typeface="Times New Roman" panose="02020603050405020304" pitchFamily="18" charset="0"/>
                </a:rPr>
                <a:t>В формировании доходной части местного бюджета участвуют </a:t>
              </a:r>
            </a:p>
            <a:p>
              <a:pPr algn="ctr"/>
              <a:r>
                <a:rPr lang="ru-RU" dirty="0">
                  <a:effectLst/>
                  <a:ea typeface="Times New Roman" panose="02020603050405020304" pitchFamily="18" charset="0"/>
                </a:rPr>
                <a:t>9 администраторов доходов</a:t>
              </a:r>
              <a:endParaRPr lang="ru-RU" dirty="0"/>
            </a:p>
          </p:txBody>
        </p:sp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42A8EF8-2CBA-5E11-0BF5-DD8CA715CF1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49981" y="3406599"/>
            <a:ext cx="1725680" cy="157922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672929B-45E8-4122-B3B2-F5FCC6942DC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86" y="3148033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CB900F18-659D-4B58-A06E-E27A4E3C0DB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511" y="3128109"/>
            <a:ext cx="790575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8BFC74D-6C7A-4AF7-9E13-0B2D680336C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96" y="5858452"/>
            <a:ext cx="792000" cy="7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60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B387F3A2-92FE-45A1-A5F8-3A550D515BDE}"/>
              </a:ext>
            </a:extLst>
          </p:cNvPr>
          <p:cNvSpPr txBox="1">
            <a:spLocks/>
          </p:cNvSpPr>
          <p:nvPr/>
        </p:nvSpPr>
        <p:spPr>
          <a:xfrm>
            <a:off x="1757151" y="385963"/>
            <a:ext cx="8193762" cy="490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30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Прогноз безвозмездных поступлений в местный бюджет, млн руб.</a:t>
            </a: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47AB5B52-5DF2-46DF-B158-F4F7CF3D5D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899712"/>
              </p:ext>
            </p:extLst>
          </p:nvPr>
        </p:nvGraphicFramePr>
        <p:xfrm>
          <a:off x="1116419" y="4710386"/>
          <a:ext cx="10239152" cy="187798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037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9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0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501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Вид безвозмездных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поступлений</a:t>
                      </a:r>
                      <a:endParaRPr lang="ru-RU" sz="180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2025 г.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2026 г.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2027 г.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6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21,9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+mn-lt"/>
                          <a:cs typeface="Times New Roman" pitchFamily="18" charset="0"/>
                        </a:rPr>
                        <a:t>259,8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+mn-lt"/>
                          <a:cs typeface="Times New Roman" pitchFamily="18" charset="0"/>
                        </a:rPr>
                        <a:t>48,2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  <a:cs typeface="Times New Roman" panose="02020603050405020304" pitchFamily="18" charset="0"/>
                        </a:rPr>
                        <a:t>Субсидии </a:t>
                      </a:r>
                      <a:endParaRPr lang="ru-RU" sz="16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1232,0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+mn-lt"/>
                          <a:cs typeface="Times New Roman" pitchFamily="18" charset="0"/>
                        </a:rPr>
                        <a:t>1188,9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+mn-lt"/>
                          <a:cs typeface="Times New Roman" pitchFamily="18" charset="0"/>
                        </a:rPr>
                        <a:t>1443,5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6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4186,9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+mn-lt"/>
                          <a:cs typeface="Times New Roman" pitchFamily="18" charset="0"/>
                        </a:rPr>
                        <a:t>4308,7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+mn-lt"/>
                          <a:cs typeface="Times New Roman" pitchFamily="18" charset="0"/>
                        </a:rPr>
                        <a:t>4517,4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6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182,1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+mn-lt"/>
                          <a:cs typeface="Times New Roman" pitchFamily="18" charset="0"/>
                        </a:rPr>
                        <a:t>180,1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latin typeface="+mn-lt"/>
                          <a:cs typeface="Times New Roman" pitchFamily="18" charset="0"/>
                        </a:rPr>
                        <a:t>180,3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5D58D863-7B94-4EB0-BED8-0E9F9A82F099}"/>
              </a:ext>
            </a:extLst>
          </p:cNvPr>
          <p:cNvGraphicFramePr/>
          <p:nvPr/>
        </p:nvGraphicFramePr>
        <p:xfrm>
          <a:off x="8034151" y="1192293"/>
          <a:ext cx="3095537" cy="2886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162CC56D-1F90-46B7-B0D1-4D1C4550D5A7}"/>
              </a:ext>
            </a:extLst>
          </p:cNvPr>
          <p:cNvSpPr txBox="1"/>
          <p:nvPr/>
        </p:nvSpPr>
        <p:spPr>
          <a:xfrm>
            <a:off x="9809902" y="1040235"/>
            <a:ext cx="911019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17A3C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A17A3C"/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27 г.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A17A3C"/>
              </a:solidFill>
              <a:effectLst/>
              <a:uLnTx/>
              <a:uFillTx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7226D6-B370-4CBE-96F4-A9947964A96E}"/>
              </a:ext>
            </a:extLst>
          </p:cNvPr>
          <p:cNvSpPr txBox="1"/>
          <p:nvPr/>
        </p:nvSpPr>
        <p:spPr>
          <a:xfrm>
            <a:off x="1813323" y="1040236"/>
            <a:ext cx="911019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5F4723"/>
                </a:solidFill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2025 г.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5F4723"/>
              </a:solidFill>
              <a:uLnTx/>
              <a:uFillTx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AFD42E-B6A5-4FA6-83B5-4E576E555B11}"/>
              </a:ext>
            </a:extLst>
          </p:cNvPr>
          <p:cNvSpPr txBox="1"/>
          <p:nvPr/>
        </p:nvSpPr>
        <p:spPr>
          <a:xfrm>
            <a:off x="5810121" y="1047728"/>
            <a:ext cx="911019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95B2F"/>
                </a:solidFill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795B2F"/>
                </a:solidFill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26 г.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795B2F"/>
              </a:solidFill>
              <a:uLnTx/>
              <a:uFillTx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295440D2-5C70-4256-B785-A9EBB102CE2F}"/>
              </a:ext>
            </a:extLst>
          </p:cNvPr>
          <p:cNvGraphicFramePr/>
          <p:nvPr/>
        </p:nvGraphicFramePr>
        <p:xfrm>
          <a:off x="5874457" y="1478253"/>
          <a:ext cx="5975107" cy="3405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F1F623C5-A9BE-4877-8FCD-E61037877FC3}"/>
              </a:ext>
            </a:extLst>
          </p:cNvPr>
          <p:cNvGrpSpPr/>
          <p:nvPr/>
        </p:nvGrpSpPr>
        <p:grpSpPr>
          <a:xfrm>
            <a:off x="-2003877" y="1487748"/>
            <a:ext cx="5975107" cy="3405987"/>
            <a:chOff x="-2003877" y="1487748"/>
            <a:chExt cx="5975107" cy="3405987"/>
          </a:xfrm>
        </p:grpSpPr>
        <p:graphicFrame>
          <p:nvGraphicFramePr>
            <p:cNvPr id="28" name="Диаграмма 27">
              <a:extLst>
                <a:ext uri="{FF2B5EF4-FFF2-40B4-BE49-F238E27FC236}">
                  <a16:creationId xmlns:a16="http://schemas.microsoft.com/office/drawing/2014/main" id="{46282C17-3CA2-430D-A7CB-92DD165C427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82555669"/>
                </p:ext>
              </p:extLst>
            </p:nvPr>
          </p:nvGraphicFramePr>
          <p:xfrm>
            <a:off x="-2003877" y="1487748"/>
            <a:ext cx="5975107" cy="34059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FD484DE2-31F8-46F1-8DF6-2E6895B36CDD}"/>
                </a:ext>
              </a:extLst>
            </p:cNvPr>
            <p:cNvSpPr/>
            <p:nvPr/>
          </p:nvSpPr>
          <p:spPr>
            <a:xfrm>
              <a:off x="1757151" y="2647508"/>
              <a:ext cx="882502" cy="88250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D6C276F-347E-4966-935C-C0AFEB284D87}"/>
                </a:ext>
              </a:extLst>
            </p:cNvPr>
            <p:cNvSpPr txBox="1"/>
            <p:nvPr/>
          </p:nvSpPr>
          <p:spPr>
            <a:xfrm>
              <a:off x="1817528" y="2870237"/>
              <a:ext cx="761747" cy="4370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F4723"/>
                  </a:solidFill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5 623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F4723"/>
                </a:solidFill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8BB86C4-38D6-43F5-9DDC-92618698554D}"/>
              </a:ext>
            </a:extLst>
          </p:cNvPr>
          <p:cNvGrpSpPr/>
          <p:nvPr/>
        </p:nvGrpSpPr>
        <p:grpSpPr>
          <a:xfrm>
            <a:off x="1998666" y="1487748"/>
            <a:ext cx="5975107" cy="3405987"/>
            <a:chOff x="-2003877" y="1487748"/>
            <a:chExt cx="5975107" cy="3405987"/>
          </a:xfrm>
        </p:grpSpPr>
        <p:graphicFrame>
          <p:nvGraphicFramePr>
            <p:cNvPr id="32" name="Диаграмма 31">
              <a:extLst>
                <a:ext uri="{FF2B5EF4-FFF2-40B4-BE49-F238E27FC236}">
                  <a16:creationId xmlns:a16="http://schemas.microsoft.com/office/drawing/2014/main" id="{025B4938-B664-4086-8A1D-AF85E534C22F}"/>
                </a:ext>
              </a:extLst>
            </p:cNvPr>
            <p:cNvGraphicFramePr/>
            <p:nvPr/>
          </p:nvGraphicFramePr>
          <p:xfrm>
            <a:off x="-2003877" y="1487748"/>
            <a:ext cx="5975107" cy="34059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0CC1417C-F6EF-4852-9AFC-86849DB5849E}"/>
                </a:ext>
              </a:extLst>
            </p:cNvPr>
            <p:cNvSpPr/>
            <p:nvPr/>
          </p:nvSpPr>
          <p:spPr>
            <a:xfrm>
              <a:off x="1757151" y="2647508"/>
              <a:ext cx="882502" cy="88250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07AD8D2-4F9A-463C-A7EA-D947C290EFC4}"/>
                </a:ext>
              </a:extLst>
            </p:cNvPr>
            <p:cNvSpPr txBox="1"/>
            <p:nvPr/>
          </p:nvSpPr>
          <p:spPr>
            <a:xfrm>
              <a:off x="1817529" y="2870237"/>
              <a:ext cx="761747" cy="4370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F4723"/>
                  </a:solidFill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5 937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F4723"/>
                </a:solidFill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22A1E8D5-3064-44CF-839C-AFF7F61787E1}"/>
              </a:ext>
            </a:extLst>
          </p:cNvPr>
          <p:cNvGrpSpPr/>
          <p:nvPr/>
        </p:nvGrpSpPr>
        <p:grpSpPr>
          <a:xfrm>
            <a:off x="6073038" y="1497243"/>
            <a:ext cx="5975107" cy="3405987"/>
            <a:chOff x="-749235" y="1487748"/>
            <a:chExt cx="5975107" cy="3405987"/>
          </a:xfrm>
        </p:grpSpPr>
        <p:graphicFrame>
          <p:nvGraphicFramePr>
            <p:cNvPr id="36" name="Диаграмма 35">
              <a:extLst>
                <a:ext uri="{FF2B5EF4-FFF2-40B4-BE49-F238E27FC236}">
                  <a16:creationId xmlns:a16="http://schemas.microsoft.com/office/drawing/2014/main" id="{9119A944-BA02-4A2C-B972-284180FB01CE}"/>
                </a:ext>
              </a:extLst>
            </p:cNvPr>
            <p:cNvGraphicFramePr/>
            <p:nvPr/>
          </p:nvGraphicFramePr>
          <p:xfrm>
            <a:off x="-749235" y="1487748"/>
            <a:ext cx="5975107" cy="34059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213E0AE7-D9CC-40A2-A6F8-627F126B33CB}"/>
                </a:ext>
              </a:extLst>
            </p:cNvPr>
            <p:cNvSpPr/>
            <p:nvPr/>
          </p:nvSpPr>
          <p:spPr>
            <a:xfrm>
              <a:off x="3011797" y="2647508"/>
              <a:ext cx="882502" cy="88250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30DEC60-B1E4-4EF2-9CA5-ECB8C93387FB}"/>
                </a:ext>
              </a:extLst>
            </p:cNvPr>
            <p:cNvSpPr txBox="1"/>
            <p:nvPr/>
          </p:nvSpPr>
          <p:spPr>
            <a:xfrm>
              <a:off x="3072175" y="2870237"/>
              <a:ext cx="761747" cy="4370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F4723"/>
                  </a:solidFill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6 189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F4723"/>
                </a:solidFill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BD0982CF-9456-4334-9161-170402F141CF}"/>
              </a:ext>
            </a:extLst>
          </p:cNvPr>
          <p:cNvSpPr/>
          <p:nvPr/>
        </p:nvSpPr>
        <p:spPr>
          <a:xfrm>
            <a:off x="6162822" y="4721749"/>
            <a:ext cx="1716097" cy="1866624"/>
          </a:xfrm>
          <a:prstGeom prst="rect">
            <a:avLst/>
          </a:prstGeom>
          <a:solidFill>
            <a:srgbClr val="8262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5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43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 advClick="0" advTm="2000">
        <p15:prstTrans prst="peelOff"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-519669" y="18431"/>
            <a:ext cx="11838949" cy="6705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Объем дотаций в местном бюджете, млн руб.</a:t>
            </a:r>
          </a:p>
        </p:txBody>
      </p:sp>
      <p:sp>
        <p:nvSpPr>
          <p:cNvPr id="38" name="Rectangle 27"/>
          <p:cNvSpPr/>
          <p:nvPr/>
        </p:nvSpPr>
        <p:spPr>
          <a:xfrm>
            <a:off x="12472868" y="6043079"/>
            <a:ext cx="151" cy="4193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0" name="TextBox 1"/>
          <p:cNvSpPr txBox="1"/>
          <p:nvPr/>
        </p:nvSpPr>
        <p:spPr>
          <a:xfrm>
            <a:off x="2143880" y="4030781"/>
            <a:ext cx="282099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ea typeface="Roboto" panose="020B0604020202020204" charset="0"/>
                <a:cs typeface="Arial" panose="020B0604020202020204" pitchFamily="34" charset="0"/>
                <a:sym typeface="Arial"/>
              </a:rPr>
              <a:t>Дотации бюджетам городских округов на выравнивание бюджетной обеспеченности</a:t>
            </a:r>
            <a:endParaRPr kumimoji="0" lang="ru-RU" sz="1400" b="1" i="0" u="none" strike="noStrike" kern="0" cap="none" spc="-15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1" name="TextBox 1"/>
          <p:cNvSpPr txBox="1"/>
          <p:nvPr/>
        </p:nvSpPr>
        <p:spPr>
          <a:xfrm>
            <a:off x="2186151" y="4925239"/>
            <a:ext cx="2810805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ea typeface="Roboto" panose="020B0604020202020204" charset="0"/>
                <a:cs typeface="Arial" panose="020B0604020202020204" pitchFamily="34" charset="0"/>
                <a:sym typeface="Arial"/>
              </a:rPr>
              <a:t>Дотации бюджетам городских округов на поддержку мер по обеспечению сбалансированности местных бюджетов</a:t>
            </a:r>
            <a:endParaRPr kumimoji="0" lang="ru-RU" sz="1400" b="1" i="0" u="none" strike="noStrike" kern="0" cap="none" spc="-15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8" name="Google Shape;189;p18"/>
          <p:cNvSpPr/>
          <p:nvPr/>
        </p:nvSpPr>
        <p:spPr>
          <a:xfrm>
            <a:off x="1956731" y="4108764"/>
            <a:ext cx="167718" cy="300268"/>
          </a:xfrm>
          <a:prstGeom prst="homePlate">
            <a:avLst>
              <a:gd name="adj" fmla="val 50000"/>
            </a:avLst>
          </a:prstGeom>
          <a:solidFill>
            <a:srgbClr val="BC8D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89;p18"/>
          <p:cNvSpPr/>
          <p:nvPr/>
        </p:nvSpPr>
        <p:spPr>
          <a:xfrm>
            <a:off x="1949548" y="4999061"/>
            <a:ext cx="188560" cy="326888"/>
          </a:xfrm>
          <a:prstGeom prst="homePlate">
            <a:avLst>
              <a:gd name="adj" fmla="val 50000"/>
            </a:avLst>
          </a:prstGeom>
          <a:solidFill>
            <a:srgbClr val="D6B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sp>
        <p:nvSpPr>
          <p:cNvPr id="62" name="Rounded Rectangle 9"/>
          <p:cNvSpPr/>
          <p:nvPr/>
        </p:nvSpPr>
        <p:spPr>
          <a:xfrm rot="5400000">
            <a:off x="1759607" y="4124820"/>
            <a:ext cx="326887" cy="257061"/>
          </a:xfrm>
          <a:prstGeom prst="roundRect">
            <a:avLst/>
          </a:prstGeom>
          <a:solidFill>
            <a:srgbClr val="BC8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3" name="Rounded Rectangle 9"/>
          <p:cNvSpPr/>
          <p:nvPr/>
        </p:nvSpPr>
        <p:spPr>
          <a:xfrm rot="16200000">
            <a:off x="1710949" y="5067107"/>
            <a:ext cx="329128" cy="188560"/>
          </a:xfrm>
          <a:prstGeom prst="roundRect">
            <a:avLst/>
          </a:prstGeom>
          <a:solidFill>
            <a:srgbClr val="D6B9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2797C4D-DD08-6333-15B0-AFDC3543DF8E}"/>
              </a:ext>
            </a:extLst>
          </p:cNvPr>
          <p:cNvGrpSpPr/>
          <p:nvPr/>
        </p:nvGrpSpPr>
        <p:grpSpPr>
          <a:xfrm>
            <a:off x="535136" y="893611"/>
            <a:ext cx="5253408" cy="2677656"/>
            <a:chOff x="907750" y="681509"/>
            <a:chExt cx="10357644" cy="1838150"/>
          </a:xfrm>
          <a:noFill/>
        </p:grpSpPr>
        <p:sp>
          <p:nvSpPr>
            <p:cNvPr id="3" name="Google Shape;1088;p45">
              <a:extLst>
                <a:ext uri="{FF2B5EF4-FFF2-40B4-BE49-F238E27FC236}">
                  <a16:creationId xmlns:a16="http://schemas.microsoft.com/office/drawing/2014/main" id="{D53B0055-77B1-7880-4C5D-5E90C43748AB}"/>
                </a:ext>
              </a:extLst>
            </p:cNvPr>
            <p:cNvSpPr/>
            <p:nvPr/>
          </p:nvSpPr>
          <p:spPr>
            <a:xfrm>
              <a:off x="907750" y="759882"/>
              <a:ext cx="10357644" cy="944794"/>
            </a:xfrm>
            <a:prstGeom prst="roundRect">
              <a:avLst>
                <a:gd name="adj" fmla="val 16667"/>
              </a:avLst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F13301-2EB7-13F8-1823-0BF0F62F4DDA}"/>
                </a:ext>
              </a:extLst>
            </p:cNvPr>
            <p:cNvSpPr txBox="1"/>
            <p:nvPr/>
          </p:nvSpPr>
          <p:spPr>
            <a:xfrm>
              <a:off x="1028329" y="681509"/>
              <a:ext cx="10163683" cy="18381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effectLst/>
                  <a:ea typeface="Times New Roman" panose="02020603050405020304" pitchFamily="18" charset="0"/>
                </a:rPr>
                <a:t>Министерством финансов Республики Башкортостан ежегодно распределяются дотации на выравнивание бюджетной обеспеченности с выделением дополнительного норматива по налогу на доходы физических лиц. На 2025 год для города Стерлитамака он составляет 5%. Часть дотации было решено заменить увеличением дополнительного норматива от налога на доходы физических лиц на 7%, что по прогнозу будет составлять 383 млн. рублей. Таким образом, в проекте бюджета дотации учтены в объеме 22 млн. рублей, а дополнительный норматив отчислений от налога на доходы физических лиц составит 12% или 658 млн. рублей. На обеспечение сбалансированности бюджета дотации не предусмотрены.</a:t>
              </a:r>
              <a:endParaRPr lang="ru-RU" sz="14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40CB858-996F-28E6-F93D-3B890E07DF74}"/>
              </a:ext>
            </a:extLst>
          </p:cNvPr>
          <p:cNvGrpSpPr/>
          <p:nvPr/>
        </p:nvGrpSpPr>
        <p:grpSpPr>
          <a:xfrm>
            <a:off x="5620352" y="1926723"/>
            <a:ext cx="7208999" cy="4333668"/>
            <a:chOff x="5291180" y="2157547"/>
            <a:chExt cx="7208999" cy="4333668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B6356281-C789-6C24-11C5-09646B34266A}"/>
                </a:ext>
              </a:extLst>
            </p:cNvPr>
            <p:cNvGrpSpPr/>
            <p:nvPr/>
          </p:nvGrpSpPr>
          <p:grpSpPr>
            <a:xfrm>
              <a:off x="5291180" y="2452368"/>
              <a:ext cx="7208999" cy="4038847"/>
              <a:chOff x="989494" y="1964545"/>
              <a:chExt cx="3046766" cy="2583764"/>
            </a:xfrm>
          </p:grpSpPr>
          <p:sp>
            <p:nvSpPr>
              <p:cNvPr id="19" name="Rectangle 3">
                <a:extLst>
                  <a:ext uri="{FF2B5EF4-FFF2-40B4-BE49-F238E27FC236}">
                    <a16:creationId xmlns:a16="http://schemas.microsoft.com/office/drawing/2014/main" id="{EE042000-051E-32B9-9B25-FA3FFBF20F1B}"/>
                  </a:ext>
                </a:extLst>
              </p:cNvPr>
              <p:cNvSpPr/>
              <p:nvPr/>
            </p:nvSpPr>
            <p:spPr>
              <a:xfrm>
                <a:off x="989494" y="4076400"/>
                <a:ext cx="2344669" cy="543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grpSp>
            <p:nvGrpSpPr>
              <p:cNvPr id="20" name="Group 137">
                <a:extLst>
                  <a:ext uri="{FF2B5EF4-FFF2-40B4-BE49-F238E27FC236}">
                    <a16:creationId xmlns:a16="http://schemas.microsoft.com/office/drawing/2014/main" id="{48AD8EDA-FF2C-E121-DC25-934E5A9A62A3}"/>
                  </a:ext>
                </a:extLst>
              </p:cNvPr>
              <p:cNvGrpSpPr/>
              <p:nvPr/>
            </p:nvGrpSpPr>
            <p:grpSpPr>
              <a:xfrm>
                <a:off x="1195056" y="1964545"/>
                <a:ext cx="312833" cy="2107672"/>
                <a:chOff x="1070489" y="1634851"/>
                <a:chExt cx="222458" cy="1498871"/>
              </a:xfrm>
            </p:grpSpPr>
            <p:sp>
              <p:nvSpPr>
                <p:cNvPr id="36" name="Rounded Rectangle 6">
                  <a:extLst>
                    <a:ext uri="{FF2B5EF4-FFF2-40B4-BE49-F238E27FC236}">
                      <a16:creationId xmlns:a16="http://schemas.microsoft.com/office/drawing/2014/main" id="{34CC388A-145F-680E-7923-811F41581AB6}"/>
                    </a:ext>
                  </a:extLst>
                </p:cNvPr>
                <p:cNvSpPr/>
                <p:nvPr/>
              </p:nvSpPr>
              <p:spPr>
                <a:xfrm>
                  <a:off x="1070489" y="2480764"/>
                  <a:ext cx="222458" cy="652958"/>
                </a:xfrm>
                <a:prstGeom prst="roundRect">
                  <a:avLst/>
                </a:prstGeom>
                <a:solidFill>
                  <a:srgbClr val="BC8D4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  <p:cxnSp>
              <p:nvCxnSpPr>
                <p:cNvPr id="37" name="Straight Connector 5">
                  <a:extLst>
                    <a:ext uri="{FF2B5EF4-FFF2-40B4-BE49-F238E27FC236}">
                      <a16:creationId xmlns:a16="http://schemas.microsoft.com/office/drawing/2014/main" id="{E8D7CC9D-1A38-436B-DEC2-16D01A2F55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81008" y="1634851"/>
                  <a:ext cx="0" cy="830523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sysDot"/>
                  <a:headEnd type="none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138">
                <a:extLst>
                  <a:ext uri="{FF2B5EF4-FFF2-40B4-BE49-F238E27FC236}">
                    <a16:creationId xmlns:a16="http://schemas.microsoft.com/office/drawing/2014/main" id="{C6FBB346-F850-7416-0E81-21AF9ED2DDFD}"/>
                  </a:ext>
                </a:extLst>
              </p:cNvPr>
              <p:cNvGrpSpPr/>
              <p:nvPr/>
            </p:nvGrpSpPr>
            <p:grpSpPr>
              <a:xfrm>
                <a:off x="1734085" y="1964545"/>
                <a:ext cx="313424" cy="2107672"/>
                <a:chOff x="1447800" y="1634851"/>
                <a:chExt cx="222892" cy="1498871"/>
              </a:xfrm>
            </p:grpSpPr>
            <p:cxnSp>
              <p:nvCxnSpPr>
                <p:cNvPr id="34" name="Straight Connector 8">
                  <a:extLst>
                    <a:ext uri="{FF2B5EF4-FFF2-40B4-BE49-F238E27FC236}">
                      <a16:creationId xmlns:a16="http://schemas.microsoft.com/office/drawing/2014/main" id="{234A040C-D3FA-FE48-0861-557F614548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54956" y="1634851"/>
                  <a:ext cx="0" cy="1489350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sysDot"/>
                  <a:headEnd type="none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Rounded Rectangle 9">
                  <a:extLst>
                    <a:ext uri="{FF2B5EF4-FFF2-40B4-BE49-F238E27FC236}">
                      <a16:creationId xmlns:a16="http://schemas.microsoft.com/office/drawing/2014/main" id="{3D131905-AC6D-821A-87E5-AB6DE13564D1}"/>
                    </a:ext>
                  </a:extLst>
                </p:cNvPr>
                <p:cNvSpPr/>
                <p:nvPr/>
              </p:nvSpPr>
              <p:spPr>
                <a:xfrm>
                  <a:off x="1447800" y="3025979"/>
                  <a:ext cx="222892" cy="107743"/>
                </a:xfrm>
                <a:prstGeom prst="roundRect">
                  <a:avLst/>
                </a:prstGeom>
                <a:solidFill>
                  <a:srgbClr val="BC8D4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2" name="Group 139">
                <a:extLst>
                  <a:ext uri="{FF2B5EF4-FFF2-40B4-BE49-F238E27FC236}">
                    <a16:creationId xmlns:a16="http://schemas.microsoft.com/office/drawing/2014/main" id="{76D25144-C46C-1EFC-2E61-A663AF08E047}"/>
                  </a:ext>
                </a:extLst>
              </p:cNvPr>
              <p:cNvGrpSpPr/>
              <p:nvPr/>
            </p:nvGrpSpPr>
            <p:grpSpPr>
              <a:xfrm>
                <a:off x="2267696" y="1964545"/>
                <a:ext cx="313424" cy="2105221"/>
                <a:chOff x="1828800" y="1634851"/>
                <a:chExt cx="222892" cy="1497128"/>
              </a:xfrm>
            </p:grpSpPr>
            <p:cxnSp>
              <p:nvCxnSpPr>
                <p:cNvPr id="32" name="Straight Connector 11">
                  <a:extLst>
                    <a:ext uri="{FF2B5EF4-FFF2-40B4-BE49-F238E27FC236}">
                      <a16:creationId xmlns:a16="http://schemas.microsoft.com/office/drawing/2014/main" id="{1AB7270F-F529-D423-2EDB-77C742601C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35956" y="1634851"/>
                  <a:ext cx="1" cy="1489350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sysDot"/>
                  <a:headEnd type="none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ounded Rectangle 12">
                  <a:extLst>
                    <a:ext uri="{FF2B5EF4-FFF2-40B4-BE49-F238E27FC236}">
                      <a16:creationId xmlns:a16="http://schemas.microsoft.com/office/drawing/2014/main" id="{200F70AA-E8E4-BE1A-6E1E-C1B288871565}"/>
                    </a:ext>
                  </a:extLst>
                </p:cNvPr>
                <p:cNvSpPr/>
                <p:nvPr/>
              </p:nvSpPr>
              <p:spPr>
                <a:xfrm>
                  <a:off x="1828800" y="1916736"/>
                  <a:ext cx="222892" cy="1215243"/>
                </a:xfrm>
                <a:prstGeom prst="roundRect">
                  <a:avLst/>
                </a:prstGeom>
                <a:solidFill>
                  <a:srgbClr val="BC8D4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3" name="Group 140">
                <a:extLst>
                  <a:ext uri="{FF2B5EF4-FFF2-40B4-BE49-F238E27FC236}">
                    <a16:creationId xmlns:a16="http://schemas.microsoft.com/office/drawing/2014/main" id="{BE42C6C7-6BF0-5C02-868F-051F7C772123}"/>
                  </a:ext>
                </a:extLst>
              </p:cNvPr>
              <p:cNvGrpSpPr/>
              <p:nvPr/>
            </p:nvGrpSpPr>
            <p:grpSpPr>
              <a:xfrm>
                <a:off x="2801307" y="1964545"/>
                <a:ext cx="313424" cy="2107672"/>
                <a:chOff x="2209800" y="1634851"/>
                <a:chExt cx="222892" cy="1498871"/>
              </a:xfrm>
            </p:grpSpPr>
            <p:cxnSp>
              <p:nvCxnSpPr>
                <p:cNvPr id="29" name="Straight Connector 14">
                  <a:extLst>
                    <a:ext uri="{FF2B5EF4-FFF2-40B4-BE49-F238E27FC236}">
                      <a16:creationId xmlns:a16="http://schemas.microsoft.com/office/drawing/2014/main" id="{0E7E8E32-4439-05B9-3B37-E365695A68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16956" y="1634851"/>
                  <a:ext cx="1" cy="1489350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sysDot"/>
                  <a:headEnd type="none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Rounded Rectangle 15">
                  <a:extLst>
                    <a:ext uri="{FF2B5EF4-FFF2-40B4-BE49-F238E27FC236}">
                      <a16:creationId xmlns:a16="http://schemas.microsoft.com/office/drawing/2014/main" id="{CF5247DB-0D3D-9B94-26F9-10287E966B5C}"/>
                    </a:ext>
                  </a:extLst>
                </p:cNvPr>
                <p:cNvSpPr/>
                <p:nvPr/>
              </p:nvSpPr>
              <p:spPr>
                <a:xfrm>
                  <a:off x="2209800" y="2937264"/>
                  <a:ext cx="222892" cy="196458"/>
                </a:xfrm>
                <a:prstGeom prst="roundRect">
                  <a:avLst/>
                </a:prstGeom>
                <a:solidFill>
                  <a:srgbClr val="BC8D4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4" name="Rectangle 22">
                <a:extLst>
                  <a:ext uri="{FF2B5EF4-FFF2-40B4-BE49-F238E27FC236}">
                    <a16:creationId xmlns:a16="http://schemas.microsoft.com/office/drawing/2014/main" id="{00D3E887-80FE-95C7-9F54-ED1927684B89}"/>
                  </a:ext>
                </a:extLst>
              </p:cNvPr>
              <p:cNvSpPr/>
              <p:nvPr/>
            </p:nvSpPr>
            <p:spPr>
              <a:xfrm>
                <a:off x="1085660" y="4261624"/>
                <a:ext cx="567054" cy="286685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2024 г.</a:t>
                </a:r>
                <a:endParaRPr lang="ru-RU" sz="1400" b="1" dirty="0"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1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(утвержденный план)</a:t>
                </a:r>
                <a:endParaRPr kumimoji="0" lang="en-US" sz="11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Rectangle 23">
                <a:extLst>
                  <a:ext uri="{FF2B5EF4-FFF2-40B4-BE49-F238E27FC236}">
                    <a16:creationId xmlns:a16="http://schemas.microsoft.com/office/drawing/2014/main" id="{03D25151-3029-C347-D561-E6AF3F5E7703}"/>
                  </a:ext>
                </a:extLst>
              </p:cNvPr>
              <p:cNvSpPr/>
              <p:nvPr/>
            </p:nvSpPr>
            <p:spPr>
              <a:xfrm>
                <a:off x="1799669" y="4261624"/>
                <a:ext cx="215575" cy="154357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2025 г.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" name="Rectangle 24">
                <a:extLst>
                  <a:ext uri="{FF2B5EF4-FFF2-40B4-BE49-F238E27FC236}">
                    <a16:creationId xmlns:a16="http://schemas.microsoft.com/office/drawing/2014/main" id="{575F8D5B-C1E8-DA6A-E980-24658662AE37}"/>
                  </a:ext>
                </a:extLst>
              </p:cNvPr>
              <p:cNvSpPr/>
              <p:nvPr/>
            </p:nvSpPr>
            <p:spPr>
              <a:xfrm>
                <a:off x="2337940" y="4261624"/>
                <a:ext cx="215575" cy="154357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2026 г.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" name="Rectangle 25">
                <a:extLst>
                  <a:ext uri="{FF2B5EF4-FFF2-40B4-BE49-F238E27FC236}">
                    <a16:creationId xmlns:a16="http://schemas.microsoft.com/office/drawing/2014/main" id="{44A7C21E-9450-566E-728B-9369875F5731}"/>
                  </a:ext>
                </a:extLst>
              </p:cNvPr>
              <p:cNvSpPr/>
              <p:nvPr/>
            </p:nvSpPr>
            <p:spPr>
              <a:xfrm>
                <a:off x="2876212" y="4261624"/>
                <a:ext cx="215575" cy="154357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2027 г.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B36EFC8-4AD9-6EC5-145A-4472AE3E441B}"/>
                  </a:ext>
                </a:extLst>
              </p:cNvPr>
              <p:cNvSpPr/>
              <p:nvPr/>
            </p:nvSpPr>
            <p:spPr>
              <a:xfrm>
                <a:off x="4036233" y="4261624"/>
                <a:ext cx="27" cy="121295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  <a:lumOff val="50000"/>
                    </a:srgbClr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2C37E04-9806-F4E2-A1FE-FD9B2D0F6FF5}"/>
                </a:ext>
              </a:extLst>
            </p:cNvPr>
            <p:cNvGrpSpPr/>
            <p:nvPr/>
          </p:nvGrpSpPr>
          <p:grpSpPr>
            <a:xfrm>
              <a:off x="5795745" y="2157547"/>
              <a:ext cx="4223371" cy="2259248"/>
              <a:chOff x="5703279" y="2157547"/>
              <a:chExt cx="4223371" cy="2259248"/>
            </a:xfrm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C565B079-73B5-5B2D-D005-EEFC6C85FFC4}"/>
                  </a:ext>
                </a:extLst>
              </p:cNvPr>
              <p:cNvGrpSpPr/>
              <p:nvPr/>
            </p:nvGrpSpPr>
            <p:grpSpPr>
              <a:xfrm>
                <a:off x="5703279" y="2168303"/>
                <a:ext cx="712800" cy="2248492"/>
                <a:chOff x="6355151" y="2150548"/>
                <a:chExt cx="712800" cy="2248492"/>
              </a:xfrm>
            </p:grpSpPr>
            <p:sp>
              <p:nvSpPr>
                <p:cNvPr id="17" name="Rounded Rectangle 9">
                  <a:extLst>
                    <a:ext uri="{FF2B5EF4-FFF2-40B4-BE49-F238E27FC236}">
                      <a16:creationId xmlns:a16="http://schemas.microsoft.com/office/drawing/2014/main" id="{52F2075F-BD79-5DFF-4671-CE913EE7647F}"/>
                    </a:ext>
                  </a:extLst>
                </p:cNvPr>
                <p:cNvSpPr/>
                <p:nvPr/>
              </p:nvSpPr>
              <p:spPr>
                <a:xfrm>
                  <a:off x="6355151" y="4353321"/>
                  <a:ext cx="712800" cy="45719"/>
                </a:xfrm>
                <a:prstGeom prst="roundRect">
                  <a:avLst/>
                </a:prstGeom>
                <a:solidFill>
                  <a:srgbClr val="E3B5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" name="Rectangle 22">
                  <a:extLst>
                    <a:ext uri="{FF2B5EF4-FFF2-40B4-BE49-F238E27FC236}">
                      <a16:creationId xmlns:a16="http://schemas.microsoft.com/office/drawing/2014/main" id="{5EDD1842-811D-AA12-F614-410D0FCB435D}"/>
                    </a:ext>
                  </a:extLst>
                </p:cNvPr>
                <p:cNvSpPr/>
                <p:nvPr/>
              </p:nvSpPr>
              <p:spPr>
                <a:xfrm>
                  <a:off x="6532795" y="2150548"/>
                  <a:ext cx="312586" cy="275717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600" b="1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116</a:t>
                  </a:r>
                  <a:endParaRPr kumimoji="0" lang="en-US" sz="1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4" name="Rectangle 22">
                <a:extLst>
                  <a:ext uri="{FF2B5EF4-FFF2-40B4-BE49-F238E27FC236}">
                    <a16:creationId xmlns:a16="http://schemas.microsoft.com/office/drawing/2014/main" id="{5C475580-F755-E909-F92C-8618306148EA}"/>
                  </a:ext>
                </a:extLst>
              </p:cNvPr>
              <p:cNvSpPr/>
              <p:nvPr/>
            </p:nvSpPr>
            <p:spPr>
              <a:xfrm>
                <a:off x="7196709" y="2167821"/>
                <a:ext cx="208391" cy="275717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22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" name="Rectangle 22">
                <a:extLst>
                  <a:ext uri="{FF2B5EF4-FFF2-40B4-BE49-F238E27FC236}">
                    <a16:creationId xmlns:a16="http://schemas.microsoft.com/office/drawing/2014/main" id="{FC538C52-6901-38BF-ACE1-5431985F09BE}"/>
                  </a:ext>
                </a:extLst>
              </p:cNvPr>
              <p:cNvSpPr/>
              <p:nvPr/>
            </p:nvSpPr>
            <p:spPr>
              <a:xfrm>
                <a:off x="8401468" y="2157547"/>
                <a:ext cx="312586" cy="275717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260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" name="Rectangle 22">
                <a:extLst>
                  <a:ext uri="{FF2B5EF4-FFF2-40B4-BE49-F238E27FC236}">
                    <a16:creationId xmlns:a16="http://schemas.microsoft.com/office/drawing/2014/main" id="{A6CF064B-6084-66BC-325F-11647C0E645F}"/>
                  </a:ext>
                </a:extLst>
              </p:cNvPr>
              <p:cNvSpPr/>
              <p:nvPr/>
            </p:nvSpPr>
            <p:spPr>
              <a:xfrm>
                <a:off x="9718259" y="2169522"/>
                <a:ext cx="208391" cy="275717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48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" name="Rectangle 22">
              <a:extLst>
                <a:ext uri="{FF2B5EF4-FFF2-40B4-BE49-F238E27FC236}">
                  <a16:creationId xmlns:a16="http://schemas.microsoft.com/office/drawing/2014/main" id="{A7F3271C-ACDE-3423-782D-6247F11B82A4}"/>
                </a:ext>
              </a:extLst>
            </p:cNvPr>
            <p:cNvSpPr/>
            <p:nvPr/>
          </p:nvSpPr>
          <p:spPr>
            <a:xfrm>
              <a:off x="5998448" y="4731744"/>
              <a:ext cx="274114" cy="24128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107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Google Shape;189;p18">
              <a:extLst>
                <a:ext uri="{FF2B5EF4-FFF2-40B4-BE49-F238E27FC236}">
                  <a16:creationId xmlns:a16="http://schemas.microsoft.com/office/drawing/2014/main" id="{7239144B-A2D1-5609-80F1-42F7C4A6BCFB}"/>
                </a:ext>
              </a:extLst>
            </p:cNvPr>
            <p:cNvSpPr/>
            <p:nvPr/>
          </p:nvSpPr>
          <p:spPr>
            <a:xfrm rot="16200000">
              <a:off x="6050252" y="3948454"/>
              <a:ext cx="196482" cy="740197"/>
            </a:xfrm>
            <a:prstGeom prst="homePlate">
              <a:avLst>
                <a:gd name="adj" fmla="val 50000"/>
              </a:avLst>
            </a:prstGeom>
            <a:solidFill>
              <a:srgbClr val="D6B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Google Shape;189;p18">
            <a:extLst>
              <a:ext uri="{FF2B5EF4-FFF2-40B4-BE49-F238E27FC236}">
                <a16:creationId xmlns:a16="http://schemas.microsoft.com/office/drawing/2014/main" id="{2ED6DF36-A083-8906-0C97-17DB58DA24CE}"/>
              </a:ext>
            </a:extLst>
          </p:cNvPr>
          <p:cNvSpPr/>
          <p:nvPr/>
        </p:nvSpPr>
        <p:spPr>
          <a:xfrm rot="16200000">
            <a:off x="7675323" y="4857203"/>
            <a:ext cx="151925" cy="738313"/>
          </a:xfrm>
          <a:prstGeom prst="homePlate">
            <a:avLst>
              <a:gd name="adj" fmla="val 50000"/>
            </a:avLst>
          </a:prstGeom>
          <a:solidFill>
            <a:srgbClr val="BC8D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sp>
        <p:nvSpPr>
          <p:cNvPr id="6" name="Google Shape;189;p18">
            <a:extLst>
              <a:ext uri="{FF2B5EF4-FFF2-40B4-BE49-F238E27FC236}">
                <a16:creationId xmlns:a16="http://schemas.microsoft.com/office/drawing/2014/main" id="{00D1F3FD-8FD7-2C96-7FEE-87C5E070EE10}"/>
              </a:ext>
            </a:extLst>
          </p:cNvPr>
          <p:cNvSpPr/>
          <p:nvPr/>
        </p:nvSpPr>
        <p:spPr>
          <a:xfrm rot="16200000">
            <a:off x="8917293" y="2471688"/>
            <a:ext cx="196482" cy="741600"/>
          </a:xfrm>
          <a:prstGeom prst="homePlate">
            <a:avLst>
              <a:gd name="adj" fmla="val 50000"/>
            </a:avLst>
          </a:prstGeom>
          <a:solidFill>
            <a:srgbClr val="BC8D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sp>
        <p:nvSpPr>
          <p:cNvPr id="7" name="Google Shape;189;p18">
            <a:extLst>
              <a:ext uri="{FF2B5EF4-FFF2-40B4-BE49-F238E27FC236}">
                <a16:creationId xmlns:a16="http://schemas.microsoft.com/office/drawing/2014/main" id="{B528D5D2-0D60-F70A-CF3A-C759FD1FBF42}"/>
              </a:ext>
            </a:extLst>
          </p:cNvPr>
          <p:cNvSpPr/>
          <p:nvPr/>
        </p:nvSpPr>
        <p:spPr>
          <a:xfrm rot="16200000">
            <a:off x="10157469" y="4686003"/>
            <a:ext cx="241285" cy="741600"/>
          </a:xfrm>
          <a:prstGeom prst="homePlate">
            <a:avLst>
              <a:gd name="adj" fmla="val 50000"/>
            </a:avLst>
          </a:prstGeom>
          <a:solidFill>
            <a:srgbClr val="BC8D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sp>
        <p:nvSpPr>
          <p:cNvPr id="39" name="Rectangle 22">
            <a:extLst>
              <a:ext uri="{FF2B5EF4-FFF2-40B4-BE49-F238E27FC236}">
                <a16:creationId xmlns:a16="http://schemas.microsoft.com/office/drawing/2014/main" id="{6AF63BD3-A925-677A-4969-E3B87725601E}"/>
              </a:ext>
            </a:extLst>
          </p:cNvPr>
          <p:cNvSpPr/>
          <p:nvPr/>
        </p:nvSpPr>
        <p:spPr>
          <a:xfrm>
            <a:off x="6438225" y="3945511"/>
            <a:ext cx="91372" cy="2412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E7E6E6">
                    <a:lumMod val="10000"/>
                  </a:srgbClr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9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" name="Frame 7">
            <a:extLst>
              <a:ext uri="{FF2B5EF4-FFF2-40B4-BE49-F238E27FC236}">
                <a16:creationId xmlns:a16="http://schemas.microsoft.com/office/drawing/2014/main" id="{E453EE67-E773-7C1D-666A-4D30999085D4}"/>
              </a:ext>
            </a:extLst>
          </p:cNvPr>
          <p:cNvSpPr/>
          <p:nvPr/>
        </p:nvSpPr>
        <p:spPr>
          <a:xfrm>
            <a:off x="1562756" y="3790481"/>
            <a:ext cx="3293756" cy="2477794"/>
          </a:xfrm>
          <a:prstGeom prst="frame">
            <a:avLst>
              <a:gd name="adj1" fmla="val 2959"/>
            </a:avLst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036542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0" grpId="0"/>
      <p:bldP spid="61" grpId="0"/>
      <p:bldP spid="58" grpId="0" animBg="1"/>
      <p:bldP spid="59" grpId="0" animBg="1"/>
      <p:bldP spid="62" grpId="0" animBg="1"/>
      <p:bldP spid="63" grpId="0" animBg="1"/>
      <p:bldP spid="5" grpId="0" animBg="1"/>
      <p:bldP spid="6" grpId="0" animBg="1"/>
      <p:bldP spid="7" grpId="0" animBg="1"/>
      <p:bldP spid="39" grpId="0"/>
      <p:bldP spid="4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43390" y="305287"/>
            <a:ext cx="11550983" cy="6247426"/>
            <a:chOff x="546005" y="754517"/>
            <a:chExt cx="8436310" cy="4073489"/>
          </a:xfrm>
          <a:gradFill>
            <a:gsLst>
              <a:gs pos="82000">
                <a:schemeClr val="bg1">
                  <a:alpha val="0"/>
                </a:schemeClr>
              </a:gs>
              <a:gs pos="99000">
                <a:schemeClr val="bg1">
                  <a:lumMod val="85000"/>
                </a:schemeClr>
              </a:gs>
            </a:gsLst>
            <a:lin ang="5400000" scaled="1"/>
          </a:gradFill>
        </p:grpSpPr>
        <p:grpSp>
          <p:nvGrpSpPr>
            <p:cNvPr id="66" name="Google Shape;888;p39"/>
            <p:cNvGrpSpPr/>
            <p:nvPr/>
          </p:nvGrpSpPr>
          <p:grpSpPr>
            <a:xfrm>
              <a:off x="546005" y="961463"/>
              <a:ext cx="8061587" cy="3866543"/>
              <a:chOff x="515667" y="1364331"/>
              <a:chExt cx="8061587" cy="945488"/>
            </a:xfrm>
            <a:grpFill/>
          </p:grpSpPr>
          <p:sp>
            <p:nvSpPr>
              <p:cNvPr id="67" name="Google Shape;889;p39"/>
              <p:cNvSpPr/>
              <p:nvPr/>
            </p:nvSpPr>
            <p:spPr>
              <a:xfrm>
                <a:off x="515667" y="1364331"/>
                <a:ext cx="8061587" cy="945488"/>
              </a:xfrm>
              <a:prstGeom prst="roundRect">
                <a:avLst>
                  <a:gd name="adj" fmla="val 2228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1400" dirty="0">
                  <a:ea typeface="Roboto" panose="020B0604020202020204" charset="0"/>
                </a:endParaRPr>
              </a:p>
            </p:txBody>
          </p:sp>
          <p:grpSp>
            <p:nvGrpSpPr>
              <p:cNvPr id="71" name="Google Shape;895;p39"/>
              <p:cNvGrpSpPr/>
              <p:nvPr/>
            </p:nvGrpSpPr>
            <p:grpSpPr>
              <a:xfrm>
                <a:off x="7011864" y="2002384"/>
                <a:ext cx="147133" cy="25741"/>
                <a:chOff x="-57868050" y="3494275"/>
                <a:chExt cx="130750" cy="22875"/>
              </a:xfrm>
              <a:grpFill/>
            </p:grpSpPr>
            <p:sp>
              <p:nvSpPr>
                <p:cNvPr id="80" name="Google Shape;899;p39"/>
                <p:cNvSpPr/>
                <p:nvPr/>
              </p:nvSpPr>
              <p:spPr>
                <a:xfrm>
                  <a:off x="-57868050" y="3494275"/>
                  <a:ext cx="18900" cy="2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" h="915" extrusionOk="0">
                      <a:moveTo>
                        <a:pt x="0" y="1"/>
                      </a:moveTo>
                      <a:lnTo>
                        <a:pt x="0" y="536"/>
                      </a:lnTo>
                      <a:lnTo>
                        <a:pt x="32" y="536"/>
                      </a:lnTo>
                      <a:cubicBezTo>
                        <a:pt x="32" y="757"/>
                        <a:pt x="189" y="914"/>
                        <a:pt x="410" y="914"/>
                      </a:cubicBezTo>
                      <a:cubicBezTo>
                        <a:pt x="599" y="914"/>
                        <a:pt x="756" y="757"/>
                        <a:pt x="756" y="536"/>
                      </a:cubicBezTo>
                      <a:lnTo>
                        <a:pt x="756" y="473"/>
                      </a:lnTo>
                      <a:cubicBezTo>
                        <a:pt x="473" y="347"/>
                        <a:pt x="252" y="158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>
                    <a:ea typeface="Roboto" panose="020B0604020202020204" charset="0"/>
                  </a:endParaRPr>
                </a:p>
              </p:txBody>
            </p:sp>
            <p:sp>
              <p:nvSpPr>
                <p:cNvPr id="81" name="Google Shape;900;p39"/>
                <p:cNvSpPr/>
                <p:nvPr/>
              </p:nvSpPr>
              <p:spPr>
                <a:xfrm>
                  <a:off x="-57755425" y="3494275"/>
                  <a:ext cx="18125" cy="2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915" extrusionOk="0">
                      <a:moveTo>
                        <a:pt x="725" y="1"/>
                      </a:moveTo>
                      <a:cubicBezTo>
                        <a:pt x="504" y="190"/>
                        <a:pt x="252" y="347"/>
                        <a:pt x="0" y="473"/>
                      </a:cubicBezTo>
                      <a:lnTo>
                        <a:pt x="0" y="536"/>
                      </a:lnTo>
                      <a:lnTo>
                        <a:pt x="32" y="536"/>
                      </a:lnTo>
                      <a:cubicBezTo>
                        <a:pt x="32" y="757"/>
                        <a:pt x="189" y="914"/>
                        <a:pt x="378" y="914"/>
                      </a:cubicBezTo>
                      <a:cubicBezTo>
                        <a:pt x="567" y="914"/>
                        <a:pt x="725" y="757"/>
                        <a:pt x="725" y="536"/>
                      </a:cubicBezTo>
                      <a:lnTo>
                        <a:pt x="725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>
                    <a:ea typeface="Roboto" panose="020B0604020202020204" charset="0"/>
                  </a:endParaRPr>
                </a:p>
              </p:txBody>
            </p:sp>
          </p:grpSp>
        </p:grpSp>
        <p:sp>
          <p:nvSpPr>
            <p:cNvPr id="53" name="Rectangle 34"/>
            <p:cNvSpPr/>
            <p:nvPr/>
          </p:nvSpPr>
          <p:spPr>
            <a:xfrm>
              <a:off x="8041502" y="2905581"/>
              <a:ext cx="901844" cy="50588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ru-RU" sz="1200" dirty="0">
                  <a:solidFill>
                    <a:schemeClr val="tx1"/>
                  </a:solidFill>
                  <a:ea typeface="Roboto" panose="020B0604020202020204" charset="0"/>
                  <a:cs typeface="Times New Roman" panose="02020603050405020304" pitchFamily="18" charset="0"/>
                </a:rPr>
                <a:t>1,4</a:t>
              </a:r>
            </a:p>
          </p:txBody>
        </p:sp>
        <p:grpSp>
          <p:nvGrpSpPr>
            <p:cNvPr id="75" name="Группа 74"/>
            <p:cNvGrpSpPr/>
            <p:nvPr/>
          </p:nvGrpSpPr>
          <p:grpSpPr>
            <a:xfrm>
              <a:off x="556632" y="754517"/>
              <a:ext cx="8425683" cy="3748500"/>
              <a:chOff x="742669" y="1063336"/>
              <a:chExt cx="11263222" cy="5010889"/>
            </a:xfrm>
            <a:grpFill/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7993266" y="1885501"/>
                <a:ext cx="3832799" cy="677980"/>
                <a:chOff x="7993266" y="1885501"/>
                <a:chExt cx="3832799" cy="677980"/>
              </a:xfrm>
              <a:grpFill/>
            </p:grpSpPr>
            <p:sp>
              <p:nvSpPr>
                <p:cNvPr id="38" name="Rectangle 34"/>
                <p:cNvSpPr/>
                <p:nvPr/>
              </p:nvSpPr>
              <p:spPr>
                <a:xfrm>
                  <a:off x="7993266" y="1885501"/>
                  <a:ext cx="1202459" cy="674518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200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162,5</a:t>
                  </a:r>
                </a:p>
              </p:txBody>
            </p:sp>
            <p:sp>
              <p:nvSpPr>
                <p:cNvPr id="39" name="Rectangle 34"/>
                <p:cNvSpPr/>
                <p:nvPr/>
              </p:nvSpPr>
              <p:spPr>
                <a:xfrm>
                  <a:off x="9404480" y="1888963"/>
                  <a:ext cx="1202459" cy="674518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200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539,0</a:t>
                  </a:r>
                </a:p>
              </p:txBody>
            </p:sp>
            <p:sp>
              <p:nvSpPr>
                <p:cNvPr id="40" name="Rectangle 34"/>
                <p:cNvSpPr/>
                <p:nvPr/>
              </p:nvSpPr>
              <p:spPr>
                <a:xfrm>
                  <a:off x="10623606" y="1887804"/>
                  <a:ext cx="1202459" cy="674518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200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1037,5</a:t>
                  </a:r>
                </a:p>
              </p:txBody>
            </p:sp>
          </p:grpSp>
          <p:cxnSp>
            <p:nvCxnSpPr>
              <p:cNvPr id="6" name="Прямая соединительная линия 5"/>
              <p:cNvCxnSpPr/>
              <p:nvPr/>
            </p:nvCxnSpPr>
            <p:spPr>
              <a:xfrm flipV="1">
                <a:off x="863029" y="3133618"/>
                <a:ext cx="10417996" cy="10811"/>
              </a:xfrm>
              <a:prstGeom prst="line">
                <a:avLst/>
              </a:prstGeom>
              <a:grpFill/>
              <a:ln w="28575" cmpd="thickThin">
                <a:solidFill>
                  <a:schemeClr val="bg1">
                    <a:lumMod val="75000"/>
                  </a:schemeClr>
                </a:solidFill>
              </a:ln>
              <a:effectLst>
                <a:outerShdw blurRad="63500" sx="70000" sy="70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859310" y="4317173"/>
                <a:ext cx="10417996" cy="7804"/>
              </a:xfrm>
              <a:prstGeom prst="line">
                <a:avLst/>
              </a:prstGeom>
              <a:grpFill/>
              <a:ln w="28575" cmpd="thickThin">
                <a:solidFill>
                  <a:schemeClr val="bg1">
                    <a:lumMod val="75000"/>
                  </a:schemeClr>
                </a:solidFill>
              </a:ln>
              <a:effectLst>
                <a:outerShdw blurRad="63500" sx="70000" sy="70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859308" y="4907101"/>
                <a:ext cx="10417996" cy="30583"/>
              </a:xfrm>
              <a:prstGeom prst="line">
                <a:avLst/>
              </a:prstGeom>
              <a:grpFill/>
              <a:ln w="28575" cmpd="thickThin">
                <a:solidFill>
                  <a:schemeClr val="bg1">
                    <a:lumMod val="75000"/>
                  </a:schemeClr>
                </a:solidFill>
              </a:ln>
              <a:effectLst>
                <a:outerShdw blurRad="63500" sx="70000" sy="70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859310" y="4011850"/>
                <a:ext cx="10417997" cy="7389"/>
              </a:xfrm>
              <a:prstGeom prst="line">
                <a:avLst/>
              </a:prstGeom>
              <a:grpFill/>
              <a:ln w="28575" cmpd="thickThin">
                <a:solidFill>
                  <a:schemeClr val="bg1">
                    <a:lumMod val="75000"/>
                  </a:schemeClr>
                </a:solidFill>
              </a:ln>
              <a:effectLst>
                <a:outerShdw blurRad="63500" sx="70000" sy="70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859308" y="4596281"/>
                <a:ext cx="10417998" cy="29801"/>
              </a:xfrm>
              <a:prstGeom prst="line">
                <a:avLst/>
              </a:prstGeom>
              <a:grpFill/>
              <a:ln w="28575" cmpd="thickThin">
                <a:solidFill>
                  <a:schemeClr val="bg1">
                    <a:lumMod val="75000"/>
                  </a:schemeClr>
                </a:solidFill>
              </a:ln>
              <a:effectLst>
                <a:outerShdw blurRad="63500" sx="70000" sy="70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34"/>
              <p:cNvSpPr/>
              <p:nvPr/>
            </p:nvSpPr>
            <p:spPr>
              <a:xfrm>
                <a:off x="7891192" y="1063339"/>
                <a:ext cx="1202459" cy="6745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600" b="1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2025 г.</a:t>
                </a:r>
              </a:p>
            </p:txBody>
          </p:sp>
          <p:sp>
            <p:nvSpPr>
              <p:cNvPr id="26" name="Rectangle 34"/>
              <p:cNvSpPr/>
              <p:nvPr/>
            </p:nvSpPr>
            <p:spPr>
              <a:xfrm>
                <a:off x="9270667" y="1063336"/>
                <a:ext cx="1202459" cy="6745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600" b="1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2026 г.</a:t>
                </a:r>
              </a:p>
            </p:txBody>
          </p:sp>
          <p:sp>
            <p:nvSpPr>
              <p:cNvPr id="28" name="Rectangle 34"/>
              <p:cNvSpPr/>
              <p:nvPr/>
            </p:nvSpPr>
            <p:spPr>
              <a:xfrm>
                <a:off x="10606200" y="1070523"/>
                <a:ext cx="1202459" cy="6745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600" b="1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2027 г.</a:t>
                </a:r>
              </a:p>
            </p:txBody>
          </p:sp>
          <p:sp>
            <p:nvSpPr>
              <p:cNvPr id="29" name="Rectangle 34"/>
              <p:cNvSpPr/>
              <p:nvPr/>
            </p:nvSpPr>
            <p:spPr>
              <a:xfrm>
                <a:off x="742669" y="1903576"/>
                <a:ext cx="6602451" cy="30703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600" b="1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Субсидии бюджетам бюджетной системы Российской Федерации (межбюджетные субсидии)</a:t>
                </a:r>
              </a:p>
            </p:txBody>
          </p:sp>
          <p:sp>
            <p:nvSpPr>
              <p:cNvPr id="32" name="Rectangle 34"/>
              <p:cNvSpPr/>
              <p:nvPr/>
            </p:nvSpPr>
            <p:spPr>
              <a:xfrm>
                <a:off x="920580" y="3327433"/>
                <a:ext cx="6304850" cy="6745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в целях софинансирования расходных обязательств, возникающих при реализации мероприятий, направленных на создание современной инфраструктуры для отдыха детей и их оздоровления путем возведения некапитальных строений, сооружений (быстровозводимых конструкций), а также при проведении капитального ремонта объектов инфраструктуры организаций отдыха детей и их оздоровления</a:t>
                </a:r>
              </a:p>
            </p:txBody>
          </p:sp>
          <p:sp>
            <p:nvSpPr>
              <p:cNvPr id="43" name="Rectangle 34"/>
              <p:cNvSpPr/>
              <p:nvPr/>
            </p:nvSpPr>
            <p:spPr>
              <a:xfrm>
                <a:off x="8108379" y="3016354"/>
                <a:ext cx="1202459" cy="6745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44" name="Rectangle 34"/>
              <p:cNvSpPr/>
              <p:nvPr/>
            </p:nvSpPr>
            <p:spPr>
              <a:xfrm>
                <a:off x="9505390" y="2999087"/>
                <a:ext cx="1202459" cy="6745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5,6</a:t>
                </a:r>
              </a:p>
            </p:txBody>
          </p:sp>
          <p:sp>
            <p:nvSpPr>
              <p:cNvPr id="45" name="Rectangle 34"/>
              <p:cNvSpPr/>
              <p:nvPr/>
            </p:nvSpPr>
            <p:spPr>
              <a:xfrm>
                <a:off x="10798101" y="3000044"/>
                <a:ext cx="1202459" cy="6745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47" name="Rectangle 34"/>
              <p:cNvSpPr/>
              <p:nvPr/>
            </p:nvSpPr>
            <p:spPr>
              <a:xfrm>
                <a:off x="8066484" y="3597486"/>
                <a:ext cx="1202459" cy="6745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14,2</a:t>
                </a:r>
              </a:p>
            </p:txBody>
          </p:sp>
          <p:sp>
            <p:nvSpPr>
              <p:cNvPr id="48" name="Rectangle 34"/>
              <p:cNvSpPr/>
              <p:nvPr/>
            </p:nvSpPr>
            <p:spPr>
              <a:xfrm>
                <a:off x="9478914" y="3598496"/>
                <a:ext cx="1202459" cy="6745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15,0</a:t>
                </a:r>
              </a:p>
            </p:txBody>
          </p:sp>
          <p:sp>
            <p:nvSpPr>
              <p:cNvPr id="49" name="Rectangle 34"/>
              <p:cNvSpPr/>
              <p:nvPr/>
            </p:nvSpPr>
            <p:spPr>
              <a:xfrm>
                <a:off x="10695917" y="3589010"/>
                <a:ext cx="1202459" cy="6745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15,0</a:t>
                </a:r>
              </a:p>
            </p:txBody>
          </p:sp>
          <p:sp>
            <p:nvSpPr>
              <p:cNvPr id="51" name="Rectangle 34"/>
              <p:cNvSpPr/>
              <p:nvPr/>
            </p:nvSpPr>
            <p:spPr>
              <a:xfrm>
                <a:off x="8105717" y="3934744"/>
                <a:ext cx="1202459" cy="6745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1,2</a:t>
                </a:r>
              </a:p>
            </p:txBody>
          </p:sp>
          <p:sp>
            <p:nvSpPr>
              <p:cNvPr id="52" name="Rectangle 34"/>
              <p:cNvSpPr/>
              <p:nvPr/>
            </p:nvSpPr>
            <p:spPr>
              <a:xfrm>
                <a:off x="9533743" y="3931777"/>
                <a:ext cx="1202459" cy="6745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1,3</a:t>
                </a:r>
              </a:p>
            </p:txBody>
          </p:sp>
          <p:sp>
            <p:nvSpPr>
              <p:cNvPr id="55" name="Rectangle 34"/>
              <p:cNvSpPr/>
              <p:nvPr/>
            </p:nvSpPr>
            <p:spPr>
              <a:xfrm>
                <a:off x="8006666" y="4511350"/>
                <a:ext cx="1202459" cy="6745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309,9</a:t>
                </a:r>
              </a:p>
            </p:txBody>
          </p:sp>
          <p:sp>
            <p:nvSpPr>
              <p:cNvPr id="56" name="Rectangle 34"/>
              <p:cNvSpPr/>
              <p:nvPr/>
            </p:nvSpPr>
            <p:spPr>
              <a:xfrm>
                <a:off x="9580761" y="4507426"/>
                <a:ext cx="1202459" cy="6745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57" name="Rectangle 34"/>
              <p:cNvSpPr/>
              <p:nvPr/>
            </p:nvSpPr>
            <p:spPr>
              <a:xfrm>
                <a:off x="10789515" y="4521321"/>
                <a:ext cx="1202459" cy="6745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59" name="Rectangle 34"/>
              <p:cNvSpPr/>
              <p:nvPr/>
            </p:nvSpPr>
            <p:spPr>
              <a:xfrm>
                <a:off x="7993871" y="4960399"/>
                <a:ext cx="1202459" cy="6745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177,4</a:t>
                </a:r>
              </a:p>
            </p:txBody>
          </p:sp>
          <p:sp>
            <p:nvSpPr>
              <p:cNvPr id="60" name="Rectangle 34"/>
              <p:cNvSpPr/>
              <p:nvPr/>
            </p:nvSpPr>
            <p:spPr>
              <a:xfrm>
                <a:off x="9463346" y="4970334"/>
                <a:ext cx="1202459" cy="6745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203,3</a:t>
                </a:r>
              </a:p>
            </p:txBody>
          </p:sp>
          <p:sp>
            <p:nvSpPr>
              <p:cNvPr id="61" name="Rectangle 34"/>
              <p:cNvSpPr/>
              <p:nvPr/>
            </p:nvSpPr>
            <p:spPr>
              <a:xfrm>
                <a:off x="10803432" y="4970978"/>
                <a:ext cx="1202459" cy="6745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63" name="Rectangle 34"/>
              <p:cNvSpPr/>
              <p:nvPr/>
            </p:nvSpPr>
            <p:spPr>
              <a:xfrm>
                <a:off x="8080691" y="5399707"/>
                <a:ext cx="1202459" cy="6745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6,9</a:t>
                </a:r>
              </a:p>
            </p:txBody>
          </p:sp>
          <p:sp>
            <p:nvSpPr>
              <p:cNvPr id="64" name="Rectangle 34"/>
              <p:cNvSpPr/>
              <p:nvPr/>
            </p:nvSpPr>
            <p:spPr>
              <a:xfrm>
                <a:off x="9551998" y="5389214"/>
                <a:ext cx="1202459" cy="6745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6,9</a:t>
                </a:r>
              </a:p>
            </p:txBody>
          </p:sp>
          <p:sp>
            <p:nvSpPr>
              <p:cNvPr id="65" name="Rectangle 34"/>
              <p:cNvSpPr/>
              <p:nvPr/>
            </p:nvSpPr>
            <p:spPr>
              <a:xfrm>
                <a:off x="10765838" y="5395721"/>
                <a:ext cx="1202459" cy="6745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6,9</a:t>
                </a:r>
              </a:p>
            </p:txBody>
          </p:sp>
          <p:cxnSp>
            <p:nvCxnSpPr>
              <p:cNvPr id="72" name="Прямая соединительная линия 71"/>
              <p:cNvCxnSpPr/>
              <p:nvPr/>
            </p:nvCxnSpPr>
            <p:spPr>
              <a:xfrm>
                <a:off x="859308" y="5762645"/>
                <a:ext cx="10417996" cy="30583"/>
              </a:xfrm>
              <a:prstGeom prst="line">
                <a:avLst/>
              </a:prstGeom>
              <a:grpFill/>
              <a:ln w="28575" cmpd="thickThin">
                <a:solidFill>
                  <a:schemeClr val="bg1">
                    <a:lumMod val="75000"/>
                  </a:schemeClr>
                </a:solidFill>
              </a:ln>
              <a:effectLst>
                <a:outerShdw blurRad="63500" sx="70000" sy="70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Прямая соединительная линия 72"/>
              <p:cNvCxnSpPr/>
              <p:nvPr/>
            </p:nvCxnSpPr>
            <p:spPr>
              <a:xfrm>
                <a:off x="859308" y="5212894"/>
                <a:ext cx="10417996" cy="30583"/>
              </a:xfrm>
              <a:prstGeom prst="line">
                <a:avLst/>
              </a:prstGeom>
              <a:grpFill/>
              <a:ln w="28575" cmpd="thickThin">
                <a:solidFill>
                  <a:schemeClr val="bg1">
                    <a:lumMod val="75000"/>
                  </a:schemeClr>
                </a:solidFill>
              </a:ln>
              <a:effectLst>
                <a:outerShdw blurRad="63500" sx="70000" sy="70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" name="Прямая соединительная линия 2">
                <a:extLst>
                  <a:ext uri="{FF2B5EF4-FFF2-40B4-BE49-F238E27FC236}">
                    <a16:creationId xmlns:a16="http://schemas.microsoft.com/office/drawing/2014/main" id="{15FAD278-CB3C-A503-6933-B5E4CB7B2E23}"/>
                  </a:ext>
                </a:extLst>
              </p:cNvPr>
              <p:cNvCxnSpPr/>
              <p:nvPr/>
            </p:nvCxnSpPr>
            <p:spPr>
              <a:xfrm flipV="1">
                <a:off x="859314" y="1748528"/>
                <a:ext cx="10417996" cy="10811"/>
              </a:xfrm>
              <a:prstGeom prst="line">
                <a:avLst/>
              </a:prstGeom>
              <a:grpFill/>
              <a:ln w="28575" cmpd="thickThin">
                <a:solidFill>
                  <a:schemeClr val="bg1">
                    <a:lumMod val="75000"/>
                  </a:schemeClr>
                </a:solidFill>
              </a:ln>
              <a:effectLst>
                <a:outerShdw blurRad="63500" sx="70000" sy="70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id="{56A02022-0299-67BF-2736-5FC206E985EF}"/>
                  </a:ext>
                </a:extLst>
              </p:cNvPr>
              <p:cNvCxnSpPr/>
              <p:nvPr/>
            </p:nvCxnSpPr>
            <p:spPr>
              <a:xfrm>
                <a:off x="859314" y="2173378"/>
                <a:ext cx="10417996" cy="7804"/>
              </a:xfrm>
              <a:prstGeom prst="line">
                <a:avLst/>
              </a:prstGeom>
              <a:grpFill/>
              <a:ln w="28575" cmpd="thickThin">
                <a:solidFill>
                  <a:schemeClr val="bg1">
                    <a:lumMod val="75000"/>
                  </a:schemeClr>
                </a:solidFill>
              </a:ln>
              <a:effectLst>
                <a:outerShdw blurRad="63500" sx="70000" sy="70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Прямая соединительная линия 4">
                <a:extLst>
                  <a:ext uri="{FF2B5EF4-FFF2-40B4-BE49-F238E27FC236}">
                    <a16:creationId xmlns:a16="http://schemas.microsoft.com/office/drawing/2014/main" id="{1DD91911-C31F-5D95-AF99-3715FE7AC879}"/>
                  </a:ext>
                </a:extLst>
              </p:cNvPr>
              <p:cNvCxnSpPr/>
              <p:nvPr/>
            </p:nvCxnSpPr>
            <p:spPr>
              <a:xfrm flipV="1">
                <a:off x="859313" y="2690994"/>
                <a:ext cx="10417996" cy="10811"/>
              </a:xfrm>
              <a:prstGeom prst="line">
                <a:avLst/>
              </a:prstGeom>
              <a:grpFill/>
              <a:ln w="28575" cmpd="thickThin">
                <a:solidFill>
                  <a:schemeClr val="bg1">
                    <a:lumMod val="75000"/>
                  </a:schemeClr>
                </a:solidFill>
              </a:ln>
              <a:effectLst>
                <a:outerShdw blurRad="63500" sx="70000" sy="70000" algn="ctr" rotWithShape="0">
                  <a:prstClr val="black">
                    <a:alpha val="6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Rectangle 34">
                <a:extLst>
                  <a:ext uri="{FF2B5EF4-FFF2-40B4-BE49-F238E27FC236}">
                    <a16:creationId xmlns:a16="http://schemas.microsoft.com/office/drawing/2014/main" id="{4D8B05F1-EFAE-F54F-CC95-7BF45F4431AE}"/>
                  </a:ext>
                </a:extLst>
              </p:cNvPr>
              <p:cNvSpPr/>
              <p:nvPr/>
            </p:nvSpPr>
            <p:spPr>
              <a:xfrm>
                <a:off x="937459" y="2420562"/>
                <a:ext cx="6304850" cy="67451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</a:r>
              </a:p>
            </p:txBody>
          </p:sp>
          <p:sp>
            <p:nvSpPr>
              <p:cNvPr id="69" name="Rectangle 34">
                <a:extLst>
                  <a:ext uri="{FF2B5EF4-FFF2-40B4-BE49-F238E27FC236}">
                    <a16:creationId xmlns:a16="http://schemas.microsoft.com/office/drawing/2014/main" id="{1A16A26A-BFB5-FF75-2580-E87049D25A4A}"/>
                  </a:ext>
                </a:extLst>
              </p:cNvPr>
              <p:cNvSpPr/>
              <p:nvPr/>
            </p:nvSpPr>
            <p:spPr>
              <a:xfrm>
                <a:off x="914982" y="4304131"/>
                <a:ext cx="6304850" cy="262903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на поддержку отрасли культуры</a:t>
                </a:r>
              </a:p>
            </p:txBody>
          </p:sp>
          <p:sp>
            <p:nvSpPr>
              <p:cNvPr id="70" name="Rectangle 34">
                <a:extLst>
                  <a:ext uri="{FF2B5EF4-FFF2-40B4-BE49-F238E27FC236}">
                    <a16:creationId xmlns:a16="http://schemas.microsoft.com/office/drawing/2014/main" id="{4163D010-5E06-E05F-4626-FF5C7B782B82}"/>
                  </a:ext>
                </a:extLst>
              </p:cNvPr>
              <p:cNvSpPr/>
              <p:nvPr/>
            </p:nvSpPr>
            <p:spPr>
              <a:xfrm>
                <a:off x="914982" y="4019975"/>
                <a:ext cx="6304850" cy="260283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на реализацию мероприятий по обеспечению жильем молодых семей</a:t>
                </a:r>
              </a:p>
            </p:txBody>
          </p:sp>
        </p:grpSp>
      </p:grpSp>
      <p:sp>
        <p:nvSpPr>
          <p:cNvPr id="88" name="Rectangle 34"/>
          <p:cNvSpPr/>
          <p:nvPr/>
        </p:nvSpPr>
        <p:spPr>
          <a:xfrm>
            <a:off x="1747102" y="94666"/>
            <a:ext cx="11468549" cy="46435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3000" b="1" dirty="0">
                <a:solidFill>
                  <a:schemeClr val="dk1"/>
                </a:solidFill>
                <a:ea typeface="Roboto" panose="020B0604020202020204" charset="0"/>
              </a:rPr>
              <a:t>Объем субсидий в местный бюджет, </a:t>
            </a:r>
            <a:r>
              <a:rPr lang="ru-RU" sz="3000" b="1" dirty="0">
                <a:solidFill>
                  <a:schemeClr val="tx1"/>
                </a:solidFill>
                <a:ea typeface="Roboto" panose="020B0604020202020204" charset="0"/>
                <a:cs typeface="Times New Roman" panose="02020603050405020304" pitchFamily="18" charset="0"/>
              </a:rPr>
              <a:t>млн руб.</a:t>
            </a:r>
            <a:endParaRPr lang="ru-RU" sz="3467" b="1" spc="-151" dirty="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8" name="Rectangle 34">
            <a:extLst>
              <a:ext uri="{FF2B5EF4-FFF2-40B4-BE49-F238E27FC236}">
                <a16:creationId xmlns:a16="http://schemas.microsoft.com/office/drawing/2014/main" id="{088118ED-7850-271C-1908-84A39AA019CD}"/>
              </a:ext>
            </a:extLst>
          </p:cNvPr>
          <p:cNvSpPr/>
          <p:nvPr/>
        </p:nvSpPr>
        <p:spPr>
          <a:xfrm>
            <a:off x="783832" y="1603531"/>
            <a:ext cx="6457788" cy="77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200" dirty="0">
                <a:solidFill>
                  <a:schemeClr val="tx1"/>
                </a:solidFill>
                <a:ea typeface="Roboto" panose="020B0604020202020204" charset="0"/>
                <a:cs typeface="Times New Roman" panose="02020603050405020304" pitchFamily="18" charset="0"/>
              </a:rPr>
              <a:t>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				</a:t>
            </a:r>
          </a:p>
        </p:txBody>
      </p:sp>
      <p:sp>
        <p:nvSpPr>
          <p:cNvPr id="9" name="Rectangle 34">
            <a:extLst>
              <a:ext uri="{FF2B5EF4-FFF2-40B4-BE49-F238E27FC236}">
                <a16:creationId xmlns:a16="http://schemas.microsoft.com/office/drawing/2014/main" id="{1A175FD6-CCD9-B8AE-1DE7-3983BBF8985F}"/>
              </a:ext>
            </a:extLst>
          </p:cNvPr>
          <p:cNvSpPr/>
          <p:nvPr/>
        </p:nvSpPr>
        <p:spPr>
          <a:xfrm>
            <a:off x="766544" y="4315746"/>
            <a:ext cx="6457788" cy="34365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200" dirty="0">
                <a:solidFill>
                  <a:schemeClr val="tx1"/>
                </a:solidFill>
                <a:ea typeface="Roboto" panose="020B0604020202020204" charset="0"/>
                <a:cs typeface="Times New Roman" panose="02020603050405020304" pitchFamily="18" charset="0"/>
              </a:rPr>
              <a:t>на реализацию программ формирования современной городской среды</a:t>
            </a:r>
          </a:p>
        </p:txBody>
      </p:sp>
      <p:sp>
        <p:nvSpPr>
          <p:cNvPr id="13" name="Rectangle 34">
            <a:extLst>
              <a:ext uri="{FF2B5EF4-FFF2-40B4-BE49-F238E27FC236}">
                <a16:creationId xmlns:a16="http://schemas.microsoft.com/office/drawing/2014/main" id="{8AF0E2CF-9A03-BD3E-CF2D-5CBD97F5C37D}"/>
              </a:ext>
            </a:extLst>
          </p:cNvPr>
          <p:cNvSpPr/>
          <p:nvPr/>
        </p:nvSpPr>
        <p:spPr>
          <a:xfrm>
            <a:off x="760810" y="4720322"/>
            <a:ext cx="6457788" cy="2821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200" dirty="0">
                <a:solidFill>
                  <a:schemeClr val="tx1"/>
                </a:solidFill>
                <a:ea typeface="Roboto" panose="020B0604020202020204" charset="0"/>
                <a:cs typeface="Times New Roman" panose="02020603050405020304" pitchFamily="18" charset="0"/>
              </a:rPr>
              <a:t>на реализацию мероприятий по модернизации школьных систем образования</a:t>
            </a:r>
          </a:p>
        </p:txBody>
      </p:sp>
      <p:sp>
        <p:nvSpPr>
          <p:cNvPr id="14" name="Rectangle 34">
            <a:extLst>
              <a:ext uri="{FF2B5EF4-FFF2-40B4-BE49-F238E27FC236}">
                <a16:creationId xmlns:a16="http://schemas.microsoft.com/office/drawing/2014/main" id="{DB714F97-09D8-EB33-FF27-9762179076D0}"/>
              </a:ext>
            </a:extLst>
          </p:cNvPr>
          <p:cNvSpPr/>
          <p:nvPr/>
        </p:nvSpPr>
        <p:spPr>
          <a:xfrm>
            <a:off x="760810" y="5100194"/>
            <a:ext cx="6457788" cy="60942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200" dirty="0">
                <a:solidFill>
                  <a:schemeClr val="tx1"/>
                </a:solidFill>
                <a:ea typeface="Roboto" panose="020B0604020202020204" charset="0"/>
                <a:cs typeface="Times New Roman" panose="02020603050405020304" pitchFamily="18" charset="0"/>
              </a:rPr>
              <a:t>на софинансирование создания (реконструкции) объектов спортивной инфраструктуры массового спорта на основании соглашений о государственно-частном (муниципально-частном) партнерстве или концессионных соглашений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B887C453-2792-6665-99DA-12D21C37DF83}"/>
              </a:ext>
            </a:extLst>
          </p:cNvPr>
          <p:cNvCxnSpPr/>
          <p:nvPr/>
        </p:nvCxnSpPr>
        <p:spPr>
          <a:xfrm>
            <a:off x="703785" y="6048565"/>
            <a:ext cx="10670707" cy="35088"/>
          </a:xfrm>
          <a:prstGeom prst="line">
            <a:avLst/>
          </a:prstGeom>
          <a:ln w="28575" cmpd="thickThin">
            <a:solidFill>
              <a:schemeClr val="bg1">
                <a:lumMod val="75000"/>
              </a:schemeClr>
            </a:solidFill>
          </a:ln>
          <a:effectLst>
            <a:outerShdw blurRad="63500" sx="70000" sy="70000" algn="ctr" rotWithShape="0">
              <a:prstClr val="black">
                <a:alpha val="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4">
            <a:extLst>
              <a:ext uri="{FF2B5EF4-FFF2-40B4-BE49-F238E27FC236}">
                <a16:creationId xmlns:a16="http://schemas.microsoft.com/office/drawing/2014/main" id="{9F711BE2-6BE7-ACC2-A9A7-B71206BA0B84}"/>
              </a:ext>
            </a:extLst>
          </p:cNvPr>
          <p:cNvSpPr/>
          <p:nvPr/>
        </p:nvSpPr>
        <p:spPr>
          <a:xfrm>
            <a:off x="774223" y="5730846"/>
            <a:ext cx="6457788" cy="2821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200" dirty="0">
                <a:solidFill>
                  <a:schemeClr val="tx1"/>
                </a:solidFill>
                <a:ea typeface="Roboto" panose="020B0604020202020204" charset="0"/>
                <a:cs typeface="Times New Roman" panose="02020603050405020304" pitchFamily="18" charset="0"/>
              </a:rPr>
              <a:t>на финансовое обеспечение отдельных полномочий</a:t>
            </a:r>
          </a:p>
        </p:txBody>
      </p:sp>
      <p:sp>
        <p:nvSpPr>
          <p:cNvPr id="21" name="Rectangle 34">
            <a:extLst>
              <a:ext uri="{FF2B5EF4-FFF2-40B4-BE49-F238E27FC236}">
                <a16:creationId xmlns:a16="http://schemas.microsoft.com/office/drawing/2014/main" id="{9D314F02-6FD2-3A0A-3EA5-C78DD7F45560}"/>
              </a:ext>
            </a:extLst>
          </p:cNvPr>
          <p:cNvSpPr/>
          <p:nvPr/>
        </p:nvSpPr>
        <p:spPr>
          <a:xfrm>
            <a:off x="783832" y="6027000"/>
            <a:ext cx="6457788" cy="2821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200" dirty="0">
                <a:solidFill>
                  <a:schemeClr val="tx1"/>
                </a:solidFill>
                <a:ea typeface="Roboto" panose="020B0604020202020204" charset="0"/>
                <a:cs typeface="Times New Roman" panose="02020603050405020304" pitchFamily="18" charset="0"/>
              </a:rPr>
              <a:t>прочие субсидии бюджетам городских округов</a:t>
            </a:r>
          </a:p>
        </p:txBody>
      </p:sp>
      <p:sp>
        <p:nvSpPr>
          <p:cNvPr id="58" name="Rectangle 34">
            <a:extLst>
              <a:ext uri="{FF2B5EF4-FFF2-40B4-BE49-F238E27FC236}">
                <a16:creationId xmlns:a16="http://schemas.microsoft.com/office/drawing/2014/main" id="{01D9F6E9-EA92-43F9-A3C0-B6FB2B760658}"/>
              </a:ext>
            </a:extLst>
          </p:cNvPr>
          <p:cNvSpPr/>
          <p:nvPr/>
        </p:nvSpPr>
        <p:spPr>
          <a:xfrm>
            <a:off x="7987349" y="1805400"/>
            <a:ext cx="1231627" cy="77387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tx1"/>
                </a:solidFill>
                <a:ea typeface="Roboto" panose="020B0604020202020204" charset="0"/>
                <a:cs typeface="Times New Roman" panose="02020603050405020304" pitchFamily="18" charset="0"/>
              </a:rPr>
              <a:t>186,0</a:t>
            </a:r>
          </a:p>
        </p:txBody>
      </p:sp>
      <p:sp>
        <p:nvSpPr>
          <p:cNvPr id="62" name="Rectangle 34">
            <a:extLst>
              <a:ext uri="{FF2B5EF4-FFF2-40B4-BE49-F238E27FC236}">
                <a16:creationId xmlns:a16="http://schemas.microsoft.com/office/drawing/2014/main" id="{1C5EF13C-D0F8-4ADC-BEAC-72B6EFC6EBE3}"/>
              </a:ext>
            </a:extLst>
          </p:cNvPr>
          <p:cNvSpPr/>
          <p:nvPr/>
        </p:nvSpPr>
        <p:spPr>
          <a:xfrm>
            <a:off x="9432798" y="1800579"/>
            <a:ext cx="1231627" cy="77387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tx1"/>
                </a:solidFill>
                <a:ea typeface="Roboto" panose="020B0604020202020204" charset="0"/>
                <a:cs typeface="Times New Roman" panose="02020603050405020304" pitchFamily="18" charset="0"/>
              </a:rPr>
              <a:t>167,8</a:t>
            </a:r>
          </a:p>
        </p:txBody>
      </p:sp>
      <p:sp>
        <p:nvSpPr>
          <p:cNvPr id="74" name="Rectangle 34">
            <a:extLst>
              <a:ext uri="{FF2B5EF4-FFF2-40B4-BE49-F238E27FC236}">
                <a16:creationId xmlns:a16="http://schemas.microsoft.com/office/drawing/2014/main" id="{0052FBD8-30D2-4CD8-B839-B0D018CAAF0C}"/>
              </a:ext>
            </a:extLst>
          </p:cNvPr>
          <p:cNvSpPr/>
          <p:nvPr/>
        </p:nvSpPr>
        <p:spPr>
          <a:xfrm>
            <a:off x="10699080" y="1816834"/>
            <a:ext cx="1231627" cy="77387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tx1"/>
                </a:solidFill>
                <a:ea typeface="Roboto" panose="020B0604020202020204" charset="0"/>
                <a:cs typeface="Times New Roman" panose="02020603050405020304" pitchFamily="18" charset="0"/>
              </a:rPr>
              <a:t>159,0</a:t>
            </a:r>
          </a:p>
        </p:txBody>
      </p:sp>
      <p:sp>
        <p:nvSpPr>
          <p:cNvPr id="76" name="Rectangle 34">
            <a:extLst>
              <a:ext uri="{FF2B5EF4-FFF2-40B4-BE49-F238E27FC236}">
                <a16:creationId xmlns:a16="http://schemas.microsoft.com/office/drawing/2014/main" id="{AB2D43F0-752A-411B-AEDD-62D23F27AE32}"/>
              </a:ext>
            </a:extLst>
          </p:cNvPr>
          <p:cNvSpPr/>
          <p:nvPr/>
        </p:nvSpPr>
        <p:spPr>
          <a:xfrm>
            <a:off x="8059408" y="3927087"/>
            <a:ext cx="1231627" cy="77387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tx1"/>
                </a:solidFill>
                <a:ea typeface="Roboto" panose="020B0604020202020204" charset="0"/>
                <a:cs typeface="Times New Roman" panose="02020603050405020304" pitchFamily="18" charset="0"/>
              </a:rPr>
              <a:t>62,0</a:t>
            </a:r>
          </a:p>
        </p:txBody>
      </p:sp>
      <p:sp>
        <p:nvSpPr>
          <p:cNvPr id="77" name="Rectangle 34">
            <a:extLst>
              <a:ext uri="{FF2B5EF4-FFF2-40B4-BE49-F238E27FC236}">
                <a16:creationId xmlns:a16="http://schemas.microsoft.com/office/drawing/2014/main" id="{00E08867-40E6-4A50-AA53-4C863DD00261}"/>
              </a:ext>
            </a:extLst>
          </p:cNvPr>
          <p:cNvSpPr/>
          <p:nvPr/>
        </p:nvSpPr>
        <p:spPr>
          <a:xfrm>
            <a:off x="9609415" y="3943461"/>
            <a:ext cx="1231627" cy="77387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tx1"/>
                </a:solidFill>
                <a:ea typeface="Roboto" panose="020B0604020202020204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8" name="Rectangle 34">
            <a:extLst>
              <a:ext uri="{FF2B5EF4-FFF2-40B4-BE49-F238E27FC236}">
                <a16:creationId xmlns:a16="http://schemas.microsoft.com/office/drawing/2014/main" id="{C50F6706-1AA5-4230-8F6C-AB64AF793C60}"/>
              </a:ext>
            </a:extLst>
          </p:cNvPr>
          <p:cNvSpPr/>
          <p:nvPr/>
        </p:nvSpPr>
        <p:spPr>
          <a:xfrm>
            <a:off x="10858014" y="3930417"/>
            <a:ext cx="1231627" cy="77387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tx1"/>
                </a:solidFill>
                <a:ea typeface="Roboto" panose="020B0604020202020204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9" name="Rectangle 34">
            <a:extLst>
              <a:ext uri="{FF2B5EF4-FFF2-40B4-BE49-F238E27FC236}">
                <a16:creationId xmlns:a16="http://schemas.microsoft.com/office/drawing/2014/main" id="{A0B9DE92-DD76-40A6-A7A3-F2A9FD7BCEC6}"/>
              </a:ext>
            </a:extLst>
          </p:cNvPr>
          <p:cNvSpPr/>
          <p:nvPr/>
        </p:nvSpPr>
        <p:spPr>
          <a:xfrm>
            <a:off x="8006561" y="5564689"/>
            <a:ext cx="1231627" cy="77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tx1"/>
                </a:solidFill>
                <a:ea typeface="Roboto" panose="020B0604020202020204" charset="0"/>
                <a:cs typeface="Times New Roman" panose="02020603050405020304" pitchFamily="18" charset="0"/>
              </a:rPr>
              <a:t>311,9</a:t>
            </a:r>
          </a:p>
        </p:txBody>
      </p:sp>
      <p:sp>
        <p:nvSpPr>
          <p:cNvPr id="82" name="Rectangle 34">
            <a:extLst>
              <a:ext uri="{FF2B5EF4-FFF2-40B4-BE49-F238E27FC236}">
                <a16:creationId xmlns:a16="http://schemas.microsoft.com/office/drawing/2014/main" id="{9181341E-3695-497D-910E-C05B3D04773C}"/>
              </a:ext>
            </a:extLst>
          </p:cNvPr>
          <p:cNvSpPr/>
          <p:nvPr/>
        </p:nvSpPr>
        <p:spPr>
          <a:xfrm>
            <a:off x="9513557" y="5570234"/>
            <a:ext cx="1231627" cy="77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tx1"/>
                </a:solidFill>
                <a:ea typeface="Roboto" panose="020B0604020202020204" charset="0"/>
                <a:cs typeface="Times New Roman" panose="02020603050405020304" pitchFamily="18" charset="0"/>
              </a:rPr>
              <a:t>250,0</a:t>
            </a:r>
          </a:p>
        </p:txBody>
      </p:sp>
      <p:sp>
        <p:nvSpPr>
          <p:cNvPr id="83" name="Rectangle 34">
            <a:extLst>
              <a:ext uri="{FF2B5EF4-FFF2-40B4-BE49-F238E27FC236}">
                <a16:creationId xmlns:a16="http://schemas.microsoft.com/office/drawing/2014/main" id="{0DF9A4B9-EA31-4BFD-AE6E-3826BB6ECEB4}"/>
              </a:ext>
            </a:extLst>
          </p:cNvPr>
          <p:cNvSpPr/>
          <p:nvPr/>
        </p:nvSpPr>
        <p:spPr>
          <a:xfrm>
            <a:off x="10765633" y="5577699"/>
            <a:ext cx="1231627" cy="77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solidFill>
                  <a:schemeClr val="tx1"/>
                </a:solidFill>
                <a:ea typeface="Roboto" panose="020B0604020202020204" charset="0"/>
                <a:cs typeface="Times New Roman" panose="02020603050405020304" pitchFamily="18" charset="0"/>
              </a:rPr>
              <a:t>223,7</a:t>
            </a:r>
          </a:p>
        </p:txBody>
      </p:sp>
      <p:sp>
        <p:nvSpPr>
          <p:cNvPr id="84" name="Rectangle 34">
            <a:extLst>
              <a:ext uri="{FF2B5EF4-FFF2-40B4-BE49-F238E27FC236}">
                <a16:creationId xmlns:a16="http://schemas.microsoft.com/office/drawing/2014/main" id="{D4C8123F-869D-4DB7-AB5B-0F415355433C}"/>
              </a:ext>
            </a:extLst>
          </p:cNvPr>
          <p:cNvSpPr/>
          <p:nvPr/>
        </p:nvSpPr>
        <p:spPr>
          <a:xfrm>
            <a:off x="7881844" y="741537"/>
            <a:ext cx="1231627" cy="77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ea typeface="Roboto" panose="020B0604020202020204" charset="0"/>
                <a:cs typeface="Times New Roman" panose="02020603050405020304" pitchFamily="18" charset="0"/>
              </a:rPr>
              <a:t>5 065,8</a:t>
            </a:r>
          </a:p>
        </p:txBody>
      </p:sp>
      <p:sp>
        <p:nvSpPr>
          <p:cNvPr id="85" name="Rectangle 34">
            <a:extLst>
              <a:ext uri="{FF2B5EF4-FFF2-40B4-BE49-F238E27FC236}">
                <a16:creationId xmlns:a16="http://schemas.microsoft.com/office/drawing/2014/main" id="{54F384F9-B400-4888-8485-32D178558071}"/>
              </a:ext>
            </a:extLst>
          </p:cNvPr>
          <p:cNvSpPr/>
          <p:nvPr/>
        </p:nvSpPr>
        <p:spPr>
          <a:xfrm>
            <a:off x="9318501" y="727924"/>
            <a:ext cx="1231627" cy="77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ea typeface="Roboto" panose="020B0604020202020204" charset="0"/>
                <a:cs typeface="Times New Roman" panose="02020603050405020304" pitchFamily="18" charset="0"/>
              </a:rPr>
              <a:t>3 967,7</a:t>
            </a:r>
          </a:p>
        </p:txBody>
      </p:sp>
      <p:sp>
        <p:nvSpPr>
          <p:cNvPr id="86" name="Rectangle 34">
            <a:extLst>
              <a:ext uri="{FF2B5EF4-FFF2-40B4-BE49-F238E27FC236}">
                <a16:creationId xmlns:a16="http://schemas.microsoft.com/office/drawing/2014/main" id="{72D1C3DC-2AA0-4952-8412-A2CCC7E031B9}"/>
              </a:ext>
            </a:extLst>
          </p:cNvPr>
          <p:cNvSpPr/>
          <p:nvPr/>
        </p:nvSpPr>
        <p:spPr>
          <a:xfrm>
            <a:off x="10646326" y="752971"/>
            <a:ext cx="1231627" cy="773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0000"/>
              </a:lnSpc>
            </a:pPr>
            <a:r>
              <a:rPr lang="ru-RU" sz="1400" b="1" dirty="0">
                <a:solidFill>
                  <a:schemeClr val="tx1"/>
                </a:solidFill>
                <a:ea typeface="Roboto" panose="020B0604020202020204" charset="0"/>
                <a:cs typeface="Times New Roman" panose="02020603050405020304" pitchFamily="18" charset="0"/>
              </a:rPr>
              <a:t>3 614,8</a:t>
            </a: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3E9E69BC-6EBB-4150-A81E-C8813C14CF79}"/>
              </a:ext>
            </a:extLst>
          </p:cNvPr>
          <p:cNvSpPr/>
          <p:nvPr/>
        </p:nvSpPr>
        <p:spPr>
          <a:xfrm>
            <a:off x="7729129" y="622676"/>
            <a:ext cx="1107140" cy="5917631"/>
          </a:xfrm>
          <a:prstGeom prst="rect">
            <a:avLst/>
          </a:prstGeom>
          <a:solidFill>
            <a:srgbClr val="8262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5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49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edge/>
      </p:transition>
    </mc:Choice>
    <mc:Fallback xmlns="">
      <p:transition spd="slow" advClick="0" advTm="2000">
        <p:wedg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34"/>
          <p:cNvSpPr/>
          <p:nvPr/>
        </p:nvSpPr>
        <p:spPr>
          <a:xfrm>
            <a:off x="291341" y="489413"/>
            <a:ext cx="11468549" cy="46435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000" b="1" dirty="0">
                <a:solidFill>
                  <a:schemeClr val="dk1"/>
                </a:solidFill>
                <a:ea typeface="Roboto" panose="020B0604020202020204" charset="0"/>
              </a:rPr>
              <a:t>Объем субвенций </a:t>
            </a:r>
          </a:p>
          <a:p>
            <a:pPr algn="ctr"/>
            <a:r>
              <a:rPr lang="ru-RU" sz="3000" b="1" dirty="0">
                <a:solidFill>
                  <a:schemeClr val="dk1"/>
                </a:solidFill>
                <a:ea typeface="Roboto" panose="020B0604020202020204" charset="0"/>
              </a:rPr>
              <a:t>в местный бюджет, </a:t>
            </a:r>
            <a:r>
              <a:rPr lang="ru-RU" sz="3000" b="1" dirty="0">
                <a:solidFill>
                  <a:schemeClr val="tx1"/>
                </a:solidFill>
                <a:ea typeface="Roboto" panose="020B0604020202020204" charset="0"/>
                <a:cs typeface="Times New Roman" panose="02020603050405020304" pitchFamily="18" charset="0"/>
              </a:rPr>
              <a:t>млн руб.</a:t>
            </a:r>
            <a:endParaRPr lang="ru-RU" sz="3467" b="1" spc="-151" dirty="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5FA883-3F6A-420C-9A87-E0060EF90CA4}"/>
              </a:ext>
            </a:extLst>
          </p:cNvPr>
          <p:cNvGrpSpPr/>
          <p:nvPr/>
        </p:nvGrpSpPr>
        <p:grpSpPr>
          <a:xfrm>
            <a:off x="556242" y="1556734"/>
            <a:ext cx="11405695" cy="6159568"/>
            <a:chOff x="556242" y="211512"/>
            <a:chExt cx="11405695" cy="6159568"/>
          </a:xfrm>
          <a:gradFill>
            <a:gsLst>
              <a:gs pos="82000">
                <a:schemeClr val="bg1">
                  <a:alpha val="0"/>
                </a:schemeClr>
              </a:gs>
              <a:gs pos="99000">
                <a:schemeClr val="bg1">
                  <a:lumMod val="85000"/>
                </a:schemeClr>
              </a:gs>
            </a:gsLst>
            <a:lin ang="5400000" scaled="1"/>
          </a:gradFill>
        </p:grpSpPr>
        <p:grpSp>
          <p:nvGrpSpPr>
            <p:cNvPr id="2" name="Группа 1"/>
            <p:cNvGrpSpPr/>
            <p:nvPr/>
          </p:nvGrpSpPr>
          <p:grpSpPr>
            <a:xfrm>
              <a:off x="556242" y="211512"/>
              <a:ext cx="11405695" cy="6159568"/>
              <a:chOff x="558847" y="-356425"/>
              <a:chExt cx="8330202" cy="4032494"/>
            </a:xfrm>
            <a:grpFill/>
          </p:grpSpPr>
          <p:grpSp>
            <p:nvGrpSpPr>
              <p:cNvPr id="66" name="Google Shape;888;p39"/>
              <p:cNvGrpSpPr/>
              <p:nvPr/>
            </p:nvGrpSpPr>
            <p:grpSpPr>
              <a:xfrm>
                <a:off x="558847" y="-143739"/>
                <a:ext cx="8061587" cy="3819808"/>
                <a:chOff x="528509" y="1094069"/>
                <a:chExt cx="8061587" cy="934056"/>
              </a:xfrm>
              <a:grpFill/>
            </p:grpSpPr>
            <p:sp>
              <p:nvSpPr>
                <p:cNvPr id="67" name="Google Shape;889;p39"/>
                <p:cNvSpPr/>
                <p:nvPr/>
              </p:nvSpPr>
              <p:spPr>
                <a:xfrm>
                  <a:off x="528509" y="1094069"/>
                  <a:ext cx="8061587" cy="472582"/>
                </a:xfrm>
                <a:prstGeom prst="roundRect">
                  <a:avLst>
                    <a:gd name="adj" fmla="val 2228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1400" dirty="0">
                    <a:ea typeface="Roboto" panose="020B0604020202020204" charset="0"/>
                  </a:endParaRPr>
                </a:p>
              </p:txBody>
            </p:sp>
            <p:grpSp>
              <p:nvGrpSpPr>
                <p:cNvPr id="71" name="Google Shape;895;p39"/>
                <p:cNvGrpSpPr/>
                <p:nvPr/>
              </p:nvGrpSpPr>
              <p:grpSpPr>
                <a:xfrm>
                  <a:off x="7011864" y="2002384"/>
                  <a:ext cx="147133" cy="25741"/>
                  <a:chOff x="-57868050" y="3494275"/>
                  <a:chExt cx="130750" cy="22875"/>
                </a:xfrm>
                <a:grpFill/>
              </p:grpSpPr>
              <p:sp>
                <p:nvSpPr>
                  <p:cNvPr id="80" name="Google Shape;899;p39"/>
                  <p:cNvSpPr/>
                  <p:nvPr/>
                </p:nvSpPr>
                <p:spPr>
                  <a:xfrm>
                    <a:off x="-57868050" y="3494275"/>
                    <a:ext cx="18900" cy="2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6" h="915" extrusionOk="0">
                        <a:moveTo>
                          <a:pt x="0" y="1"/>
                        </a:moveTo>
                        <a:lnTo>
                          <a:pt x="0" y="536"/>
                        </a:lnTo>
                        <a:lnTo>
                          <a:pt x="32" y="536"/>
                        </a:lnTo>
                        <a:cubicBezTo>
                          <a:pt x="32" y="757"/>
                          <a:pt x="189" y="914"/>
                          <a:pt x="410" y="914"/>
                        </a:cubicBezTo>
                        <a:cubicBezTo>
                          <a:pt x="599" y="914"/>
                          <a:pt x="756" y="757"/>
                          <a:pt x="756" y="536"/>
                        </a:cubicBezTo>
                        <a:lnTo>
                          <a:pt x="756" y="473"/>
                        </a:lnTo>
                        <a:cubicBezTo>
                          <a:pt x="473" y="347"/>
                          <a:pt x="252" y="158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>
                      <a:ea typeface="Roboto" panose="020B0604020202020204" charset="0"/>
                    </a:endParaRPr>
                  </a:p>
                </p:txBody>
              </p:sp>
              <p:sp>
                <p:nvSpPr>
                  <p:cNvPr id="81" name="Google Shape;900;p39"/>
                  <p:cNvSpPr/>
                  <p:nvPr/>
                </p:nvSpPr>
                <p:spPr>
                  <a:xfrm>
                    <a:off x="-57755425" y="3494275"/>
                    <a:ext cx="18125" cy="2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5" h="915" extrusionOk="0">
                        <a:moveTo>
                          <a:pt x="725" y="1"/>
                        </a:moveTo>
                        <a:cubicBezTo>
                          <a:pt x="504" y="190"/>
                          <a:pt x="252" y="347"/>
                          <a:pt x="0" y="473"/>
                        </a:cubicBezTo>
                        <a:lnTo>
                          <a:pt x="0" y="536"/>
                        </a:lnTo>
                        <a:lnTo>
                          <a:pt x="32" y="536"/>
                        </a:lnTo>
                        <a:cubicBezTo>
                          <a:pt x="32" y="757"/>
                          <a:pt x="189" y="914"/>
                          <a:pt x="378" y="914"/>
                        </a:cubicBezTo>
                        <a:cubicBezTo>
                          <a:pt x="567" y="914"/>
                          <a:pt x="725" y="757"/>
                          <a:pt x="725" y="536"/>
                        </a:cubicBezTo>
                        <a:lnTo>
                          <a:pt x="725" y="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>
                      <a:ea typeface="Roboto" panose="020B0604020202020204" charset="0"/>
                    </a:endParaRPr>
                  </a:p>
                </p:txBody>
              </p:sp>
            </p:grpSp>
          </p:grpSp>
          <p:grpSp>
            <p:nvGrpSpPr>
              <p:cNvPr id="75" name="Группа 74"/>
              <p:cNvGrpSpPr/>
              <p:nvPr/>
            </p:nvGrpSpPr>
            <p:grpSpPr>
              <a:xfrm>
                <a:off x="569474" y="-356425"/>
                <a:ext cx="8319575" cy="2091198"/>
                <a:chOff x="759837" y="-421727"/>
                <a:chExt cx="11121372" cy="2795465"/>
              </a:xfrm>
              <a:grpFill/>
            </p:grpSpPr>
            <p:grpSp>
              <p:nvGrpSpPr>
                <p:cNvPr id="41" name="Группа 40"/>
                <p:cNvGrpSpPr/>
                <p:nvPr/>
              </p:nvGrpSpPr>
              <p:grpSpPr>
                <a:xfrm>
                  <a:off x="7958930" y="270197"/>
                  <a:ext cx="3884303" cy="677974"/>
                  <a:chOff x="7958930" y="270197"/>
                  <a:chExt cx="3884303" cy="677974"/>
                </a:xfrm>
                <a:grpFill/>
              </p:grpSpPr>
              <p:sp>
                <p:nvSpPr>
                  <p:cNvPr id="38" name="Rectangle 34"/>
                  <p:cNvSpPr/>
                  <p:nvPr/>
                </p:nvSpPr>
                <p:spPr>
                  <a:xfrm>
                    <a:off x="7958930" y="270197"/>
                    <a:ext cx="1202459" cy="674518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80000"/>
                      </a:lnSpc>
                    </a:pPr>
                    <a:r>
                      <a:rPr lang="ru-RU" sz="1200" dirty="0">
                        <a:solidFill>
                          <a:schemeClr val="tx1"/>
                        </a:solidFill>
                        <a:ea typeface="Roboto" panose="020B0604020202020204" charset="0"/>
                        <a:cs typeface="Times New Roman" panose="02020603050405020304" pitchFamily="18" charset="0"/>
                      </a:rPr>
                      <a:t>4088,4</a:t>
                    </a:r>
                  </a:p>
                </p:txBody>
              </p:sp>
              <p:sp>
                <p:nvSpPr>
                  <p:cNvPr id="39" name="Rectangle 34"/>
                  <p:cNvSpPr/>
                  <p:nvPr/>
                </p:nvSpPr>
                <p:spPr>
                  <a:xfrm>
                    <a:off x="9361562" y="273653"/>
                    <a:ext cx="1202459" cy="674518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80000"/>
                      </a:lnSpc>
                    </a:pPr>
                    <a:r>
                      <a:rPr lang="ru-RU" sz="1200" dirty="0">
                        <a:solidFill>
                          <a:schemeClr val="tx1"/>
                        </a:solidFill>
                        <a:ea typeface="Roboto" panose="020B0604020202020204" charset="0"/>
                        <a:cs typeface="Times New Roman" panose="02020603050405020304" pitchFamily="18" charset="0"/>
                      </a:rPr>
                      <a:t>4206,2</a:t>
                    </a:r>
                  </a:p>
                </p:txBody>
              </p:sp>
              <p:sp>
                <p:nvSpPr>
                  <p:cNvPr id="40" name="Rectangle 34"/>
                  <p:cNvSpPr/>
                  <p:nvPr/>
                </p:nvSpPr>
                <p:spPr>
                  <a:xfrm>
                    <a:off x="10640774" y="272497"/>
                    <a:ext cx="1202459" cy="674518"/>
                  </a:xfrm>
                  <a:prstGeom prst="rect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80000"/>
                      </a:lnSpc>
                    </a:pPr>
                    <a:r>
                      <a:rPr lang="ru-RU" sz="1200" dirty="0">
                        <a:solidFill>
                          <a:schemeClr val="tx1"/>
                        </a:solidFill>
                        <a:ea typeface="Roboto" panose="020B0604020202020204" charset="0"/>
                        <a:cs typeface="Times New Roman" panose="02020603050405020304" pitchFamily="18" charset="0"/>
                      </a:rPr>
                      <a:t>4412,6</a:t>
                    </a:r>
                  </a:p>
                </p:txBody>
              </p:sp>
            </p:grpSp>
            <p:cxnSp>
              <p:nvCxnSpPr>
                <p:cNvPr id="6" name="Прямая соединительная линия 5"/>
                <p:cNvCxnSpPr/>
                <p:nvPr/>
              </p:nvCxnSpPr>
              <p:spPr>
                <a:xfrm flipV="1">
                  <a:off x="880197" y="1556639"/>
                  <a:ext cx="10417996" cy="10811"/>
                </a:xfrm>
                <a:prstGeom prst="line">
                  <a:avLst/>
                </a:prstGeom>
                <a:grpFill/>
                <a:ln w="28575" cmpd="thickThin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63500" sx="70000" sy="70000" algn="ctr" rotWithShape="0">
                    <a:prstClr val="black">
                      <a:alpha val="6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Прямая соединительная линия 16"/>
                <p:cNvCxnSpPr/>
                <p:nvPr/>
              </p:nvCxnSpPr>
              <p:spPr>
                <a:xfrm>
                  <a:off x="876478" y="1982730"/>
                  <a:ext cx="10417997" cy="7389"/>
                </a:xfrm>
                <a:prstGeom prst="line">
                  <a:avLst/>
                </a:prstGeom>
                <a:grpFill/>
                <a:ln w="28575" cmpd="thickThin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63500" sx="70000" sy="70000" algn="ctr" rotWithShape="0">
                    <a:prstClr val="black">
                      <a:alpha val="6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34"/>
                <p:cNvSpPr/>
                <p:nvPr/>
              </p:nvSpPr>
              <p:spPr>
                <a:xfrm>
                  <a:off x="7925526" y="-421719"/>
                  <a:ext cx="1202459" cy="674518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600" b="1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2025 г.</a:t>
                  </a:r>
                </a:p>
              </p:txBody>
            </p:sp>
            <p:sp>
              <p:nvSpPr>
                <p:cNvPr id="26" name="Rectangle 34"/>
                <p:cNvSpPr/>
                <p:nvPr/>
              </p:nvSpPr>
              <p:spPr>
                <a:xfrm>
                  <a:off x="9287835" y="-421727"/>
                  <a:ext cx="1202459" cy="674518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600" b="1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2026 г.</a:t>
                  </a:r>
                </a:p>
              </p:txBody>
            </p:sp>
            <p:sp>
              <p:nvSpPr>
                <p:cNvPr id="28" name="Rectangle 34"/>
                <p:cNvSpPr/>
                <p:nvPr/>
              </p:nvSpPr>
              <p:spPr>
                <a:xfrm>
                  <a:off x="10623368" y="-414546"/>
                  <a:ext cx="1202459" cy="674518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600" b="1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2027 г.</a:t>
                  </a:r>
                </a:p>
              </p:txBody>
            </p:sp>
            <p:sp>
              <p:nvSpPr>
                <p:cNvPr id="29" name="Rectangle 34"/>
                <p:cNvSpPr/>
                <p:nvPr/>
              </p:nvSpPr>
              <p:spPr>
                <a:xfrm>
                  <a:off x="759837" y="326565"/>
                  <a:ext cx="6602451" cy="30703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600" b="1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Субвенции бюджетам бюджетной системы Российской Федерации</a:t>
                  </a:r>
                </a:p>
              </p:txBody>
            </p:sp>
            <p:sp>
              <p:nvSpPr>
                <p:cNvPr id="32" name="Rectangle 34"/>
                <p:cNvSpPr/>
                <p:nvPr/>
              </p:nvSpPr>
              <p:spPr>
                <a:xfrm>
                  <a:off x="937748" y="1576406"/>
                  <a:ext cx="6304850" cy="373416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ru-RU" sz="1200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на обеспечение детей-сирот и детей, оставшихся без попечения родителей, лиц из числа детей-сирот и детей, оставшихся без попечения родителей, жилыми помещениями</a:t>
                  </a:r>
                </a:p>
              </p:txBody>
            </p:sp>
            <p:sp>
              <p:nvSpPr>
                <p:cNvPr id="43" name="Rectangle 34"/>
                <p:cNvSpPr/>
                <p:nvPr/>
              </p:nvSpPr>
              <p:spPr>
                <a:xfrm>
                  <a:off x="8022542" y="1171140"/>
                  <a:ext cx="1202459" cy="674518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200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20,8</a:t>
                  </a:r>
                </a:p>
              </p:txBody>
            </p:sp>
            <p:sp>
              <p:nvSpPr>
                <p:cNvPr id="44" name="Rectangle 34"/>
                <p:cNvSpPr/>
                <p:nvPr/>
              </p:nvSpPr>
              <p:spPr>
                <a:xfrm>
                  <a:off x="9436720" y="1153886"/>
                  <a:ext cx="1202459" cy="674518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200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20,8</a:t>
                  </a:r>
                </a:p>
              </p:txBody>
            </p:sp>
            <p:sp>
              <p:nvSpPr>
                <p:cNvPr id="45" name="Rectangle 34"/>
                <p:cNvSpPr/>
                <p:nvPr/>
              </p:nvSpPr>
              <p:spPr>
                <a:xfrm>
                  <a:off x="10669342" y="1154836"/>
                  <a:ext cx="1202459" cy="674518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200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20,8</a:t>
                  </a:r>
                </a:p>
              </p:txBody>
            </p:sp>
            <p:sp>
              <p:nvSpPr>
                <p:cNvPr id="47" name="Rectangle 34"/>
                <p:cNvSpPr/>
                <p:nvPr/>
              </p:nvSpPr>
              <p:spPr>
                <a:xfrm>
                  <a:off x="8032149" y="1583668"/>
                  <a:ext cx="1202459" cy="674518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200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0,05</a:t>
                  </a:r>
                </a:p>
              </p:txBody>
            </p:sp>
            <p:sp>
              <p:nvSpPr>
                <p:cNvPr id="48" name="Rectangle 34"/>
                <p:cNvSpPr/>
                <p:nvPr/>
              </p:nvSpPr>
              <p:spPr>
                <a:xfrm>
                  <a:off x="9478915" y="1584692"/>
                  <a:ext cx="1202459" cy="674518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200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0,8</a:t>
                  </a:r>
                </a:p>
              </p:txBody>
            </p:sp>
            <p:sp>
              <p:nvSpPr>
                <p:cNvPr id="49" name="Rectangle 34"/>
                <p:cNvSpPr/>
                <p:nvPr/>
              </p:nvSpPr>
              <p:spPr>
                <a:xfrm>
                  <a:off x="10678750" y="1575201"/>
                  <a:ext cx="1202459" cy="674518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200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0,04</a:t>
                  </a:r>
                </a:p>
              </p:txBody>
            </p:sp>
            <p:cxnSp>
              <p:nvCxnSpPr>
                <p:cNvPr id="3" name="Прямая соединительная линия 2">
                  <a:extLst>
                    <a:ext uri="{FF2B5EF4-FFF2-40B4-BE49-F238E27FC236}">
                      <a16:creationId xmlns:a16="http://schemas.microsoft.com/office/drawing/2014/main" id="{15FAD278-CB3C-A503-6933-B5E4CB7B2E23}"/>
                    </a:ext>
                  </a:extLst>
                </p:cNvPr>
                <p:cNvCxnSpPr/>
                <p:nvPr/>
              </p:nvCxnSpPr>
              <p:spPr>
                <a:xfrm flipV="1">
                  <a:off x="876482" y="263498"/>
                  <a:ext cx="10417996" cy="10811"/>
                </a:xfrm>
                <a:prstGeom prst="line">
                  <a:avLst/>
                </a:prstGeom>
                <a:grpFill/>
                <a:ln w="28575" cmpd="thickThin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63500" sx="70000" sy="70000" algn="ctr" rotWithShape="0">
                    <a:prstClr val="black">
                      <a:alpha val="6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" name="Прямая соединительная линия 3">
                  <a:extLst>
                    <a:ext uri="{FF2B5EF4-FFF2-40B4-BE49-F238E27FC236}">
                      <a16:creationId xmlns:a16="http://schemas.microsoft.com/office/drawing/2014/main" id="{56A02022-0299-67BF-2736-5FC206E985EF}"/>
                    </a:ext>
                  </a:extLst>
                </p:cNvPr>
                <p:cNvCxnSpPr/>
                <p:nvPr/>
              </p:nvCxnSpPr>
              <p:spPr>
                <a:xfrm>
                  <a:off x="876482" y="688352"/>
                  <a:ext cx="10417996" cy="7804"/>
                </a:xfrm>
                <a:prstGeom prst="line">
                  <a:avLst/>
                </a:prstGeom>
                <a:grpFill/>
                <a:ln w="28575" cmpd="thickThin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63500" sx="70000" sy="70000" algn="ctr" rotWithShape="0">
                    <a:prstClr val="black">
                      <a:alpha val="6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Прямая соединительная линия 4">
                  <a:extLst>
                    <a:ext uri="{FF2B5EF4-FFF2-40B4-BE49-F238E27FC236}">
                      <a16:creationId xmlns:a16="http://schemas.microsoft.com/office/drawing/2014/main" id="{1DD91911-C31F-5D95-AF99-3715FE7AC879}"/>
                    </a:ext>
                  </a:extLst>
                </p:cNvPr>
                <p:cNvCxnSpPr/>
                <p:nvPr/>
              </p:nvCxnSpPr>
              <p:spPr>
                <a:xfrm flipV="1">
                  <a:off x="876481" y="991398"/>
                  <a:ext cx="10417996" cy="10811"/>
                </a:xfrm>
                <a:prstGeom prst="line">
                  <a:avLst/>
                </a:prstGeom>
                <a:grpFill/>
                <a:ln w="28575" cmpd="thickThin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63500" sx="70000" sy="70000" algn="ctr" rotWithShape="0">
                    <a:prstClr val="black">
                      <a:alpha val="6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Rectangle 34">
                  <a:extLst>
                    <a:ext uri="{FF2B5EF4-FFF2-40B4-BE49-F238E27FC236}">
                      <a16:creationId xmlns:a16="http://schemas.microsoft.com/office/drawing/2014/main" id="{4D8B05F1-EFAE-F54F-CC95-7BF45F4431AE}"/>
                    </a:ext>
                  </a:extLst>
                </p:cNvPr>
                <p:cNvSpPr/>
                <p:nvPr/>
              </p:nvSpPr>
              <p:spPr>
                <a:xfrm>
                  <a:off x="954627" y="874225"/>
                  <a:ext cx="6304850" cy="674518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ru-RU" sz="1200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</a:r>
                </a:p>
              </p:txBody>
            </p:sp>
            <p:sp>
              <p:nvSpPr>
                <p:cNvPr id="70" name="Rectangle 34">
                  <a:extLst>
                    <a:ext uri="{FF2B5EF4-FFF2-40B4-BE49-F238E27FC236}">
                      <a16:creationId xmlns:a16="http://schemas.microsoft.com/office/drawing/2014/main" id="{4163D010-5E06-E05F-4626-FF5C7B782B82}"/>
                    </a:ext>
                  </a:extLst>
                </p:cNvPr>
                <p:cNvSpPr/>
                <p:nvPr/>
              </p:nvSpPr>
              <p:spPr>
                <a:xfrm>
                  <a:off x="932150" y="2113455"/>
                  <a:ext cx="6304850" cy="260283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ru-RU" sz="1200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</a:r>
                </a:p>
              </p:txBody>
            </p:sp>
          </p:grp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340BEC29-0C6E-439E-BD89-12015489BE19}"/>
                </a:ext>
              </a:extLst>
            </p:cNvPr>
            <p:cNvGrpSpPr/>
            <p:nvPr/>
          </p:nvGrpSpPr>
          <p:grpSpPr>
            <a:xfrm>
              <a:off x="784128" y="631197"/>
              <a:ext cx="11164163" cy="1669374"/>
              <a:chOff x="784128" y="631197"/>
              <a:chExt cx="11164163" cy="1669374"/>
            </a:xfrm>
            <a:grpFill/>
          </p:grpSpPr>
          <p:sp>
            <p:nvSpPr>
              <p:cNvPr id="8" name="Rectangle 34">
                <a:extLst>
                  <a:ext uri="{FF2B5EF4-FFF2-40B4-BE49-F238E27FC236}">
                    <a16:creationId xmlns:a16="http://schemas.microsoft.com/office/drawing/2014/main" id="{088118ED-7850-271C-1908-84A39AA019CD}"/>
                  </a:ext>
                </a:extLst>
              </p:cNvPr>
              <p:cNvSpPr/>
              <p:nvPr/>
            </p:nvSpPr>
            <p:spPr>
              <a:xfrm>
                <a:off x="784128" y="1201654"/>
                <a:ext cx="6457788" cy="773875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на выполнение передаваемых полномочий субъектов Российской Федерации				</a:t>
                </a:r>
              </a:p>
            </p:txBody>
          </p:sp>
          <p:sp>
            <p:nvSpPr>
              <p:cNvPr id="58" name="Rectangle 34">
                <a:extLst>
                  <a:ext uri="{FF2B5EF4-FFF2-40B4-BE49-F238E27FC236}">
                    <a16:creationId xmlns:a16="http://schemas.microsoft.com/office/drawing/2014/main" id="{01D9F6E9-EA92-43F9-A3C0-B6FB2B760658}"/>
                  </a:ext>
                </a:extLst>
              </p:cNvPr>
              <p:cNvSpPr/>
              <p:nvPr/>
            </p:nvSpPr>
            <p:spPr>
              <a:xfrm>
                <a:off x="8004933" y="1506464"/>
                <a:ext cx="1231627" cy="773874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77,7</a:t>
                </a:r>
              </a:p>
            </p:txBody>
          </p:sp>
          <p:sp>
            <p:nvSpPr>
              <p:cNvPr id="62" name="Rectangle 34">
                <a:extLst>
                  <a:ext uri="{FF2B5EF4-FFF2-40B4-BE49-F238E27FC236}">
                    <a16:creationId xmlns:a16="http://schemas.microsoft.com/office/drawing/2014/main" id="{1C5EF13C-D0F8-4ADC-BEAC-72B6EFC6EBE3}"/>
                  </a:ext>
                </a:extLst>
              </p:cNvPr>
              <p:cNvSpPr/>
              <p:nvPr/>
            </p:nvSpPr>
            <p:spPr>
              <a:xfrm>
                <a:off x="9450382" y="1510442"/>
                <a:ext cx="1231627" cy="773874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80,8</a:t>
                </a:r>
              </a:p>
            </p:txBody>
          </p:sp>
          <p:sp>
            <p:nvSpPr>
              <p:cNvPr id="74" name="Rectangle 34">
                <a:extLst>
                  <a:ext uri="{FF2B5EF4-FFF2-40B4-BE49-F238E27FC236}">
                    <a16:creationId xmlns:a16="http://schemas.microsoft.com/office/drawing/2014/main" id="{0052FBD8-30D2-4CD8-B839-B0D018CAAF0C}"/>
                  </a:ext>
                </a:extLst>
              </p:cNvPr>
              <p:cNvSpPr/>
              <p:nvPr/>
            </p:nvSpPr>
            <p:spPr>
              <a:xfrm>
                <a:off x="10716664" y="1526697"/>
                <a:ext cx="1231627" cy="773874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84,0</a:t>
                </a:r>
              </a:p>
            </p:txBody>
          </p:sp>
          <p:sp>
            <p:nvSpPr>
              <p:cNvPr id="84" name="Rectangle 34">
                <a:extLst>
                  <a:ext uri="{FF2B5EF4-FFF2-40B4-BE49-F238E27FC236}">
                    <a16:creationId xmlns:a16="http://schemas.microsoft.com/office/drawing/2014/main" id="{D4C8123F-869D-4DB7-AB5B-0F415355433C}"/>
                  </a:ext>
                </a:extLst>
              </p:cNvPr>
              <p:cNvSpPr/>
              <p:nvPr/>
            </p:nvSpPr>
            <p:spPr>
              <a:xfrm>
                <a:off x="7899428" y="644810"/>
                <a:ext cx="1231627" cy="773875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400" b="1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4 186,9</a:t>
                </a:r>
              </a:p>
            </p:txBody>
          </p:sp>
          <p:sp>
            <p:nvSpPr>
              <p:cNvPr id="85" name="Rectangle 34">
                <a:extLst>
                  <a:ext uri="{FF2B5EF4-FFF2-40B4-BE49-F238E27FC236}">
                    <a16:creationId xmlns:a16="http://schemas.microsoft.com/office/drawing/2014/main" id="{54F384F9-B400-4888-8485-32D178558071}"/>
                  </a:ext>
                </a:extLst>
              </p:cNvPr>
              <p:cNvSpPr/>
              <p:nvPr/>
            </p:nvSpPr>
            <p:spPr>
              <a:xfrm>
                <a:off x="9336085" y="631197"/>
                <a:ext cx="1231627" cy="773875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400" b="1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4 308,6</a:t>
                </a:r>
              </a:p>
            </p:txBody>
          </p:sp>
          <p:sp>
            <p:nvSpPr>
              <p:cNvPr id="86" name="Rectangle 34">
                <a:extLst>
                  <a:ext uri="{FF2B5EF4-FFF2-40B4-BE49-F238E27FC236}">
                    <a16:creationId xmlns:a16="http://schemas.microsoft.com/office/drawing/2014/main" id="{72D1C3DC-2AA0-4952-8412-A2CCC7E031B9}"/>
                  </a:ext>
                </a:extLst>
              </p:cNvPr>
              <p:cNvSpPr/>
              <p:nvPr/>
            </p:nvSpPr>
            <p:spPr>
              <a:xfrm>
                <a:off x="10663910" y="656244"/>
                <a:ext cx="1231627" cy="773875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400" b="1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4 517,4</a:t>
                </a:r>
              </a:p>
            </p:txBody>
          </p:sp>
        </p:grpSp>
      </p:grp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DBF82E90-F0E6-4C63-805D-21CC7BF0DD31}"/>
              </a:ext>
            </a:extLst>
          </p:cNvPr>
          <p:cNvSpPr/>
          <p:nvPr/>
        </p:nvSpPr>
        <p:spPr>
          <a:xfrm>
            <a:off x="7729129" y="1872814"/>
            <a:ext cx="1107140" cy="2952040"/>
          </a:xfrm>
          <a:prstGeom prst="rect">
            <a:avLst/>
          </a:prstGeom>
          <a:solidFill>
            <a:srgbClr val="8262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5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68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edge/>
      </p:transition>
    </mc:Choice>
    <mc:Fallback xmlns="">
      <p:transition spd="slow" advClick="0" advTm="2000">
        <p:wedg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34"/>
          <p:cNvSpPr/>
          <p:nvPr/>
        </p:nvSpPr>
        <p:spPr>
          <a:xfrm>
            <a:off x="-410911" y="491017"/>
            <a:ext cx="13381692" cy="46435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000" b="1" dirty="0">
                <a:solidFill>
                  <a:schemeClr val="dk1"/>
                </a:solidFill>
                <a:ea typeface="Roboto" panose="020B0604020202020204" charset="0"/>
              </a:rPr>
              <a:t>Объем иных межбюджетных трансфертов </a:t>
            </a:r>
          </a:p>
          <a:p>
            <a:pPr algn="ctr"/>
            <a:r>
              <a:rPr lang="ru-RU" sz="3000" b="1" dirty="0">
                <a:solidFill>
                  <a:schemeClr val="dk1"/>
                </a:solidFill>
                <a:ea typeface="Roboto" panose="020B0604020202020204" charset="0"/>
              </a:rPr>
              <a:t>в местный бюджет, </a:t>
            </a:r>
            <a:r>
              <a:rPr lang="ru-RU" sz="3000" b="1" dirty="0">
                <a:solidFill>
                  <a:schemeClr val="tx1"/>
                </a:solidFill>
                <a:ea typeface="Roboto" panose="020B0604020202020204" charset="0"/>
                <a:cs typeface="Times New Roman" panose="02020603050405020304" pitchFamily="18" charset="0"/>
              </a:rPr>
              <a:t>млн руб.</a:t>
            </a:r>
            <a:endParaRPr lang="ru-RU" sz="3467" b="1" spc="-151" dirty="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B5FA883-3F6A-420C-9A87-E0060EF90CA4}"/>
              </a:ext>
            </a:extLst>
          </p:cNvPr>
          <p:cNvGrpSpPr/>
          <p:nvPr/>
        </p:nvGrpSpPr>
        <p:grpSpPr>
          <a:xfrm>
            <a:off x="556242" y="888515"/>
            <a:ext cx="11498678" cy="6159568"/>
            <a:chOff x="556242" y="211512"/>
            <a:chExt cx="11498678" cy="6159568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556242" y="211512"/>
              <a:ext cx="11498678" cy="6159568"/>
              <a:chOff x="558847" y="-356425"/>
              <a:chExt cx="8398110" cy="4032494"/>
            </a:xfrm>
          </p:grpSpPr>
          <p:grpSp>
            <p:nvGrpSpPr>
              <p:cNvPr id="66" name="Google Shape;888;p39"/>
              <p:cNvGrpSpPr/>
              <p:nvPr/>
            </p:nvGrpSpPr>
            <p:grpSpPr>
              <a:xfrm>
                <a:off x="558847" y="-143739"/>
                <a:ext cx="8061587" cy="3819808"/>
                <a:chOff x="528509" y="1094069"/>
                <a:chExt cx="8061587" cy="934056"/>
              </a:xfrm>
            </p:grpSpPr>
            <p:sp>
              <p:nvSpPr>
                <p:cNvPr id="67" name="Google Shape;889;p39"/>
                <p:cNvSpPr/>
                <p:nvPr/>
              </p:nvSpPr>
              <p:spPr>
                <a:xfrm>
                  <a:off x="528509" y="1094069"/>
                  <a:ext cx="8061587" cy="683289"/>
                </a:xfrm>
                <a:prstGeom prst="roundRect">
                  <a:avLst>
                    <a:gd name="adj" fmla="val 2228"/>
                  </a:avLst>
                </a:prstGeom>
                <a:gradFill flip="none" rotWithShape="1">
                  <a:gsLst>
                    <a:gs pos="82000">
                      <a:schemeClr val="bg1">
                        <a:alpha val="0"/>
                      </a:schemeClr>
                    </a:gs>
                    <a:gs pos="99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1400" dirty="0">
                    <a:ea typeface="Roboto" panose="020B0604020202020204" charset="0"/>
                  </a:endParaRPr>
                </a:p>
              </p:txBody>
            </p:sp>
            <p:grpSp>
              <p:nvGrpSpPr>
                <p:cNvPr id="71" name="Google Shape;895;p39"/>
                <p:cNvGrpSpPr/>
                <p:nvPr/>
              </p:nvGrpSpPr>
              <p:grpSpPr>
                <a:xfrm>
                  <a:off x="7011864" y="2002384"/>
                  <a:ext cx="147133" cy="25741"/>
                  <a:chOff x="-57868050" y="3494275"/>
                  <a:chExt cx="130750" cy="22875"/>
                </a:xfrm>
              </p:grpSpPr>
              <p:sp>
                <p:nvSpPr>
                  <p:cNvPr id="80" name="Google Shape;899;p39"/>
                  <p:cNvSpPr/>
                  <p:nvPr/>
                </p:nvSpPr>
                <p:spPr>
                  <a:xfrm>
                    <a:off x="-57868050" y="3494275"/>
                    <a:ext cx="18900" cy="2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6" h="915" extrusionOk="0">
                        <a:moveTo>
                          <a:pt x="0" y="1"/>
                        </a:moveTo>
                        <a:lnTo>
                          <a:pt x="0" y="536"/>
                        </a:lnTo>
                        <a:lnTo>
                          <a:pt x="32" y="536"/>
                        </a:lnTo>
                        <a:cubicBezTo>
                          <a:pt x="32" y="757"/>
                          <a:pt x="189" y="914"/>
                          <a:pt x="410" y="914"/>
                        </a:cubicBezTo>
                        <a:cubicBezTo>
                          <a:pt x="599" y="914"/>
                          <a:pt x="756" y="757"/>
                          <a:pt x="756" y="536"/>
                        </a:cubicBezTo>
                        <a:lnTo>
                          <a:pt x="756" y="473"/>
                        </a:lnTo>
                        <a:cubicBezTo>
                          <a:pt x="473" y="347"/>
                          <a:pt x="252" y="15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>
                      <a:ea typeface="Roboto" panose="020B0604020202020204" charset="0"/>
                    </a:endParaRPr>
                  </a:p>
                </p:txBody>
              </p:sp>
              <p:sp>
                <p:nvSpPr>
                  <p:cNvPr id="81" name="Google Shape;900;p39"/>
                  <p:cNvSpPr/>
                  <p:nvPr/>
                </p:nvSpPr>
                <p:spPr>
                  <a:xfrm>
                    <a:off x="-57755425" y="3494275"/>
                    <a:ext cx="18125" cy="2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5" h="915" extrusionOk="0">
                        <a:moveTo>
                          <a:pt x="725" y="1"/>
                        </a:moveTo>
                        <a:cubicBezTo>
                          <a:pt x="504" y="190"/>
                          <a:pt x="252" y="347"/>
                          <a:pt x="0" y="473"/>
                        </a:cubicBezTo>
                        <a:lnTo>
                          <a:pt x="0" y="536"/>
                        </a:lnTo>
                        <a:lnTo>
                          <a:pt x="32" y="536"/>
                        </a:lnTo>
                        <a:cubicBezTo>
                          <a:pt x="32" y="757"/>
                          <a:pt x="189" y="914"/>
                          <a:pt x="378" y="914"/>
                        </a:cubicBezTo>
                        <a:cubicBezTo>
                          <a:pt x="567" y="914"/>
                          <a:pt x="725" y="757"/>
                          <a:pt x="725" y="536"/>
                        </a:cubicBezTo>
                        <a:lnTo>
                          <a:pt x="72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>
                      <a:ea typeface="Roboto" panose="020B0604020202020204" charset="0"/>
                    </a:endParaRPr>
                  </a:p>
                </p:txBody>
              </p:sp>
            </p:grpSp>
          </p:grpSp>
          <p:grpSp>
            <p:nvGrpSpPr>
              <p:cNvPr id="75" name="Группа 74"/>
              <p:cNvGrpSpPr/>
              <p:nvPr/>
            </p:nvGrpSpPr>
            <p:grpSpPr>
              <a:xfrm>
                <a:off x="569474" y="-356425"/>
                <a:ext cx="8387483" cy="2926491"/>
                <a:chOff x="759837" y="-421727"/>
                <a:chExt cx="11212155" cy="3912067"/>
              </a:xfrm>
            </p:grpSpPr>
            <p:grpSp>
              <p:nvGrpSpPr>
                <p:cNvPr id="41" name="Группа 40"/>
                <p:cNvGrpSpPr/>
                <p:nvPr/>
              </p:nvGrpSpPr>
              <p:grpSpPr>
                <a:xfrm>
                  <a:off x="8087690" y="654907"/>
                  <a:ext cx="3884302" cy="677972"/>
                  <a:chOff x="8087690" y="654907"/>
                  <a:chExt cx="3884302" cy="677972"/>
                </a:xfrm>
              </p:grpSpPr>
              <p:sp>
                <p:nvSpPr>
                  <p:cNvPr id="38" name="Rectangle 34"/>
                  <p:cNvSpPr/>
                  <p:nvPr/>
                </p:nvSpPr>
                <p:spPr>
                  <a:xfrm>
                    <a:off x="8087690" y="654907"/>
                    <a:ext cx="1202459" cy="67451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80000"/>
                      </a:lnSpc>
                    </a:pPr>
                    <a:r>
                      <a:rPr lang="ru-RU" sz="1200" dirty="0">
                        <a:solidFill>
                          <a:schemeClr val="tx1"/>
                        </a:solidFill>
                        <a:ea typeface="Roboto" panose="020B0604020202020204" charset="0"/>
                        <a:cs typeface="Times New Roman" panose="02020603050405020304" pitchFamily="18" charset="0"/>
                      </a:rPr>
                      <a:t>2,7</a:t>
                    </a:r>
                  </a:p>
                </p:txBody>
              </p:sp>
              <p:sp>
                <p:nvSpPr>
                  <p:cNvPr id="39" name="Rectangle 34"/>
                  <p:cNvSpPr/>
                  <p:nvPr/>
                </p:nvSpPr>
                <p:spPr>
                  <a:xfrm>
                    <a:off x="9490320" y="658361"/>
                    <a:ext cx="1202459" cy="67451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80000"/>
                      </a:lnSpc>
                    </a:pPr>
                    <a:r>
                      <a:rPr lang="ru-RU" sz="1200" dirty="0">
                        <a:solidFill>
                          <a:schemeClr val="tx1"/>
                        </a:solidFill>
                        <a:ea typeface="Roboto" panose="020B0604020202020204" charset="0"/>
                        <a:cs typeface="Times New Roman" panose="02020603050405020304" pitchFamily="18" charset="0"/>
                      </a:rPr>
                      <a:t>2,7</a:t>
                    </a:r>
                  </a:p>
                </p:txBody>
              </p:sp>
              <p:sp>
                <p:nvSpPr>
                  <p:cNvPr id="40" name="Rectangle 34"/>
                  <p:cNvSpPr/>
                  <p:nvPr/>
                </p:nvSpPr>
                <p:spPr>
                  <a:xfrm>
                    <a:off x="10769533" y="657205"/>
                    <a:ext cx="1202459" cy="67451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80000"/>
                      </a:lnSpc>
                    </a:pPr>
                    <a:r>
                      <a:rPr lang="ru-RU" sz="1200" dirty="0">
                        <a:solidFill>
                          <a:schemeClr val="tx1"/>
                        </a:solidFill>
                        <a:ea typeface="Roboto" panose="020B0604020202020204" charset="0"/>
                        <a:cs typeface="Times New Roman" panose="02020603050405020304" pitchFamily="18" charset="0"/>
                      </a:rPr>
                      <a:t>2,7</a:t>
                    </a:r>
                  </a:p>
                </p:txBody>
              </p:sp>
            </p:grpSp>
            <p:cxnSp>
              <p:nvCxnSpPr>
                <p:cNvPr id="6" name="Прямая соединительная линия 5"/>
                <p:cNvCxnSpPr/>
                <p:nvPr/>
              </p:nvCxnSpPr>
              <p:spPr>
                <a:xfrm flipV="1">
                  <a:off x="876479" y="1733814"/>
                  <a:ext cx="10417996" cy="10811"/>
                </a:xfrm>
                <a:prstGeom prst="line">
                  <a:avLst/>
                </a:prstGeom>
                <a:ln w="28575" cmpd="thickThin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63500" sx="70000" sy="70000" algn="ctr" rotWithShape="0">
                    <a:prstClr val="black">
                      <a:alpha val="6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Прямая соединительная линия 16"/>
                <p:cNvCxnSpPr/>
                <p:nvPr/>
              </p:nvCxnSpPr>
              <p:spPr>
                <a:xfrm>
                  <a:off x="874751" y="2367655"/>
                  <a:ext cx="10417997" cy="7389"/>
                </a:xfrm>
                <a:prstGeom prst="line">
                  <a:avLst/>
                </a:prstGeom>
                <a:ln w="28575" cmpd="thickThin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63500" sx="70000" sy="70000" algn="ctr" rotWithShape="0">
                    <a:prstClr val="black">
                      <a:alpha val="6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34"/>
                <p:cNvSpPr/>
                <p:nvPr/>
              </p:nvSpPr>
              <p:spPr>
                <a:xfrm>
                  <a:off x="7925526" y="-421719"/>
                  <a:ext cx="1202459" cy="674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600" b="1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2025 г.</a:t>
                  </a:r>
                </a:p>
              </p:txBody>
            </p:sp>
            <p:sp>
              <p:nvSpPr>
                <p:cNvPr id="26" name="Rectangle 34"/>
                <p:cNvSpPr/>
                <p:nvPr/>
              </p:nvSpPr>
              <p:spPr>
                <a:xfrm>
                  <a:off x="9287835" y="-421727"/>
                  <a:ext cx="1202459" cy="674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600" b="1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2026 г.</a:t>
                  </a:r>
                </a:p>
              </p:txBody>
            </p:sp>
            <p:sp>
              <p:nvSpPr>
                <p:cNvPr id="28" name="Rectangle 34"/>
                <p:cNvSpPr/>
                <p:nvPr/>
              </p:nvSpPr>
              <p:spPr>
                <a:xfrm>
                  <a:off x="10623368" y="-414546"/>
                  <a:ext cx="1202459" cy="674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600" b="1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2027 г.</a:t>
                  </a:r>
                </a:p>
              </p:txBody>
            </p:sp>
            <p:sp>
              <p:nvSpPr>
                <p:cNvPr id="29" name="Rectangle 34"/>
                <p:cNvSpPr/>
                <p:nvPr/>
              </p:nvSpPr>
              <p:spPr>
                <a:xfrm>
                  <a:off x="759837" y="326565"/>
                  <a:ext cx="6602451" cy="3070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600" b="1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Иные межбюджетные трансферты				</a:t>
                  </a:r>
                </a:p>
              </p:txBody>
            </p:sp>
            <p:sp>
              <p:nvSpPr>
                <p:cNvPr id="32" name="Rectangle 34"/>
                <p:cNvSpPr/>
                <p:nvPr/>
              </p:nvSpPr>
              <p:spPr>
                <a:xfrm>
                  <a:off x="908638" y="2870008"/>
                  <a:ext cx="6304850" cy="3734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ru-RU" sz="1200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передаваемые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образовательных организаций,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      </a:r>
                </a:p>
              </p:txBody>
            </p:sp>
            <p:sp>
              <p:nvSpPr>
                <p:cNvPr id="43" name="Rectangle 34"/>
                <p:cNvSpPr/>
                <p:nvPr/>
              </p:nvSpPr>
              <p:spPr>
                <a:xfrm>
                  <a:off x="7996791" y="2263769"/>
                  <a:ext cx="1202459" cy="674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200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129,0</a:t>
                  </a:r>
                </a:p>
              </p:txBody>
            </p:sp>
            <p:sp>
              <p:nvSpPr>
                <p:cNvPr id="44" name="Rectangle 34"/>
                <p:cNvSpPr/>
                <p:nvPr/>
              </p:nvSpPr>
              <p:spPr>
                <a:xfrm>
                  <a:off x="9410969" y="2246516"/>
                  <a:ext cx="1202459" cy="674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200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129,0</a:t>
                  </a:r>
                </a:p>
              </p:txBody>
            </p:sp>
            <p:sp>
              <p:nvSpPr>
                <p:cNvPr id="45" name="Rectangle 34"/>
                <p:cNvSpPr/>
                <p:nvPr/>
              </p:nvSpPr>
              <p:spPr>
                <a:xfrm>
                  <a:off x="10643591" y="2247467"/>
                  <a:ext cx="1202459" cy="674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200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129,0</a:t>
                  </a:r>
                </a:p>
              </p:txBody>
            </p:sp>
            <p:sp>
              <p:nvSpPr>
                <p:cNvPr id="47" name="Rectangle 34"/>
                <p:cNvSpPr/>
                <p:nvPr/>
              </p:nvSpPr>
              <p:spPr>
                <a:xfrm>
                  <a:off x="8032149" y="2814799"/>
                  <a:ext cx="1202459" cy="674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200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39,3</a:t>
                  </a:r>
                </a:p>
              </p:txBody>
            </p:sp>
            <p:sp>
              <p:nvSpPr>
                <p:cNvPr id="48" name="Rectangle 34"/>
                <p:cNvSpPr/>
                <p:nvPr/>
              </p:nvSpPr>
              <p:spPr>
                <a:xfrm>
                  <a:off x="9478915" y="2815822"/>
                  <a:ext cx="1202459" cy="674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200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37,2</a:t>
                  </a:r>
                </a:p>
              </p:txBody>
            </p:sp>
            <p:sp>
              <p:nvSpPr>
                <p:cNvPr id="49" name="Rectangle 34"/>
                <p:cNvSpPr/>
                <p:nvPr/>
              </p:nvSpPr>
              <p:spPr>
                <a:xfrm>
                  <a:off x="10678750" y="2806331"/>
                  <a:ext cx="1202459" cy="674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ru-RU" sz="1200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37,2</a:t>
                  </a:r>
                </a:p>
              </p:txBody>
            </p:sp>
            <p:cxnSp>
              <p:nvCxnSpPr>
                <p:cNvPr id="3" name="Прямая соединительная линия 2">
                  <a:extLst>
                    <a:ext uri="{FF2B5EF4-FFF2-40B4-BE49-F238E27FC236}">
                      <a16:creationId xmlns:a16="http://schemas.microsoft.com/office/drawing/2014/main" id="{15FAD278-CB3C-A503-6933-B5E4CB7B2E23}"/>
                    </a:ext>
                  </a:extLst>
                </p:cNvPr>
                <p:cNvCxnSpPr/>
                <p:nvPr/>
              </p:nvCxnSpPr>
              <p:spPr>
                <a:xfrm flipV="1">
                  <a:off x="867898" y="263498"/>
                  <a:ext cx="10417996" cy="10811"/>
                </a:xfrm>
                <a:prstGeom prst="line">
                  <a:avLst/>
                </a:prstGeom>
                <a:ln w="28575" cmpd="thickThin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63500" sx="70000" sy="70000" algn="ctr" rotWithShape="0">
                    <a:prstClr val="black">
                      <a:alpha val="6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" name="Прямая соединительная линия 3">
                  <a:extLst>
                    <a:ext uri="{FF2B5EF4-FFF2-40B4-BE49-F238E27FC236}">
                      <a16:creationId xmlns:a16="http://schemas.microsoft.com/office/drawing/2014/main" id="{56A02022-0299-67BF-2736-5FC206E985EF}"/>
                    </a:ext>
                  </a:extLst>
                </p:cNvPr>
                <p:cNvCxnSpPr/>
                <p:nvPr/>
              </p:nvCxnSpPr>
              <p:spPr>
                <a:xfrm>
                  <a:off x="848660" y="3235620"/>
                  <a:ext cx="10417996" cy="7804"/>
                </a:xfrm>
                <a:prstGeom prst="line">
                  <a:avLst/>
                </a:prstGeom>
                <a:ln w="28575" cmpd="thickThin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63500" sx="70000" sy="70000" algn="ctr" rotWithShape="0">
                    <a:prstClr val="black">
                      <a:alpha val="6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Прямая соединительная линия 4">
                  <a:extLst>
                    <a:ext uri="{FF2B5EF4-FFF2-40B4-BE49-F238E27FC236}">
                      <a16:creationId xmlns:a16="http://schemas.microsoft.com/office/drawing/2014/main" id="{1DD91911-C31F-5D95-AF99-3715FE7AC879}"/>
                    </a:ext>
                  </a:extLst>
                </p:cNvPr>
                <p:cNvCxnSpPr/>
                <p:nvPr/>
              </p:nvCxnSpPr>
              <p:spPr>
                <a:xfrm flipV="1">
                  <a:off x="861983" y="672927"/>
                  <a:ext cx="10417996" cy="10811"/>
                </a:xfrm>
                <a:prstGeom prst="line">
                  <a:avLst/>
                </a:prstGeom>
                <a:ln w="28575" cmpd="thickThin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63500" sx="70000" sy="70000" algn="ctr" rotWithShape="0">
                    <a:prstClr val="black">
                      <a:alpha val="6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Rectangle 34">
                  <a:extLst>
                    <a:ext uri="{FF2B5EF4-FFF2-40B4-BE49-F238E27FC236}">
                      <a16:creationId xmlns:a16="http://schemas.microsoft.com/office/drawing/2014/main" id="{4D8B05F1-EFAE-F54F-CC95-7BF45F4431AE}"/>
                    </a:ext>
                  </a:extLst>
                </p:cNvPr>
                <p:cNvSpPr/>
                <p:nvPr/>
              </p:nvSpPr>
              <p:spPr>
                <a:xfrm>
                  <a:off x="908638" y="3193586"/>
                  <a:ext cx="6304850" cy="2921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ru-RU" sz="1200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прочие межбюджетные трансферты, передаваемые бюджетам городских округов</a:t>
                  </a:r>
                </a:p>
              </p:txBody>
            </p:sp>
            <p:sp>
              <p:nvSpPr>
                <p:cNvPr id="70" name="Rectangle 34">
                  <a:extLst>
                    <a:ext uri="{FF2B5EF4-FFF2-40B4-BE49-F238E27FC236}">
                      <a16:creationId xmlns:a16="http://schemas.microsoft.com/office/drawing/2014/main" id="{4163D010-5E06-E05F-4626-FF5C7B782B82}"/>
                    </a:ext>
                  </a:extLst>
                </p:cNvPr>
                <p:cNvSpPr/>
                <p:nvPr/>
              </p:nvSpPr>
              <p:spPr>
                <a:xfrm>
                  <a:off x="908638" y="2051542"/>
                  <a:ext cx="6304850" cy="2602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ru-RU" sz="1200" dirty="0">
                      <a:solidFill>
                        <a:schemeClr val="tx1"/>
                      </a:solidFill>
                      <a:ea typeface="Roboto" panose="020B0604020202020204" charset="0"/>
                      <a:cs typeface="Times New Roman" panose="02020603050405020304" pitchFamily="18" charset="0"/>
                    </a:rPr>
                    <a:t>передаваемые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</a:r>
                </a:p>
              </p:txBody>
            </p:sp>
          </p:grp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340BEC29-0C6E-439E-BD89-12015489BE19}"/>
                </a:ext>
              </a:extLst>
            </p:cNvPr>
            <p:cNvGrpSpPr/>
            <p:nvPr/>
          </p:nvGrpSpPr>
          <p:grpSpPr>
            <a:xfrm>
              <a:off x="726134" y="631197"/>
              <a:ext cx="11239739" cy="2548600"/>
              <a:chOff x="726134" y="631197"/>
              <a:chExt cx="11239739" cy="2548600"/>
            </a:xfrm>
          </p:grpSpPr>
          <p:sp>
            <p:nvSpPr>
              <p:cNvPr id="8" name="Rectangle 34">
                <a:extLst>
                  <a:ext uri="{FF2B5EF4-FFF2-40B4-BE49-F238E27FC236}">
                    <a16:creationId xmlns:a16="http://schemas.microsoft.com/office/drawing/2014/main" id="{088118ED-7850-271C-1908-84A39AA019CD}"/>
                  </a:ext>
                </a:extLst>
              </p:cNvPr>
              <p:cNvSpPr/>
              <p:nvPr/>
            </p:nvSpPr>
            <p:spPr>
              <a:xfrm>
                <a:off x="726134" y="2072557"/>
                <a:ext cx="6457788" cy="7738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передаваемые бюджетам городских округов на обеспечение выплат ежемесячного денежного вознаграждения советникам директоров по воспитанию и взаимодействию с детскими общественными объединениями государственных общеобразовательных организаций, профессиональных образовательных организаций субъектов Российской Федерации, города Байконура и федеральной территории «Сириус», муниципальных общеобразовательных организаций и профессиональных образовательных организаций				</a:t>
                </a:r>
              </a:p>
            </p:txBody>
          </p:sp>
          <p:sp>
            <p:nvSpPr>
              <p:cNvPr id="58" name="Rectangle 34">
                <a:extLst>
                  <a:ext uri="{FF2B5EF4-FFF2-40B4-BE49-F238E27FC236}">
                    <a16:creationId xmlns:a16="http://schemas.microsoft.com/office/drawing/2014/main" id="{01D9F6E9-EA92-43F9-A3C0-B6FB2B760658}"/>
                  </a:ext>
                </a:extLst>
              </p:cNvPr>
              <p:cNvSpPr/>
              <p:nvPr/>
            </p:nvSpPr>
            <p:spPr>
              <a:xfrm>
                <a:off x="8004933" y="2385690"/>
                <a:ext cx="1231627" cy="77387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11,1</a:t>
                </a:r>
              </a:p>
            </p:txBody>
          </p:sp>
          <p:sp>
            <p:nvSpPr>
              <p:cNvPr id="62" name="Rectangle 34">
                <a:extLst>
                  <a:ext uri="{FF2B5EF4-FFF2-40B4-BE49-F238E27FC236}">
                    <a16:creationId xmlns:a16="http://schemas.microsoft.com/office/drawing/2014/main" id="{1C5EF13C-D0F8-4ADC-BEAC-72B6EFC6EBE3}"/>
                  </a:ext>
                </a:extLst>
              </p:cNvPr>
              <p:cNvSpPr/>
              <p:nvPr/>
            </p:nvSpPr>
            <p:spPr>
              <a:xfrm>
                <a:off x="9450382" y="2389668"/>
                <a:ext cx="1231627" cy="77387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11,2</a:t>
                </a:r>
              </a:p>
            </p:txBody>
          </p:sp>
          <p:sp>
            <p:nvSpPr>
              <p:cNvPr id="74" name="Rectangle 34">
                <a:extLst>
                  <a:ext uri="{FF2B5EF4-FFF2-40B4-BE49-F238E27FC236}">
                    <a16:creationId xmlns:a16="http://schemas.microsoft.com/office/drawing/2014/main" id="{0052FBD8-30D2-4CD8-B839-B0D018CAAF0C}"/>
                  </a:ext>
                </a:extLst>
              </p:cNvPr>
              <p:cNvSpPr/>
              <p:nvPr/>
            </p:nvSpPr>
            <p:spPr>
              <a:xfrm>
                <a:off x="10716664" y="2405923"/>
                <a:ext cx="1231627" cy="77387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11,4</a:t>
                </a:r>
              </a:p>
            </p:txBody>
          </p:sp>
          <p:sp>
            <p:nvSpPr>
              <p:cNvPr id="84" name="Rectangle 34">
                <a:extLst>
                  <a:ext uri="{FF2B5EF4-FFF2-40B4-BE49-F238E27FC236}">
                    <a16:creationId xmlns:a16="http://schemas.microsoft.com/office/drawing/2014/main" id="{D4C8123F-869D-4DB7-AB5B-0F415355433C}"/>
                  </a:ext>
                </a:extLst>
              </p:cNvPr>
              <p:cNvSpPr/>
              <p:nvPr/>
            </p:nvSpPr>
            <p:spPr>
              <a:xfrm>
                <a:off x="7978556" y="644810"/>
                <a:ext cx="1231627" cy="7738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400" b="1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182,1</a:t>
                </a:r>
              </a:p>
            </p:txBody>
          </p:sp>
          <p:sp>
            <p:nvSpPr>
              <p:cNvPr id="85" name="Rectangle 34">
                <a:extLst>
                  <a:ext uri="{FF2B5EF4-FFF2-40B4-BE49-F238E27FC236}">
                    <a16:creationId xmlns:a16="http://schemas.microsoft.com/office/drawing/2014/main" id="{54F384F9-B400-4888-8485-32D178558071}"/>
                  </a:ext>
                </a:extLst>
              </p:cNvPr>
              <p:cNvSpPr/>
              <p:nvPr/>
            </p:nvSpPr>
            <p:spPr>
              <a:xfrm>
                <a:off x="9371253" y="631197"/>
                <a:ext cx="1231627" cy="7738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400" b="1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180,1</a:t>
                </a:r>
              </a:p>
            </p:txBody>
          </p:sp>
          <p:sp>
            <p:nvSpPr>
              <p:cNvPr id="86" name="Rectangle 34">
                <a:extLst>
                  <a:ext uri="{FF2B5EF4-FFF2-40B4-BE49-F238E27FC236}">
                    <a16:creationId xmlns:a16="http://schemas.microsoft.com/office/drawing/2014/main" id="{72D1C3DC-2AA0-4952-8412-A2CCC7E031B9}"/>
                  </a:ext>
                </a:extLst>
              </p:cNvPr>
              <p:cNvSpPr/>
              <p:nvPr/>
            </p:nvSpPr>
            <p:spPr>
              <a:xfrm>
                <a:off x="10734246" y="656244"/>
                <a:ext cx="1231627" cy="7738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399" tIns="45700" rIns="91399" bIns="457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400" b="1" dirty="0">
                    <a:solidFill>
                      <a:schemeClr val="tx1"/>
                    </a:solidFill>
                    <a:ea typeface="Roboto" panose="020B0604020202020204" charset="0"/>
                    <a:cs typeface="Times New Roman" panose="02020603050405020304" pitchFamily="18" charset="0"/>
                  </a:rPr>
                  <a:t>180,3</a:t>
                </a:r>
              </a:p>
            </p:txBody>
          </p:sp>
        </p:grpSp>
      </p:grp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DBF82E90-F0E6-4C63-805D-21CC7BF0DD31}"/>
              </a:ext>
            </a:extLst>
          </p:cNvPr>
          <p:cNvSpPr/>
          <p:nvPr/>
        </p:nvSpPr>
        <p:spPr>
          <a:xfrm>
            <a:off x="7722662" y="1213389"/>
            <a:ext cx="1107140" cy="4269234"/>
          </a:xfrm>
          <a:prstGeom prst="rect">
            <a:avLst/>
          </a:prstGeom>
          <a:solidFill>
            <a:srgbClr val="8262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5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24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edge/>
      </p:transition>
    </mc:Choice>
    <mc:Fallback xmlns="">
      <p:transition spd="slow" advClick="0" advTm="2000">
        <p:wedg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A2DCAAE-635C-42C2-A281-EF62A9075B54}"/>
              </a:ext>
            </a:extLst>
          </p:cNvPr>
          <p:cNvSpPr txBox="1"/>
          <p:nvPr/>
        </p:nvSpPr>
        <p:spPr>
          <a:xfrm>
            <a:off x="504823" y="0"/>
            <a:ext cx="111537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/>
              <a:t>«Бюджет для граждан» познакомит Вас с Решением о бюджете городского округа город Стерлитамак Республики Башкортостан на 2025 год и плановый период 2026 и 2027 годов.</a:t>
            </a:r>
          </a:p>
        </p:txBody>
      </p:sp>
    </p:spTree>
    <p:extLst>
      <p:ext uri="{BB962C8B-B14F-4D97-AF65-F5344CB8AC3E}">
        <p14:creationId xmlns:p14="http://schemas.microsoft.com/office/powerpoint/2010/main" val="2284119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 advTm="0">
        <p15:prstTrans prst="fallOver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11785" y="267017"/>
            <a:ext cx="8993369" cy="468289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Динамика доходов местного бюджета, млн руб.</a:t>
            </a: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496478" y="735306"/>
          <a:ext cx="11199044" cy="3656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17777838-2B10-465D-BEF5-7CA670AFA1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303958"/>
              </p:ext>
            </p:extLst>
          </p:nvPr>
        </p:nvGraphicFramePr>
        <p:xfrm>
          <a:off x="575034" y="4463432"/>
          <a:ext cx="10311812" cy="152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14541">
                  <a:extLst>
                    <a:ext uri="{9D8B030D-6E8A-4147-A177-3AD203B41FA5}">
                      <a16:colId xmlns:a16="http://schemas.microsoft.com/office/drawing/2014/main" val="4270984375"/>
                    </a:ext>
                  </a:extLst>
                </a:gridCol>
                <a:gridCol w="1234911">
                  <a:extLst>
                    <a:ext uri="{9D8B030D-6E8A-4147-A177-3AD203B41FA5}">
                      <a16:colId xmlns:a16="http://schemas.microsoft.com/office/drawing/2014/main" val="3112376910"/>
                    </a:ext>
                  </a:extLst>
                </a:gridCol>
                <a:gridCol w="1225485">
                  <a:extLst>
                    <a:ext uri="{9D8B030D-6E8A-4147-A177-3AD203B41FA5}">
                      <a16:colId xmlns:a16="http://schemas.microsoft.com/office/drawing/2014/main" val="3401802042"/>
                    </a:ext>
                  </a:extLst>
                </a:gridCol>
                <a:gridCol w="1112362">
                  <a:extLst>
                    <a:ext uri="{9D8B030D-6E8A-4147-A177-3AD203B41FA5}">
                      <a16:colId xmlns:a16="http://schemas.microsoft.com/office/drawing/2014/main" val="1333368618"/>
                    </a:ext>
                  </a:extLst>
                </a:gridCol>
                <a:gridCol w="1225485">
                  <a:extLst>
                    <a:ext uri="{9D8B030D-6E8A-4147-A177-3AD203B41FA5}">
                      <a16:colId xmlns:a16="http://schemas.microsoft.com/office/drawing/2014/main" val="3185492268"/>
                    </a:ext>
                  </a:extLst>
                </a:gridCol>
                <a:gridCol w="1182274">
                  <a:extLst>
                    <a:ext uri="{9D8B030D-6E8A-4147-A177-3AD203B41FA5}">
                      <a16:colId xmlns:a16="http://schemas.microsoft.com/office/drawing/2014/main" val="3385154263"/>
                    </a:ext>
                  </a:extLst>
                </a:gridCol>
                <a:gridCol w="1116754">
                  <a:extLst>
                    <a:ext uri="{9D8B030D-6E8A-4147-A177-3AD203B41FA5}">
                      <a16:colId xmlns:a16="http://schemas.microsoft.com/office/drawing/2014/main" val="1569689635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b="1" u="none" strike="noStrike" dirty="0">
                          <a:effectLst/>
                        </a:rPr>
                        <a:t>    ДОХОДЫ, всего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u="none" strike="noStrike" dirty="0">
                          <a:effectLst/>
                        </a:rPr>
                        <a:t>6 697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u="none" strike="noStrike" dirty="0">
                          <a:effectLst/>
                        </a:rPr>
                        <a:t>8 056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u="none" strike="noStrike" dirty="0">
                          <a:effectLst/>
                        </a:rPr>
                        <a:t>8 703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u="none" strike="noStrike" dirty="0">
                          <a:effectLst/>
                        </a:rPr>
                        <a:t>9 065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u="none" strike="noStrike" dirty="0">
                          <a:effectLst/>
                        </a:rPr>
                        <a:t>9 451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u="none" strike="noStrike" dirty="0">
                          <a:effectLst/>
                        </a:rPr>
                        <a:t>9 820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8669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/>
                        </a:rPr>
                        <a:t>    Налоговые доходы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>
                          <a:effectLst/>
                        </a:rPr>
                        <a:t>1 636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>
                          <a:effectLst/>
                        </a:rPr>
                        <a:t>1 812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>
                          <a:effectLst/>
                        </a:rPr>
                        <a:t>2 416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>
                          <a:effectLst/>
                        </a:rPr>
                        <a:t>2 865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>
                          <a:effectLst/>
                        </a:rPr>
                        <a:t>2 952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>
                          <a:effectLst/>
                        </a:rPr>
                        <a:t>3 069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597310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/>
                        </a:rPr>
                        <a:t>    Неналоговые доходы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>
                          <a:effectLst/>
                        </a:rPr>
                        <a:t>678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>
                          <a:effectLst/>
                        </a:rPr>
                        <a:t>1 164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>
                          <a:effectLst/>
                        </a:rPr>
                        <a:t>768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>
                          <a:effectLst/>
                        </a:rPr>
                        <a:t>578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>
                          <a:effectLst/>
                        </a:rPr>
                        <a:t>562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>
                          <a:effectLst/>
                        </a:rPr>
                        <a:t>562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1306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500" u="none" strike="noStrike" dirty="0">
                          <a:effectLst/>
                        </a:rPr>
                        <a:t>    Безвозмездные поступления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 dirty="0">
                          <a:effectLst/>
                        </a:rPr>
                        <a:t>4 383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>
                          <a:effectLst/>
                        </a:rPr>
                        <a:t>5 080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>
                          <a:effectLst/>
                        </a:rPr>
                        <a:t>5 519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 dirty="0">
                          <a:effectLst/>
                        </a:rPr>
                        <a:t>5 623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>
                          <a:effectLst/>
                        </a:rPr>
                        <a:t>5 937</a:t>
                      </a:r>
                      <a:endParaRPr lang="ru-R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u="none" strike="noStrike" dirty="0">
                          <a:effectLst/>
                        </a:rPr>
                        <a:t>6 189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283177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D5CBEC-60BF-4839-B43C-CC93D0FA220D}"/>
              </a:ext>
            </a:extLst>
          </p:cNvPr>
          <p:cNvSpPr/>
          <p:nvPr/>
        </p:nvSpPr>
        <p:spPr>
          <a:xfrm>
            <a:off x="3667027" y="6058878"/>
            <a:ext cx="784310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dirty="0">
                <a:ea typeface="Times New Roman" panose="02020603050405020304" pitchFamily="18" charset="0"/>
              </a:rPr>
              <a:t>В связи с реализацией городом большей части имеющегося имущества в предыдущие годы, доля неналоговых доходов в общем объеме налоговых и неналоговых доходах ежегодно снижается.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61394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Стрелка: вниз 59">
            <a:extLst>
              <a:ext uri="{FF2B5EF4-FFF2-40B4-BE49-F238E27FC236}">
                <a16:creationId xmlns:a16="http://schemas.microsoft.com/office/drawing/2014/main" id="{BBE64E47-6174-4BAE-9CD7-2788D3C68917}"/>
              </a:ext>
            </a:extLst>
          </p:cNvPr>
          <p:cNvSpPr/>
          <p:nvPr/>
        </p:nvSpPr>
        <p:spPr>
          <a:xfrm>
            <a:off x="5695950" y="2037360"/>
            <a:ext cx="1162050" cy="704834"/>
          </a:xfrm>
          <a:prstGeom prst="downArrow">
            <a:avLst>
              <a:gd name="adj1" fmla="val 27049"/>
              <a:gd name="adj2" fmla="val 40171"/>
            </a:avLst>
          </a:prstGeom>
          <a:noFill/>
          <a:ln w="2857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B06989AE-C774-4EE2-A34F-00A220AFB4F7}"/>
              </a:ext>
            </a:extLst>
          </p:cNvPr>
          <p:cNvSpPr/>
          <p:nvPr/>
        </p:nvSpPr>
        <p:spPr>
          <a:xfrm>
            <a:off x="5695950" y="4151210"/>
            <a:ext cx="1162050" cy="704834"/>
          </a:xfrm>
          <a:prstGeom prst="downArrow">
            <a:avLst>
              <a:gd name="adj1" fmla="val 27049"/>
              <a:gd name="adj2" fmla="val 40171"/>
            </a:avLst>
          </a:prstGeom>
          <a:noFill/>
          <a:ln w="2857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BD94FB-E5D5-4394-ABB4-70C73008FC90}"/>
              </a:ext>
            </a:extLst>
          </p:cNvPr>
          <p:cNvSpPr txBox="1"/>
          <p:nvPr/>
        </p:nvSpPr>
        <p:spPr>
          <a:xfrm>
            <a:off x="557212" y="28046"/>
            <a:ext cx="11439525" cy="470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3000" b="1" dirty="0"/>
              <a:t>Расходы бюджета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CB59CDF-C855-4B6C-A530-551AA110DD19}"/>
              </a:ext>
            </a:extLst>
          </p:cNvPr>
          <p:cNvSpPr/>
          <p:nvPr/>
        </p:nvSpPr>
        <p:spPr>
          <a:xfrm>
            <a:off x="2702719" y="762000"/>
            <a:ext cx="6996113" cy="1419225"/>
          </a:xfrm>
          <a:prstGeom prst="roundRect">
            <a:avLst/>
          </a:prstGeom>
          <a:solidFill>
            <a:srgbClr val="E8D8C2"/>
          </a:solidFill>
          <a:ln>
            <a:solidFill>
              <a:srgbClr val="D9BE9B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5821BB-1428-42E4-8C5D-9053ADF61110}"/>
              </a:ext>
            </a:extLst>
          </p:cNvPr>
          <p:cNvSpPr txBox="1"/>
          <p:nvPr/>
        </p:nvSpPr>
        <p:spPr>
          <a:xfrm>
            <a:off x="2700337" y="973435"/>
            <a:ext cx="6800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cs typeface="Times New Roman" panose="02020603050405020304" pitchFamily="18" charset="0"/>
              </a:rPr>
              <a:t>Расходы бюджета – выплачиваемы из бюджета денежные средства, за исключением средств, являющихся источниками финансирования дефицита бюджета.</a:t>
            </a: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3C92A80B-3090-4CF7-BC91-5F52584C7370}"/>
              </a:ext>
            </a:extLst>
          </p:cNvPr>
          <p:cNvSpPr/>
          <p:nvPr/>
        </p:nvSpPr>
        <p:spPr>
          <a:xfrm>
            <a:off x="2114550" y="2770438"/>
            <a:ext cx="8172450" cy="1533525"/>
          </a:xfrm>
          <a:prstGeom prst="roundRect">
            <a:avLst/>
          </a:prstGeom>
          <a:solidFill>
            <a:srgbClr val="E8D8C2"/>
          </a:solidFill>
          <a:ln>
            <a:solidFill>
              <a:srgbClr val="D9BE9B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D059B511-3C29-4D2C-B34A-69AAF67715CD}"/>
              </a:ext>
            </a:extLst>
          </p:cNvPr>
          <p:cNvSpPr/>
          <p:nvPr/>
        </p:nvSpPr>
        <p:spPr>
          <a:xfrm>
            <a:off x="2702719" y="4893176"/>
            <a:ext cx="6996112" cy="1533524"/>
          </a:xfrm>
          <a:prstGeom prst="roundRect">
            <a:avLst/>
          </a:prstGeom>
          <a:solidFill>
            <a:srgbClr val="E8D8C2"/>
          </a:solidFill>
          <a:ln>
            <a:solidFill>
              <a:srgbClr val="D9BE9B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30E63C-03C7-4172-ACA1-7E11D76B47AC}"/>
              </a:ext>
            </a:extLst>
          </p:cNvPr>
          <p:cNvSpPr txBox="1"/>
          <p:nvPr/>
        </p:nvSpPr>
        <p:spPr>
          <a:xfrm>
            <a:off x="2247900" y="2843264"/>
            <a:ext cx="7848599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chemeClr val="tx2"/>
                </a:solidFill>
                <a:cs typeface="Times New Roman" panose="02020603050405020304" pitchFamily="18" charset="0"/>
              </a:rPr>
              <a:t>Формирование расходов бюджетов бюджетной системы РФ осуществляется в соответствии с расходными обязательствами, обусловленными установленным законодательством РФ разграничением полномочий федеральных органов государственной власти, органов государственной власти субъектов РФ и органов местного самоуправления, исполнение которых согласно законодательству РФ,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 (Статья 65 БК РФ).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37551E-6E1E-4836-A21E-C949A1521090}"/>
              </a:ext>
            </a:extLst>
          </p:cNvPr>
          <p:cNvSpPr txBox="1"/>
          <p:nvPr/>
        </p:nvSpPr>
        <p:spPr>
          <a:xfrm>
            <a:off x="2761059" y="4967440"/>
            <a:ext cx="68746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cs typeface="Times New Roman" panose="02020603050405020304" pitchFamily="18" charset="0"/>
              </a:rPr>
              <a:t>Принципы формирования расходов бюджета городского округа 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  <a:cs typeface="Times New Roman" panose="02020603050405020304" pitchFamily="18" charset="0"/>
              </a:rPr>
              <a:t>город Стерлитамак Республики Башкортостан: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400" i="1" dirty="0">
                <a:solidFill>
                  <a:schemeClr val="tx2"/>
                </a:solidFill>
                <a:cs typeface="Times New Roman" panose="02020603050405020304" pitchFamily="18" charset="0"/>
              </a:rPr>
              <a:t>по разделам, подразделам, целевым статьям, группам видов расходов классификации расходов бюджетов;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400" i="1" dirty="0">
                <a:solidFill>
                  <a:schemeClr val="tx2"/>
                </a:solidFill>
                <a:cs typeface="Times New Roman" panose="02020603050405020304" pitchFamily="18" charset="0"/>
              </a:rPr>
              <a:t>по муниципальным программам и непрограммным направлениям деятельности;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400" i="1" dirty="0">
                <a:solidFill>
                  <a:schemeClr val="tx2"/>
                </a:solidFill>
                <a:cs typeface="Times New Roman" panose="02020603050405020304" pitchFamily="18" charset="0"/>
              </a:rPr>
              <a:t>по ведомствам. </a:t>
            </a:r>
          </a:p>
        </p:txBody>
      </p:sp>
    </p:spTree>
    <p:extLst>
      <p:ext uri="{BB962C8B-B14F-4D97-AF65-F5344CB8AC3E}">
        <p14:creationId xmlns:p14="http://schemas.microsoft.com/office/powerpoint/2010/main" val="2949029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12" grpId="0"/>
      <p:bldP spid="16" grpId="0"/>
      <p:bldP spid="2" grpId="0" animBg="1"/>
      <p:bldP spid="9" grpId="0"/>
      <p:bldP spid="57" grpId="0" animBg="1"/>
      <p:bldP spid="58" grpId="0" animBg="1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CBD94FB-E5D5-4394-ABB4-70C73008FC90}"/>
              </a:ext>
            </a:extLst>
          </p:cNvPr>
          <p:cNvSpPr txBox="1"/>
          <p:nvPr/>
        </p:nvSpPr>
        <p:spPr>
          <a:xfrm>
            <a:off x="485775" y="28046"/>
            <a:ext cx="11172826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000" b="1" dirty="0"/>
              <a:t>Особенности формирования расходной части бюджета городского округа город Стерлитамак Республики Башкортостан в 2025 году и на период до 2027 года обусловлены необходимостью реализации следующих подходов</a:t>
            </a:r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D67A424B-ACCC-4287-BDCE-300AD1D98DFD}"/>
              </a:ext>
            </a:extLst>
          </p:cNvPr>
          <p:cNvGrpSpPr/>
          <p:nvPr/>
        </p:nvGrpSpPr>
        <p:grpSpPr>
          <a:xfrm>
            <a:off x="985352" y="1770878"/>
            <a:ext cx="3416634" cy="1972554"/>
            <a:chOff x="0" y="1083685"/>
            <a:chExt cx="2381253" cy="4690631"/>
          </a:xfrm>
        </p:grpSpPr>
        <p:sp>
          <p:nvSpPr>
            <p:cNvPr id="14" name="Freeform: Shape 27">
              <a:extLst>
                <a:ext uri="{FF2B5EF4-FFF2-40B4-BE49-F238E27FC236}">
                  <a16:creationId xmlns:a16="http://schemas.microsoft.com/office/drawing/2014/main" id="{8EEF1DFF-9DC9-4126-B306-516C16E02EA2}"/>
                </a:ext>
              </a:extLst>
            </p:cNvPr>
            <p:cNvSpPr/>
            <p:nvPr/>
          </p:nvSpPr>
          <p:spPr>
            <a:xfrm>
              <a:off x="0" y="1083685"/>
              <a:ext cx="2381252" cy="4690630"/>
            </a:xfrm>
            <a:custGeom>
              <a:avLst/>
              <a:gdLst>
                <a:gd name="connsiteX0" fmla="*/ 2438401 w 2438401"/>
                <a:gd name="connsiteY0" fmla="*/ 0 h 4690630"/>
                <a:gd name="connsiteX1" fmla="*/ 2438401 w 2438401"/>
                <a:gd name="connsiteY1" fmla="*/ 583190 h 4690630"/>
                <a:gd name="connsiteX2" fmla="*/ 2438401 w 2438401"/>
                <a:gd name="connsiteY2" fmla="*/ 4107440 h 4690630"/>
                <a:gd name="connsiteX3" fmla="*/ 1 w 2438401"/>
                <a:gd name="connsiteY3" fmla="*/ 4690630 h 4690630"/>
                <a:gd name="connsiteX4" fmla="*/ 1 w 2438401"/>
                <a:gd name="connsiteY4" fmla="*/ 583190 h 4690630"/>
                <a:gd name="connsiteX5" fmla="*/ 0 w 2438401"/>
                <a:gd name="connsiteY5" fmla="*/ 583190 h 469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401" h="4690630">
                  <a:moveTo>
                    <a:pt x="2438401" y="0"/>
                  </a:moveTo>
                  <a:lnTo>
                    <a:pt x="2438401" y="583190"/>
                  </a:lnTo>
                  <a:lnTo>
                    <a:pt x="2438401" y="4107440"/>
                  </a:lnTo>
                  <a:lnTo>
                    <a:pt x="1" y="4690630"/>
                  </a:lnTo>
                  <a:lnTo>
                    <a:pt x="1" y="583190"/>
                  </a:lnTo>
                  <a:lnTo>
                    <a:pt x="0" y="583190"/>
                  </a:lnTo>
                  <a:close/>
                </a:path>
              </a:pathLst>
            </a:custGeom>
            <a:solidFill>
              <a:srgbClr val="C2975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15" name="Freeform: Shape 45">
              <a:extLst>
                <a:ext uri="{FF2B5EF4-FFF2-40B4-BE49-F238E27FC236}">
                  <a16:creationId xmlns:a16="http://schemas.microsoft.com/office/drawing/2014/main" id="{66137AE9-1F35-437C-87D8-DE023DF103E0}"/>
                </a:ext>
              </a:extLst>
            </p:cNvPr>
            <p:cNvSpPr/>
            <p:nvPr/>
          </p:nvSpPr>
          <p:spPr>
            <a:xfrm>
              <a:off x="2" y="5099577"/>
              <a:ext cx="2381251" cy="674739"/>
            </a:xfrm>
            <a:custGeom>
              <a:avLst/>
              <a:gdLst>
                <a:gd name="connsiteX0" fmla="*/ 2381251 w 2381251"/>
                <a:gd name="connsiteY0" fmla="*/ 0 h 674739"/>
                <a:gd name="connsiteX1" fmla="*/ 2381251 w 2381251"/>
                <a:gd name="connsiteY1" fmla="*/ 91549 h 674739"/>
                <a:gd name="connsiteX2" fmla="*/ 0 w 2381251"/>
                <a:gd name="connsiteY2" fmla="*/ 674739 h 674739"/>
                <a:gd name="connsiteX3" fmla="*/ 0 w 2381251"/>
                <a:gd name="connsiteY3" fmla="*/ 574572 h 674739"/>
                <a:gd name="connsiteX4" fmla="*/ 2381251 w 2381251"/>
                <a:gd name="connsiteY4" fmla="*/ 0 h 67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251" h="674739">
                  <a:moveTo>
                    <a:pt x="2381251" y="0"/>
                  </a:moveTo>
                  <a:lnTo>
                    <a:pt x="2381251" y="91549"/>
                  </a:lnTo>
                  <a:lnTo>
                    <a:pt x="0" y="674739"/>
                  </a:lnTo>
                  <a:lnTo>
                    <a:pt x="0" y="574572"/>
                  </a:lnTo>
                  <a:lnTo>
                    <a:pt x="2381251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grpSp>
        <p:nvGrpSpPr>
          <p:cNvPr id="17" name="Group 3">
            <a:extLst>
              <a:ext uri="{FF2B5EF4-FFF2-40B4-BE49-F238E27FC236}">
                <a16:creationId xmlns:a16="http://schemas.microsoft.com/office/drawing/2014/main" id="{1B11137D-39A0-489E-8FF4-0178FD6E5BD8}"/>
              </a:ext>
            </a:extLst>
          </p:cNvPr>
          <p:cNvGrpSpPr/>
          <p:nvPr/>
        </p:nvGrpSpPr>
        <p:grpSpPr>
          <a:xfrm>
            <a:off x="4425570" y="1775089"/>
            <a:ext cx="3321578" cy="1972554"/>
            <a:chOff x="2452687" y="1083685"/>
            <a:chExt cx="2381251" cy="4690630"/>
          </a:xfrm>
        </p:grpSpPr>
        <p:sp>
          <p:nvSpPr>
            <p:cNvPr id="18" name="Freeform: Shape 28">
              <a:extLst>
                <a:ext uri="{FF2B5EF4-FFF2-40B4-BE49-F238E27FC236}">
                  <a16:creationId xmlns:a16="http://schemas.microsoft.com/office/drawing/2014/main" id="{2E444A12-F752-41E9-BCA1-818F4E3C9646}"/>
                </a:ext>
              </a:extLst>
            </p:cNvPr>
            <p:cNvSpPr/>
            <p:nvPr/>
          </p:nvSpPr>
          <p:spPr>
            <a:xfrm>
              <a:off x="2452687" y="1083685"/>
              <a:ext cx="2381251" cy="4690630"/>
            </a:xfrm>
            <a:custGeom>
              <a:avLst/>
              <a:gdLst>
                <a:gd name="connsiteX0" fmla="*/ 0 w 2438400"/>
                <a:gd name="connsiteY0" fmla="*/ 0 h 4690630"/>
                <a:gd name="connsiteX1" fmla="*/ 2438400 w 2438400"/>
                <a:gd name="connsiteY1" fmla="*/ 583190 h 4690630"/>
                <a:gd name="connsiteX2" fmla="*/ 2438400 w 2438400"/>
                <a:gd name="connsiteY2" fmla="*/ 583190 h 4690630"/>
                <a:gd name="connsiteX3" fmla="*/ 2438400 w 2438400"/>
                <a:gd name="connsiteY3" fmla="*/ 583190 h 4690630"/>
                <a:gd name="connsiteX4" fmla="*/ 2438400 w 2438400"/>
                <a:gd name="connsiteY4" fmla="*/ 4690630 h 4690630"/>
                <a:gd name="connsiteX5" fmla="*/ 0 w 2438400"/>
                <a:gd name="connsiteY5" fmla="*/ 4107440 h 4690630"/>
                <a:gd name="connsiteX6" fmla="*/ 0 w 2438400"/>
                <a:gd name="connsiteY6" fmla="*/ 583190 h 4690630"/>
                <a:gd name="connsiteX7" fmla="*/ 0 w 2438400"/>
                <a:gd name="connsiteY7" fmla="*/ 583190 h 4690630"/>
                <a:gd name="connsiteX8" fmla="*/ 0 w 2438400"/>
                <a:gd name="connsiteY8" fmla="*/ 0 h 469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8400" h="4690630">
                  <a:moveTo>
                    <a:pt x="0" y="0"/>
                  </a:moveTo>
                  <a:lnTo>
                    <a:pt x="2438400" y="583190"/>
                  </a:lnTo>
                  <a:lnTo>
                    <a:pt x="2438400" y="583190"/>
                  </a:lnTo>
                  <a:lnTo>
                    <a:pt x="2438400" y="583190"/>
                  </a:lnTo>
                  <a:lnTo>
                    <a:pt x="2438400" y="4690630"/>
                  </a:lnTo>
                  <a:lnTo>
                    <a:pt x="0" y="4107440"/>
                  </a:lnTo>
                  <a:lnTo>
                    <a:pt x="0" y="583190"/>
                  </a:lnTo>
                  <a:lnTo>
                    <a:pt x="0" y="583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B085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19" name="Freeform: Shape 46">
              <a:extLst>
                <a:ext uri="{FF2B5EF4-FFF2-40B4-BE49-F238E27FC236}">
                  <a16:creationId xmlns:a16="http://schemas.microsoft.com/office/drawing/2014/main" id="{7B05997C-302D-418A-B3D6-12EE6CE489DF}"/>
                </a:ext>
              </a:extLst>
            </p:cNvPr>
            <p:cNvSpPr/>
            <p:nvPr/>
          </p:nvSpPr>
          <p:spPr>
            <a:xfrm>
              <a:off x="2452687" y="5099577"/>
              <a:ext cx="2381250" cy="674738"/>
            </a:xfrm>
            <a:custGeom>
              <a:avLst/>
              <a:gdLst>
                <a:gd name="connsiteX0" fmla="*/ 0 w 2381250"/>
                <a:gd name="connsiteY0" fmla="*/ 0 h 674738"/>
                <a:gd name="connsiteX1" fmla="*/ 2381250 w 2381250"/>
                <a:gd name="connsiteY1" fmla="*/ 574571 h 674738"/>
                <a:gd name="connsiteX2" fmla="*/ 2381250 w 2381250"/>
                <a:gd name="connsiteY2" fmla="*/ 674738 h 674738"/>
                <a:gd name="connsiteX3" fmla="*/ 0 w 2381250"/>
                <a:gd name="connsiteY3" fmla="*/ 91548 h 674738"/>
                <a:gd name="connsiteX4" fmla="*/ 0 w 2381250"/>
                <a:gd name="connsiteY4" fmla="*/ 0 h 67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250" h="674738">
                  <a:moveTo>
                    <a:pt x="0" y="0"/>
                  </a:moveTo>
                  <a:lnTo>
                    <a:pt x="2381250" y="574571"/>
                  </a:lnTo>
                  <a:lnTo>
                    <a:pt x="2381250" y="674738"/>
                  </a:lnTo>
                  <a:lnTo>
                    <a:pt x="0" y="91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grpSp>
        <p:nvGrpSpPr>
          <p:cNvPr id="20" name="Group 4">
            <a:extLst>
              <a:ext uri="{FF2B5EF4-FFF2-40B4-BE49-F238E27FC236}">
                <a16:creationId xmlns:a16="http://schemas.microsoft.com/office/drawing/2014/main" id="{6DD3D7A6-2BCD-4498-89F5-4DBAA8149C37}"/>
              </a:ext>
            </a:extLst>
          </p:cNvPr>
          <p:cNvGrpSpPr/>
          <p:nvPr/>
        </p:nvGrpSpPr>
        <p:grpSpPr>
          <a:xfrm>
            <a:off x="7775722" y="1774191"/>
            <a:ext cx="3321583" cy="1972554"/>
            <a:chOff x="7358059" y="1083685"/>
            <a:chExt cx="2381254" cy="4690631"/>
          </a:xfrm>
        </p:grpSpPr>
        <p:sp>
          <p:nvSpPr>
            <p:cNvPr id="21" name="Freeform: Shape 25">
              <a:extLst>
                <a:ext uri="{FF2B5EF4-FFF2-40B4-BE49-F238E27FC236}">
                  <a16:creationId xmlns:a16="http://schemas.microsoft.com/office/drawing/2014/main" id="{6CF6E6E7-3802-470C-A01A-D7F6225643AC}"/>
                </a:ext>
              </a:extLst>
            </p:cNvPr>
            <p:cNvSpPr/>
            <p:nvPr/>
          </p:nvSpPr>
          <p:spPr>
            <a:xfrm>
              <a:off x="7358059" y="1083685"/>
              <a:ext cx="2381254" cy="4690630"/>
            </a:xfrm>
            <a:custGeom>
              <a:avLst/>
              <a:gdLst>
                <a:gd name="connsiteX0" fmla="*/ 2438400 w 2438403"/>
                <a:gd name="connsiteY0" fmla="*/ 0 h 4690630"/>
                <a:gd name="connsiteX1" fmla="*/ 2438403 w 2438403"/>
                <a:gd name="connsiteY1" fmla="*/ 1 h 4690630"/>
                <a:gd name="connsiteX2" fmla="*/ 2438403 w 2438403"/>
                <a:gd name="connsiteY2" fmla="*/ 583190 h 4690630"/>
                <a:gd name="connsiteX3" fmla="*/ 2438403 w 2438403"/>
                <a:gd name="connsiteY3" fmla="*/ 4107441 h 4690630"/>
                <a:gd name="connsiteX4" fmla="*/ 2438400 w 2438403"/>
                <a:gd name="connsiteY4" fmla="*/ 4107440 h 4690630"/>
                <a:gd name="connsiteX5" fmla="*/ 3 w 2438403"/>
                <a:gd name="connsiteY5" fmla="*/ 4690630 h 4690630"/>
                <a:gd name="connsiteX6" fmla="*/ 3 w 2438403"/>
                <a:gd name="connsiteY6" fmla="*/ 583190 h 4690630"/>
                <a:gd name="connsiteX7" fmla="*/ 0 w 2438403"/>
                <a:gd name="connsiteY7" fmla="*/ 583190 h 4690630"/>
                <a:gd name="connsiteX8" fmla="*/ 3 w 2438403"/>
                <a:gd name="connsiteY8" fmla="*/ 583189 h 4690630"/>
                <a:gd name="connsiteX9" fmla="*/ 3 w 2438403"/>
                <a:gd name="connsiteY9" fmla="*/ 583189 h 469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8403" h="4690630">
                  <a:moveTo>
                    <a:pt x="2438400" y="0"/>
                  </a:moveTo>
                  <a:lnTo>
                    <a:pt x="2438403" y="1"/>
                  </a:lnTo>
                  <a:lnTo>
                    <a:pt x="2438403" y="583190"/>
                  </a:lnTo>
                  <a:lnTo>
                    <a:pt x="2438403" y="4107441"/>
                  </a:lnTo>
                  <a:lnTo>
                    <a:pt x="2438400" y="4107440"/>
                  </a:lnTo>
                  <a:lnTo>
                    <a:pt x="3" y="4690630"/>
                  </a:lnTo>
                  <a:lnTo>
                    <a:pt x="3" y="583190"/>
                  </a:lnTo>
                  <a:lnTo>
                    <a:pt x="0" y="583190"/>
                  </a:lnTo>
                  <a:lnTo>
                    <a:pt x="3" y="583189"/>
                  </a:lnTo>
                  <a:lnTo>
                    <a:pt x="3" y="583189"/>
                  </a:lnTo>
                  <a:close/>
                </a:path>
              </a:pathLst>
            </a:custGeom>
            <a:solidFill>
              <a:srgbClr val="D9BE9B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22" name="Freeform: Shape 47">
              <a:extLst>
                <a:ext uri="{FF2B5EF4-FFF2-40B4-BE49-F238E27FC236}">
                  <a16:creationId xmlns:a16="http://schemas.microsoft.com/office/drawing/2014/main" id="{C5D3F0D5-28E4-48B3-B8C5-5C6651514889}"/>
                </a:ext>
              </a:extLst>
            </p:cNvPr>
            <p:cNvSpPr/>
            <p:nvPr/>
          </p:nvSpPr>
          <p:spPr>
            <a:xfrm>
              <a:off x="7358062" y="5099577"/>
              <a:ext cx="2381251" cy="674739"/>
            </a:xfrm>
            <a:custGeom>
              <a:avLst/>
              <a:gdLst>
                <a:gd name="connsiteX0" fmla="*/ 2381251 w 2381251"/>
                <a:gd name="connsiteY0" fmla="*/ 0 h 674739"/>
                <a:gd name="connsiteX1" fmla="*/ 2381251 w 2381251"/>
                <a:gd name="connsiteY1" fmla="*/ 91550 h 674739"/>
                <a:gd name="connsiteX2" fmla="*/ 2381248 w 2381251"/>
                <a:gd name="connsiteY2" fmla="*/ 91549 h 674739"/>
                <a:gd name="connsiteX3" fmla="*/ 0 w 2381251"/>
                <a:gd name="connsiteY3" fmla="*/ 674739 h 674739"/>
                <a:gd name="connsiteX4" fmla="*/ 0 w 2381251"/>
                <a:gd name="connsiteY4" fmla="*/ 574572 h 674739"/>
                <a:gd name="connsiteX5" fmla="*/ 2381251 w 2381251"/>
                <a:gd name="connsiteY5" fmla="*/ 0 h 674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81251" h="674739">
                  <a:moveTo>
                    <a:pt x="2381251" y="0"/>
                  </a:moveTo>
                  <a:lnTo>
                    <a:pt x="2381251" y="91550"/>
                  </a:lnTo>
                  <a:lnTo>
                    <a:pt x="2381248" y="91549"/>
                  </a:lnTo>
                  <a:lnTo>
                    <a:pt x="0" y="674739"/>
                  </a:lnTo>
                  <a:lnTo>
                    <a:pt x="0" y="574572"/>
                  </a:lnTo>
                  <a:lnTo>
                    <a:pt x="2381251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3C0693A-4854-48F4-8302-C3EC673F08FE}"/>
              </a:ext>
            </a:extLst>
          </p:cNvPr>
          <p:cNvSpPr txBox="1"/>
          <p:nvPr/>
        </p:nvSpPr>
        <p:spPr>
          <a:xfrm>
            <a:off x="1138145" y="2308429"/>
            <a:ext cx="3201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cs typeface="Times New Roman" panose="02020603050405020304" pitchFamily="18" charset="0"/>
              </a:rPr>
              <a:t>соблюдение установленных Правительством Республики Башкортостан нормативов формирования расходов на содержание органов местного самоуправления</a:t>
            </a:r>
            <a:endParaRPr lang="ru-RU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563BD6-5C19-45A2-A19A-EC4186BF8172}"/>
              </a:ext>
            </a:extLst>
          </p:cNvPr>
          <p:cNvSpPr txBox="1"/>
          <p:nvPr/>
        </p:nvSpPr>
        <p:spPr>
          <a:xfrm>
            <a:off x="4425570" y="2187749"/>
            <a:ext cx="3321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cs typeface="Times New Roman" panose="02020603050405020304" pitchFamily="18" charset="0"/>
              </a:rPr>
              <a:t>обеспечение заработной платы работников учреждений бюджетной сферы с учетом установленного с 1 января 2025 года минимального размера оплаты труда 22 440 руб. (с районным коэффициентом –25 806 руб.)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5C9091-B13F-4C52-BB09-E802442A2709}"/>
              </a:ext>
            </a:extLst>
          </p:cNvPr>
          <p:cNvSpPr txBox="1"/>
          <p:nvPr/>
        </p:nvSpPr>
        <p:spPr>
          <a:xfrm>
            <a:off x="7892231" y="2249323"/>
            <a:ext cx="3088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cs typeface="Times New Roman" panose="02020603050405020304" pitchFamily="18" charset="0"/>
              </a:rPr>
              <a:t>обеспечение соответствия муниципальных услуг и работ муниципальных учреждений предусмотренным законодательством Российской Федерации полномочиям органов местного самоуправления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6ECEC-1998-44D8-82FA-4B8D2E86062D}"/>
              </a:ext>
            </a:extLst>
          </p:cNvPr>
          <p:cNvSpPr txBox="1"/>
          <p:nvPr/>
        </p:nvSpPr>
        <p:spPr>
          <a:xfrm>
            <a:off x="265797" y="4060205"/>
            <a:ext cx="1183185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50" b="1" dirty="0">
                <a:cs typeface="Times New Roman" panose="02020603050405020304" pitchFamily="18" charset="0"/>
              </a:rPr>
              <a:t>В предстоящий трехлетний период необходимо обеспечить безусловную реализацию мероприятий, направленных на качественное управление финансами: </a:t>
            </a:r>
          </a:p>
          <a:p>
            <a:pPr indent="-171450">
              <a:buFont typeface="Wingdings" panose="05000000000000000000" pitchFamily="2" charset="2"/>
              <a:buChar char="ü"/>
            </a:pPr>
            <a:r>
              <a:rPr lang="ru-RU" sz="1250" i="1" dirty="0">
                <a:cs typeface="Times New Roman" panose="02020603050405020304" pitchFamily="18" charset="0"/>
              </a:rPr>
              <a:t>продолжить выработку и оперативное внедрение инструментов и мер, обеспечивающих баланс экономической и бюджетной эффективности, позволяющих сохранить бюджетную устойчивость;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50" i="1" dirty="0">
                <a:cs typeface="Times New Roman" panose="02020603050405020304" pitchFamily="18" charset="0"/>
              </a:rPr>
              <a:t>обеспечить высокую результативность расходов бюджета в рамках федеральных, региональных и национальных проектов;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50" i="1" dirty="0">
                <a:cs typeface="Times New Roman" panose="02020603050405020304" pitchFamily="18" charset="0"/>
              </a:rPr>
              <a:t>обеспечить открытость и прозрачность бюджетного процесса;    </a:t>
            </a:r>
          </a:p>
          <a:p>
            <a:pPr indent="-171450">
              <a:buFont typeface="Wingdings" panose="05000000000000000000" pitchFamily="2" charset="2"/>
              <a:buChar char="ü"/>
            </a:pPr>
            <a:r>
              <a:rPr lang="ru-RU" sz="1250" i="1" dirty="0">
                <a:cs typeface="Times New Roman" panose="02020603050405020304" pitchFamily="18" charset="0"/>
              </a:rPr>
              <a:t>продолжить развитие на муниципальном уровне государственной информационной системы «Единая информационная система управления государственными финансами Республики Башкортостан»; </a:t>
            </a:r>
          </a:p>
          <a:p>
            <a:pPr indent="-171450">
              <a:buFont typeface="Wingdings" panose="05000000000000000000" pitchFamily="2" charset="2"/>
              <a:buChar char="ü"/>
            </a:pPr>
            <a:r>
              <a:rPr lang="ru-RU" sz="1250" i="1" dirty="0">
                <a:cs typeface="Times New Roman" panose="02020603050405020304" pitchFamily="18" charset="0"/>
              </a:rPr>
              <a:t>обеспечить осуществление внутреннего муниципального финансового контроля и контроля в сфере закупок в соответствии с федеральными стандартами по внутреннему муниципальному финансовому контролю и правилами осуществления контроля в сфере закупок, утвержденными Правительством Российской Федерации, методическими рекомендациями Министерства финансов Российской Федерации; </a:t>
            </a:r>
          </a:p>
          <a:p>
            <a:pPr indent="-171450">
              <a:buFont typeface="Wingdings" panose="05000000000000000000" pitchFamily="2" charset="2"/>
              <a:buChar char="ü"/>
            </a:pPr>
            <a:r>
              <a:rPr lang="ru-RU" sz="1250" i="1" dirty="0">
                <a:cs typeface="Times New Roman" panose="02020603050405020304" pitchFamily="18" charset="0"/>
              </a:rPr>
              <a:t>усилить контроль за эффективностью использования бюджетных средств, муниципального имущества, достоверностью отчетности о результатах реализации муниципальных программ, выполнения муниципальных заданий.</a:t>
            </a:r>
            <a:endParaRPr lang="ru-RU" sz="1250" b="1" i="1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616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75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25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2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2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4" grpId="0"/>
      <p:bldP spid="5" grpId="0"/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279197D-ACEF-4B96-BB13-6A1B8E42F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9" r="-1"/>
          <a:stretch/>
        </p:blipFill>
        <p:spPr>
          <a:xfrm>
            <a:off x="8150086" y="0"/>
            <a:ext cx="4041913" cy="6858000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E08BCE0E-B88D-4980-8E96-0AFC2B5ED822}"/>
              </a:ext>
            </a:extLst>
          </p:cNvPr>
          <p:cNvSpPr txBox="1">
            <a:spLocks/>
          </p:cNvSpPr>
          <p:nvPr/>
        </p:nvSpPr>
        <p:spPr>
          <a:xfrm>
            <a:off x="325154" y="254739"/>
            <a:ext cx="7829550" cy="6939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ru-RU" sz="3000" b="1" kern="0" dirty="0">
                <a:latin typeface="+mn-lt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Структура расходов по отраслям </a:t>
            </a:r>
            <a:br>
              <a:rPr lang="ru-RU" sz="3000" b="1" kern="0" dirty="0">
                <a:latin typeface="+mn-lt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</a:br>
            <a:r>
              <a:rPr lang="ru-RU" sz="3000" b="1" kern="0" dirty="0">
                <a:latin typeface="+mn-lt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на 2025 год</a:t>
            </a:r>
            <a:endParaRPr lang="ru-RU" sz="3000" b="1" kern="0" dirty="0">
              <a:latin typeface="+mn-lt"/>
              <a:ea typeface="Roboto" panose="02000000000000000000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5" name="Google Shape;284;p19">
            <a:extLst>
              <a:ext uri="{FF2B5EF4-FFF2-40B4-BE49-F238E27FC236}">
                <a16:creationId xmlns:a16="http://schemas.microsoft.com/office/drawing/2014/main" id="{894C2FD7-6F87-477D-A46B-B4F7CEBE908D}"/>
              </a:ext>
            </a:extLst>
          </p:cNvPr>
          <p:cNvGrpSpPr/>
          <p:nvPr/>
        </p:nvGrpSpPr>
        <p:grpSpPr>
          <a:xfrm>
            <a:off x="213287" y="1009819"/>
            <a:ext cx="2295900" cy="892200"/>
            <a:chOff x="616350" y="1337550"/>
            <a:chExt cx="2295900" cy="892200"/>
          </a:xfrm>
          <a:effectLst/>
        </p:grpSpPr>
        <p:sp>
          <p:nvSpPr>
            <p:cNvPr id="26" name="Google Shape;285;p19">
              <a:extLst>
                <a:ext uri="{FF2B5EF4-FFF2-40B4-BE49-F238E27FC236}">
                  <a16:creationId xmlns:a16="http://schemas.microsoft.com/office/drawing/2014/main" id="{EA66AD95-0A67-4FEC-ADD0-A187A83DE364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83623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highlight>
                  <a:srgbClr val="FFFF00"/>
                </a:highlight>
              </a:endParaRPr>
            </a:p>
          </p:txBody>
        </p:sp>
        <p:sp>
          <p:nvSpPr>
            <p:cNvPr id="27" name="Google Shape;287;p19">
              <a:extLst>
                <a:ext uri="{FF2B5EF4-FFF2-40B4-BE49-F238E27FC236}">
                  <a16:creationId xmlns:a16="http://schemas.microsoft.com/office/drawing/2014/main" id="{9B2664AB-D355-4C89-8D1E-1A3E4ED1BBAA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</a:rPr>
                <a:t>01</a:t>
              </a:r>
              <a:endParaRPr sz="22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8" name="Google Shape;284;p19">
            <a:extLst>
              <a:ext uri="{FF2B5EF4-FFF2-40B4-BE49-F238E27FC236}">
                <a16:creationId xmlns:a16="http://schemas.microsoft.com/office/drawing/2014/main" id="{05751007-375D-4D0D-8821-20AA831E93A5}"/>
              </a:ext>
            </a:extLst>
          </p:cNvPr>
          <p:cNvGrpSpPr/>
          <p:nvPr/>
        </p:nvGrpSpPr>
        <p:grpSpPr>
          <a:xfrm>
            <a:off x="213287" y="2165292"/>
            <a:ext cx="2295900" cy="892200"/>
            <a:chOff x="616350" y="1337550"/>
            <a:chExt cx="2295900" cy="892200"/>
          </a:xfrm>
          <a:solidFill>
            <a:srgbClr val="547492"/>
          </a:solidFill>
        </p:grpSpPr>
        <p:sp>
          <p:nvSpPr>
            <p:cNvPr id="29" name="Google Shape;285;p19">
              <a:extLst>
                <a:ext uri="{FF2B5EF4-FFF2-40B4-BE49-F238E27FC236}">
                  <a16:creationId xmlns:a16="http://schemas.microsoft.com/office/drawing/2014/main" id="{72BBCCAE-F1D5-4908-9B74-C638564BB778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AD814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287;p19">
              <a:extLst>
                <a:ext uri="{FF2B5EF4-FFF2-40B4-BE49-F238E27FC236}">
                  <a16:creationId xmlns:a16="http://schemas.microsoft.com/office/drawing/2014/main" id="{9541E3B7-488B-46D1-A99E-6966EB4EC68F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  <a:t>02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1" name="Google Shape;284;p19">
            <a:extLst>
              <a:ext uri="{FF2B5EF4-FFF2-40B4-BE49-F238E27FC236}">
                <a16:creationId xmlns:a16="http://schemas.microsoft.com/office/drawing/2014/main" id="{FAC09E94-AA85-4FAB-86A2-A34DD31AB8E3}"/>
              </a:ext>
            </a:extLst>
          </p:cNvPr>
          <p:cNvGrpSpPr/>
          <p:nvPr/>
        </p:nvGrpSpPr>
        <p:grpSpPr>
          <a:xfrm>
            <a:off x="198359" y="3362963"/>
            <a:ext cx="2295900" cy="892200"/>
            <a:chOff x="616350" y="1337550"/>
            <a:chExt cx="2295900" cy="892200"/>
          </a:xfrm>
        </p:grpSpPr>
        <p:sp>
          <p:nvSpPr>
            <p:cNvPr id="32" name="Google Shape;285;p19">
              <a:extLst>
                <a:ext uri="{FF2B5EF4-FFF2-40B4-BE49-F238E27FC236}">
                  <a16:creationId xmlns:a16="http://schemas.microsoft.com/office/drawing/2014/main" id="{AC5DDC95-9E2D-4F0B-B83A-ADA27C7E3F7C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C49C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287;p19">
              <a:extLst>
                <a:ext uri="{FF2B5EF4-FFF2-40B4-BE49-F238E27FC236}">
                  <a16:creationId xmlns:a16="http://schemas.microsoft.com/office/drawing/2014/main" id="{D8A84A11-1829-48BB-9448-41786DD09B7C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  <a:t>03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4" name="Google Shape;284;p19">
            <a:extLst>
              <a:ext uri="{FF2B5EF4-FFF2-40B4-BE49-F238E27FC236}">
                <a16:creationId xmlns:a16="http://schemas.microsoft.com/office/drawing/2014/main" id="{6C6EF0DE-4101-486F-B127-A5E559244150}"/>
              </a:ext>
            </a:extLst>
          </p:cNvPr>
          <p:cNvGrpSpPr/>
          <p:nvPr/>
        </p:nvGrpSpPr>
        <p:grpSpPr>
          <a:xfrm>
            <a:off x="189631" y="4593320"/>
            <a:ext cx="2295900" cy="892200"/>
            <a:chOff x="616350" y="1337550"/>
            <a:chExt cx="2295900" cy="892200"/>
          </a:xfrm>
        </p:grpSpPr>
        <p:sp>
          <p:nvSpPr>
            <p:cNvPr id="35" name="Google Shape;285;p19">
              <a:extLst>
                <a:ext uri="{FF2B5EF4-FFF2-40B4-BE49-F238E27FC236}">
                  <a16:creationId xmlns:a16="http://schemas.microsoft.com/office/drawing/2014/main" id="{2652FA44-26F7-4EC6-8ED7-02A7CCA5BADA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D4B78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287;p19">
              <a:extLst>
                <a:ext uri="{FF2B5EF4-FFF2-40B4-BE49-F238E27FC236}">
                  <a16:creationId xmlns:a16="http://schemas.microsoft.com/office/drawing/2014/main" id="{FBC94E72-CB83-418F-938C-E61466714C86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  <a:t>04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7" name="Google Shape;284;p19">
            <a:extLst>
              <a:ext uri="{FF2B5EF4-FFF2-40B4-BE49-F238E27FC236}">
                <a16:creationId xmlns:a16="http://schemas.microsoft.com/office/drawing/2014/main" id="{92DDE3C8-23AC-4E31-8B16-087E6B61FC0B}"/>
              </a:ext>
            </a:extLst>
          </p:cNvPr>
          <p:cNvGrpSpPr/>
          <p:nvPr/>
        </p:nvGrpSpPr>
        <p:grpSpPr>
          <a:xfrm>
            <a:off x="197343" y="5781732"/>
            <a:ext cx="2295900" cy="892200"/>
            <a:chOff x="616350" y="1337550"/>
            <a:chExt cx="2295900" cy="892200"/>
          </a:xfrm>
        </p:grpSpPr>
        <p:sp>
          <p:nvSpPr>
            <p:cNvPr id="38" name="Google Shape;285;p19">
              <a:extLst>
                <a:ext uri="{FF2B5EF4-FFF2-40B4-BE49-F238E27FC236}">
                  <a16:creationId xmlns:a16="http://schemas.microsoft.com/office/drawing/2014/main" id="{624FFE38-AFBA-45EB-9B99-08929639D3FC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4D1B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287;p19">
              <a:extLst>
                <a:ext uri="{FF2B5EF4-FFF2-40B4-BE49-F238E27FC236}">
                  <a16:creationId xmlns:a16="http://schemas.microsoft.com/office/drawing/2014/main" id="{C7566E92-0EC8-432D-A2D0-A81EDE0B6C84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  <a:t>05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0" name="Google Shape;284;p19">
            <a:extLst>
              <a:ext uri="{FF2B5EF4-FFF2-40B4-BE49-F238E27FC236}">
                <a16:creationId xmlns:a16="http://schemas.microsoft.com/office/drawing/2014/main" id="{7529EAEF-5A6E-4951-9F63-1A708E06F572}"/>
              </a:ext>
            </a:extLst>
          </p:cNvPr>
          <p:cNvGrpSpPr/>
          <p:nvPr/>
        </p:nvGrpSpPr>
        <p:grpSpPr>
          <a:xfrm>
            <a:off x="5541892" y="1009819"/>
            <a:ext cx="2295900" cy="892200"/>
            <a:chOff x="616350" y="1337550"/>
            <a:chExt cx="2295900" cy="892200"/>
          </a:xfrm>
        </p:grpSpPr>
        <p:sp>
          <p:nvSpPr>
            <p:cNvPr id="41" name="Google Shape;285;p19">
              <a:extLst>
                <a:ext uri="{FF2B5EF4-FFF2-40B4-BE49-F238E27FC236}">
                  <a16:creationId xmlns:a16="http://schemas.microsoft.com/office/drawing/2014/main" id="{FD28B65A-4495-4C77-BC0B-FB94D0364B94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83623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287;p19">
              <a:extLst>
                <a:ext uri="{FF2B5EF4-FFF2-40B4-BE49-F238E27FC236}">
                  <a16:creationId xmlns:a16="http://schemas.microsoft.com/office/drawing/2014/main" id="{16C430EF-CF70-4090-9F03-FCC220D5B7D8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  <a:t>06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3" name="Google Shape;284;p19">
            <a:extLst>
              <a:ext uri="{FF2B5EF4-FFF2-40B4-BE49-F238E27FC236}">
                <a16:creationId xmlns:a16="http://schemas.microsoft.com/office/drawing/2014/main" id="{E722823C-547C-4133-9DF4-147216B2ABEF}"/>
              </a:ext>
            </a:extLst>
          </p:cNvPr>
          <p:cNvGrpSpPr/>
          <p:nvPr/>
        </p:nvGrpSpPr>
        <p:grpSpPr>
          <a:xfrm>
            <a:off x="5541892" y="2165292"/>
            <a:ext cx="2295900" cy="892200"/>
            <a:chOff x="616350" y="1337550"/>
            <a:chExt cx="2295900" cy="892200"/>
          </a:xfrm>
        </p:grpSpPr>
        <p:sp>
          <p:nvSpPr>
            <p:cNvPr id="44" name="Google Shape;285;p19">
              <a:extLst>
                <a:ext uri="{FF2B5EF4-FFF2-40B4-BE49-F238E27FC236}">
                  <a16:creationId xmlns:a16="http://schemas.microsoft.com/office/drawing/2014/main" id="{93E39642-2EA6-4A30-9D78-B50FB220CE17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AD814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287;p19">
              <a:extLst>
                <a:ext uri="{FF2B5EF4-FFF2-40B4-BE49-F238E27FC236}">
                  <a16:creationId xmlns:a16="http://schemas.microsoft.com/office/drawing/2014/main" id="{728DA32D-9E7F-4A72-8091-1E6705E1B762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  <a:t>07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6" name="Google Shape;284;p19">
            <a:extLst>
              <a:ext uri="{FF2B5EF4-FFF2-40B4-BE49-F238E27FC236}">
                <a16:creationId xmlns:a16="http://schemas.microsoft.com/office/drawing/2014/main" id="{EEF484D6-0AD7-4569-84C7-3038D995EC27}"/>
              </a:ext>
            </a:extLst>
          </p:cNvPr>
          <p:cNvGrpSpPr/>
          <p:nvPr/>
        </p:nvGrpSpPr>
        <p:grpSpPr>
          <a:xfrm>
            <a:off x="5543742" y="3362963"/>
            <a:ext cx="2295900" cy="892200"/>
            <a:chOff x="666684" y="1337550"/>
            <a:chExt cx="2295900" cy="892200"/>
          </a:xfrm>
        </p:grpSpPr>
        <p:sp>
          <p:nvSpPr>
            <p:cNvPr id="47" name="Google Shape;285;p19">
              <a:extLst>
                <a:ext uri="{FF2B5EF4-FFF2-40B4-BE49-F238E27FC236}">
                  <a16:creationId xmlns:a16="http://schemas.microsoft.com/office/drawing/2014/main" id="{5C9231D4-BE3F-4C0E-A3B8-044DC30C3342}"/>
                </a:ext>
              </a:extLst>
            </p:cNvPr>
            <p:cNvSpPr/>
            <p:nvPr/>
          </p:nvSpPr>
          <p:spPr>
            <a:xfrm>
              <a:off x="666684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C49C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" name="Google Shape;287;p19">
              <a:extLst>
                <a:ext uri="{FF2B5EF4-FFF2-40B4-BE49-F238E27FC236}">
                  <a16:creationId xmlns:a16="http://schemas.microsoft.com/office/drawing/2014/main" id="{6C62E9A9-1546-4ED2-A052-71A3CEBE27D0}"/>
                </a:ext>
              </a:extLst>
            </p:cNvPr>
            <p:cNvSpPr/>
            <p:nvPr/>
          </p:nvSpPr>
          <p:spPr>
            <a:xfrm>
              <a:off x="666684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  <a:t>08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9" name="Google Shape;284;p19">
            <a:extLst>
              <a:ext uri="{FF2B5EF4-FFF2-40B4-BE49-F238E27FC236}">
                <a16:creationId xmlns:a16="http://schemas.microsoft.com/office/drawing/2014/main" id="{7CF353C9-0126-4C5F-9FA9-7E107D72F8A7}"/>
              </a:ext>
            </a:extLst>
          </p:cNvPr>
          <p:cNvGrpSpPr/>
          <p:nvPr/>
        </p:nvGrpSpPr>
        <p:grpSpPr>
          <a:xfrm>
            <a:off x="5543403" y="4593320"/>
            <a:ext cx="2295900" cy="892200"/>
            <a:chOff x="616350" y="1337550"/>
            <a:chExt cx="2295900" cy="892200"/>
          </a:xfrm>
        </p:grpSpPr>
        <p:sp>
          <p:nvSpPr>
            <p:cNvPr id="50" name="Google Shape;285;p19">
              <a:extLst>
                <a:ext uri="{FF2B5EF4-FFF2-40B4-BE49-F238E27FC236}">
                  <a16:creationId xmlns:a16="http://schemas.microsoft.com/office/drawing/2014/main" id="{97A88DA4-572B-43DF-B8F1-4E9BD923B6E3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D4B78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287;p19">
              <a:extLst>
                <a:ext uri="{FF2B5EF4-FFF2-40B4-BE49-F238E27FC236}">
                  <a16:creationId xmlns:a16="http://schemas.microsoft.com/office/drawing/2014/main" id="{776F554C-D71C-401C-A066-F66869CC6362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Arial" panose="020B0604020202020204" pitchFamily="34" charset="0"/>
                </a:rPr>
                <a:t>09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2" name="Google Shape;284;p19">
            <a:extLst>
              <a:ext uri="{FF2B5EF4-FFF2-40B4-BE49-F238E27FC236}">
                <a16:creationId xmlns:a16="http://schemas.microsoft.com/office/drawing/2014/main" id="{7A0E8A29-07FF-4DE1-B6D8-59A84D08BE53}"/>
              </a:ext>
            </a:extLst>
          </p:cNvPr>
          <p:cNvGrpSpPr/>
          <p:nvPr/>
        </p:nvGrpSpPr>
        <p:grpSpPr>
          <a:xfrm>
            <a:off x="5551115" y="5781732"/>
            <a:ext cx="2295900" cy="892200"/>
            <a:chOff x="616350" y="1337550"/>
            <a:chExt cx="2295900" cy="892200"/>
          </a:xfrm>
        </p:grpSpPr>
        <p:sp>
          <p:nvSpPr>
            <p:cNvPr id="53" name="Google Shape;285;p19">
              <a:extLst>
                <a:ext uri="{FF2B5EF4-FFF2-40B4-BE49-F238E27FC236}">
                  <a16:creationId xmlns:a16="http://schemas.microsoft.com/office/drawing/2014/main" id="{161053A2-9189-45BE-A667-C4210EA5672E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4D1B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" name="Google Shape;287;p19">
              <a:extLst>
                <a:ext uri="{FF2B5EF4-FFF2-40B4-BE49-F238E27FC236}">
                  <a16:creationId xmlns:a16="http://schemas.microsoft.com/office/drawing/2014/main" id="{A3646E84-70DD-41AB-BD67-C4A52F518409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3FA1605E-BA90-480A-A000-628376154A9E}"/>
              </a:ext>
            </a:extLst>
          </p:cNvPr>
          <p:cNvSpPr txBox="1"/>
          <p:nvPr/>
        </p:nvSpPr>
        <p:spPr>
          <a:xfrm>
            <a:off x="870347" y="1130437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67,0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EE52B81-70C1-46A5-9104-E48D12EF5900}"/>
              </a:ext>
            </a:extLst>
          </p:cNvPr>
          <p:cNvSpPr txBox="1"/>
          <p:nvPr/>
        </p:nvSpPr>
        <p:spPr>
          <a:xfrm>
            <a:off x="957634" y="3513347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7,4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8CA386F-D05D-4C26-9364-E9829D279F41}"/>
              </a:ext>
            </a:extLst>
          </p:cNvPr>
          <p:cNvSpPr txBox="1"/>
          <p:nvPr/>
        </p:nvSpPr>
        <p:spPr>
          <a:xfrm>
            <a:off x="1007867" y="2291883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8,9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DBEBD19-DCF8-45DE-9BE5-AE22D773A4C0}"/>
              </a:ext>
            </a:extLst>
          </p:cNvPr>
          <p:cNvSpPr txBox="1"/>
          <p:nvPr/>
        </p:nvSpPr>
        <p:spPr>
          <a:xfrm>
            <a:off x="897996" y="4743704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5,0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6F3B1E5-350E-4E93-B7F7-A9B2CA3AEA8D}"/>
              </a:ext>
            </a:extLst>
          </p:cNvPr>
          <p:cNvSpPr txBox="1"/>
          <p:nvPr/>
        </p:nvSpPr>
        <p:spPr>
          <a:xfrm>
            <a:off x="923163" y="5934812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4,6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80E4903-6223-4C1C-9099-003844D32342}"/>
              </a:ext>
            </a:extLst>
          </p:cNvPr>
          <p:cNvSpPr txBox="1"/>
          <p:nvPr/>
        </p:nvSpPr>
        <p:spPr>
          <a:xfrm>
            <a:off x="6336472" y="1135521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4,4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09BB208-2EF7-4446-9167-3C50B1F59D62}"/>
              </a:ext>
            </a:extLst>
          </p:cNvPr>
          <p:cNvSpPr txBox="1"/>
          <p:nvPr/>
        </p:nvSpPr>
        <p:spPr>
          <a:xfrm>
            <a:off x="6373726" y="2279254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1,6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4CF0934-288D-44AB-9EB2-4A00EFE1F5DE}"/>
              </a:ext>
            </a:extLst>
          </p:cNvPr>
          <p:cNvSpPr txBox="1"/>
          <p:nvPr/>
        </p:nvSpPr>
        <p:spPr>
          <a:xfrm>
            <a:off x="6336472" y="3488168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0,6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467006B-6BE9-41E5-8633-32E878075ADC}"/>
              </a:ext>
            </a:extLst>
          </p:cNvPr>
          <p:cNvSpPr txBox="1"/>
          <p:nvPr/>
        </p:nvSpPr>
        <p:spPr>
          <a:xfrm>
            <a:off x="6318193" y="4750360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0,4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8679A4A-1B1D-44D6-AFC1-0898098A2290}"/>
              </a:ext>
            </a:extLst>
          </p:cNvPr>
          <p:cNvSpPr txBox="1"/>
          <p:nvPr/>
        </p:nvSpPr>
        <p:spPr>
          <a:xfrm>
            <a:off x="6351602" y="5938772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0,1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5" name="Google Shape;287;p19">
            <a:extLst>
              <a:ext uri="{FF2B5EF4-FFF2-40B4-BE49-F238E27FC236}">
                <a16:creationId xmlns:a16="http://schemas.microsoft.com/office/drawing/2014/main" id="{ECED5FBF-2BDA-4420-9CA2-0B9AF87AF6C0}"/>
              </a:ext>
            </a:extLst>
          </p:cNvPr>
          <p:cNvSpPr/>
          <p:nvPr/>
        </p:nvSpPr>
        <p:spPr>
          <a:xfrm>
            <a:off x="8222971" y="101117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</a:rPr>
              <a:t>01</a:t>
            </a:r>
            <a:endParaRPr sz="2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22C8BAA-384F-4AA0-BDE8-088D00C96E4B}"/>
              </a:ext>
            </a:extLst>
          </p:cNvPr>
          <p:cNvSpPr txBox="1"/>
          <p:nvPr/>
        </p:nvSpPr>
        <p:spPr>
          <a:xfrm>
            <a:off x="8888118" y="146433"/>
            <a:ext cx="250361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Arial" panose="020B0604020202020204" pitchFamily="34" charset="0"/>
              </a:rPr>
              <a:t>Образование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01DEBD8-22B2-4598-9F89-DFF788C13041}"/>
              </a:ext>
            </a:extLst>
          </p:cNvPr>
          <p:cNvSpPr txBox="1"/>
          <p:nvPr/>
        </p:nvSpPr>
        <p:spPr>
          <a:xfrm>
            <a:off x="8840316" y="1455918"/>
            <a:ext cx="324508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Arial" panose="020B0604020202020204" pitchFamily="34" charset="0"/>
              </a:rPr>
              <a:t>Национальная экономика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1FAD86-FFA1-43FD-A9EA-F80D9F161C83}"/>
              </a:ext>
            </a:extLst>
          </p:cNvPr>
          <p:cNvSpPr txBox="1"/>
          <p:nvPr/>
        </p:nvSpPr>
        <p:spPr>
          <a:xfrm>
            <a:off x="8911525" y="733366"/>
            <a:ext cx="31584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Arial" panose="020B0604020202020204" pitchFamily="34" charset="0"/>
              </a:rPr>
              <a:t>ЖКХ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4883048-8EA8-41C2-8959-897EAF71F9F5}"/>
              </a:ext>
            </a:extLst>
          </p:cNvPr>
          <p:cNvSpPr txBox="1"/>
          <p:nvPr/>
        </p:nvSpPr>
        <p:spPr>
          <a:xfrm>
            <a:off x="8845732" y="2010167"/>
            <a:ext cx="329868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Arial" panose="020B0604020202020204" pitchFamily="34" charset="0"/>
              </a:rPr>
              <a:t>Общегосударственные вопросы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AA17082-E327-40BD-BB0D-9732AD7496EF}"/>
              </a:ext>
            </a:extLst>
          </p:cNvPr>
          <p:cNvSpPr txBox="1"/>
          <p:nvPr/>
        </p:nvSpPr>
        <p:spPr>
          <a:xfrm>
            <a:off x="8811279" y="2786697"/>
            <a:ext cx="342032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Arial" panose="020B0604020202020204" pitchFamily="34" charset="0"/>
              </a:rPr>
              <a:t>Социальная политика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B96F054-4323-4974-8393-A61AF50A6640}"/>
              </a:ext>
            </a:extLst>
          </p:cNvPr>
          <p:cNvSpPr txBox="1"/>
          <p:nvPr/>
        </p:nvSpPr>
        <p:spPr>
          <a:xfrm>
            <a:off x="8845734" y="3432520"/>
            <a:ext cx="342032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Arial" panose="020B0604020202020204" pitchFamily="34" charset="0"/>
              </a:rPr>
              <a:t>Физическая культура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8C337AE-5D5F-43B1-947E-89A0AE58A8D7}"/>
              </a:ext>
            </a:extLst>
          </p:cNvPr>
          <p:cNvSpPr txBox="1"/>
          <p:nvPr/>
        </p:nvSpPr>
        <p:spPr>
          <a:xfrm>
            <a:off x="8795290" y="4089165"/>
            <a:ext cx="362857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Arial" panose="020B0604020202020204" pitchFamily="34" charset="0"/>
              </a:rPr>
              <a:t>Культура, кинематография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EBF16C0-A081-4275-916E-769C461B7F05}"/>
              </a:ext>
            </a:extLst>
          </p:cNvPr>
          <p:cNvSpPr txBox="1"/>
          <p:nvPr/>
        </p:nvSpPr>
        <p:spPr>
          <a:xfrm>
            <a:off x="8835381" y="4778935"/>
            <a:ext cx="342032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Arial" panose="020B0604020202020204" pitchFamily="34" charset="0"/>
              </a:rPr>
              <a:t>Национальная безопасность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CE69E84-A610-4DBC-9F53-19C3B6DBB7F1}"/>
              </a:ext>
            </a:extLst>
          </p:cNvPr>
          <p:cNvSpPr txBox="1"/>
          <p:nvPr/>
        </p:nvSpPr>
        <p:spPr>
          <a:xfrm>
            <a:off x="8887601" y="5508389"/>
            <a:ext cx="342032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Arial" panose="020B0604020202020204" pitchFamily="34" charset="0"/>
              </a:rPr>
              <a:t>Охрана окружающей среды</a:t>
            </a:r>
          </a:p>
        </p:txBody>
      </p:sp>
      <p:sp>
        <p:nvSpPr>
          <p:cNvPr id="75" name="Google Shape;287;p19">
            <a:extLst>
              <a:ext uri="{FF2B5EF4-FFF2-40B4-BE49-F238E27FC236}">
                <a16:creationId xmlns:a16="http://schemas.microsoft.com/office/drawing/2014/main" id="{D2721A46-5861-45AC-AB6C-394C797E58C4}"/>
              </a:ext>
            </a:extLst>
          </p:cNvPr>
          <p:cNvSpPr/>
          <p:nvPr/>
        </p:nvSpPr>
        <p:spPr>
          <a:xfrm>
            <a:off x="8215717" y="746999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</a:rPr>
              <a:t>02</a:t>
            </a:r>
            <a:endParaRPr sz="2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6" name="Google Shape;287;p19">
            <a:extLst>
              <a:ext uri="{FF2B5EF4-FFF2-40B4-BE49-F238E27FC236}">
                <a16:creationId xmlns:a16="http://schemas.microsoft.com/office/drawing/2014/main" id="{D50DBF4D-600B-41B3-B544-11CB866F15E4}"/>
              </a:ext>
            </a:extLst>
          </p:cNvPr>
          <p:cNvSpPr/>
          <p:nvPr/>
        </p:nvSpPr>
        <p:spPr>
          <a:xfrm>
            <a:off x="8222977" y="1436424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</a:rPr>
              <a:t>03</a:t>
            </a:r>
            <a:endParaRPr sz="2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7" name="Google Shape;287;p19">
            <a:extLst>
              <a:ext uri="{FF2B5EF4-FFF2-40B4-BE49-F238E27FC236}">
                <a16:creationId xmlns:a16="http://schemas.microsoft.com/office/drawing/2014/main" id="{86270B9C-BA78-4528-AE27-531EC9C50ACD}"/>
              </a:ext>
            </a:extLst>
          </p:cNvPr>
          <p:cNvSpPr/>
          <p:nvPr/>
        </p:nvSpPr>
        <p:spPr>
          <a:xfrm>
            <a:off x="8230237" y="2082309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</a:rPr>
              <a:t>04</a:t>
            </a:r>
            <a:endParaRPr sz="2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8" name="Google Shape;287;p19">
            <a:extLst>
              <a:ext uri="{FF2B5EF4-FFF2-40B4-BE49-F238E27FC236}">
                <a16:creationId xmlns:a16="http://schemas.microsoft.com/office/drawing/2014/main" id="{2F89C175-7BE5-4AFD-A8D1-ADEF5379E871}"/>
              </a:ext>
            </a:extLst>
          </p:cNvPr>
          <p:cNvSpPr/>
          <p:nvPr/>
        </p:nvSpPr>
        <p:spPr>
          <a:xfrm>
            <a:off x="8237497" y="2757221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</a:rPr>
              <a:t>05</a:t>
            </a:r>
            <a:endParaRPr sz="2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9" name="Google Shape;287;p19">
            <a:extLst>
              <a:ext uri="{FF2B5EF4-FFF2-40B4-BE49-F238E27FC236}">
                <a16:creationId xmlns:a16="http://schemas.microsoft.com/office/drawing/2014/main" id="{F7AA65BB-D328-4F83-B616-F21CBD44FA2C}"/>
              </a:ext>
            </a:extLst>
          </p:cNvPr>
          <p:cNvSpPr/>
          <p:nvPr/>
        </p:nvSpPr>
        <p:spPr>
          <a:xfrm>
            <a:off x="8230243" y="3403101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</a:rPr>
              <a:t>06</a:t>
            </a:r>
            <a:endParaRPr sz="2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0" name="Google Shape;287;p19">
            <a:extLst>
              <a:ext uri="{FF2B5EF4-FFF2-40B4-BE49-F238E27FC236}">
                <a16:creationId xmlns:a16="http://schemas.microsoft.com/office/drawing/2014/main" id="{7CD0AE57-6409-44EF-BF9D-E52DA337200C}"/>
              </a:ext>
            </a:extLst>
          </p:cNvPr>
          <p:cNvSpPr/>
          <p:nvPr/>
        </p:nvSpPr>
        <p:spPr>
          <a:xfrm>
            <a:off x="8237503" y="4063498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</a:rPr>
              <a:t>07</a:t>
            </a:r>
            <a:endParaRPr sz="2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1" name="Google Shape;287;p19">
            <a:extLst>
              <a:ext uri="{FF2B5EF4-FFF2-40B4-BE49-F238E27FC236}">
                <a16:creationId xmlns:a16="http://schemas.microsoft.com/office/drawing/2014/main" id="{62363992-6713-435A-A4C2-6B0934F0D823}"/>
              </a:ext>
            </a:extLst>
          </p:cNvPr>
          <p:cNvSpPr/>
          <p:nvPr/>
        </p:nvSpPr>
        <p:spPr>
          <a:xfrm>
            <a:off x="8244762" y="4759233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</a:rPr>
              <a:t>08</a:t>
            </a:r>
            <a:endParaRPr sz="2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2" name="Google Shape;287;p19">
            <a:extLst>
              <a:ext uri="{FF2B5EF4-FFF2-40B4-BE49-F238E27FC236}">
                <a16:creationId xmlns:a16="http://schemas.microsoft.com/office/drawing/2014/main" id="{B9D5EBD5-D671-4926-812A-81DBC5AD2504}"/>
              </a:ext>
            </a:extLst>
          </p:cNvPr>
          <p:cNvSpPr/>
          <p:nvPr/>
        </p:nvSpPr>
        <p:spPr>
          <a:xfrm>
            <a:off x="8266534" y="5500407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</a:rPr>
              <a:t>09</a:t>
            </a:r>
            <a:endParaRPr sz="2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3" name="Google Shape;287;p19">
            <a:extLst>
              <a:ext uri="{FF2B5EF4-FFF2-40B4-BE49-F238E27FC236}">
                <a16:creationId xmlns:a16="http://schemas.microsoft.com/office/drawing/2014/main" id="{96838252-66DB-4AE4-84B3-3DEEA085F89F}"/>
              </a:ext>
            </a:extLst>
          </p:cNvPr>
          <p:cNvSpPr/>
          <p:nvPr/>
        </p:nvSpPr>
        <p:spPr>
          <a:xfrm>
            <a:off x="8248075" y="6248036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</a:rPr>
              <a:t>10</a:t>
            </a:r>
            <a:endParaRPr sz="2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7D39A06-2232-4E44-B8CD-1201815A09BD}"/>
              </a:ext>
            </a:extLst>
          </p:cNvPr>
          <p:cNvSpPr txBox="1"/>
          <p:nvPr/>
        </p:nvSpPr>
        <p:spPr>
          <a:xfrm>
            <a:off x="8896042" y="6127002"/>
            <a:ext cx="34203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Arial" panose="020B0604020202020204" pitchFamily="34" charset="0"/>
              </a:rPr>
              <a:t>Средства массовой информации</a:t>
            </a: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280EE19A-317A-49FD-9AA8-B113FF9B803C}"/>
              </a:ext>
            </a:extLst>
          </p:cNvPr>
          <p:cNvSpPr/>
          <p:nvPr/>
        </p:nvSpPr>
        <p:spPr>
          <a:xfrm>
            <a:off x="3018727" y="2858461"/>
            <a:ext cx="2074530" cy="1659312"/>
          </a:xfrm>
          <a:prstGeom prst="roundRect">
            <a:avLst/>
          </a:prstGeom>
          <a:gradFill flip="none" rotWithShape="1">
            <a:gsLst>
              <a:gs pos="6000">
                <a:schemeClr val="bg1"/>
              </a:gs>
              <a:gs pos="55000">
                <a:schemeClr val="bg2">
                  <a:lumMod val="90000"/>
                </a:schemeClr>
              </a:gs>
            </a:gsLst>
            <a:lin ang="189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FC06CF2-8371-4B6A-B55C-4A49AD16D5FE}"/>
              </a:ext>
            </a:extLst>
          </p:cNvPr>
          <p:cNvSpPr txBox="1"/>
          <p:nvPr/>
        </p:nvSpPr>
        <p:spPr>
          <a:xfrm>
            <a:off x="3081211" y="3029568"/>
            <a:ext cx="19722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9 165</a:t>
            </a:r>
          </a:p>
          <a:p>
            <a:pPr algn="ctr"/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230661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86">
            <a:extLst>
              <a:ext uri="{FF2B5EF4-FFF2-40B4-BE49-F238E27FC236}">
                <a16:creationId xmlns:a16="http://schemas.microsoft.com/office/drawing/2014/main" id="{13745B06-CE65-43BC-82F8-93D2872DCE53}"/>
              </a:ext>
            </a:extLst>
          </p:cNvPr>
          <p:cNvSpPr txBox="1"/>
          <p:nvPr/>
        </p:nvSpPr>
        <p:spPr>
          <a:xfrm>
            <a:off x="557212" y="66146"/>
            <a:ext cx="1143952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3000" b="1" dirty="0"/>
              <a:t>Расходы бюджета городского округа город Стерлитамак Республики Башкортостан, млн. рублей</a:t>
            </a:r>
          </a:p>
        </p:txBody>
      </p:sp>
      <p:graphicFrame>
        <p:nvGraphicFramePr>
          <p:cNvPr id="90" name="Таблица 89">
            <a:extLst>
              <a:ext uri="{FF2B5EF4-FFF2-40B4-BE49-F238E27FC236}">
                <a16:creationId xmlns:a16="http://schemas.microsoft.com/office/drawing/2014/main" id="{E6C8014D-CB3C-4B82-8527-EC19890DF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768723"/>
              </p:ext>
            </p:extLst>
          </p:nvPr>
        </p:nvGraphicFramePr>
        <p:xfrm>
          <a:off x="611980" y="944563"/>
          <a:ext cx="10968039" cy="57435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2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8671">
                  <a:extLst>
                    <a:ext uri="{9D8B030D-6E8A-4147-A177-3AD203B41FA5}">
                      <a16:colId xmlns:a16="http://schemas.microsoft.com/office/drawing/2014/main" val="3194379146"/>
                    </a:ext>
                  </a:extLst>
                </a:gridCol>
                <a:gridCol w="1218671">
                  <a:extLst>
                    <a:ext uri="{9D8B030D-6E8A-4147-A177-3AD203B41FA5}">
                      <a16:colId xmlns:a16="http://schemas.microsoft.com/office/drawing/2014/main" val="817895168"/>
                    </a:ext>
                  </a:extLst>
                </a:gridCol>
                <a:gridCol w="1218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0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8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343"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680" marR="82680" marT="41340" marB="413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2023 год (отчет)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2024 год 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(утв. план)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2025 год (план)</a:t>
                      </a:r>
                    </a:p>
                  </a:txBody>
                  <a:tcPr marL="82680" marR="82680" marT="41340" marB="413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6231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2026 год (план)</a:t>
                      </a:r>
                    </a:p>
                  </a:txBody>
                  <a:tcPr marL="82680" marR="82680" marT="41340" marB="413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2027 год (план)</a:t>
                      </a:r>
                    </a:p>
                  </a:txBody>
                  <a:tcPr marL="82680" marR="82680" marT="41340" marB="413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150">
                <a:tc>
                  <a:txBody>
                    <a:bodyPr/>
                    <a:lstStyle/>
                    <a:p>
                      <a:pPr marL="720725" indent="0">
                        <a:tabLst>
                          <a:tab pos="534988" algn="l"/>
                        </a:tabLs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Общегосударственные</a:t>
                      </a: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вопросы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404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411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454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6231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405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304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637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6231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710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854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712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678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6231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1 195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1 588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710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1 162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817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822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6231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696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664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835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6231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918977"/>
                  </a:ext>
                </a:extLst>
              </a:tr>
              <a:tr h="440835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4 812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4 264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6 136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6231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6 030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6 236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835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Культура и кинематография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125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134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6231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152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154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835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283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407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428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6231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346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350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835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190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188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405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6231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433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232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0835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Средства  массовой информации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6231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0637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Обслуживание государственного </a:t>
                      </a:r>
                      <a:r>
                        <a:rPr lang="ru-RU" sz="1400" baseline="0" dirty="0">
                          <a:latin typeface="+mn-lt"/>
                          <a:cs typeface="Times New Roman" panose="02020603050405020304" pitchFamily="18" charset="0"/>
                        </a:rPr>
                        <a:t>и муниципального долга</a:t>
                      </a: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6231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8382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6231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82680" marR="82680" marT="41340" marB="413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243941"/>
                  </a:ext>
                </a:extLst>
              </a:tr>
            </a:tbl>
          </a:graphicData>
        </a:graphic>
      </p:graphicFrame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A55DFED6-8ACB-4F44-9BF4-8286524AF4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06" y="1563636"/>
            <a:ext cx="221184" cy="205930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208D7C10-C77C-4EE0-9B36-2D8D87298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61" y="2009071"/>
            <a:ext cx="210312" cy="218986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39F09A09-5613-4AE2-90E8-86591CE96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3" y="2490780"/>
            <a:ext cx="210736" cy="204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89F5AC07-8C1D-4130-91A7-DC112BB60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7" y="2894142"/>
            <a:ext cx="218960" cy="188996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198C6238-7918-4704-982E-E7D5AC7532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32" y="5548713"/>
            <a:ext cx="230380" cy="213406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53CEA0AE-F74D-42F2-85A5-C05C75548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32" y="6006202"/>
            <a:ext cx="246848" cy="218928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84D01F4D-17F1-49BF-9036-9816FBCE32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86" y="4653072"/>
            <a:ext cx="246862" cy="221412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6B4D719F-0E88-4BD1-9649-FDBCAA9239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85" y="3763049"/>
            <a:ext cx="271842" cy="215794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67953DD6-ACB0-44BC-83B4-AC539D14C1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7" y="5118996"/>
            <a:ext cx="243416" cy="214496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A34F34E4-36C6-40F7-B960-96E69FB6D4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19" y="4196689"/>
            <a:ext cx="230988" cy="214488"/>
          </a:xfrm>
          <a:prstGeom prst="rect">
            <a:avLst/>
          </a:prstGeom>
        </p:spPr>
      </p:pic>
      <p:pic>
        <p:nvPicPr>
          <p:cNvPr id="101" name="Picture 4" descr="https://w7.pngwing.com/pngs/767/607/png-transparent-natural-environment-tree-environmental-protection-environmental-policy-earth-natural-environment-food-leaf-branch.png">
            <a:extLst>
              <a:ext uri="{FF2B5EF4-FFF2-40B4-BE49-F238E27FC236}">
                <a16:creationId xmlns:a16="http://schemas.microsoft.com/office/drawing/2014/main" id="{F149601F-90AB-4359-95AC-1F1984E6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16" y="3271388"/>
            <a:ext cx="242484" cy="28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1B691163-885A-4064-BC98-A74ACE08D9B6}"/>
              </a:ext>
            </a:extLst>
          </p:cNvPr>
          <p:cNvSpPr/>
          <p:nvPr/>
        </p:nvSpPr>
        <p:spPr>
          <a:xfrm>
            <a:off x="7995828" y="944563"/>
            <a:ext cx="1205321" cy="5743579"/>
          </a:xfrm>
          <a:prstGeom prst="rect">
            <a:avLst/>
          </a:prstGeom>
          <a:solidFill>
            <a:srgbClr val="8262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5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892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6;p15">
            <a:extLst>
              <a:ext uri="{FF2B5EF4-FFF2-40B4-BE49-F238E27FC236}">
                <a16:creationId xmlns:a16="http://schemas.microsoft.com/office/drawing/2014/main" id="{B4723B86-4353-4853-AC59-8C227D2E7603}"/>
              </a:ext>
            </a:extLst>
          </p:cNvPr>
          <p:cNvSpPr txBox="1">
            <a:spLocks/>
          </p:cNvSpPr>
          <p:nvPr/>
        </p:nvSpPr>
        <p:spPr>
          <a:xfrm>
            <a:off x="628281" y="-17731"/>
            <a:ext cx="10935438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Общегосударственные вопросы– 454 млн руб. (5,0 %) </a:t>
            </a:r>
            <a:endParaRPr lang="ru-RU" sz="3000" b="1" kern="0" dirty="0">
              <a:solidFill>
                <a:schemeClr val="tx1"/>
              </a:solidFill>
              <a:latin typeface="+mn-lt"/>
              <a:ea typeface="Roboto" panose="02000000000000000000" charset="0"/>
              <a:cs typeface="Arial" panose="020B0604020202020204" pitchFamily="34" charset="0"/>
            </a:endParaRPr>
          </a:p>
        </p:txBody>
      </p:sp>
      <p:sp>
        <p:nvSpPr>
          <p:cNvPr id="16" name="Freeform: Shape 8">
            <a:extLst>
              <a:ext uri="{FF2B5EF4-FFF2-40B4-BE49-F238E27FC236}">
                <a16:creationId xmlns:a16="http://schemas.microsoft.com/office/drawing/2014/main" id="{3212BF29-483B-4611-AD09-CC25740110BD}"/>
              </a:ext>
            </a:extLst>
          </p:cNvPr>
          <p:cNvSpPr/>
          <p:nvPr/>
        </p:nvSpPr>
        <p:spPr>
          <a:xfrm rot="10800000">
            <a:off x="2037350" y="4859417"/>
            <a:ext cx="590951" cy="1634570"/>
          </a:xfrm>
          <a:custGeom>
            <a:avLst/>
            <a:gdLst>
              <a:gd name="connsiteX0" fmla="*/ 469780 w 1769190"/>
              <a:gd name="connsiteY0" fmla="*/ 0 h 1299410"/>
              <a:gd name="connsiteX1" fmla="*/ 1769190 w 1769190"/>
              <a:gd name="connsiteY1" fmla="*/ 0 h 1299410"/>
              <a:gd name="connsiteX2" fmla="*/ 1769190 w 1769190"/>
              <a:gd name="connsiteY2" fmla="*/ 1299410 h 1299410"/>
              <a:gd name="connsiteX3" fmla="*/ 469780 w 1769190"/>
              <a:gd name="connsiteY3" fmla="*/ 1299410 h 1299410"/>
              <a:gd name="connsiteX4" fmla="*/ 469780 w 1769190"/>
              <a:gd name="connsiteY4" fmla="*/ 1142963 h 1299410"/>
              <a:gd name="connsiteX5" fmla="*/ 0 w 1769190"/>
              <a:gd name="connsiteY5" fmla="*/ 1142963 h 1299410"/>
              <a:gd name="connsiteX6" fmla="*/ 0 w 1769190"/>
              <a:gd name="connsiteY6" fmla="*/ 156447 h 1299410"/>
              <a:gd name="connsiteX7" fmla="*/ 469780 w 1769190"/>
              <a:gd name="connsiteY7" fmla="*/ 156447 h 1299410"/>
              <a:gd name="connsiteX0" fmla="*/ 469780 w 1769190"/>
              <a:gd name="connsiteY0" fmla="*/ 0 h 1299410"/>
              <a:gd name="connsiteX1" fmla="*/ 1769190 w 1769190"/>
              <a:gd name="connsiteY1" fmla="*/ 1299410 h 1299410"/>
              <a:gd name="connsiteX2" fmla="*/ 469780 w 1769190"/>
              <a:gd name="connsiteY2" fmla="*/ 1299410 h 1299410"/>
              <a:gd name="connsiteX3" fmla="*/ 469780 w 1769190"/>
              <a:gd name="connsiteY3" fmla="*/ 1142963 h 1299410"/>
              <a:gd name="connsiteX4" fmla="*/ 0 w 1769190"/>
              <a:gd name="connsiteY4" fmla="*/ 1142963 h 1299410"/>
              <a:gd name="connsiteX5" fmla="*/ 0 w 1769190"/>
              <a:gd name="connsiteY5" fmla="*/ 156447 h 1299410"/>
              <a:gd name="connsiteX6" fmla="*/ 469780 w 1769190"/>
              <a:gd name="connsiteY6" fmla="*/ 156447 h 1299410"/>
              <a:gd name="connsiteX7" fmla="*/ 469780 w 1769190"/>
              <a:gd name="connsiteY7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469780 w 469780"/>
              <a:gd name="connsiteY2" fmla="*/ 1142963 h 1299410"/>
              <a:gd name="connsiteX3" fmla="*/ 0 w 469780"/>
              <a:gd name="connsiteY3" fmla="*/ 1142963 h 1299410"/>
              <a:gd name="connsiteX4" fmla="*/ 0 w 469780"/>
              <a:gd name="connsiteY4" fmla="*/ 156447 h 1299410"/>
              <a:gd name="connsiteX5" fmla="*/ 469780 w 469780"/>
              <a:gd name="connsiteY5" fmla="*/ 156447 h 1299410"/>
              <a:gd name="connsiteX6" fmla="*/ 469780 w 469780"/>
              <a:gd name="connsiteY6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156447 h 1299410"/>
              <a:gd name="connsiteX5" fmla="*/ 469780 w 469780"/>
              <a:gd name="connsiteY5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0" h="1299410">
                <a:moveTo>
                  <a:pt x="469780" y="0"/>
                </a:moveTo>
                <a:lnTo>
                  <a:pt x="469780" y="1299410"/>
                </a:lnTo>
                <a:lnTo>
                  <a:pt x="0" y="1142963"/>
                </a:lnTo>
                <a:lnTo>
                  <a:pt x="0" y="156447"/>
                </a:lnTo>
                <a:lnTo>
                  <a:pt x="469780" y="0"/>
                </a:lnTo>
                <a:close/>
              </a:path>
            </a:pathLst>
          </a:custGeom>
          <a:gradFill>
            <a:gsLst>
              <a:gs pos="25000">
                <a:srgbClr val="9D896B"/>
              </a:gs>
              <a:gs pos="1000">
                <a:srgbClr val="674D26"/>
              </a:gs>
              <a:gs pos="92000">
                <a:srgbClr val="EFE4D5"/>
              </a:gs>
              <a:gs pos="100000">
                <a:srgbClr val="C19859"/>
              </a:gs>
            </a:gsLst>
            <a:lin ang="78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17B114FA-E9C0-4101-A157-810AB9DDFFB2}"/>
              </a:ext>
            </a:extLst>
          </p:cNvPr>
          <p:cNvSpPr/>
          <p:nvPr/>
        </p:nvSpPr>
        <p:spPr>
          <a:xfrm rot="10800000">
            <a:off x="2628299" y="5056217"/>
            <a:ext cx="3220958" cy="1240970"/>
          </a:xfrm>
          <a:prstGeom prst="rect">
            <a:avLst/>
          </a:prstGeom>
          <a:gradFill>
            <a:gsLst>
              <a:gs pos="25000">
                <a:srgbClr val="9D896B"/>
              </a:gs>
              <a:gs pos="1000">
                <a:srgbClr val="674D26"/>
              </a:gs>
              <a:gs pos="92000">
                <a:srgbClr val="EFE4D5"/>
              </a:gs>
              <a:gs pos="100000">
                <a:srgbClr val="C19859"/>
              </a:gs>
            </a:gsLst>
            <a:lin ang="78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914DDDD7-982F-4AED-A79A-178BE4C5A078}"/>
              </a:ext>
            </a:extLst>
          </p:cNvPr>
          <p:cNvSpPr/>
          <p:nvPr/>
        </p:nvSpPr>
        <p:spPr>
          <a:xfrm rot="10800000">
            <a:off x="402780" y="4859417"/>
            <a:ext cx="1634570" cy="1634570"/>
          </a:xfrm>
          <a:prstGeom prst="rect">
            <a:avLst/>
          </a:prstGeom>
          <a:gradFill>
            <a:gsLst>
              <a:gs pos="25000">
                <a:srgbClr val="9D896B"/>
              </a:gs>
              <a:gs pos="1000">
                <a:srgbClr val="674D26"/>
              </a:gs>
              <a:gs pos="92000">
                <a:srgbClr val="EFE4D5"/>
              </a:gs>
              <a:gs pos="100000">
                <a:srgbClr val="C19859"/>
              </a:gs>
            </a:gsLst>
            <a:lin ang="78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1">
            <a:extLst>
              <a:ext uri="{FF2B5EF4-FFF2-40B4-BE49-F238E27FC236}">
                <a16:creationId xmlns:a16="http://schemas.microsoft.com/office/drawing/2014/main" id="{6B876E9B-20A9-4220-BCA6-207F08586E70}"/>
              </a:ext>
            </a:extLst>
          </p:cNvPr>
          <p:cNvSpPr/>
          <p:nvPr/>
        </p:nvSpPr>
        <p:spPr>
          <a:xfrm>
            <a:off x="9306526" y="4040267"/>
            <a:ext cx="590952" cy="1634570"/>
          </a:xfrm>
          <a:custGeom>
            <a:avLst/>
            <a:gdLst>
              <a:gd name="connsiteX0" fmla="*/ 469780 w 1769190"/>
              <a:gd name="connsiteY0" fmla="*/ 0 h 1299410"/>
              <a:gd name="connsiteX1" fmla="*/ 1769190 w 1769190"/>
              <a:gd name="connsiteY1" fmla="*/ 0 h 1299410"/>
              <a:gd name="connsiteX2" fmla="*/ 1769190 w 1769190"/>
              <a:gd name="connsiteY2" fmla="*/ 1299410 h 1299410"/>
              <a:gd name="connsiteX3" fmla="*/ 469780 w 1769190"/>
              <a:gd name="connsiteY3" fmla="*/ 1299410 h 1299410"/>
              <a:gd name="connsiteX4" fmla="*/ 469780 w 1769190"/>
              <a:gd name="connsiteY4" fmla="*/ 1142963 h 1299410"/>
              <a:gd name="connsiteX5" fmla="*/ 0 w 1769190"/>
              <a:gd name="connsiteY5" fmla="*/ 1142963 h 1299410"/>
              <a:gd name="connsiteX6" fmla="*/ 0 w 1769190"/>
              <a:gd name="connsiteY6" fmla="*/ 156447 h 1299410"/>
              <a:gd name="connsiteX7" fmla="*/ 469780 w 1769190"/>
              <a:gd name="connsiteY7" fmla="*/ 156447 h 1299410"/>
              <a:gd name="connsiteX0" fmla="*/ 469780 w 1769190"/>
              <a:gd name="connsiteY0" fmla="*/ 0 h 1299410"/>
              <a:gd name="connsiteX1" fmla="*/ 1769190 w 1769190"/>
              <a:gd name="connsiteY1" fmla="*/ 1299410 h 1299410"/>
              <a:gd name="connsiteX2" fmla="*/ 469780 w 1769190"/>
              <a:gd name="connsiteY2" fmla="*/ 1299410 h 1299410"/>
              <a:gd name="connsiteX3" fmla="*/ 469780 w 1769190"/>
              <a:gd name="connsiteY3" fmla="*/ 1142963 h 1299410"/>
              <a:gd name="connsiteX4" fmla="*/ 0 w 1769190"/>
              <a:gd name="connsiteY4" fmla="*/ 1142963 h 1299410"/>
              <a:gd name="connsiteX5" fmla="*/ 0 w 1769190"/>
              <a:gd name="connsiteY5" fmla="*/ 156447 h 1299410"/>
              <a:gd name="connsiteX6" fmla="*/ 469780 w 1769190"/>
              <a:gd name="connsiteY6" fmla="*/ 156447 h 1299410"/>
              <a:gd name="connsiteX7" fmla="*/ 469780 w 1769190"/>
              <a:gd name="connsiteY7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469780 w 469780"/>
              <a:gd name="connsiteY2" fmla="*/ 1142963 h 1299410"/>
              <a:gd name="connsiteX3" fmla="*/ 0 w 469780"/>
              <a:gd name="connsiteY3" fmla="*/ 1142963 h 1299410"/>
              <a:gd name="connsiteX4" fmla="*/ 0 w 469780"/>
              <a:gd name="connsiteY4" fmla="*/ 156447 h 1299410"/>
              <a:gd name="connsiteX5" fmla="*/ 469780 w 469780"/>
              <a:gd name="connsiteY5" fmla="*/ 156447 h 1299410"/>
              <a:gd name="connsiteX6" fmla="*/ 469780 w 469780"/>
              <a:gd name="connsiteY6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156447 h 1299410"/>
              <a:gd name="connsiteX5" fmla="*/ 469780 w 469780"/>
              <a:gd name="connsiteY5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0" h="1299410">
                <a:moveTo>
                  <a:pt x="469780" y="0"/>
                </a:moveTo>
                <a:lnTo>
                  <a:pt x="469780" y="1299410"/>
                </a:lnTo>
                <a:lnTo>
                  <a:pt x="0" y="1142963"/>
                </a:lnTo>
                <a:lnTo>
                  <a:pt x="0" y="156447"/>
                </a:lnTo>
                <a:lnTo>
                  <a:pt x="469780" y="0"/>
                </a:lnTo>
                <a:close/>
              </a:path>
            </a:pathLst>
          </a:custGeom>
          <a:gradFill>
            <a:gsLst>
              <a:gs pos="25000">
                <a:srgbClr val="9D896B"/>
              </a:gs>
              <a:gs pos="1000">
                <a:srgbClr val="674D26"/>
              </a:gs>
              <a:gs pos="92000">
                <a:srgbClr val="EFE4D5"/>
              </a:gs>
              <a:gs pos="100000">
                <a:srgbClr val="C19859"/>
              </a:gs>
            </a:gsLst>
            <a:lin ang="78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CCFE8F9D-5C95-4C85-807F-BD69B3890021}"/>
              </a:ext>
            </a:extLst>
          </p:cNvPr>
          <p:cNvSpPr/>
          <p:nvPr/>
        </p:nvSpPr>
        <p:spPr>
          <a:xfrm>
            <a:off x="6085569" y="4237067"/>
            <a:ext cx="3220960" cy="1240970"/>
          </a:xfrm>
          <a:prstGeom prst="rect">
            <a:avLst/>
          </a:prstGeom>
          <a:gradFill>
            <a:gsLst>
              <a:gs pos="25000">
                <a:srgbClr val="9D896B"/>
              </a:gs>
              <a:gs pos="1000">
                <a:srgbClr val="674D26"/>
              </a:gs>
              <a:gs pos="92000">
                <a:srgbClr val="EFE4D5"/>
              </a:gs>
              <a:gs pos="100000">
                <a:srgbClr val="C19859"/>
              </a:gs>
            </a:gsLst>
            <a:lin ang="78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DED29B42-C1D9-4616-86BA-95A4C9BDEDAC}"/>
              </a:ext>
            </a:extLst>
          </p:cNvPr>
          <p:cNvSpPr/>
          <p:nvPr/>
        </p:nvSpPr>
        <p:spPr>
          <a:xfrm>
            <a:off x="9897480" y="4040267"/>
            <a:ext cx="1634570" cy="1634570"/>
          </a:xfrm>
          <a:prstGeom prst="rect">
            <a:avLst/>
          </a:prstGeom>
          <a:gradFill>
            <a:gsLst>
              <a:gs pos="25000">
                <a:srgbClr val="9D896B"/>
              </a:gs>
              <a:gs pos="1000">
                <a:srgbClr val="674D26"/>
              </a:gs>
              <a:gs pos="92000">
                <a:srgbClr val="EFE4D5"/>
              </a:gs>
              <a:gs pos="100000">
                <a:srgbClr val="C19859"/>
              </a:gs>
            </a:gsLst>
            <a:lin ang="78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14">
            <a:extLst>
              <a:ext uri="{FF2B5EF4-FFF2-40B4-BE49-F238E27FC236}">
                <a16:creationId xmlns:a16="http://schemas.microsoft.com/office/drawing/2014/main" id="{AAA58B25-BE24-419C-B55D-2A70D7857C2E}"/>
              </a:ext>
            </a:extLst>
          </p:cNvPr>
          <p:cNvSpPr/>
          <p:nvPr/>
        </p:nvSpPr>
        <p:spPr>
          <a:xfrm rot="10800000">
            <a:off x="7970364" y="1881788"/>
            <a:ext cx="590951" cy="1634570"/>
          </a:xfrm>
          <a:custGeom>
            <a:avLst/>
            <a:gdLst>
              <a:gd name="connsiteX0" fmla="*/ 469780 w 1769190"/>
              <a:gd name="connsiteY0" fmla="*/ 0 h 1299410"/>
              <a:gd name="connsiteX1" fmla="*/ 1769190 w 1769190"/>
              <a:gd name="connsiteY1" fmla="*/ 0 h 1299410"/>
              <a:gd name="connsiteX2" fmla="*/ 1769190 w 1769190"/>
              <a:gd name="connsiteY2" fmla="*/ 1299410 h 1299410"/>
              <a:gd name="connsiteX3" fmla="*/ 469780 w 1769190"/>
              <a:gd name="connsiteY3" fmla="*/ 1299410 h 1299410"/>
              <a:gd name="connsiteX4" fmla="*/ 469780 w 1769190"/>
              <a:gd name="connsiteY4" fmla="*/ 1142963 h 1299410"/>
              <a:gd name="connsiteX5" fmla="*/ 0 w 1769190"/>
              <a:gd name="connsiteY5" fmla="*/ 1142963 h 1299410"/>
              <a:gd name="connsiteX6" fmla="*/ 0 w 1769190"/>
              <a:gd name="connsiteY6" fmla="*/ 156447 h 1299410"/>
              <a:gd name="connsiteX7" fmla="*/ 469780 w 1769190"/>
              <a:gd name="connsiteY7" fmla="*/ 156447 h 1299410"/>
              <a:gd name="connsiteX0" fmla="*/ 469780 w 1769190"/>
              <a:gd name="connsiteY0" fmla="*/ 0 h 1299410"/>
              <a:gd name="connsiteX1" fmla="*/ 1769190 w 1769190"/>
              <a:gd name="connsiteY1" fmla="*/ 1299410 h 1299410"/>
              <a:gd name="connsiteX2" fmla="*/ 469780 w 1769190"/>
              <a:gd name="connsiteY2" fmla="*/ 1299410 h 1299410"/>
              <a:gd name="connsiteX3" fmla="*/ 469780 w 1769190"/>
              <a:gd name="connsiteY3" fmla="*/ 1142963 h 1299410"/>
              <a:gd name="connsiteX4" fmla="*/ 0 w 1769190"/>
              <a:gd name="connsiteY4" fmla="*/ 1142963 h 1299410"/>
              <a:gd name="connsiteX5" fmla="*/ 0 w 1769190"/>
              <a:gd name="connsiteY5" fmla="*/ 156447 h 1299410"/>
              <a:gd name="connsiteX6" fmla="*/ 469780 w 1769190"/>
              <a:gd name="connsiteY6" fmla="*/ 156447 h 1299410"/>
              <a:gd name="connsiteX7" fmla="*/ 469780 w 1769190"/>
              <a:gd name="connsiteY7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469780 w 469780"/>
              <a:gd name="connsiteY2" fmla="*/ 1142963 h 1299410"/>
              <a:gd name="connsiteX3" fmla="*/ 0 w 469780"/>
              <a:gd name="connsiteY3" fmla="*/ 1142963 h 1299410"/>
              <a:gd name="connsiteX4" fmla="*/ 0 w 469780"/>
              <a:gd name="connsiteY4" fmla="*/ 156447 h 1299410"/>
              <a:gd name="connsiteX5" fmla="*/ 469780 w 469780"/>
              <a:gd name="connsiteY5" fmla="*/ 156447 h 1299410"/>
              <a:gd name="connsiteX6" fmla="*/ 469780 w 469780"/>
              <a:gd name="connsiteY6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156447 h 1299410"/>
              <a:gd name="connsiteX5" fmla="*/ 469780 w 469780"/>
              <a:gd name="connsiteY5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0" h="1299410">
                <a:moveTo>
                  <a:pt x="469780" y="0"/>
                </a:moveTo>
                <a:lnTo>
                  <a:pt x="469780" y="1299410"/>
                </a:lnTo>
                <a:lnTo>
                  <a:pt x="0" y="1142963"/>
                </a:lnTo>
                <a:lnTo>
                  <a:pt x="0" y="156447"/>
                </a:lnTo>
                <a:lnTo>
                  <a:pt x="469780" y="0"/>
                </a:lnTo>
                <a:close/>
              </a:path>
            </a:pathLst>
          </a:custGeom>
          <a:gradFill>
            <a:gsLst>
              <a:gs pos="25000">
                <a:srgbClr val="9D896B"/>
              </a:gs>
              <a:gs pos="1000">
                <a:srgbClr val="674D26"/>
              </a:gs>
              <a:gs pos="92000">
                <a:srgbClr val="EFE4D5"/>
              </a:gs>
              <a:gs pos="100000">
                <a:srgbClr val="C19859"/>
              </a:gs>
            </a:gsLst>
            <a:lin ang="78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73CF0954-4DC2-477A-8A61-E088BBE6F7DE}"/>
              </a:ext>
            </a:extLst>
          </p:cNvPr>
          <p:cNvSpPr/>
          <p:nvPr/>
        </p:nvSpPr>
        <p:spPr>
          <a:xfrm rot="10800000">
            <a:off x="8559868" y="2078588"/>
            <a:ext cx="3220959" cy="1240970"/>
          </a:xfrm>
          <a:prstGeom prst="rect">
            <a:avLst/>
          </a:prstGeom>
          <a:gradFill>
            <a:gsLst>
              <a:gs pos="25000">
                <a:srgbClr val="9D896B"/>
              </a:gs>
              <a:gs pos="1000">
                <a:srgbClr val="674D26"/>
              </a:gs>
              <a:gs pos="92000">
                <a:srgbClr val="EFE4D5"/>
              </a:gs>
              <a:gs pos="100000">
                <a:srgbClr val="C19859"/>
              </a:gs>
            </a:gsLst>
            <a:lin ang="78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5E9681E4-5EC8-4297-AFD3-BDA4B234C4A3}"/>
              </a:ext>
            </a:extLst>
          </p:cNvPr>
          <p:cNvSpPr/>
          <p:nvPr/>
        </p:nvSpPr>
        <p:spPr>
          <a:xfrm rot="10800000">
            <a:off x="6335794" y="1881788"/>
            <a:ext cx="1634570" cy="1634570"/>
          </a:xfrm>
          <a:prstGeom prst="rect">
            <a:avLst/>
          </a:prstGeom>
          <a:gradFill>
            <a:gsLst>
              <a:gs pos="25000">
                <a:srgbClr val="9D896B"/>
              </a:gs>
              <a:gs pos="1000">
                <a:srgbClr val="674D26"/>
              </a:gs>
              <a:gs pos="92000">
                <a:srgbClr val="EFE4D5"/>
              </a:gs>
              <a:gs pos="100000">
                <a:srgbClr val="C19859"/>
              </a:gs>
            </a:gsLst>
            <a:lin ang="78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17">
            <a:extLst>
              <a:ext uri="{FF2B5EF4-FFF2-40B4-BE49-F238E27FC236}">
                <a16:creationId xmlns:a16="http://schemas.microsoft.com/office/drawing/2014/main" id="{86904E3D-E933-4FB0-97A1-98877C346717}"/>
              </a:ext>
            </a:extLst>
          </p:cNvPr>
          <p:cNvSpPr/>
          <p:nvPr/>
        </p:nvSpPr>
        <p:spPr>
          <a:xfrm>
            <a:off x="3649453" y="2207328"/>
            <a:ext cx="590951" cy="1634570"/>
          </a:xfrm>
          <a:custGeom>
            <a:avLst/>
            <a:gdLst>
              <a:gd name="connsiteX0" fmla="*/ 469780 w 1769190"/>
              <a:gd name="connsiteY0" fmla="*/ 0 h 1299410"/>
              <a:gd name="connsiteX1" fmla="*/ 1769190 w 1769190"/>
              <a:gd name="connsiteY1" fmla="*/ 0 h 1299410"/>
              <a:gd name="connsiteX2" fmla="*/ 1769190 w 1769190"/>
              <a:gd name="connsiteY2" fmla="*/ 1299410 h 1299410"/>
              <a:gd name="connsiteX3" fmla="*/ 469780 w 1769190"/>
              <a:gd name="connsiteY3" fmla="*/ 1299410 h 1299410"/>
              <a:gd name="connsiteX4" fmla="*/ 469780 w 1769190"/>
              <a:gd name="connsiteY4" fmla="*/ 1142963 h 1299410"/>
              <a:gd name="connsiteX5" fmla="*/ 0 w 1769190"/>
              <a:gd name="connsiteY5" fmla="*/ 1142963 h 1299410"/>
              <a:gd name="connsiteX6" fmla="*/ 0 w 1769190"/>
              <a:gd name="connsiteY6" fmla="*/ 156447 h 1299410"/>
              <a:gd name="connsiteX7" fmla="*/ 469780 w 1769190"/>
              <a:gd name="connsiteY7" fmla="*/ 156447 h 1299410"/>
              <a:gd name="connsiteX0" fmla="*/ 469780 w 1769190"/>
              <a:gd name="connsiteY0" fmla="*/ 0 h 1299410"/>
              <a:gd name="connsiteX1" fmla="*/ 1769190 w 1769190"/>
              <a:gd name="connsiteY1" fmla="*/ 1299410 h 1299410"/>
              <a:gd name="connsiteX2" fmla="*/ 469780 w 1769190"/>
              <a:gd name="connsiteY2" fmla="*/ 1299410 h 1299410"/>
              <a:gd name="connsiteX3" fmla="*/ 469780 w 1769190"/>
              <a:gd name="connsiteY3" fmla="*/ 1142963 h 1299410"/>
              <a:gd name="connsiteX4" fmla="*/ 0 w 1769190"/>
              <a:gd name="connsiteY4" fmla="*/ 1142963 h 1299410"/>
              <a:gd name="connsiteX5" fmla="*/ 0 w 1769190"/>
              <a:gd name="connsiteY5" fmla="*/ 156447 h 1299410"/>
              <a:gd name="connsiteX6" fmla="*/ 469780 w 1769190"/>
              <a:gd name="connsiteY6" fmla="*/ 156447 h 1299410"/>
              <a:gd name="connsiteX7" fmla="*/ 469780 w 1769190"/>
              <a:gd name="connsiteY7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469780 w 469780"/>
              <a:gd name="connsiteY2" fmla="*/ 1142963 h 1299410"/>
              <a:gd name="connsiteX3" fmla="*/ 0 w 469780"/>
              <a:gd name="connsiteY3" fmla="*/ 1142963 h 1299410"/>
              <a:gd name="connsiteX4" fmla="*/ 0 w 469780"/>
              <a:gd name="connsiteY4" fmla="*/ 156447 h 1299410"/>
              <a:gd name="connsiteX5" fmla="*/ 469780 w 469780"/>
              <a:gd name="connsiteY5" fmla="*/ 156447 h 1299410"/>
              <a:gd name="connsiteX6" fmla="*/ 469780 w 469780"/>
              <a:gd name="connsiteY6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156447 h 1299410"/>
              <a:gd name="connsiteX5" fmla="*/ 469780 w 469780"/>
              <a:gd name="connsiteY5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0" h="1299410">
                <a:moveTo>
                  <a:pt x="469780" y="0"/>
                </a:moveTo>
                <a:lnTo>
                  <a:pt x="469780" y="1299410"/>
                </a:lnTo>
                <a:lnTo>
                  <a:pt x="0" y="1142963"/>
                </a:lnTo>
                <a:lnTo>
                  <a:pt x="0" y="156447"/>
                </a:lnTo>
                <a:lnTo>
                  <a:pt x="469780" y="0"/>
                </a:lnTo>
                <a:close/>
              </a:path>
            </a:pathLst>
          </a:custGeom>
          <a:gradFill>
            <a:gsLst>
              <a:gs pos="25000">
                <a:srgbClr val="9D896B"/>
              </a:gs>
              <a:gs pos="1000">
                <a:srgbClr val="674D26"/>
              </a:gs>
              <a:gs pos="92000">
                <a:srgbClr val="EFE4D5"/>
              </a:gs>
              <a:gs pos="100000">
                <a:srgbClr val="C19859"/>
              </a:gs>
            </a:gsLst>
            <a:lin ang="78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C20A02A3-0A0B-4D5E-9200-2206E1FFB38A}"/>
              </a:ext>
            </a:extLst>
          </p:cNvPr>
          <p:cNvSpPr/>
          <p:nvPr/>
        </p:nvSpPr>
        <p:spPr>
          <a:xfrm>
            <a:off x="428498" y="2404128"/>
            <a:ext cx="3220959" cy="1240970"/>
          </a:xfrm>
          <a:prstGeom prst="rect">
            <a:avLst/>
          </a:prstGeom>
          <a:gradFill>
            <a:gsLst>
              <a:gs pos="25000">
                <a:srgbClr val="9D896B"/>
              </a:gs>
              <a:gs pos="1000">
                <a:srgbClr val="674D26"/>
              </a:gs>
              <a:gs pos="92000">
                <a:srgbClr val="EFE4D5"/>
              </a:gs>
              <a:gs pos="100000">
                <a:srgbClr val="C19859"/>
              </a:gs>
            </a:gsLst>
            <a:lin ang="78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C5A97D07-9655-440D-BE1D-91822CB988D6}"/>
              </a:ext>
            </a:extLst>
          </p:cNvPr>
          <p:cNvSpPr/>
          <p:nvPr/>
        </p:nvSpPr>
        <p:spPr>
          <a:xfrm>
            <a:off x="4240404" y="2207328"/>
            <a:ext cx="1634569" cy="1634570"/>
          </a:xfrm>
          <a:prstGeom prst="rect">
            <a:avLst/>
          </a:prstGeom>
          <a:gradFill>
            <a:gsLst>
              <a:gs pos="25000">
                <a:srgbClr val="9D896B"/>
              </a:gs>
              <a:gs pos="1000">
                <a:srgbClr val="674D26"/>
              </a:gs>
              <a:gs pos="92000">
                <a:srgbClr val="EFE4D5"/>
              </a:gs>
              <a:gs pos="100000">
                <a:srgbClr val="C19859"/>
              </a:gs>
            </a:gsLst>
            <a:lin ang="78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1943;p37">
            <a:extLst>
              <a:ext uri="{FF2B5EF4-FFF2-40B4-BE49-F238E27FC236}">
                <a16:creationId xmlns:a16="http://schemas.microsoft.com/office/drawing/2014/main" id="{D339AAA7-8D81-454C-AAEF-50818DFF696D}"/>
              </a:ext>
            </a:extLst>
          </p:cNvPr>
          <p:cNvSpPr/>
          <p:nvPr/>
        </p:nvSpPr>
        <p:spPr>
          <a:xfrm>
            <a:off x="250899" y="2422825"/>
            <a:ext cx="3616986" cy="124097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ru-RU" sz="2000" b="1" kern="0" dirty="0">
                <a:solidFill>
                  <a:srgbClr val="191919"/>
                </a:solidFill>
                <a:ea typeface="Roboto"/>
                <a:cs typeface="Arial" panose="020B0604020202020204" pitchFamily="34" charset="0"/>
                <a:sym typeface="Roboto"/>
              </a:rPr>
              <a:t>Функционирование представительных органов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ru-RU" sz="2000" b="1" kern="0" dirty="0">
                <a:solidFill>
                  <a:srgbClr val="191919"/>
                </a:solidFill>
                <a:ea typeface="Roboto"/>
                <a:cs typeface="Arial" panose="020B0604020202020204" pitchFamily="34" charset="0"/>
                <a:sym typeface="Roboto"/>
              </a:rPr>
              <a:t>местных образований</a:t>
            </a:r>
            <a:endParaRPr sz="2000" b="1" kern="0" dirty="0">
              <a:solidFill>
                <a:srgbClr val="191919"/>
              </a:solidFill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9" name="Google Shape;1943;p37">
            <a:extLst>
              <a:ext uri="{FF2B5EF4-FFF2-40B4-BE49-F238E27FC236}">
                <a16:creationId xmlns:a16="http://schemas.microsoft.com/office/drawing/2014/main" id="{C1C8ED1C-4899-41AA-B6E5-BD2280EE0032}"/>
              </a:ext>
            </a:extLst>
          </p:cNvPr>
          <p:cNvSpPr/>
          <p:nvPr/>
        </p:nvSpPr>
        <p:spPr>
          <a:xfrm>
            <a:off x="8616181" y="2275388"/>
            <a:ext cx="3108332" cy="779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000" b="1" kern="0" dirty="0">
                <a:solidFill>
                  <a:srgbClr val="191919"/>
                </a:solidFill>
                <a:ea typeface="Roboto"/>
                <a:cs typeface="Arial" panose="020B0604020202020204" pitchFamily="34" charset="0"/>
                <a:sym typeface="Roboto"/>
              </a:rPr>
              <a:t>Функционирование местной администрации</a:t>
            </a:r>
            <a:endParaRPr sz="2000" b="1" kern="0" dirty="0">
              <a:solidFill>
                <a:srgbClr val="191919"/>
              </a:solidFill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0" name="Google Shape;1943;p37">
            <a:extLst>
              <a:ext uri="{FF2B5EF4-FFF2-40B4-BE49-F238E27FC236}">
                <a16:creationId xmlns:a16="http://schemas.microsoft.com/office/drawing/2014/main" id="{99226186-C957-40DA-9062-E08E21FE6676}"/>
              </a:ext>
            </a:extLst>
          </p:cNvPr>
          <p:cNvSpPr/>
          <p:nvPr/>
        </p:nvSpPr>
        <p:spPr>
          <a:xfrm>
            <a:off x="6093700" y="4373726"/>
            <a:ext cx="3342462" cy="111111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ru-RU" b="1" kern="0" dirty="0">
                <a:solidFill>
                  <a:srgbClr val="191919"/>
                </a:solidFill>
                <a:ea typeface="Roboto"/>
                <a:cs typeface="Arial" panose="020B0604020202020204" pitchFamily="34" charset="0"/>
                <a:sym typeface="Roboto"/>
              </a:rPr>
              <a:t>Другие общегосударственные вопросы 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ts val="1100"/>
              <a:buFont typeface="Arial"/>
              <a:buNone/>
            </a:pPr>
            <a:endParaRPr lang="ru-RU" sz="800" b="1" kern="0" dirty="0">
              <a:solidFill>
                <a:srgbClr val="191919"/>
              </a:solidFill>
              <a:ea typeface="Roboto"/>
              <a:cs typeface="Arial" panose="020B0604020202020204" pitchFamily="34" charset="0"/>
              <a:sym typeface="Roboto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ru-RU" sz="1500" b="1" kern="0" dirty="0">
                <a:solidFill>
                  <a:srgbClr val="191919"/>
                </a:solidFill>
                <a:ea typeface="Roboto"/>
                <a:cs typeface="Arial" panose="020B0604020202020204" pitchFamily="34" charset="0"/>
                <a:sym typeface="Roboto"/>
              </a:rPr>
              <a:t>(ЦФО, КДН, опека,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ru-RU" sz="1500" b="1" kern="0" dirty="0">
                <a:solidFill>
                  <a:srgbClr val="191919"/>
                </a:solidFill>
                <a:ea typeface="Roboto"/>
                <a:cs typeface="Arial" panose="020B0604020202020204" pitchFamily="34" charset="0"/>
                <a:sym typeface="Roboto"/>
              </a:rPr>
              <a:t>административная комиссия)</a:t>
            </a:r>
            <a:endParaRPr sz="1500" b="1" kern="0" dirty="0">
              <a:solidFill>
                <a:srgbClr val="191919"/>
              </a:solidFill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8BBCAB-3186-4E7E-BE3B-9E8EE934EDDA}"/>
              </a:ext>
            </a:extLst>
          </p:cNvPr>
          <p:cNvSpPr txBox="1"/>
          <p:nvPr/>
        </p:nvSpPr>
        <p:spPr>
          <a:xfrm>
            <a:off x="9811189" y="4312261"/>
            <a:ext cx="185515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302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млн руб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4B6021-97EE-47B8-A295-CA229B3BE56B}"/>
              </a:ext>
            </a:extLst>
          </p:cNvPr>
          <p:cNvSpPr txBox="1"/>
          <p:nvPr/>
        </p:nvSpPr>
        <p:spPr>
          <a:xfrm>
            <a:off x="6303511" y="2188213"/>
            <a:ext cx="185515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135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млн руб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401CAE-8DA4-4B8D-8339-534D74017681}"/>
              </a:ext>
            </a:extLst>
          </p:cNvPr>
          <p:cNvSpPr txBox="1"/>
          <p:nvPr/>
        </p:nvSpPr>
        <p:spPr>
          <a:xfrm>
            <a:off x="4156417" y="2467183"/>
            <a:ext cx="185515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12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млн руб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253B1DB-6C99-4706-8BE1-D5FEB2320B79}"/>
              </a:ext>
            </a:extLst>
          </p:cNvPr>
          <p:cNvSpPr txBox="1"/>
          <p:nvPr/>
        </p:nvSpPr>
        <p:spPr>
          <a:xfrm>
            <a:off x="340405" y="5115183"/>
            <a:ext cx="185515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5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млн руб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Google Shape;1943;p37">
            <a:extLst>
              <a:ext uri="{FF2B5EF4-FFF2-40B4-BE49-F238E27FC236}">
                <a16:creationId xmlns:a16="http://schemas.microsoft.com/office/drawing/2014/main" id="{7CE412CE-AEED-4534-8DCB-DFA4FBA815B7}"/>
              </a:ext>
            </a:extLst>
          </p:cNvPr>
          <p:cNvSpPr/>
          <p:nvPr/>
        </p:nvSpPr>
        <p:spPr>
          <a:xfrm>
            <a:off x="2941434" y="5201186"/>
            <a:ext cx="2603647" cy="779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000" b="1" kern="0" dirty="0">
                <a:solidFill>
                  <a:srgbClr val="191919"/>
                </a:solidFill>
                <a:ea typeface="Roboto"/>
                <a:cs typeface="Arial" panose="020B0604020202020204" pitchFamily="34" charset="0"/>
                <a:sym typeface="Roboto"/>
              </a:rPr>
              <a:t>Резервные фонды</a:t>
            </a:r>
            <a:endParaRPr sz="2000" b="1" kern="0" dirty="0">
              <a:solidFill>
                <a:srgbClr val="191919"/>
              </a:solidFill>
              <a:ea typeface="Roboto"/>
              <a:cs typeface="Arial" panose="020B060402020202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51927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56;p15">
            <a:extLst>
              <a:ext uri="{FF2B5EF4-FFF2-40B4-BE49-F238E27FC236}">
                <a16:creationId xmlns:a16="http://schemas.microsoft.com/office/drawing/2014/main" id="{5E1EDD93-4C1B-4C1C-9DD4-50479A0E20EA}"/>
              </a:ext>
            </a:extLst>
          </p:cNvPr>
          <p:cNvSpPr txBox="1">
            <a:spLocks/>
          </p:cNvSpPr>
          <p:nvPr/>
        </p:nvSpPr>
        <p:spPr>
          <a:xfrm>
            <a:off x="925338" y="63184"/>
            <a:ext cx="10341324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Национальная безопасность и правоохранительная деятельность– 54 млн руб. (0,6 %)</a:t>
            </a:r>
            <a:endParaRPr lang="ru-RU" sz="3000" b="1" kern="0" dirty="0">
              <a:solidFill>
                <a:schemeClr val="tx1"/>
              </a:solidFill>
              <a:latin typeface="+mn-lt"/>
              <a:ea typeface="Roboto" panose="02000000000000000000" charset="0"/>
              <a:cs typeface="Arial" panose="020B0604020202020204" pitchFamily="34" charset="0"/>
            </a:endParaRPr>
          </a:p>
        </p:txBody>
      </p:sp>
      <p:grpSp>
        <p:nvGrpSpPr>
          <p:cNvPr id="37" name="Group 53">
            <a:extLst>
              <a:ext uri="{FF2B5EF4-FFF2-40B4-BE49-F238E27FC236}">
                <a16:creationId xmlns:a16="http://schemas.microsoft.com/office/drawing/2014/main" id="{A695F4C6-C626-4F35-8394-A91FB7DB03C8}"/>
              </a:ext>
            </a:extLst>
          </p:cNvPr>
          <p:cNvGrpSpPr/>
          <p:nvPr/>
        </p:nvGrpSpPr>
        <p:grpSpPr>
          <a:xfrm>
            <a:off x="6311900" y="1830594"/>
            <a:ext cx="5390323" cy="3697788"/>
            <a:chOff x="3499131" y="2345203"/>
            <a:chExt cx="2538189" cy="2167594"/>
          </a:xfrm>
        </p:grpSpPr>
        <p:sp>
          <p:nvSpPr>
            <p:cNvPr id="38" name="Freeform: Shape 25">
              <a:extLst>
                <a:ext uri="{FF2B5EF4-FFF2-40B4-BE49-F238E27FC236}">
                  <a16:creationId xmlns:a16="http://schemas.microsoft.com/office/drawing/2014/main" id="{07068E37-0D44-4DA7-A675-C13B01C5E867}"/>
                </a:ext>
              </a:extLst>
            </p:cNvPr>
            <p:cNvSpPr/>
            <p:nvPr/>
          </p:nvSpPr>
          <p:spPr>
            <a:xfrm>
              <a:off x="3499131" y="2345203"/>
              <a:ext cx="1028214" cy="2167594"/>
            </a:xfrm>
            <a:custGeom>
              <a:avLst/>
              <a:gdLst>
                <a:gd name="connsiteX0" fmla="*/ 8480 w 1028214"/>
                <a:gd name="connsiteY0" fmla="*/ 1205925 h 2167594"/>
                <a:gd name="connsiteX1" fmla="*/ 126606 w 1028214"/>
                <a:gd name="connsiteY1" fmla="*/ 1205925 h 2167594"/>
                <a:gd name="connsiteX2" fmla="*/ 271938 w 1028214"/>
                <a:gd name="connsiteY2" fmla="*/ 1351234 h 2167594"/>
                <a:gd name="connsiteX3" fmla="*/ 271938 w 1028214"/>
                <a:gd name="connsiteY3" fmla="*/ 2022285 h 2167594"/>
                <a:gd name="connsiteX4" fmla="*/ 400193 w 1028214"/>
                <a:gd name="connsiteY4" fmla="*/ 2150534 h 2167594"/>
                <a:gd name="connsiteX5" fmla="*/ 1019680 w 1028214"/>
                <a:gd name="connsiteY5" fmla="*/ 2150534 h 2167594"/>
                <a:gd name="connsiteX6" fmla="*/ 1028160 w 1028214"/>
                <a:gd name="connsiteY6" fmla="*/ 2159064 h 2167594"/>
                <a:gd name="connsiteX7" fmla="*/ 1019680 w 1028214"/>
                <a:gd name="connsiteY7" fmla="*/ 2167594 h 2167594"/>
                <a:gd name="connsiteX8" fmla="*/ 400193 w 1028214"/>
                <a:gd name="connsiteY8" fmla="*/ 2167594 h 2167594"/>
                <a:gd name="connsiteX9" fmla="*/ 254979 w 1028214"/>
                <a:gd name="connsiteY9" fmla="*/ 2022285 h 2167594"/>
                <a:gd name="connsiteX10" fmla="*/ 254979 w 1028214"/>
                <a:gd name="connsiteY10" fmla="*/ 1351234 h 2167594"/>
                <a:gd name="connsiteX11" fmla="*/ 126606 w 1028214"/>
                <a:gd name="connsiteY11" fmla="*/ 1222985 h 2167594"/>
                <a:gd name="connsiteX12" fmla="*/ 8480 w 1028214"/>
                <a:gd name="connsiteY12" fmla="*/ 1222985 h 2167594"/>
                <a:gd name="connsiteX13" fmla="*/ 0 w 1028214"/>
                <a:gd name="connsiteY13" fmla="*/ 1214455 h 2167594"/>
                <a:gd name="connsiteX14" fmla="*/ 8480 w 1028214"/>
                <a:gd name="connsiteY14" fmla="*/ 1205925 h 2167594"/>
                <a:gd name="connsiteX15" fmla="*/ 400193 w 1028214"/>
                <a:gd name="connsiteY15" fmla="*/ 0 h 2167594"/>
                <a:gd name="connsiteX16" fmla="*/ 1019680 w 1028214"/>
                <a:gd name="connsiteY16" fmla="*/ 0 h 2167594"/>
                <a:gd name="connsiteX17" fmla="*/ 1028160 w 1028214"/>
                <a:gd name="connsiteY17" fmla="*/ 9032 h 2167594"/>
                <a:gd name="connsiteX18" fmla="*/ 1019680 w 1028214"/>
                <a:gd name="connsiteY18" fmla="*/ 17562 h 2167594"/>
                <a:gd name="connsiteX19" fmla="*/ 400193 w 1028214"/>
                <a:gd name="connsiteY19" fmla="*/ 17562 h 2167594"/>
                <a:gd name="connsiteX20" fmla="*/ 271938 w 1028214"/>
                <a:gd name="connsiteY20" fmla="*/ 145811 h 2167594"/>
                <a:gd name="connsiteX21" fmla="*/ 271938 w 1028214"/>
                <a:gd name="connsiteY21" fmla="*/ 816360 h 2167594"/>
                <a:gd name="connsiteX22" fmla="*/ 126606 w 1028214"/>
                <a:gd name="connsiteY22" fmla="*/ 961669 h 2167594"/>
                <a:gd name="connsiteX23" fmla="*/ 8480 w 1028214"/>
                <a:gd name="connsiteY23" fmla="*/ 961669 h 2167594"/>
                <a:gd name="connsiteX24" fmla="*/ 0 w 1028214"/>
                <a:gd name="connsiteY24" fmla="*/ 953139 h 2167594"/>
                <a:gd name="connsiteX25" fmla="*/ 8480 w 1028214"/>
                <a:gd name="connsiteY25" fmla="*/ 944610 h 2167594"/>
                <a:gd name="connsiteX26" fmla="*/ 126606 w 1028214"/>
                <a:gd name="connsiteY26" fmla="*/ 944610 h 2167594"/>
                <a:gd name="connsiteX27" fmla="*/ 254979 w 1028214"/>
                <a:gd name="connsiteY27" fmla="*/ 816360 h 2167594"/>
                <a:gd name="connsiteX28" fmla="*/ 254979 w 1028214"/>
                <a:gd name="connsiteY28" fmla="*/ 145309 h 2167594"/>
                <a:gd name="connsiteX29" fmla="*/ 400193 w 1028214"/>
                <a:gd name="connsiteY29" fmla="*/ 0 h 216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28214" h="2167594">
                  <a:moveTo>
                    <a:pt x="8480" y="1205925"/>
                  </a:moveTo>
                  <a:lnTo>
                    <a:pt x="126606" y="1205925"/>
                  </a:lnTo>
                  <a:cubicBezTo>
                    <a:pt x="206456" y="1205925"/>
                    <a:pt x="271938" y="1270853"/>
                    <a:pt x="271938" y="1351234"/>
                  </a:cubicBezTo>
                  <a:lnTo>
                    <a:pt x="271938" y="2022285"/>
                  </a:lnTo>
                  <a:cubicBezTo>
                    <a:pt x="271938" y="2093133"/>
                    <a:pt x="329412" y="2150534"/>
                    <a:pt x="400193" y="2150534"/>
                  </a:cubicBezTo>
                  <a:lnTo>
                    <a:pt x="1019680" y="2150534"/>
                  </a:lnTo>
                  <a:cubicBezTo>
                    <a:pt x="1024509" y="2150534"/>
                    <a:pt x="1028160" y="2154247"/>
                    <a:pt x="1028160" y="2159064"/>
                  </a:cubicBezTo>
                  <a:cubicBezTo>
                    <a:pt x="1028160" y="2163881"/>
                    <a:pt x="1024509" y="2167594"/>
                    <a:pt x="1019680" y="2167594"/>
                  </a:cubicBezTo>
                  <a:lnTo>
                    <a:pt x="400193" y="2167594"/>
                  </a:lnTo>
                  <a:cubicBezTo>
                    <a:pt x="320343" y="2167594"/>
                    <a:pt x="254979" y="2102667"/>
                    <a:pt x="254979" y="2022285"/>
                  </a:cubicBezTo>
                  <a:lnTo>
                    <a:pt x="254979" y="1351234"/>
                  </a:lnTo>
                  <a:cubicBezTo>
                    <a:pt x="254979" y="1280486"/>
                    <a:pt x="197388" y="1222985"/>
                    <a:pt x="126606" y="1222985"/>
                  </a:cubicBezTo>
                  <a:lnTo>
                    <a:pt x="8480" y="1222985"/>
                  </a:lnTo>
                  <a:cubicBezTo>
                    <a:pt x="3769" y="1222985"/>
                    <a:pt x="0" y="1219272"/>
                    <a:pt x="0" y="1214455"/>
                  </a:cubicBezTo>
                  <a:cubicBezTo>
                    <a:pt x="0" y="1209638"/>
                    <a:pt x="3769" y="1205925"/>
                    <a:pt x="8480" y="1205925"/>
                  </a:cubicBezTo>
                  <a:close/>
                  <a:moveTo>
                    <a:pt x="400193" y="0"/>
                  </a:moveTo>
                  <a:lnTo>
                    <a:pt x="1019680" y="0"/>
                  </a:lnTo>
                  <a:cubicBezTo>
                    <a:pt x="1024509" y="0"/>
                    <a:pt x="1028749" y="4215"/>
                    <a:pt x="1028160" y="9032"/>
                  </a:cubicBezTo>
                  <a:cubicBezTo>
                    <a:pt x="1028160" y="13849"/>
                    <a:pt x="1024509" y="17562"/>
                    <a:pt x="1019680" y="17562"/>
                  </a:cubicBezTo>
                  <a:lnTo>
                    <a:pt x="400193" y="17562"/>
                  </a:lnTo>
                  <a:cubicBezTo>
                    <a:pt x="329412" y="17562"/>
                    <a:pt x="271938" y="75063"/>
                    <a:pt x="271938" y="145811"/>
                  </a:cubicBezTo>
                  <a:lnTo>
                    <a:pt x="271938" y="816360"/>
                  </a:lnTo>
                  <a:cubicBezTo>
                    <a:pt x="271938" y="896240"/>
                    <a:pt x="207045" y="961669"/>
                    <a:pt x="126606" y="961669"/>
                  </a:cubicBezTo>
                  <a:lnTo>
                    <a:pt x="8480" y="961669"/>
                  </a:lnTo>
                  <a:cubicBezTo>
                    <a:pt x="3769" y="961669"/>
                    <a:pt x="0" y="957956"/>
                    <a:pt x="0" y="953139"/>
                  </a:cubicBezTo>
                  <a:cubicBezTo>
                    <a:pt x="0" y="948323"/>
                    <a:pt x="3769" y="944610"/>
                    <a:pt x="8480" y="944610"/>
                  </a:cubicBezTo>
                  <a:lnTo>
                    <a:pt x="126606" y="944610"/>
                  </a:lnTo>
                  <a:cubicBezTo>
                    <a:pt x="197388" y="944610"/>
                    <a:pt x="254979" y="887108"/>
                    <a:pt x="254979" y="816360"/>
                  </a:cubicBezTo>
                  <a:lnTo>
                    <a:pt x="254979" y="145309"/>
                  </a:lnTo>
                  <a:cubicBezTo>
                    <a:pt x="254979" y="65429"/>
                    <a:pt x="319872" y="0"/>
                    <a:pt x="400193" y="0"/>
                  </a:cubicBezTo>
                  <a:close/>
                </a:path>
              </a:pathLst>
            </a:custGeom>
            <a:solidFill>
              <a:srgbClr val="D1B085"/>
            </a:solidFill>
            <a:ln>
              <a:solidFill>
                <a:srgbClr val="D1B085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: Shape 18">
              <a:extLst>
                <a:ext uri="{FF2B5EF4-FFF2-40B4-BE49-F238E27FC236}">
                  <a16:creationId xmlns:a16="http://schemas.microsoft.com/office/drawing/2014/main" id="{FF3F1B60-6888-475E-A19E-B41E5B11E762}"/>
                </a:ext>
              </a:extLst>
            </p:cNvPr>
            <p:cNvSpPr/>
            <p:nvPr/>
          </p:nvSpPr>
          <p:spPr>
            <a:xfrm>
              <a:off x="4583705" y="2354235"/>
              <a:ext cx="1453615" cy="2150032"/>
            </a:xfrm>
            <a:custGeom>
              <a:avLst/>
              <a:gdLst>
                <a:gd name="connsiteX0" fmla="*/ 120835 w 1453615"/>
                <a:gd name="connsiteY0" fmla="*/ 0 h 2150032"/>
                <a:gd name="connsiteX1" fmla="*/ 764819 w 1453615"/>
                <a:gd name="connsiteY1" fmla="*/ 0 h 2150032"/>
                <a:gd name="connsiteX2" fmla="*/ 869166 w 1453615"/>
                <a:gd name="connsiteY2" fmla="*/ 59107 h 2150032"/>
                <a:gd name="connsiteX3" fmla="*/ 1436479 w 1453615"/>
                <a:gd name="connsiteY3" fmla="*/ 1013250 h 2150032"/>
                <a:gd name="connsiteX4" fmla="*/ 1436479 w 1453615"/>
                <a:gd name="connsiteY4" fmla="*/ 1136782 h 2150032"/>
                <a:gd name="connsiteX5" fmla="*/ 869166 w 1453615"/>
                <a:gd name="connsiteY5" fmla="*/ 2090925 h 2150032"/>
                <a:gd name="connsiteX6" fmla="*/ 764819 w 1453615"/>
                <a:gd name="connsiteY6" fmla="*/ 2150032 h 2150032"/>
                <a:gd name="connsiteX7" fmla="*/ 120835 w 1453615"/>
                <a:gd name="connsiteY7" fmla="*/ 2150032 h 2150032"/>
                <a:gd name="connsiteX8" fmla="*/ 0 w 1453615"/>
                <a:gd name="connsiteY8" fmla="*/ 2029209 h 2150032"/>
                <a:gd name="connsiteX9" fmla="*/ 0 w 1453615"/>
                <a:gd name="connsiteY9" fmla="*/ 120823 h 2150032"/>
                <a:gd name="connsiteX10" fmla="*/ 120835 w 1453615"/>
                <a:gd name="connsiteY10" fmla="*/ 0 h 215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53615" h="2150032">
                  <a:moveTo>
                    <a:pt x="120835" y="0"/>
                  </a:moveTo>
                  <a:lnTo>
                    <a:pt x="764819" y="0"/>
                  </a:lnTo>
                  <a:cubicBezTo>
                    <a:pt x="807335" y="0"/>
                    <a:pt x="847260" y="22378"/>
                    <a:pt x="869166" y="59107"/>
                  </a:cubicBezTo>
                  <a:lnTo>
                    <a:pt x="1436479" y="1013250"/>
                  </a:lnTo>
                  <a:cubicBezTo>
                    <a:pt x="1459327" y="1051082"/>
                    <a:pt x="1459327" y="1098448"/>
                    <a:pt x="1436479" y="1136782"/>
                  </a:cubicBezTo>
                  <a:lnTo>
                    <a:pt x="869166" y="2090925"/>
                  </a:lnTo>
                  <a:cubicBezTo>
                    <a:pt x="847260" y="2127654"/>
                    <a:pt x="807924" y="2150032"/>
                    <a:pt x="764819" y="2150032"/>
                  </a:cubicBezTo>
                  <a:lnTo>
                    <a:pt x="120835" y="2150032"/>
                  </a:lnTo>
                  <a:cubicBezTo>
                    <a:pt x="53822" y="2150032"/>
                    <a:pt x="0" y="2095742"/>
                    <a:pt x="0" y="2029209"/>
                  </a:cubicBezTo>
                  <a:lnTo>
                    <a:pt x="0" y="120823"/>
                  </a:lnTo>
                  <a:cubicBezTo>
                    <a:pt x="0" y="53788"/>
                    <a:pt x="54293" y="0"/>
                    <a:pt x="120835" y="0"/>
                  </a:cubicBezTo>
                  <a:close/>
                </a:path>
              </a:pathLst>
            </a:custGeom>
            <a:solidFill>
              <a:srgbClr val="D1B08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endParaRPr lang="en-US">
                <a:solidFill>
                  <a:schemeClr val="dk1"/>
                </a:solidFill>
                <a:latin typeface="Calibri"/>
                <a:cs typeface="Calibri"/>
              </a:endParaRPr>
            </a:p>
          </p:txBody>
        </p:sp>
        <p:sp>
          <p:nvSpPr>
            <p:cNvPr id="40" name="Google Shape;61;p1">
              <a:extLst>
                <a:ext uri="{FF2B5EF4-FFF2-40B4-BE49-F238E27FC236}">
                  <a16:creationId xmlns:a16="http://schemas.microsoft.com/office/drawing/2014/main" id="{D6A2F97C-6375-4137-B981-4E6BBADA767C}"/>
                </a:ext>
              </a:extLst>
            </p:cNvPr>
            <p:cNvSpPr/>
            <p:nvPr/>
          </p:nvSpPr>
          <p:spPr>
            <a:xfrm>
              <a:off x="3892948" y="2493949"/>
              <a:ext cx="1382088" cy="18701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810" y="21600"/>
                  </a:moveTo>
                  <a:lnTo>
                    <a:pt x="782" y="21600"/>
                  </a:lnTo>
                  <a:cubicBezTo>
                    <a:pt x="349" y="21600"/>
                    <a:pt x="0" y="21342"/>
                    <a:pt x="0" y="21022"/>
                  </a:cubicBezTo>
                  <a:lnTo>
                    <a:pt x="0" y="578"/>
                  </a:lnTo>
                  <a:cubicBezTo>
                    <a:pt x="0" y="258"/>
                    <a:pt x="349" y="0"/>
                    <a:pt x="782" y="0"/>
                  </a:cubicBezTo>
                  <a:lnTo>
                    <a:pt x="20818" y="0"/>
                  </a:lnTo>
                  <a:cubicBezTo>
                    <a:pt x="21251" y="0"/>
                    <a:pt x="21600" y="258"/>
                    <a:pt x="21600" y="578"/>
                  </a:cubicBezTo>
                  <a:lnTo>
                    <a:pt x="21600" y="21016"/>
                  </a:lnTo>
                  <a:cubicBezTo>
                    <a:pt x="21592" y="21336"/>
                    <a:pt x="21242" y="21600"/>
                    <a:pt x="20810" y="216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roup 52">
            <a:extLst>
              <a:ext uri="{FF2B5EF4-FFF2-40B4-BE49-F238E27FC236}">
                <a16:creationId xmlns:a16="http://schemas.microsoft.com/office/drawing/2014/main" id="{87489CF7-2E30-46A0-AEAE-2978F71A1258}"/>
              </a:ext>
            </a:extLst>
          </p:cNvPr>
          <p:cNvGrpSpPr/>
          <p:nvPr/>
        </p:nvGrpSpPr>
        <p:grpSpPr>
          <a:xfrm>
            <a:off x="251823" y="1845146"/>
            <a:ext cx="5390323" cy="3697788"/>
            <a:chOff x="838200" y="2345203"/>
            <a:chExt cx="2538189" cy="2167594"/>
          </a:xfrm>
        </p:grpSpPr>
        <p:sp>
          <p:nvSpPr>
            <p:cNvPr id="42" name="Freeform: Shape 24">
              <a:extLst>
                <a:ext uri="{FF2B5EF4-FFF2-40B4-BE49-F238E27FC236}">
                  <a16:creationId xmlns:a16="http://schemas.microsoft.com/office/drawing/2014/main" id="{7AB2A2B8-6DA7-4B6E-A304-FCB31B78B7E5}"/>
                </a:ext>
              </a:extLst>
            </p:cNvPr>
            <p:cNvSpPr/>
            <p:nvPr/>
          </p:nvSpPr>
          <p:spPr>
            <a:xfrm>
              <a:off x="838200" y="2345203"/>
              <a:ext cx="1028160" cy="2167594"/>
            </a:xfrm>
            <a:custGeom>
              <a:avLst/>
              <a:gdLst>
                <a:gd name="connsiteX0" fmla="*/ 8480 w 1028160"/>
                <a:gd name="connsiteY0" fmla="*/ 1205925 h 2167594"/>
                <a:gd name="connsiteX1" fmla="*/ 126606 w 1028160"/>
                <a:gd name="connsiteY1" fmla="*/ 1205925 h 2167594"/>
                <a:gd name="connsiteX2" fmla="*/ 271938 w 1028160"/>
                <a:gd name="connsiteY2" fmla="*/ 1351234 h 2167594"/>
                <a:gd name="connsiteX3" fmla="*/ 271938 w 1028160"/>
                <a:gd name="connsiteY3" fmla="*/ 2022285 h 2167594"/>
                <a:gd name="connsiteX4" fmla="*/ 400193 w 1028160"/>
                <a:gd name="connsiteY4" fmla="*/ 2150534 h 2167594"/>
                <a:gd name="connsiteX5" fmla="*/ 1019680 w 1028160"/>
                <a:gd name="connsiteY5" fmla="*/ 2150534 h 2167594"/>
                <a:gd name="connsiteX6" fmla="*/ 1028160 w 1028160"/>
                <a:gd name="connsiteY6" fmla="*/ 2159064 h 2167594"/>
                <a:gd name="connsiteX7" fmla="*/ 1019680 w 1028160"/>
                <a:gd name="connsiteY7" fmla="*/ 2167594 h 2167594"/>
                <a:gd name="connsiteX8" fmla="*/ 400193 w 1028160"/>
                <a:gd name="connsiteY8" fmla="*/ 2167594 h 2167594"/>
                <a:gd name="connsiteX9" fmla="*/ 254979 w 1028160"/>
                <a:gd name="connsiteY9" fmla="*/ 2022285 h 2167594"/>
                <a:gd name="connsiteX10" fmla="*/ 254979 w 1028160"/>
                <a:gd name="connsiteY10" fmla="*/ 1351234 h 2167594"/>
                <a:gd name="connsiteX11" fmla="*/ 126606 w 1028160"/>
                <a:gd name="connsiteY11" fmla="*/ 1222985 h 2167594"/>
                <a:gd name="connsiteX12" fmla="*/ 8480 w 1028160"/>
                <a:gd name="connsiteY12" fmla="*/ 1222985 h 2167594"/>
                <a:gd name="connsiteX13" fmla="*/ 0 w 1028160"/>
                <a:gd name="connsiteY13" fmla="*/ 1214455 h 2167594"/>
                <a:gd name="connsiteX14" fmla="*/ 8480 w 1028160"/>
                <a:gd name="connsiteY14" fmla="*/ 1205925 h 2167594"/>
                <a:gd name="connsiteX15" fmla="*/ 400193 w 1028160"/>
                <a:gd name="connsiteY15" fmla="*/ 0 h 2167594"/>
                <a:gd name="connsiteX16" fmla="*/ 1019680 w 1028160"/>
                <a:gd name="connsiteY16" fmla="*/ 0 h 2167594"/>
                <a:gd name="connsiteX17" fmla="*/ 1028160 w 1028160"/>
                <a:gd name="connsiteY17" fmla="*/ 9032 h 2167594"/>
                <a:gd name="connsiteX18" fmla="*/ 1019680 w 1028160"/>
                <a:gd name="connsiteY18" fmla="*/ 17562 h 2167594"/>
                <a:gd name="connsiteX19" fmla="*/ 400193 w 1028160"/>
                <a:gd name="connsiteY19" fmla="*/ 17562 h 2167594"/>
                <a:gd name="connsiteX20" fmla="*/ 271938 w 1028160"/>
                <a:gd name="connsiteY20" fmla="*/ 145811 h 2167594"/>
                <a:gd name="connsiteX21" fmla="*/ 271938 w 1028160"/>
                <a:gd name="connsiteY21" fmla="*/ 816360 h 2167594"/>
                <a:gd name="connsiteX22" fmla="*/ 126606 w 1028160"/>
                <a:gd name="connsiteY22" fmla="*/ 961669 h 2167594"/>
                <a:gd name="connsiteX23" fmla="*/ 8480 w 1028160"/>
                <a:gd name="connsiteY23" fmla="*/ 961669 h 2167594"/>
                <a:gd name="connsiteX24" fmla="*/ 0 w 1028160"/>
                <a:gd name="connsiteY24" fmla="*/ 953139 h 2167594"/>
                <a:gd name="connsiteX25" fmla="*/ 8480 w 1028160"/>
                <a:gd name="connsiteY25" fmla="*/ 944610 h 2167594"/>
                <a:gd name="connsiteX26" fmla="*/ 126606 w 1028160"/>
                <a:gd name="connsiteY26" fmla="*/ 944610 h 2167594"/>
                <a:gd name="connsiteX27" fmla="*/ 254979 w 1028160"/>
                <a:gd name="connsiteY27" fmla="*/ 816360 h 2167594"/>
                <a:gd name="connsiteX28" fmla="*/ 254979 w 1028160"/>
                <a:gd name="connsiteY28" fmla="*/ 145309 h 2167594"/>
                <a:gd name="connsiteX29" fmla="*/ 400193 w 1028160"/>
                <a:gd name="connsiteY29" fmla="*/ 0 h 216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28160" h="2167594">
                  <a:moveTo>
                    <a:pt x="8480" y="1205925"/>
                  </a:moveTo>
                  <a:lnTo>
                    <a:pt x="126606" y="1205925"/>
                  </a:lnTo>
                  <a:cubicBezTo>
                    <a:pt x="206456" y="1205925"/>
                    <a:pt x="271938" y="1270853"/>
                    <a:pt x="271938" y="1351234"/>
                  </a:cubicBezTo>
                  <a:lnTo>
                    <a:pt x="271938" y="2022285"/>
                  </a:lnTo>
                  <a:cubicBezTo>
                    <a:pt x="271938" y="2093133"/>
                    <a:pt x="329412" y="2150534"/>
                    <a:pt x="400193" y="2150534"/>
                  </a:cubicBezTo>
                  <a:lnTo>
                    <a:pt x="1019680" y="2150534"/>
                  </a:lnTo>
                  <a:cubicBezTo>
                    <a:pt x="1024509" y="2150534"/>
                    <a:pt x="1028160" y="2154247"/>
                    <a:pt x="1028160" y="2159064"/>
                  </a:cubicBezTo>
                  <a:cubicBezTo>
                    <a:pt x="1028160" y="2163881"/>
                    <a:pt x="1024509" y="2167594"/>
                    <a:pt x="1019680" y="2167594"/>
                  </a:cubicBezTo>
                  <a:lnTo>
                    <a:pt x="400193" y="2167594"/>
                  </a:lnTo>
                  <a:cubicBezTo>
                    <a:pt x="320343" y="2167594"/>
                    <a:pt x="254979" y="2102667"/>
                    <a:pt x="254979" y="2022285"/>
                  </a:cubicBezTo>
                  <a:lnTo>
                    <a:pt x="254979" y="1351234"/>
                  </a:lnTo>
                  <a:cubicBezTo>
                    <a:pt x="254979" y="1280486"/>
                    <a:pt x="197388" y="1222985"/>
                    <a:pt x="126606" y="1222985"/>
                  </a:cubicBezTo>
                  <a:lnTo>
                    <a:pt x="8480" y="1222985"/>
                  </a:lnTo>
                  <a:cubicBezTo>
                    <a:pt x="3769" y="1222985"/>
                    <a:pt x="0" y="1219272"/>
                    <a:pt x="0" y="1214455"/>
                  </a:cubicBezTo>
                  <a:cubicBezTo>
                    <a:pt x="0" y="1209638"/>
                    <a:pt x="3769" y="1205925"/>
                    <a:pt x="8480" y="1205925"/>
                  </a:cubicBezTo>
                  <a:close/>
                  <a:moveTo>
                    <a:pt x="400193" y="0"/>
                  </a:moveTo>
                  <a:lnTo>
                    <a:pt x="1019680" y="0"/>
                  </a:lnTo>
                  <a:cubicBezTo>
                    <a:pt x="1024509" y="0"/>
                    <a:pt x="1028160" y="4215"/>
                    <a:pt x="1028160" y="9032"/>
                  </a:cubicBezTo>
                  <a:cubicBezTo>
                    <a:pt x="1028160" y="13849"/>
                    <a:pt x="1024509" y="17562"/>
                    <a:pt x="1019680" y="17562"/>
                  </a:cubicBezTo>
                  <a:lnTo>
                    <a:pt x="400193" y="17562"/>
                  </a:lnTo>
                  <a:cubicBezTo>
                    <a:pt x="329412" y="17562"/>
                    <a:pt x="271938" y="75063"/>
                    <a:pt x="271938" y="145811"/>
                  </a:cubicBezTo>
                  <a:lnTo>
                    <a:pt x="271938" y="816360"/>
                  </a:lnTo>
                  <a:cubicBezTo>
                    <a:pt x="271938" y="896240"/>
                    <a:pt x="207045" y="961669"/>
                    <a:pt x="126606" y="961669"/>
                  </a:cubicBezTo>
                  <a:lnTo>
                    <a:pt x="8480" y="961669"/>
                  </a:lnTo>
                  <a:cubicBezTo>
                    <a:pt x="3769" y="961669"/>
                    <a:pt x="0" y="957956"/>
                    <a:pt x="0" y="953139"/>
                  </a:cubicBezTo>
                  <a:cubicBezTo>
                    <a:pt x="0" y="948323"/>
                    <a:pt x="3769" y="944610"/>
                    <a:pt x="8480" y="944610"/>
                  </a:cubicBezTo>
                  <a:lnTo>
                    <a:pt x="126606" y="944610"/>
                  </a:lnTo>
                  <a:cubicBezTo>
                    <a:pt x="197388" y="944610"/>
                    <a:pt x="254979" y="887108"/>
                    <a:pt x="254979" y="816360"/>
                  </a:cubicBezTo>
                  <a:lnTo>
                    <a:pt x="254979" y="145309"/>
                  </a:lnTo>
                  <a:cubicBezTo>
                    <a:pt x="254979" y="65429"/>
                    <a:pt x="319872" y="0"/>
                    <a:pt x="400193" y="0"/>
                  </a:cubicBezTo>
                  <a:close/>
                </a:path>
              </a:pathLst>
            </a:custGeom>
            <a:solidFill>
              <a:srgbClr val="836231"/>
            </a:solidFill>
            <a:ln>
              <a:solidFill>
                <a:srgbClr val="836231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3" name="Freeform: Shape 19">
              <a:extLst>
                <a:ext uri="{FF2B5EF4-FFF2-40B4-BE49-F238E27FC236}">
                  <a16:creationId xmlns:a16="http://schemas.microsoft.com/office/drawing/2014/main" id="{1E52A2DD-0067-4A2A-97ED-7F81B2AD166C}"/>
                </a:ext>
              </a:extLst>
            </p:cNvPr>
            <p:cNvSpPr/>
            <p:nvPr/>
          </p:nvSpPr>
          <p:spPr>
            <a:xfrm>
              <a:off x="1922774" y="2354235"/>
              <a:ext cx="1453615" cy="2150032"/>
            </a:xfrm>
            <a:custGeom>
              <a:avLst/>
              <a:gdLst>
                <a:gd name="connsiteX0" fmla="*/ 120835 w 1453615"/>
                <a:gd name="connsiteY0" fmla="*/ 0 h 2150032"/>
                <a:gd name="connsiteX1" fmla="*/ 764819 w 1453615"/>
                <a:gd name="connsiteY1" fmla="*/ 0 h 2150032"/>
                <a:gd name="connsiteX2" fmla="*/ 869166 w 1453615"/>
                <a:gd name="connsiteY2" fmla="*/ 59107 h 2150032"/>
                <a:gd name="connsiteX3" fmla="*/ 1436479 w 1453615"/>
                <a:gd name="connsiteY3" fmla="*/ 1013250 h 2150032"/>
                <a:gd name="connsiteX4" fmla="*/ 1436479 w 1453615"/>
                <a:gd name="connsiteY4" fmla="*/ 1136782 h 2150032"/>
                <a:gd name="connsiteX5" fmla="*/ 869166 w 1453615"/>
                <a:gd name="connsiteY5" fmla="*/ 2090925 h 2150032"/>
                <a:gd name="connsiteX6" fmla="*/ 764819 w 1453615"/>
                <a:gd name="connsiteY6" fmla="*/ 2150032 h 2150032"/>
                <a:gd name="connsiteX7" fmla="*/ 120835 w 1453615"/>
                <a:gd name="connsiteY7" fmla="*/ 2150032 h 2150032"/>
                <a:gd name="connsiteX8" fmla="*/ 0 w 1453615"/>
                <a:gd name="connsiteY8" fmla="*/ 2029209 h 2150032"/>
                <a:gd name="connsiteX9" fmla="*/ 0 w 1453615"/>
                <a:gd name="connsiteY9" fmla="*/ 120823 h 2150032"/>
                <a:gd name="connsiteX10" fmla="*/ 120835 w 1453615"/>
                <a:gd name="connsiteY10" fmla="*/ 0 h 215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53615" h="2150032">
                  <a:moveTo>
                    <a:pt x="120835" y="0"/>
                  </a:moveTo>
                  <a:lnTo>
                    <a:pt x="764819" y="0"/>
                  </a:lnTo>
                  <a:cubicBezTo>
                    <a:pt x="807335" y="0"/>
                    <a:pt x="847260" y="22378"/>
                    <a:pt x="869166" y="59107"/>
                  </a:cubicBezTo>
                  <a:lnTo>
                    <a:pt x="1436479" y="1013250"/>
                  </a:lnTo>
                  <a:cubicBezTo>
                    <a:pt x="1459327" y="1051082"/>
                    <a:pt x="1459327" y="1098448"/>
                    <a:pt x="1436479" y="1136782"/>
                  </a:cubicBezTo>
                  <a:lnTo>
                    <a:pt x="869166" y="2090925"/>
                  </a:lnTo>
                  <a:cubicBezTo>
                    <a:pt x="847260" y="2127654"/>
                    <a:pt x="807924" y="2150032"/>
                    <a:pt x="764819" y="2150032"/>
                  </a:cubicBezTo>
                  <a:lnTo>
                    <a:pt x="120835" y="2150032"/>
                  </a:lnTo>
                  <a:cubicBezTo>
                    <a:pt x="53822" y="2150032"/>
                    <a:pt x="0" y="2095742"/>
                    <a:pt x="0" y="2029209"/>
                  </a:cubicBezTo>
                  <a:lnTo>
                    <a:pt x="0" y="120823"/>
                  </a:lnTo>
                  <a:cubicBezTo>
                    <a:pt x="0" y="53788"/>
                    <a:pt x="54293" y="0"/>
                    <a:pt x="120835" y="0"/>
                  </a:cubicBezTo>
                  <a:close/>
                </a:path>
              </a:pathLst>
            </a:custGeom>
            <a:solidFill>
              <a:srgbClr val="83623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endParaRPr lang="en-US" dirty="0">
                <a:solidFill>
                  <a:schemeClr val="dk1"/>
                </a:solidFill>
                <a:latin typeface="Calibri"/>
                <a:cs typeface="Calibri"/>
              </a:endParaRPr>
            </a:p>
          </p:txBody>
        </p:sp>
        <p:sp>
          <p:nvSpPr>
            <p:cNvPr id="44" name="Google Shape;59;p1">
              <a:extLst>
                <a:ext uri="{FF2B5EF4-FFF2-40B4-BE49-F238E27FC236}">
                  <a16:creationId xmlns:a16="http://schemas.microsoft.com/office/drawing/2014/main" id="{25058264-A7EF-471B-A5DE-7AE111876218}"/>
                </a:ext>
              </a:extLst>
            </p:cNvPr>
            <p:cNvSpPr/>
            <p:nvPr/>
          </p:nvSpPr>
          <p:spPr>
            <a:xfrm>
              <a:off x="1232018" y="2493949"/>
              <a:ext cx="1382088" cy="18701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818" y="21600"/>
                  </a:moveTo>
                  <a:lnTo>
                    <a:pt x="782" y="21600"/>
                  </a:lnTo>
                  <a:cubicBezTo>
                    <a:pt x="349" y="21600"/>
                    <a:pt x="0" y="21342"/>
                    <a:pt x="0" y="21022"/>
                  </a:cubicBezTo>
                  <a:lnTo>
                    <a:pt x="0" y="578"/>
                  </a:lnTo>
                  <a:cubicBezTo>
                    <a:pt x="0" y="258"/>
                    <a:pt x="349" y="0"/>
                    <a:pt x="782" y="0"/>
                  </a:cubicBezTo>
                  <a:lnTo>
                    <a:pt x="20818" y="0"/>
                  </a:lnTo>
                  <a:cubicBezTo>
                    <a:pt x="21251" y="0"/>
                    <a:pt x="21600" y="258"/>
                    <a:pt x="21600" y="578"/>
                  </a:cubicBezTo>
                  <a:lnTo>
                    <a:pt x="21600" y="21016"/>
                  </a:lnTo>
                  <a:cubicBezTo>
                    <a:pt x="21600" y="21336"/>
                    <a:pt x="21251" y="21600"/>
                    <a:pt x="20818" y="216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6F05286-9067-4902-9D72-E697615E855A}"/>
              </a:ext>
            </a:extLst>
          </p:cNvPr>
          <p:cNvSpPr txBox="1"/>
          <p:nvPr/>
        </p:nvSpPr>
        <p:spPr>
          <a:xfrm>
            <a:off x="1165273" y="3017768"/>
            <a:ext cx="2839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32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Гражданская оборона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36A2022-19EC-46E6-BE42-226E0F7F4249}"/>
              </a:ext>
            </a:extLst>
          </p:cNvPr>
          <p:cNvSpPr txBox="1"/>
          <p:nvPr/>
        </p:nvSpPr>
        <p:spPr>
          <a:xfrm>
            <a:off x="7301931" y="2993146"/>
            <a:ext cx="2713190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ru-RU" sz="26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Другие вопросы в области национальной безопасности</a:t>
            </a:r>
            <a:r>
              <a:rPr lang="ru-RU" sz="24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 </a:t>
            </a:r>
            <a:endParaRPr lang="ru-RU" sz="2000" kern="0" dirty="0">
              <a:solidFill>
                <a:srgbClr val="000000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FA1C6C3-6EE6-4516-A08B-D25703E2205A}"/>
              </a:ext>
            </a:extLst>
          </p:cNvPr>
          <p:cNvSpPr txBox="1"/>
          <p:nvPr/>
        </p:nvSpPr>
        <p:spPr>
          <a:xfrm>
            <a:off x="4005162" y="3073994"/>
            <a:ext cx="132440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500" b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53</a:t>
            </a:r>
            <a:r>
              <a:rPr lang="ru-RU" sz="1600" b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2000" b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млн руб.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8CB6CC-0F3F-458A-98D8-FA105F5477DE}"/>
              </a:ext>
            </a:extLst>
          </p:cNvPr>
          <p:cNvSpPr txBox="1"/>
          <p:nvPr/>
        </p:nvSpPr>
        <p:spPr>
          <a:xfrm>
            <a:off x="10074966" y="3084260"/>
            <a:ext cx="132440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sz="4500" b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1</a:t>
            </a:r>
            <a:endParaRPr lang="ru-RU" sz="4400" b="1" kern="0" dirty="0">
              <a:solidFill>
                <a:srgbClr val="000000"/>
              </a:solidFill>
              <a:cs typeface="Arial" panose="020B0604020202020204" pitchFamily="34" charset="0"/>
              <a:sym typeface="Arial"/>
            </a:endParaRPr>
          </a:p>
          <a:p>
            <a:pPr algn="ctr">
              <a:buClr>
                <a:srgbClr val="000000"/>
              </a:buClr>
            </a:pPr>
            <a:r>
              <a:rPr lang="ru-RU" sz="2000" b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млн руб.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EEE4E9C-4629-4FC6-8615-C689BF13A145}"/>
              </a:ext>
            </a:extLst>
          </p:cNvPr>
          <p:cNvSpPr txBox="1"/>
          <p:nvPr/>
        </p:nvSpPr>
        <p:spPr>
          <a:xfrm>
            <a:off x="1239122" y="4094986"/>
            <a:ext cx="2653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(АСО, ЕДДС, ОППС, ЧС)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D79E1F-65A5-4A32-9EA4-23B8CE12C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0387" y="548360"/>
            <a:ext cx="851075" cy="85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21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5" grpId="0"/>
      <p:bldP spid="46" grpId="0"/>
      <p:bldP spid="47" grpId="0"/>
      <p:bldP spid="48" grpId="0"/>
      <p:bldP spid="4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56;p15">
            <a:extLst>
              <a:ext uri="{FF2B5EF4-FFF2-40B4-BE49-F238E27FC236}">
                <a16:creationId xmlns:a16="http://schemas.microsoft.com/office/drawing/2014/main" id="{2D57DC87-7D76-419D-B31D-D72EE640C337}"/>
              </a:ext>
            </a:extLst>
          </p:cNvPr>
          <p:cNvSpPr txBox="1">
            <a:spLocks/>
          </p:cNvSpPr>
          <p:nvPr/>
        </p:nvSpPr>
        <p:spPr>
          <a:xfrm>
            <a:off x="1302589" y="36433"/>
            <a:ext cx="947020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Национальная экономика– 678 млн руб. (7,4 %) </a:t>
            </a:r>
            <a:endParaRPr lang="ru-RU" sz="3000" b="1" kern="0" dirty="0">
              <a:solidFill>
                <a:schemeClr val="tx1"/>
              </a:solidFill>
              <a:latin typeface="+mn-lt"/>
              <a:ea typeface="Roboto" panose="02000000000000000000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B0FD0F-F1B3-45FE-A780-8D07B05D6C8D}"/>
              </a:ext>
            </a:extLst>
          </p:cNvPr>
          <p:cNvSpPr txBox="1"/>
          <p:nvPr/>
        </p:nvSpPr>
        <p:spPr>
          <a:xfrm>
            <a:off x="9643462" y="1655769"/>
            <a:ext cx="1935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sz="2800" kern="0" dirty="0">
                <a:solidFill>
                  <a:srgbClr val="000000"/>
                </a:solidFill>
                <a:cs typeface="Arial"/>
                <a:sym typeface="Arial"/>
              </a:rPr>
              <a:t>6,0</a:t>
            </a:r>
            <a:r>
              <a:rPr lang="ru-RU" sz="20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млн руб.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75DBCDC-4E46-49B6-A137-788925104E7D}"/>
              </a:ext>
            </a:extLst>
          </p:cNvPr>
          <p:cNvGrpSpPr/>
          <p:nvPr/>
        </p:nvGrpSpPr>
        <p:grpSpPr>
          <a:xfrm>
            <a:off x="9136924" y="1553402"/>
            <a:ext cx="2540294" cy="4260494"/>
            <a:chOff x="9090173" y="1696277"/>
            <a:chExt cx="2540294" cy="4260494"/>
          </a:xfrm>
        </p:grpSpPr>
        <p:sp>
          <p:nvSpPr>
            <p:cNvPr id="19" name="Прямоугольник: скругленные верхние углы 18">
              <a:extLst>
                <a:ext uri="{FF2B5EF4-FFF2-40B4-BE49-F238E27FC236}">
                  <a16:creationId xmlns:a16="http://schemas.microsoft.com/office/drawing/2014/main" id="{9FAC4E3A-BEFE-4B8E-97DC-7B3E931053E0}"/>
                </a:ext>
              </a:extLst>
            </p:cNvPr>
            <p:cNvSpPr/>
            <p:nvPr/>
          </p:nvSpPr>
          <p:spPr>
            <a:xfrm rot="10800000">
              <a:off x="9090173" y="2468559"/>
              <a:ext cx="2540291" cy="3474959"/>
            </a:xfrm>
            <a:prstGeom prst="round2SameRect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13000">
                  <a:schemeClr val="bg1">
                    <a:lumMod val="7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6B7C00F0-22A1-45FE-A04C-6BC3D388095A}"/>
                </a:ext>
              </a:extLst>
            </p:cNvPr>
            <p:cNvSpPr/>
            <p:nvPr/>
          </p:nvSpPr>
          <p:spPr>
            <a:xfrm>
              <a:off x="9090175" y="1696277"/>
              <a:ext cx="2540292" cy="4260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4" y="4038"/>
                  </a:moveTo>
                  <a:lnTo>
                    <a:pt x="0" y="4038"/>
                  </a:lnTo>
                  <a:lnTo>
                    <a:pt x="0" y="1271"/>
                  </a:lnTo>
                  <a:cubicBezTo>
                    <a:pt x="0" y="566"/>
                    <a:pt x="1153" y="0"/>
                    <a:pt x="2588" y="0"/>
                  </a:cubicBezTo>
                  <a:lnTo>
                    <a:pt x="19012" y="0"/>
                  </a:lnTo>
                  <a:cubicBezTo>
                    <a:pt x="20447" y="0"/>
                    <a:pt x="21600" y="566"/>
                    <a:pt x="21600" y="1271"/>
                  </a:cubicBezTo>
                  <a:lnTo>
                    <a:pt x="21600" y="4038"/>
                  </a:lnTo>
                  <a:close/>
                  <a:moveTo>
                    <a:pt x="21574" y="21600"/>
                  </a:moveTo>
                  <a:cubicBezTo>
                    <a:pt x="21574" y="21084"/>
                    <a:pt x="20729" y="20669"/>
                    <a:pt x="19678" y="20669"/>
                  </a:cubicBezTo>
                  <a:lnTo>
                    <a:pt x="1896" y="20669"/>
                  </a:lnTo>
                  <a:cubicBezTo>
                    <a:pt x="846" y="20669"/>
                    <a:pt x="0" y="21084"/>
                    <a:pt x="0" y="21600"/>
                  </a:cubicBezTo>
                  <a:lnTo>
                    <a:pt x="0" y="21600"/>
                  </a:lnTo>
                  <a:lnTo>
                    <a:pt x="21574" y="21600"/>
                  </a:lnTo>
                  <a:lnTo>
                    <a:pt x="21574" y="21600"/>
                  </a:lnTo>
                  <a:close/>
                </a:path>
              </a:pathLst>
            </a:custGeom>
            <a:solidFill>
              <a:srgbClr val="D9BE9B"/>
            </a:solidFill>
            <a:ln w="12700">
              <a:miter lim="400000"/>
            </a:ln>
            <a:effectLst>
              <a:innerShdw blurRad="127000" dist="63500" dir="16200000">
                <a:prstClr val="black">
                  <a:alpha val="50000"/>
                </a:prstClr>
              </a:inn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D4DBD29-4F1C-4EBC-8435-603C22A7D069}"/>
              </a:ext>
            </a:extLst>
          </p:cNvPr>
          <p:cNvGrpSpPr/>
          <p:nvPr/>
        </p:nvGrpSpPr>
        <p:grpSpPr>
          <a:xfrm>
            <a:off x="3409811" y="1553403"/>
            <a:ext cx="2540291" cy="4260495"/>
            <a:chOff x="3228836" y="1696278"/>
            <a:chExt cx="2540291" cy="4260495"/>
          </a:xfrm>
        </p:grpSpPr>
        <p:sp>
          <p:nvSpPr>
            <p:cNvPr id="22" name="Прямоугольник: скругленные верхние углы 21">
              <a:extLst>
                <a:ext uri="{FF2B5EF4-FFF2-40B4-BE49-F238E27FC236}">
                  <a16:creationId xmlns:a16="http://schemas.microsoft.com/office/drawing/2014/main" id="{22040315-D5E9-481B-BB7C-5BBF36E509C6}"/>
                </a:ext>
              </a:extLst>
            </p:cNvPr>
            <p:cNvSpPr/>
            <p:nvPr/>
          </p:nvSpPr>
          <p:spPr>
            <a:xfrm rot="10800000">
              <a:off x="3228836" y="2468556"/>
              <a:ext cx="2526716" cy="3474959"/>
            </a:xfrm>
            <a:prstGeom prst="round2SameRect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13000">
                  <a:schemeClr val="bg1">
                    <a:lumMod val="7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52CBD546-FBDC-4023-9697-8B158A293A73}"/>
                </a:ext>
              </a:extLst>
            </p:cNvPr>
            <p:cNvSpPr/>
            <p:nvPr/>
          </p:nvSpPr>
          <p:spPr>
            <a:xfrm>
              <a:off x="3228842" y="1696278"/>
              <a:ext cx="2540285" cy="4260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4" y="4038"/>
                  </a:moveTo>
                  <a:lnTo>
                    <a:pt x="0" y="4038"/>
                  </a:lnTo>
                  <a:lnTo>
                    <a:pt x="0" y="1271"/>
                  </a:lnTo>
                  <a:cubicBezTo>
                    <a:pt x="0" y="566"/>
                    <a:pt x="1153" y="0"/>
                    <a:pt x="2588" y="0"/>
                  </a:cubicBezTo>
                  <a:lnTo>
                    <a:pt x="19012" y="0"/>
                  </a:lnTo>
                  <a:cubicBezTo>
                    <a:pt x="20447" y="0"/>
                    <a:pt x="21600" y="566"/>
                    <a:pt x="21600" y="1271"/>
                  </a:cubicBezTo>
                  <a:lnTo>
                    <a:pt x="21600" y="4038"/>
                  </a:lnTo>
                  <a:close/>
                  <a:moveTo>
                    <a:pt x="21574" y="21600"/>
                  </a:moveTo>
                  <a:cubicBezTo>
                    <a:pt x="21574" y="21084"/>
                    <a:pt x="20729" y="20669"/>
                    <a:pt x="19678" y="20669"/>
                  </a:cubicBezTo>
                  <a:lnTo>
                    <a:pt x="1896" y="20669"/>
                  </a:lnTo>
                  <a:cubicBezTo>
                    <a:pt x="846" y="20669"/>
                    <a:pt x="0" y="21084"/>
                    <a:pt x="0" y="21600"/>
                  </a:cubicBezTo>
                  <a:lnTo>
                    <a:pt x="0" y="21600"/>
                  </a:lnTo>
                  <a:lnTo>
                    <a:pt x="21574" y="21600"/>
                  </a:lnTo>
                  <a:lnTo>
                    <a:pt x="21574" y="21600"/>
                  </a:lnTo>
                  <a:close/>
                </a:path>
              </a:pathLst>
            </a:custGeom>
            <a:solidFill>
              <a:srgbClr val="AD8141"/>
            </a:solidFill>
            <a:ln w="12700">
              <a:miter lim="400000"/>
            </a:ln>
            <a:effectLst>
              <a:innerShdw blurRad="127000" dist="63500" dir="16200000">
                <a:prstClr val="black">
                  <a:alpha val="50000"/>
                </a:prstClr>
              </a:inn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96DBCB9-C291-4CDE-B3BD-0B66CA1C76AF}"/>
              </a:ext>
            </a:extLst>
          </p:cNvPr>
          <p:cNvGrpSpPr/>
          <p:nvPr/>
        </p:nvGrpSpPr>
        <p:grpSpPr>
          <a:xfrm>
            <a:off x="6218665" y="1553402"/>
            <a:ext cx="2540601" cy="4260495"/>
            <a:chOff x="6037690" y="1696277"/>
            <a:chExt cx="2540601" cy="4260495"/>
          </a:xfrm>
        </p:grpSpPr>
        <p:sp>
          <p:nvSpPr>
            <p:cNvPr id="25" name="Прямоугольник: скругленные верхние углы 24">
              <a:extLst>
                <a:ext uri="{FF2B5EF4-FFF2-40B4-BE49-F238E27FC236}">
                  <a16:creationId xmlns:a16="http://schemas.microsoft.com/office/drawing/2014/main" id="{487E298C-9F97-44A2-97B7-7821C2AF4172}"/>
                </a:ext>
              </a:extLst>
            </p:cNvPr>
            <p:cNvSpPr/>
            <p:nvPr/>
          </p:nvSpPr>
          <p:spPr>
            <a:xfrm rot="10800000">
              <a:off x="6037690" y="2465308"/>
              <a:ext cx="2531405" cy="3474959"/>
            </a:xfrm>
            <a:prstGeom prst="round2SameRect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13000">
                  <a:schemeClr val="bg1">
                    <a:lumMod val="7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73CEF85C-CAEA-4BC4-AABB-10E3D132B2DE}"/>
                </a:ext>
              </a:extLst>
            </p:cNvPr>
            <p:cNvSpPr/>
            <p:nvPr/>
          </p:nvSpPr>
          <p:spPr>
            <a:xfrm>
              <a:off x="6038006" y="1696277"/>
              <a:ext cx="2540285" cy="4260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4" y="4038"/>
                  </a:moveTo>
                  <a:lnTo>
                    <a:pt x="0" y="4038"/>
                  </a:lnTo>
                  <a:lnTo>
                    <a:pt x="0" y="1271"/>
                  </a:lnTo>
                  <a:cubicBezTo>
                    <a:pt x="0" y="566"/>
                    <a:pt x="1153" y="0"/>
                    <a:pt x="2588" y="0"/>
                  </a:cubicBezTo>
                  <a:lnTo>
                    <a:pt x="19012" y="0"/>
                  </a:lnTo>
                  <a:cubicBezTo>
                    <a:pt x="20447" y="0"/>
                    <a:pt x="21600" y="566"/>
                    <a:pt x="21600" y="1271"/>
                  </a:cubicBezTo>
                  <a:lnTo>
                    <a:pt x="21600" y="4038"/>
                  </a:lnTo>
                  <a:close/>
                  <a:moveTo>
                    <a:pt x="21574" y="21600"/>
                  </a:moveTo>
                  <a:cubicBezTo>
                    <a:pt x="21574" y="21084"/>
                    <a:pt x="20729" y="20669"/>
                    <a:pt x="19678" y="20669"/>
                  </a:cubicBezTo>
                  <a:lnTo>
                    <a:pt x="1896" y="20669"/>
                  </a:lnTo>
                  <a:cubicBezTo>
                    <a:pt x="846" y="20669"/>
                    <a:pt x="0" y="21084"/>
                    <a:pt x="0" y="21600"/>
                  </a:cubicBezTo>
                  <a:lnTo>
                    <a:pt x="0" y="21600"/>
                  </a:lnTo>
                  <a:lnTo>
                    <a:pt x="21574" y="21600"/>
                  </a:lnTo>
                  <a:lnTo>
                    <a:pt x="21574" y="21600"/>
                  </a:lnTo>
                  <a:close/>
                </a:path>
              </a:pathLst>
            </a:custGeom>
            <a:solidFill>
              <a:srgbClr val="CBA773"/>
            </a:solidFill>
            <a:ln w="12700">
              <a:miter lim="400000"/>
            </a:ln>
            <a:effectLst>
              <a:innerShdw blurRad="127000" dist="63500" dir="16200000">
                <a:prstClr val="black">
                  <a:alpha val="50000"/>
                </a:prstClr>
              </a:inn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900C626-AF1B-4BF7-8DBE-22B2B4FB3F0A}"/>
              </a:ext>
            </a:extLst>
          </p:cNvPr>
          <p:cNvGrpSpPr/>
          <p:nvPr/>
        </p:nvGrpSpPr>
        <p:grpSpPr>
          <a:xfrm>
            <a:off x="499021" y="1553402"/>
            <a:ext cx="2540291" cy="4260495"/>
            <a:chOff x="318046" y="1696277"/>
            <a:chExt cx="2540291" cy="4260495"/>
          </a:xfrm>
        </p:grpSpPr>
        <p:sp>
          <p:nvSpPr>
            <p:cNvPr id="28" name="Прямоугольник: скругленные верхние углы 27">
              <a:extLst>
                <a:ext uri="{FF2B5EF4-FFF2-40B4-BE49-F238E27FC236}">
                  <a16:creationId xmlns:a16="http://schemas.microsoft.com/office/drawing/2014/main" id="{9766F8B3-70B3-4F30-9F37-8846B6D7E9CA}"/>
                </a:ext>
              </a:extLst>
            </p:cNvPr>
            <p:cNvSpPr/>
            <p:nvPr/>
          </p:nvSpPr>
          <p:spPr>
            <a:xfrm rot="10800000">
              <a:off x="318046" y="2468560"/>
              <a:ext cx="2540291" cy="3474959"/>
            </a:xfrm>
            <a:prstGeom prst="round2SameRect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13000">
                  <a:schemeClr val="bg1">
                    <a:lumMod val="7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63C83430-26C5-45DD-9C1D-D6E0353016F7}"/>
                </a:ext>
              </a:extLst>
            </p:cNvPr>
            <p:cNvSpPr/>
            <p:nvPr/>
          </p:nvSpPr>
          <p:spPr>
            <a:xfrm>
              <a:off x="318047" y="1696277"/>
              <a:ext cx="2540285" cy="4260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4" y="4038"/>
                  </a:moveTo>
                  <a:lnTo>
                    <a:pt x="0" y="4038"/>
                  </a:lnTo>
                  <a:lnTo>
                    <a:pt x="0" y="1271"/>
                  </a:lnTo>
                  <a:cubicBezTo>
                    <a:pt x="0" y="566"/>
                    <a:pt x="1153" y="0"/>
                    <a:pt x="2588" y="0"/>
                  </a:cubicBezTo>
                  <a:lnTo>
                    <a:pt x="19012" y="0"/>
                  </a:lnTo>
                  <a:cubicBezTo>
                    <a:pt x="20447" y="0"/>
                    <a:pt x="21600" y="566"/>
                    <a:pt x="21600" y="1271"/>
                  </a:cubicBezTo>
                  <a:lnTo>
                    <a:pt x="21600" y="4038"/>
                  </a:lnTo>
                  <a:close/>
                  <a:moveTo>
                    <a:pt x="21574" y="21600"/>
                  </a:moveTo>
                  <a:cubicBezTo>
                    <a:pt x="21574" y="21084"/>
                    <a:pt x="20729" y="20669"/>
                    <a:pt x="19678" y="20669"/>
                  </a:cubicBezTo>
                  <a:lnTo>
                    <a:pt x="1896" y="20669"/>
                  </a:lnTo>
                  <a:cubicBezTo>
                    <a:pt x="846" y="20669"/>
                    <a:pt x="0" y="21084"/>
                    <a:pt x="0" y="21600"/>
                  </a:cubicBezTo>
                  <a:lnTo>
                    <a:pt x="0" y="21600"/>
                  </a:lnTo>
                  <a:lnTo>
                    <a:pt x="21574" y="21600"/>
                  </a:lnTo>
                  <a:lnTo>
                    <a:pt x="21574" y="21600"/>
                  </a:lnTo>
                  <a:close/>
                </a:path>
              </a:pathLst>
            </a:custGeom>
            <a:solidFill>
              <a:srgbClr val="836231"/>
            </a:solidFill>
            <a:ln w="12700">
              <a:miter lim="400000"/>
            </a:ln>
            <a:effectLst>
              <a:innerShdw blurRad="127000" dist="63500" dir="16200000">
                <a:prstClr val="black">
                  <a:alpha val="50000"/>
                </a:prstClr>
              </a:inn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4EC8C24-06A9-4A0C-AD3B-FBFFC5708048}"/>
              </a:ext>
            </a:extLst>
          </p:cNvPr>
          <p:cNvSpPr txBox="1"/>
          <p:nvPr/>
        </p:nvSpPr>
        <p:spPr>
          <a:xfrm>
            <a:off x="592758" y="1612960"/>
            <a:ext cx="2454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294</a:t>
            </a:r>
            <a:r>
              <a:rPr lang="ru-RU" sz="20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ru-RU" b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млн руб.</a:t>
            </a:r>
            <a:endParaRPr lang="ru-RU" sz="2000" b="1" kern="0" dirty="0">
              <a:solidFill>
                <a:srgbClr val="000000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C4053B-BF5B-43C8-98B3-45BDF9A8ACBB}"/>
              </a:ext>
            </a:extLst>
          </p:cNvPr>
          <p:cNvSpPr txBox="1"/>
          <p:nvPr/>
        </p:nvSpPr>
        <p:spPr>
          <a:xfrm>
            <a:off x="677484" y="2874512"/>
            <a:ext cx="21833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800" kern="0" dirty="0">
                <a:solidFill>
                  <a:srgbClr val="191919"/>
                </a:solidFill>
                <a:ea typeface="Roboto"/>
                <a:cs typeface="Arial" panose="020B0604020202020204" pitchFamily="34" charset="0"/>
                <a:sym typeface="Arial"/>
              </a:rPr>
              <a:t>Дорожное хозяйство </a:t>
            </a:r>
          </a:p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800" kern="0" dirty="0">
                <a:solidFill>
                  <a:srgbClr val="191919"/>
                </a:solidFill>
                <a:ea typeface="Roboto"/>
                <a:cs typeface="Arial" panose="020B0604020202020204" pitchFamily="34" charset="0"/>
                <a:sym typeface="Arial"/>
              </a:rPr>
              <a:t>(дорожные фонды)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19761E-3A4F-41AB-829A-4A78C73786BE}"/>
              </a:ext>
            </a:extLst>
          </p:cNvPr>
          <p:cNvSpPr txBox="1"/>
          <p:nvPr/>
        </p:nvSpPr>
        <p:spPr>
          <a:xfrm>
            <a:off x="6240060" y="1602239"/>
            <a:ext cx="2526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181</a:t>
            </a:r>
            <a:r>
              <a:rPr lang="ru-RU" sz="20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ru-RU" b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млн руб.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FA27D4-3988-4671-8C48-A1E20986F655}"/>
              </a:ext>
            </a:extLst>
          </p:cNvPr>
          <p:cNvSpPr txBox="1"/>
          <p:nvPr/>
        </p:nvSpPr>
        <p:spPr>
          <a:xfrm>
            <a:off x="6416388" y="3311853"/>
            <a:ext cx="2108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800" kern="0" dirty="0">
                <a:solidFill>
                  <a:srgbClr val="191919"/>
                </a:solidFill>
                <a:ea typeface="Roboto"/>
                <a:cs typeface="Arial" panose="020B0604020202020204" pitchFamily="34" charset="0"/>
                <a:sym typeface="Arial"/>
              </a:rPr>
              <a:t>Транспорт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CDAB82-D219-4339-A222-C9A19A0AFDAE}"/>
              </a:ext>
            </a:extLst>
          </p:cNvPr>
          <p:cNvSpPr txBox="1"/>
          <p:nvPr/>
        </p:nvSpPr>
        <p:spPr>
          <a:xfrm>
            <a:off x="3431843" y="1615496"/>
            <a:ext cx="2497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197</a:t>
            </a:r>
            <a:r>
              <a:rPr lang="ru-RU" sz="20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ru-RU" b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млн руб.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E2B1D3-980D-417F-9878-DE016AFA0D8D}"/>
              </a:ext>
            </a:extLst>
          </p:cNvPr>
          <p:cNvSpPr txBox="1"/>
          <p:nvPr/>
        </p:nvSpPr>
        <p:spPr>
          <a:xfrm>
            <a:off x="3443081" y="2891972"/>
            <a:ext cx="243255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600" kern="0" dirty="0">
                <a:solidFill>
                  <a:srgbClr val="191919"/>
                </a:solidFill>
                <a:ea typeface="Roboto"/>
                <a:cs typeface="Arial" panose="020B0604020202020204" pitchFamily="34" charset="0"/>
                <a:sym typeface="Arial"/>
              </a:rPr>
              <a:t>Другие вопросы в области национальной экономики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4FA75F6-48AE-4F76-844A-79B653B29FA7}"/>
              </a:ext>
            </a:extLst>
          </p:cNvPr>
          <p:cNvSpPr txBox="1"/>
          <p:nvPr/>
        </p:nvSpPr>
        <p:spPr>
          <a:xfrm>
            <a:off x="9545608" y="1612960"/>
            <a:ext cx="1935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6</a:t>
            </a:r>
            <a:r>
              <a:rPr lang="ru-RU" sz="2000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 </a:t>
            </a:r>
            <a:r>
              <a:rPr lang="ru-RU" b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млн руб.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8F45209-2E90-4C55-A083-5665CAD77551}"/>
              </a:ext>
            </a:extLst>
          </p:cNvPr>
          <p:cNvSpPr txBox="1"/>
          <p:nvPr/>
        </p:nvSpPr>
        <p:spPr>
          <a:xfrm>
            <a:off x="9157921" y="2874512"/>
            <a:ext cx="254948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100"/>
            </a:pPr>
            <a:r>
              <a:rPr lang="ru-RU" sz="2600" kern="0" dirty="0">
                <a:solidFill>
                  <a:srgbClr val="191919"/>
                </a:solidFill>
                <a:ea typeface="Roboto"/>
                <a:cs typeface="Arial" panose="020B0604020202020204" pitchFamily="34" charset="0"/>
                <a:sym typeface="Arial"/>
              </a:rPr>
              <a:t>Сельское хозяйство 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ru-RU" sz="2600" kern="0" dirty="0">
                <a:solidFill>
                  <a:srgbClr val="191919"/>
                </a:solidFill>
                <a:ea typeface="Roboto"/>
                <a:cs typeface="Arial" panose="020B0604020202020204" pitchFamily="34" charset="0"/>
                <a:sym typeface="Arial"/>
              </a:rPr>
              <a:t>и рыболовство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ru-RU" sz="2600" kern="0" dirty="0">
                <a:solidFill>
                  <a:srgbClr val="191919"/>
                </a:solidFill>
                <a:ea typeface="Roboto"/>
                <a:cs typeface="Arial" panose="020B0604020202020204" pitchFamily="34" charset="0"/>
                <a:sym typeface="Arial"/>
              </a:rPr>
              <a:t>(отлов животных)</a:t>
            </a:r>
          </a:p>
        </p:txBody>
      </p:sp>
    </p:spTree>
    <p:extLst>
      <p:ext uri="{BB962C8B-B14F-4D97-AF65-F5344CB8AC3E}">
        <p14:creationId xmlns:p14="http://schemas.microsoft.com/office/powerpoint/2010/main" val="327132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wedge/>
      </p:transition>
    </mc:Choice>
    <mc:Fallback xmlns="">
      <p:transition spd="slow" advClick="0" advTm="2000">
        <p:wedg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56;p15">
            <a:extLst>
              <a:ext uri="{FF2B5EF4-FFF2-40B4-BE49-F238E27FC236}">
                <a16:creationId xmlns:a16="http://schemas.microsoft.com/office/drawing/2014/main" id="{60069BCD-2F05-411C-9E70-839F6C2E025D}"/>
              </a:ext>
            </a:extLst>
          </p:cNvPr>
          <p:cNvSpPr txBox="1">
            <a:spLocks/>
          </p:cNvSpPr>
          <p:nvPr/>
        </p:nvSpPr>
        <p:spPr>
          <a:xfrm>
            <a:off x="458411" y="39582"/>
            <a:ext cx="11061297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Жилищно-коммунальное хозяйство– 822 млн руб. (8,9%) </a:t>
            </a:r>
            <a:endParaRPr lang="ru-RU" sz="3000" b="1" kern="0" dirty="0">
              <a:solidFill>
                <a:schemeClr val="tx1"/>
              </a:solidFill>
              <a:latin typeface="+mn-lt"/>
              <a:ea typeface="Roboto" panose="02000000000000000000" charset="0"/>
              <a:cs typeface="Arial" panose="020B0604020202020204" pitchFamily="34" charset="0"/>
            </a:endParaRPr>
          </a:p>
        </p:txBody>
      </p:sp>
      <p:grpSp>
        <p:nvGrpSpPr>
          <p:cNvPr id="37" name="Group 34">
            <a:extLst>
              <a:ext uri="{FF2B5EF4-FFF2-40B4-BE49-F238E27FC236}">
                <a16:creationId xmlns:a16="http://schemas.microsoft.com/office/drawing/2014/main" id="{70EF9689-97E2-44A9-A516-DA3FCB2B63CA}"/>
              </a:ext>
            </a:extLst>
          </p:cNvPr>
          <p:cNvGrpSpPr/>
          <p:nvPr/>
        </p:nvGrpSpPr>
        <p:grpSpPr>
          <a:xfrm>
            <a:off x="505976" y="860118"/>
            <a:ext cx="2444325" cy="4122001"/>
            <a:chOff x="1402967" y="1245497"/>
            <a:chExt cx="2093421" cy="4367007"/>
          </a:xfrm>
        </p:grpSpPr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3E519A3A-857F-4BF9-8340-5A8C0A7D1D39}"/>
                </a:ext>
              </a:extLst>
            </p:cNvPr>
            <p:cNvSpPr/>
            <p:nvPr/>
          </p:nvSpPr>
          <p:spPr>
            <a:xfrm>
              <a:off x="1402967" y="1417089"/>
              <a:ext cx="2093421" cy="419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389"/>
                  </a:moveTo>
                  <a:cubicBezTo>
                    <a:pt x="21600" y="2407"/>
                    <a:pt x="16775" y="0"/>
                    <a:pt x="10800" y="0"/>
                  </a:cubicBezTo>
                  <a:cubicBezTo>
                    <a:pt x="4825" y="0"/>
                    <a:pt x="0" y="2407"/>
                    <a:pt x="0" y="5389"/>
                  </a:cubicBezTo>
                  <a:lnTo>
                    <a:pt x="0" y="16211"/>
                  </a:lnTo>
                  <a:cubicBezTo>
                    <a:pt x="0" y="19193"/>
                    <a:pt x="4825" y="21600"/>
                    <a:pt x="10800" y="21600"/>
                  </a:cubicBezTo>
                  <a:cubicBezTo>
                    <a:pt x="16775" y="21600"/>
                    <a:pt x="21600" y="19193"/>
                    <a:pt x="21600" y="16211"/>
                  </a:cubicBezTo>
                  <a:lnTo>
                    <a:pt x="21600" y="5389"/>
                  </a:lnTo>
                  <a:close/>
                </a:path>
              </a:pathLst>
            </a:custGeom>
            <a:solidFill>
              <a:srgbClr val="D1B085"/>
            </a:solidFill>
            <a:ln w="12700">
              <a:miter lim="400000"/>
            </a:ln>
            <a:effectLst>
              <a:innerShdw blurRad="190500" dist="25400" dir="1200000">
                <a:prstClr val="black"/>
              </a:inn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B5C7F948-8199-4D19-A5BD-B2F534B492CB}"/>
                </a:ext>
              </a:extLst>
            </p:cNvPr>
            <p:cNvSpPr/>
            <p:nvPr/>
          </p:nvSpPr>
          <p:spPr>
            <a:xfrm>
              <a:off x="1643195" y="1245497"/>
              <a:ext cx="1612965" cy="196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26" y="0"/>
                    <a:pt x="0" y="3970"/>
                    <a:pt x="0" y="8886"/>
                  </a:cubicBezTo>
                  <a:lnTo>
                    <a:pt x="0" y="12714"/>
                  </a:lnTo>
                  <a:cubicBezTo>
                    <a:pt x="0" y="17630"/>
                    <a:pt x="4826" y="21600"/>
                    <a:pt x="10800" y="21600"/>
                  </a:cubicBezTo>
                  <a:cubicBezTo>
                    <a:pt x="16774" y="21600"/>
                    <a:pt x="21600" y="17630"/>
                    <a:pt x="21600" y="12714"/>
                  </a:cubicBezTo>
                  <a:lnTo>
                    <a:pt x="21600" y="8886"/>
                  </a:lnTo>
                  <a:cubicBezTo>
                    <a:pt x="21600" y="3970"/>
                    <a:pt x="16774" y="0"/>
                    <a:pt x="108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0" name="Circle">
              <a:extLst>
                <a:ext uri="{FF2B5EF4-FFF2-40B4-BE49-F238E27FC236}">
                  <a16:creationId xmlns:a16="http://schemas.microsoft.com/office/drawing/2014/main" id="{D8260CC8-73B5-4569-B066-950A77262098}"/>
                </a:ext>
              </a:extLst>
            </p:cNvPr>
            <p:cNvSpPr/>
            <p:nvPr/>
          </p:nvSpPr>
          <p:spPr>
            <a:xfrm>
              <a:off x="1643197" y="1245497"/>
              <a:ext cx="1612961" cy="1612961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41" name="Group 35">
            <a:extLst>
              <a:ext uri="{FF2B5EF4-FFF2-40B4-BE49-F238E27FC236}">
                <a16:creationId xmlns:a16="http://schemas.microsoft.com/office/drawing/2014/main" id="{2B899523-96F3-42B3-B50B-7EADFDB6051D}"/>
              </a:ext>
            </a:extLst>
          </p:cNvPr>
          <p:cNvGrpSpPr/>
          <p:nvPr/>
        </p:nvGrpSpPr>
        <p:grpSpPr>
          <a:xfrm>
            <a:off x="3424194" y="2307918"/>
            <a:ext cx="2444325" cy="4122001"/>
            <a:chOff x="3805250" y="1245497"/>
            <a:chExt cx="2093421" cy="4367007"/>
          </a:xfrm>
        </p:grpSpPr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341FAB13-1BE0-439B-894F-A20E165F56DC}"/>
                </a:ext>
              </a:extLst>
            </p:cNvPr>
            <p:cNvSpPr/>
            <p:nvPr/>
          </p:nvSpPr>
          <p:spPr>
            <a:xfrm>
              <a:off x="3805250" y="1417089"/>
              <a:ext cx="2093421" cy="419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389"/>
                  </a:moveTo>
                  <a:cubicBezTo>
                    <a:pt x="21600" y="2407"/>
                    <a:pt x="16775" y="0"/>
                    <a:pt x="10800" y="0"/>
                  </a:cubicBezTo>
                  <a:cubicBezTo>
                    <a:pt x="4825" y="0"/>
                    <a:pt x="0" y="2407"/>
                    <a:pt x="0" y="5389"/>
                  </a:cubicBezTo>
                  <a:lnTo>
                    <a:pt x="0" y="16211"/>
                  </a:lnTo>
                  <a:cubicBezTo>
                    <a:pt x="0" y="19193"/>
                    <a:pt x="4825" y="21600"/>
                    <a:pt x="10800" y="21600"/>
                  </a:cubicBezTo>
                  <a:cubicBezTo>
                    <a:pt x="16775" y="21600"/>
                    <a:pt x="21600" y="19193"/>
                    <a:pt x="21600" y="16211"/>
                  </a:cubicBezTo>
                  <a:lnTo>
                    <a:pt x="21600" y="5389"/>
                  </a:lnTo>
                  <a:close/>
                </a:path>
              </a:pathLst>
            </a:custGeom>
            <a:solidFill>
              <a:srgbClr val="E4D1B6"/>
            </a:solidFill>
            <a:ln w="12700">
              <a:miter lim="400000"/>
            </a:ln>
            <a:effectLst>
              <a:innerShdw blurRad="190500" dist="25400" dir="1200000">
                <a:prstClr val="black"/>
              </a:inn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0EB11752-5D5F-4EAF-B3AD-B0D42CF80C09}"/>
                </a:ext>
              </a:extLst>
            </p:cNvPr>
            <p:cNvSpPr/>
            <p:nvPr/>
          </p:nvSpPr>
          <p:spPr>
            <a:xfrm>
              <a:off x="4045478" y="1245497"/>
              <a:ext cx="1612965" cy="196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26" y="0"/>
                    <a:pt x="0" y="3970"/>
                    <a:pt x="0" y="8886"/>
                  </a:cubicBezTo>
                  <a:lnTo>
                    <a:pt x="0" y="12714"/>
                  </a:lnTo>
                  <a:cubicBezTo>
                    <a:pt x="0" y="17630"/>
                    <a:pt x="4826" y="21600"/>
                    <a:pt x="10800" y="21600"/>
                  </a:cubicBezTo>
                  <a:cubicBezTo>
                    <a:pt x="16774" y="21600"/>
                    <a:pt x="21600" y="17630"/>
                    <a:pt x="21600" y="12714"/>
                  </a:cubicBezTo>
                  <a:lnTo>
                    <a:pt x="21600" y="8886"/>
                  </a:lnTo>
                  <a:cubicBezTo>
                    <a:pt x="21600" y="3970"/>
                    <a:pt x="16774" y="0"/>
                    <a:pt x="108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AB82DB9E-9805-494B-B44E-6A272EBBB49A}"/>
                </a:ext>
              </a:extLst>
            </p:cNvPr>
            <p:cNvSpPr/>
            <p:nvPr/>
          </p:nvSpPr>
          <p:spPr>
            <a:xfrm>
              <a:off x="4045480" y="1245497"/>
              <a:ext cx="1612961" cy="1612961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45" name="Group 36">
            <a:extLst>
              <a:ext uri="{FF2B5EF4-FFF2-40B4-BE49-F238E27FC236}">
                <a16:creationId xmlns:a16="http://schemas.microsoft.com/office/drawing/2014/main" id="{B63449C9-40B8-44CD-A6B8-12F57E482B67}"/>
              </a:ext>
            </a:extLst>
          </p:cNvPr>
          <p:cNvGrpSpPr/>
          <p:nvPr/>
        </p:nvGrpSpPr>
        <p:grpSpPr>
          <a:xfrm>
            <a:off x="6342412" y="850593"/>
            <a:ext cx="2444325" cy="4122001"/>
            <a:chOff x="6250431" y="1245497"/>
            <a:chExt cx="2093421" cy="4367007"/>
          </a:xfrm>
        </p:grpSpPr>
        <p:sp>
          <p:nvSpPr>
            <p:cNvPr id="46" name="Shape">
              <a:extLst>
                <a:ext uri="{FF2B5EF4-FFF2-40B4-BE49-F238E27FC236}">
                  <a16:creationId xmlns:a16="http://schemas.microsoft.com/office/drawing/2014/main" id="{7955EA96-4286-4C66-B012-5E03AE0CB777}"/>
                </a:ext>
              </a:extLst>
            </p:cNvPr>
            <p:cNvSpPr/>
            <p:nvPr/>
          </p:nvSpPr>
          <p:spPr>
            <a:xfrm>
              <a:off x="6250431" y="1417089"/>
              <a:ext cx="2093421" cy="419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389"/>
                  </a:moveTo>
                  <a:cubicBezTo>
                    <a:pt x="21600" y="2407"/>
                    <a:pt x="16775" y="0"/>
                    <a:pt x="10800" y="0"/>
                  </a:cubicBezTo>
                  <a:cubicBezTo>
                    <a:pt x="4825" y="0"/>
                    <a:pt x="0" y="2407"/>
                    <a:pt x="0" y="5389"/>
                  </a:cubicBezTo>
                  <a:lnTo>
                    <a:pt x="0" y="16211"/>
                  </a:lnTo>
                  <a:cubicBezTo>
                    <a:pt x="0" y="19193"/>
                    <a:pt x="4825" y="21600"/>
                    <a:pt x="10800" y="21600"/>
                  </a:cubicBezTo>
                  <a:cubicBezTo>
                    <a:pt x="16775" y="21600"/>
                    <a:pt x="21600" y="19193"/>
                    <a:pt x="21600" y="16211"/>
                  </a:cubicBezTo>
                  <a:lnTo>
                    <a:pt x="21600" y="5389"/>
                  </a:lnTo>
                  <a:close/>
                </a:path>
              </a:pathLst>
            </a:custGeom>
            <a:solidFill>
              <a:srgbClr val="AD8141"/>
            </a:solidFill>
            <a:ln w="12700">
              <a:miter lim="400000"/>
            </a:ln>
            <a:effectLst>
              <a:innerShdw blurRad="190500" dist="25400" dir="1200000">
                <a:prstClr val="black"/>
              </a:inn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47" name="Shape">
              <a:extLst>
                <a:ext uri="{FF2B5EF4-FFF2-40B4-BE49-F238E27FC236}">
                  <a16:creationId xmlns:a16="http://schemas.microsoft.com/office/drawing/2014/main" id="{9A001BD6-BF53-49A9-8D27-AAD1387B8239}"/>
                </a:ext>
              </a:extLst>
            </p:cNvPr>
            <p:cNvSpPr/>
            <p:nvPr/>
          </p:nvSpPr>
          <p:spPr>
            <a:xfrm>
              <a:off x="6490659" y="1245497"/>
              <a:ext cx="1612965" cy="196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26" y="0"/>
                    <a:pt x="0" y="3970"/>
                    <a:pt x="0" y="8886"/>
                  </a:cubicBezTo>
                  <a:lnTo>
                    <a:pt x="0" y="12714"/>
                  </a:lnTo>
                  <a:cubicBezTo>
                    <a:pt x="0" y="17630"/>
                    <a:pt x="4826" y="21600"/>
                    <a:pt x="10800" y="21600"/>
                  </a:cubicBezTo>
                  <a:cubicBezTo>
                    <a:pt x="16774" y="21600"/>
                    <a:pt x="21600" y="17630"/>
                    <a:pt x="21600" y="12714"/>
                  </a:cubicBezTo>
                  <a:lnTo>
                    <a:pt x="21600" y="8886"/>
                  </a:lnTo>
                  <a:cubicBezTo>
                    <a:pt x="21600" y="3970"/>
                    <a:pt x="16774" y="0"/>
                    <a:pt x="108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8" name="Circle">
              <a:extLst>
                <a:ext uri="{FF2B5EF4-FFF2-40B4-BE49-F238E27FC236}">
                  <a16:creationId xmlns:a16="http://schemas.microsoft.com/office/drawing/2014/main" id="{35DE53A4-83D4-4BF1-B15A-60B5F38292EC}"/>
                </a:ext>
              </a:extLst>
            </p:cNvPr>
            <p:cNvSpPr/>
            <p:nvPr/>
          </p:nvSpPr>
          <p:spPr>
            <a:xfrm>
              <a:off x="6490661" y="1245497"/>
              <a:ext cx="1612961" cy="1612961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4FF16B90-55FE-4F33-A250-643ADCE90193}"/>
              </a:ext>
            </a:extLst>
          </p:cNvPr>
          <p:cNvSpPr txBox="1"/>
          <p:nvPr/>
        </p:nvSpPr>
        <p:spPr>
          <a:xfrm>
            <a:off x="955132" y="1127184"/>
            <a:ext cx="1578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400" b="1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728</a:t>
            </a:r>
            <a:r>
              <a:rPr lang="ru-RU" sz="1600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млн руб.</a:t>
            </a:r>
            <a:endParaRPr lang="ru-RU" b="1" kern="0" dirty="0">
              <a:solidFill>
                <a:srgbClr val="191919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A76DBF-6908-4F7B-B9C0-7CBF2F92CF91}"/>
              </a:ext>
            </a:extLst>
          </p:cNvPr>
          <p:cNvSpPr txBox="1"/>
          <p:nvPr/>
        </p:nvSpPr>
        <p:spPr>
          <a:xfrm>
            <a:off x="6754445" y="1117659"/>
            <a:ext cx="162025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400" b="1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36</a:t>
            </a:r>
            <a:r>
              <a:rPr lang="ru-RU" sz="1600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млн руб.</a:t>
            </a:r>
            <a:endParaRPr lang="ru-RU" b="1" kern="0" dirty="0">
              <a:solidFill>
                <a:srgbClr val="191919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7203648-65FD-4AF1-A1B6-E3FF348CCD2C}"/>
              </a:ext>
            </a:extLst>
          </p:cNvPr>
          <p:cNvSpPr txBox="1"/>
          <p:nvPr/>
        </p:nvSpPr>
        <p:spPr>
          <a:xfrm>
            <a:off x="3801188" y="2577905"/>
            <a:ext cx="169033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400" b="1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42</a:t>
            </a:r>
            <a:r>
              <a:rPr lang="ru-RU" sz="1600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млн руб.</a:t>
            </a:r>
            <a:endParaRPr lang="ru-RU" b="1" kern="0" dirty="0">
              <a:solidFill>
                <a:srgbClr val="191919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ADDE442F-C3A9-40DA-A0B6-37AF6B86F4EA}"/>
              </a:ext>
            </a:extLst>
          </p:cNvPr>
          <p:cNvSpPr/>
          <p:nvPr/>
        </p:nvSpPr>
        <p:spPr>
          <a:xfrm>
            <a:off x="467614" y="3124235"/>
            <a:ext cx="2444325" cy="407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2050" b="1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Благоустройство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E91DC7F-A630-415B-951C-D43E6B91C625}"/>
              </a:ext>
            </a:extLst>
          </p:cNvPr>
          <p:cNvSpPr txBox="1"/>
          <p:nvPr/>
        </p:nvSpPr>
        <p:spPr>
          <a:xfrm>
            <a:off x="6337879" y="2990409"/>
            <a:ext cx="2448858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</a:pPr>
            <a:r>
              <a:rPr lang="ru-RU" sz="2100" b="1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Жилищное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</a:pPr>
            <a:r>
              <a:rPr lang="ru-RU" sz="2100" b="1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хозяйство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AB4C4B5-70C5-44CB-B4EE-6E930E0A98BC}"/>
              </a:ext>
            </a:extLst>
          </p:cNvPr>
          <p:cNvSpPr txBox="1"/>
          <p:nvPr/>
        </p:nvSpPr>
        <p:spPr>
          <a:xfrm>
            <a:off x="3192669" y="4447735"/>
            <a:ext cx="2879857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2100" b="1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Другие вопросы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2100" b="1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в области ЖКХ</a:t>
            </a:r>
          </a:p>
        </p:txBody>
      </p:sp>
      <p:grpSp>
        <p:nvGrpSpPr>
          <p:cNvPr id="57" name="Group 36">
            <a:extLst>
              <a:ext uri="{FF2B5EF4-FFF2-40B4-BE49-F238E27FC236}">
                <a16:creationId xmlns:a16="http://schemas.microsoft.com/office/drawing/2014/main" id="{BBDAF396-D6D5-48FB-A75A-0AEB4B239176}"/>
              </a:ext>
            </a:extLst>
          </p:cNvPr>
          <p:cNvGrpSpPr/>
          <p:nvPr/>
        </p:nvGrpSpPr>
        <p:grpSpPr>
          <a:xfrm>
            <a:off x="9260631" y="2336493"/>
            <a:ext cx="2444325" cy="4122001"/>
            <a:chOff x="6250431" y="1245497"/>
            <a:chExt cx="2093421" cy="4367007"/>
          </a:xfrm>
        </p:grpSpPr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7D685A19-28B7-435C-8426-4B5B6C3775EB}"/>
                </a:ext>
              </a:extLst>
            </p:cNvPr>
            <p:cNvSpPr/>
            <p:nvPr/>
          </p:nvSpPr>
          <p:spPr>
            <a:xfrm>
              <a:off x="6250431" y="1417089"/>
              <a:ext cx="2093421" cy="419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389"/>
                  </a:moveTo>
                  <a:cubicBezTo>
                    <a:pt x="21600" y="2407"/>
                    <a:pt x="16775" y="0"/>
                    <a:pt x="10800" y="0"/>
                  </a:cubicBezTo>
                  <a:cubicBezTo>
                    <a:pt x="4825" y="0"/>
                    <a:pt x="0" y="2407"/>
                    <a:pt x="0" y="5389"/>
                  </a:cubicBezTo>
                  <a:lnTo>
                    <a:pt x="0" y="16211"/>
                  </a:lnTo>
                  <a:cubicBezTo>
                    <a:pt x="0" y="19193"/>
                    <a:pt x="4825" y="21600"/>
                    <a:pt x="10800" y="21600"/>
                  </a:cubicBezTo>
                  <a:cubicBezTo>
                    <a:pt x="16775" y="21600"/>
                    <a:pt x="21600" y="19193"/>
                    <a:pt x="21600" y="16211"/>
                  </a:cubicBezTo>
                  <a:lnTo>
                    <a:pt x="21600" y="5389"/>
                  </a:lnTo>
                  <a:close/>
                </a:path>
              </a:pathLst>
            </a:custGeom>
            <a:solidFill>
              <a:srgbClr val="836231"/>
            </a:solidFill>
            <a:ln w="12700">
              <a:miter lim="400000"/>
            </a:ln>
            <a:effectLst>
              <a:innerShdw blurRad="190500" dist="25400" dir="1200000">
                <a:prstClr val="black"/>
              </a:inn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59" name="Shape">
              <a:extLst>
                <a:ext uri="{FF2B5EF4-FFF2-40B4-BE49-F238E27FC236}">
                  <a16:creationId xmlns:a16="http://schemas.microsoft.com/office/drawing/2014/main" id="{923A4037-CF10-402F-A317-5188D287A1FE}"/>
                </a:ext>
              </a:extLst>
            </p:cNvPr>
            <p:cNvSpPr/>
            <p:nvPr/>
          </p:nvSpPr>
          <p:spPr>
            <a:xfrm>
              <a:off x="6490659" y="1245497"/>
              <a:ext cx="1612965" cy="196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26" y="0"/>
                    <a:pt x="0" y="3970"/>
                    <a:pt x="0" y="8886"/>
                  </a:cubicBezTo>
                  <a:lnTo>
                    <a:pt x="0" y="12714"/>
                  </a:lnTo>
                  <a:cubicBezTo>
                    <a:pt x="0" y="17630"/>
                    <a:pt x="4826" y="21600"/>
                    <a:pt x="10800" y="21600"/>
                  </a:cubicBezTo>
                  <a:cubicBezTo>
                    <a:pt x="16774" y="21600"/>
                    <a:pt x="21600" y="17630"/>
                    <a:pt x="21600" y="12714"/>
                  </a:cubicBezTo>
                  <a:lnTo>
                    <a:pt x="21600" y="8886"/>
                  </a:lnTo>
                  <a:cubicBezTo>
                    <a:pt x="21600" y="3970"/>
                    <a:pt x="16774" y="0"/>
                    <a:pt x="108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" name="Circle">
              <a:extLst>
                <a:ext uri="{FF2B5EF4-FFF2-40B4-BE49-F238E27FC236}">
                  <a16:creationId xmlns:a16="http://schemas.microsoft.com/office/drawing/2014/main" id="{E136BCB8-ADFF-4A24-82F1-0D1FB75C481F}"/>
                </a:ext>
              </a:extLst>
            </p:cNvPr>
            <p:cNvSpPr/>
            <p:nvPr/>
          </p:nvSpPr>
          <p:spPr>
            <a:xfrm>
              <a:off x="6490661" y="1245497"/>
              <a:ext cx="1612961" cy="1612961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2DA1AE73-58A4-443C-B9AC-75E539E3AB4B}"/>
              </a:ext>
            </a:extLst>
          </p:cNvPr>
          <p:cNvSpPr txBox="1"/>
          <p:nvPr/>
        </p:nvSpPr>
        <p:spPr>
          <a:xfrm>
            <a:off x="9577541" y="2614930"/>
            <a:ext cx="169033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400" b="1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16</a:t>
            </a:r>
            <a:r>
              <a:rPr lang="ru-RU" sz="1600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млн руб.</a:t>
            </a:r>
            <a:endParaRPr lang="ru-RU" b="1" kern="0" dirty="0">
              <a:solidFill>
                <a:srgbClr val="191919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CD08284-01B7-4547-BBB8-C9C6D495227C}"/>
              </a:ext>
            </a:extLst>
          </p:cNvPr>
          <p:cNvSpPr txBox="1"/>
          <p:nvPr/>
        </p:nvSpPr>
        <p:spPr>
          <a:xfrm>
            <a:off x="9164758" y="4476309"/>
            <a:ext cx="2879857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</a:pPr>
            <a:r>
              <a:rPr lang="ru-RU" sz="2100" b="1" kern="0" dirty="0">
                <a:solidFill>
                  <a:srgbClr val="191919"/>
                </a:solidFill>
                <a:cs typeface="Arial" panose="020B0604020202020204" pitchFamily="34" charset="0"/>
              </a:rPr>
              <a:t>Коммунальное хозяйство</a:t>
            </a:r>
            <a:endParaRPr lang="ru-RU" sz="2100" b="1" kern="0" dirty="0">
              <a:solidFill>
                <a:srgbClr val="191919"/>
              </a:solidFill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FD4527-3294-4661-B145-7FBF97AC6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550" y="573577"/>
            <a:ext cx="740158" cy="74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91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9" grpId="0"/>
      <p:bldP spid="52" grpId="0"/>
      <p:bldP spid="53" grpId="0"/>
      <p:bldP spid="54" grpId="0"/>
      <p:bldP spid="55" grpId="0"/>
      <p:bldP spid="56" grpId="0"/>
      <p:bldP spid="61" grpId="0"/>
      <p:bldP spid="6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56;p15">
            <a:extLst>
              <a:ext uri="{FF2B5EF4-FFF2-40B4-BE49-F238E27FC236}">
                <a16:creationId xmlns:a16="http://schemas.microsoft.com/office/drawing/2014/main" id="{7338BFB6-780E-45E6-998C-EA713E77C1F0}"/>
              </a:ext>
            </a:extLst>
          </p:cNvPr>
          <p:cNvSpPr txBox="1">
            <a:spLocks/>
          </p:cNvSpPr>
          <p:nvPr/>
        </p:nvSpPr>
        <p:spPr>
          <a:xfrm>
            <a:off x="1343025" y="38100"/>
            <a:ext cx="947020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Охрана окружающей среды – 33</a:t>
            </a:r>
            <a:r>
              <a:rPr lang="ru-RU" sz="3000" b="1" kern="0" dirty="0">
                <a:solidFill>
                  <a:schemeClr val="tx1"/>
                </a:solidFill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 млн руб. (</a:t>
            </a:r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0,4 %)</a:t>
            </a:r>
            <a:endParaRPr lang="ru-RU" sz="3000" b="1" kern="0" dirty="0">
              <a:solidFill>
                <a:schemeClr val="tx1"/>
              </a:solidFill>
              <a:latin typeface="+mn-lt"/>
              <a:ea typeface="Roboto" panose="02000000000000000000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Трехмерная модель 27" descr="Травяная планета">
                <a:extLst>
                  <a:ext uri="{FF2B5EF4-FFF2-40B4-BE49-F238E27FC236}">
                    <a16:creationId xmlns:a16="http://schemas.microsoft.com/office/drawing/2014/main" id="{7A4B8D67-F104-4EC9-84E2-F0F7CDE485D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45093" y="1691441"/>
              <a:ext cx="3490725" cy="352877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490725" cy="3528772"/>
                    </a:xfrm>
                    <a:prstGeom prst="rect">
                      <a:avLst/>
                    </a:prstGeom>
                  </am3d:spPr>
                  <am3d:camera>
                    <am3d:pos x="0" y="0" z="8045009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67891" d="1000000"/>
                    <am3d:preTrans dx="-88675" dy="93636" dz="-234064"/>
                    <am3d:scale>
                      <am3d:sx n="1000000" d="1000000"/>
                      <am3d:sy n="1000000" d="1000000"/>
                      <am3d:sz n="1000000" d="1000000"/>
                    </am3d:scale>
                    <am3d:rot ax="10557890" ay="2269448" az="1065137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3061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Трехмерная модель 27" descr="Травяная планета">
                <a:extLst>
                  <a:ext uri="{FF2B5EF4-FFF2-40B4-BE49-F238E27FC236}">
                    <a16:creationId xmlns:a16="http://schemas.microsoft.com/office/drawing/2014/main" id="{7A4B8D67-F104-4EC9-84E2-F0F7CDE485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45093" y="1691441"/>
                <a:ext cx="3490725" cy="3528772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FEB05B20-DC00-4755-97AA-DDD5EEC76302}"/>
              </a:ext>
            </a:extLst>
          </p:cNvPr>
          <p:cNvGrpSpPr/>
          <p:nvPr/>
        </p:nvGrpSpPr>
        <p:grpSpPr>
          <a:xfrm>
            <a:off x="997154" y="2373865"/>
            <a:ext cx="2372194" cy="2263939"/>
            <a:chOff x="863183" y="776319"/>
            <a:chExt cx="1885618" cy="1897032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B8AA0F3B-C958-4BB9-9830-F0A5AC139BCF}"/>
                </a:ext>
              </a:extLst>
            </p:cNvPr>
            <p:cNvGrpSpPr/>
            <p:nvPr/>
          </p:nvGrpSpPr>
          <p:grpSpPr>
            <a:xfrm>
              <a:off x="863183" y="776319"/>
              <a:ext cx="1885618" cy="1897032"/>
              <a:chOff x="1212433" y="782669"/>
              <a:chExt cx="1855907" cy="2125631"/>
            </a:xfrm>
            <a:effectLst>
              <a:outerShdw blurRad="101600" dist="50800" dir="2400000" sx="101000" sy="101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33" name="Shape">
                <a:extLst>
                  <a:ext uri="{FF2B5EF4-FFF2-40B4-BE49-F238E27FC236}">
                    <a16:creationId xmlns:a16="http://schemas.microsoft.com/office/drawing/2014/main" id="{610B182C-8FEA-4D0B-9CA4-9DEBEEDE59F6}"/>
                  </a:ext>
                </a:extLst>
              </p:cNvPr>
              <p:cNvSpPr/>
              <p:nvPr/>
            </p:nvSpPr>
            <p:spPr>
              <a:xfrm>
                <a:off x="1212433" y="1078369"/>
                <a:ext cx="1855907" cy="1829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18" y="21600"/>
                    </a:moveTo>
                    <a:lnTo>
                      <a:pt x="2082" y="21600"/>
                    </a:lnTo>
                    <a:cubicBezTo>
                      <a:pt x="929" y="21600"/>
                      <a:pt x="0" y="21016"/>
                      <a:pt x="0" y="20291"/>
                    </a:cubicBezTo>
                    <a:lnTo>
                      <a:pt x="0" y="1309"/>
                    </a:lnTo>
                    <a:cubicBezTo>
                      <a:pt x="0" y="584"/>
                      <a:pt x="929" y="0"/>
                      <a:pt x="2082" y="0"/>
                    </a:cubicBezTo>
                    <a:lnTo>
                      <a:pt x="19518" y="0"/>
                    </a:lnTo>
                    <a:cubicBezTo>
                      <a:pt x="20671" y="0"/>
                      <a:pt x="21600" y="584"/>
                      <a:pt x="21600" y="1309"/>
                    </a:cubicBezTo>
                    <a:lnTo>
                      <a:pt x="21600" y="20291"/>
                    </a:lnTo>
                    <a:cubicBezTo>
                      <a:pt x="21600" y="21016"/>
                      <a:pt x="20671" y="21600"/>
                      <a:pt x="19518" y="21600"/>
                    </a:cubicBezTo>
                    <a:close/>
                  </a:path>
                </a:pathLst>
              </a:custGeom>
              <a:solidFill>
                <a:srgbClr val="836231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3000">
                  <a:solidFill>
                    <a:srgbClr val="FFFFFF"/>
                  </a:solidFill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Shape">
                <a:extLst>
                  <a:ext uri="{FF2B5EF4-FFF2-40B4-BE49-F238E27FC236}">
                    <a16:creationId xmlns:a16="http://schemas.microsoft.com/office/drawing/2014/main" id="{976EF2A0-C5A6-444F-9C7A-BAAEC3257103}"/>
                  </a:ext>
                </a:extLst>
              </p:cNvPr>
              <p:cNvSpPr/>
              <p:nvPr/>
            </p:nvSpPr>
            <p:spPr>
              <a:xfrm>
                <a:off x="1405087" y="782669"/>
                <a:ext cx="1467847" cy="1072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61" extrusionOk="0">
                    <a:moveTo>
                      <a:pt x="19778" y="3204"/>
                    </a:moveTo>
                    <a:lnTo>
                      <a:pt x="2822" y="48"/>
                    </a:lnTo>
                    <a:cubicBezTo>
                      <a:pt x="1377" y="-223"/>
                      <a:pt x="0" y="701"/>
                      <a:pt x="0" y="1942"/>
                    </a:cubicBezTo>
                    <a:lnTo>
                      <a:pt x="0" y="19246"/>
                    </a:lnTo>
                    <a:cubicBezTo>
                      <a:pt x="0" y="20464"/>
                      <a:pt x="1323" y="21377"/>
                      <a:pt x="2754" y="21152"/>
                    </a:cubicBezTo>
                    <a:lnTo>
                      <a:pt x="13581" y="19449"/>
                    </a:lnTo>
                    <a:cubicBezTo>
                      <a:pt x="14593" y="19291"/>
                      <a:pt x="15619" y="19709"/>
                      <a:pt x="16092" y="20486"/>
                    </a:cubicBezTo>
                    <a:lnTo>
                      <a:pt x="16470" y="21118"/>
                    </a:lnTo>
                    <a:cubicBezTo>
                      <a:pt x="16578" y="21309"/>
                      <a:pt x="16902" y="21309"/>
                      <a:pt x="17023" y="21118"/>
                    </a:cubicBezTo>
                    <a:lnTo>
                      <a:pt x="17914" y="19618"/>
                    </a:lnTo>
                    <a:cubicBezTo>
                      <a:pt x="18265" y="19021"/>
                      <a:pt x="18940" y="18604"/>
                      <a:pt x="19710" y="18480"/>
                    </a:cubicBezTo>
                    <a:cubicBezTo>
                      <a:pt x="20803" y="18311"/>
                      <a:pt x="21600" y="17510"/>
                      <a:pt x="21600" y="16574"/>
                    </a:cubicBezTo>
                    <a:lnTo>
                      <a:pt x="21600" y="5087"/>
                    </a:lnTo>
                    <a:cubicBezTo>
                      <a:pt x="21587" y="4196"/>
                      <a:pt x="20844" y="3407"/>
                      <a:pt x="19778" y="3204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3000">
                  <a:solidFill>
                    <a:srgbClr val="FFFFFF"/>
                  </a:solidFill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" name="Shape">
                <a:extLst>
                  <a:ext uri="{FF2B5EF4-FFF2-40B4-BE49-F238E27FC236}">
                    <a16:creationId xmlns:a16="http://schemas.microsoft.com/office/drawing/2014/main" id="{ED737C81-21CE-4AC9-B729-B3F7C7046E43}"/>
                  </a:ext>
                </a:extLst>
              </p:cNvPr>
              <p:cNvSpPr/>
              <p:nvPr/>
            </p:nvSpPr>
            <p:spPr>
              <a:xfrm>
                <a:off x="1460131" y="828161"/>
                <a:ext cx="1349501" cy="984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93" extrusionOk="0">
                    <a:moveTo>
                      <a:pt x="19853" y="3227"/>
                    </a:moveTo>
                    <a:lnTo>
                      <a:pt x="2717" y="45"/>
                    </a:lnTo>
                    <a:cubicBezTo>
                      <a:pt x="1322" y="-212"/>
                      <a:pt x="0" y="669"/>
                      <a:pt x="0" y="1856"/>
                    </a:cubicBezTo>
                    <a:lnTo>
                      <a:pt x="0" y="19332"/>
                    </a:lnTo>
                    <a:cubicBezTo>
                      <a:pt x="0" y="20507"/>
                      <a:pt x="1277" y="21388"/>
                      <a:pt x="2658" y="21155"/>
                    </a:cubicBezTo>
                    <a:lnTo>
                      <a:pt x="19794" y="18353"/>
                    </a:lnTo>
                    <a:cubicBezTo>
                      <a:pt x="20836" y="18182"/>
                      <a:pt x="21600" y="17411"/>
                      <a:pt x="21600" y="16530"/>
                    </a:cubicBezTo>
                    <a:lnTo>
                      <a:pt x="21600" y="5038"/>
                    </a:lnTo>
                    <a:cubicBezTo>
                      <a:pt x="21600" y="4181"/>
                      <a:pt x="20880" y="3423"/>
                      <a:pt x="19853" y="322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3000">
                  <a:solidFill>
                    <a:srgbClr val="FFFFFF"/>
                  </a:solidFill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Freeform: Shape 11">
                <a:extLst>
                  <a:ext uri="{FF2B5EF4-FFF2-40B4-BE49-F238E27FC236}">
                    <a16:creationId xmlns:a16="http://schemas.microsoft.com/office/drawing/2014/main" id="{3ACE5BD1-534B-43B7-B001-99A52FE8C18A}"/>
                  </a:ext>
                </a:extLst>
              </p:cNvPr>
              <p:cNvSpPr/>
              <p:nvPr/>
            </p:nvSpPr>
            <p:spPr>
              <a:xfrm>
                <a:off x="1212433" y="1078369"/>
                <a:ext cx="249118" cy="750068"/>
              </a:xfrm>
              <a:custGeom>
                <a:avLst/>
                <a:gdLst>
                  <a:gd name="connsiteX0" fmla="*/ 247644 w 344865"/>
                  <a:gd name="connsiteY0" fmla="*/ 0 h 1675158"/>
                  <a:gd name="connsiteX1" fmla="*/ 266699 w 344865"/>
                  <a:gd name="connsiteY1" fmla="*/ 0 h 1675158"/>
                  <a:gd name="connsiteX2" fmla="*/ 266699 w 344865"/>
                  <a:gd name="connsiteY2" fmla="*/ 1507753 h 1675158"/>
                  <a:gd name="connsiteX3" fmla="*/ 313178 w 344865"/>
                  <a:gd name="connsiteY3" fmla="*/ 1642674 h 1675158"/>
                  <a:gd name="connsiteX4" fmla="*/ 344865 w 344865"/>
                  <a:gd name="connsiteY4" fmla="*/ 1675158 h 1675158"/>
                  <a:gd name="connsiteX5" fmla="*/ 0 w 344865"/>
                  <a:gd name="connsiteY5" fmla="*/ 1462347 h 1675158"/>
                  <a:gd name="connsiteX6" fmla="*/ 0 w 344865"/>
                  <a:gd name="connsiteY6" fmla="*/ 247671 h 1675158"/>
                  <a:gd name="connsiteX7" fmla="*/ 247644 w 344865"/>
                  <a:gd name="connsiteY7" fmla="*/ 0 h 1675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865" h="1675158">
                    <a:moveTo>
                      <a:pt x="247644" y="0"/>
                    </a:moveTo>
                    <a:lnTo>
                      <a:pt x="266699" y="0"/>
                    </a:lnTo>
                    <a:lnTo>
                      <a:pt x="266699" y="1507753"/>
                    </a:lnTo>
                    <a:cubicBezTo>
                      <a:pt x="266699" y="1559208"/>
                      <a:pt x="284201" y="1605831"/>
                      <a:pt x="313178" y="1642674"/>
                    </a:cubicBezTo>
                    <a:lnTo>
                      <a:pt x="344865" y="1675158"/>
                    </a:lnTo>
                    <a:lnTo>
                      <a:pt x="0" y="1462347"/>
                    </a:lnTo>
                    <a:lnTo>
                      <a:pt x="0" y="247671"/>
                    </a:lnTo>
                    <a:cubicBezTo>
                      <a:pt x="0" y="110497"/>
                      <a:pt x="110500" y="0"/>
                      <a:pt x="247644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30000"/>
                </a:sys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3000">
                  <a:solidFill>
                    <a:srgbClr val="FFFFFF"/>
                  </a:solidFill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Freeform: Shape 12">
                <a:extLst>
                  <a:ext uri="{FF2B5EF4-FFF2-40B4-BE49-F238E27FC236}">
                    <a16:creationId xmlns:a16="http://schemas.microsoft.com/office/drawing/2014/main" id="{21007107-4AC6-4D66-BEB2-81DC717A05DE}"/>
                  </a:ext>
                </a:extLst>
              </p:cNvPr>
              <p:cNvSpPr/>
              <p:nvPr/>
            </p:nvSpPr>
            <p:spPr>
              <a:xfrm>
                <a:off x="2307191" y="1762050"/>
                <a:ext cx="221288" cy="88742"/>
              </a:xfrm>
              <a:custGeom>
                <a:avLst/>
                <a:gdLst>
                  <a:gd name="connsiteX0" fmla="*/ 99618 w 306339"/>
                  <a:gd name="connsiteY0" fmla="*/ 2163 h 198191"/>
                  <a:gd name="connsiteX1" fmla="*/ 265023 w 306339"/>
                  <a:gd name="connsiteY1" fmla="*/ 120551 h 198191"/>
                  <a:gd name="connsiteX2" fmla="*/ 300583 w 306339"/>
                  <a:gd name="connsiteY2" fmla="*/ 191749 h 198191"/>
                  <a:gd name="connsiteX3" fmla="*/ 306339 w 306339"/>
                  <a:gd name="connsiteY3" fmla="*/ 198191 h 198191"/>
                  <a:gd name="connsiteX4" fmla="*/ 0 w 306339"/>
                  <a:gd name="connsiteY4" fmla="*/ 9153 h 198191"/>
                  <a:gd name="connsiteX5" fmla="*/ 28802 w 306339"/>
                  <a:gd name="connsiteY5" fmla="*/ 3728 h 198191"/>
                  <a:gd name="connsiteX6" fmla="*/ 99618 w 306339"/>
                  <a:gd name="connsiteY6" fmla="*/ 2163 h 19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339" h="198191">
                    <a:moveTo>
                      <a:pt x="99618" y="2163"/>
                    </a:moveTo>
                    <a:cubicBezTo>
                      <a:pt x="169015" y="12001"/>
                      <a:pt x="231650" y="54901"/>
                      <a:pt x="265023" y="120551"/>
                    </a:cubicBezTo>
                    <a:lnTo>
                      <a:pt x="300583" y="191749"/>
                    </a:lnTo>
                    <a:lnTo>
                      <a:pt x="306339" y="198191"/>
                    </a:lnTo>
                    <a:lnTo>
                      <a:pt x="0" y="9153"/>
                    </a:lnTo>
                    <a:lnTo>
                      <a:pt x="28802" y="3728"/>
                    </a:lnTo>
                    <a:cubicBezTo>
                      <a:pt x="52603" y="-722"/>
                      <a:pt x="76486" y="-1116"/>
                      <a:pt x="99618" y="2163"/>
                    </a:cubicBezTo>
                    <a:close/>
                  </a:path>
                </a:pathLst>
              </a:custGeom>
              <a:solidFill>
                <a:sysClr val="windowText" lastClr="000000">
                  <a:alpha val="30000"/>
                </a:sys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3000">
                  <a:solidFill>
                    <a:srgbClr val="FFFFFF"/>
                  </a:solidFill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655478-94EA-4E42-A745-226698CDA660}"/>
                </a:ext>
              </a:extLst>
            </p:cNvPr>
            <p:cNvSpPr txBox="1"/>
            <p:nvPr/>
          </p:nvSpPr>
          <p:spPr>
            <a:xfrm>
              <a:off x="1013246" y="1907581"/>
              <a:ext cx="1598595" cy="438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ru-RU" sz="2800" b="1" kern="0" dirty="0">
                  <a:solidFill>
                    <a:srgbClr val="000000"/>
                  </a:solidFill>
                  <a:ea typeface="Roboto" panose="02000000000000000000" charset="0"/>
                  <a:cs typeface="Arial" panose="020B0604020202020204" pitchFamily="34" charset="0"/>
                  <a:sym typeface="Arial"/>
                </a:rPr>
                <a:t>Доходы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1DC08A7-13FD-48B1-B730-0087B845AAB6}"/>
                </a:ext>
              </a:extLst>
            </p:cNvPr>
            <p:cNvSpPr txBox="1"/>
            <p:nvPr/>
          </p:nvSpPr>
          <p:spPr>
            <a:xfrm>
              <a:off x="1299053" y="889379"/>
              <a:ext cx="1083768" cy="63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Font typeface="Arial"/>
                <a:buNone/>
              </a:pPr>
              <a:r>
                <a:rPr lang="ru-RU" sz="3200" b="1" kern="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rPr>
                <a:t>4</a:t>
              </a:r>
              <a:br>
                <a:rPr lang="ru-RU" sz="3200" b="1" kern="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rPr>
              </a:br>
              <a:r>
                <a:rPr lang="ru-RU" sz="1600" b="1" kern="0" dirty="0">
                  <a:solidFill>
                    <a:srgbClr val="000000"/>
                  </a:solidFill>
                  <a:cs typeface="Arial" panose="020B0604020202020204" pitchFamily="34" charset="0"/>
                  <a:sym typeface="Arial"/>
                </a:rPr>
                <a:t>млн руб.</a:t>
              </a:r>
              <a:endParaRPr lang="ru-RU" b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469F6B44-A6D8-44F2-A129-7F92F962E5C9}"/>
              </a:ext>
            </a:extLst>
          </p:cNvPr>
          <p:cNvGrpSpPr/>
          <p:nvPr/>
        </p:nvGrpSpPr>
        <p:grpSpPr>
          <a:xfrm>
            <a:off x="8870033" y="2408728"/>
            <a:ext cx="2606106" cy="2263939"/>
            <a:chOff x="6045520" y="776319"/>
            <a:chExt cx="2071551" cy="1897032"/>
          </a:xfrm>
        </p:grpSpPr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44D51CA7-6AA9-410B-B4DE-6BF75C91540C}"/>
                </a:ext>
              </a:extLst>
            </p:cNvPr>
            <p:cNvGrpSpPr/>
            <p:nvPr/>
          </p:nvGrpSpPr>
          <p:grpSpPr>
            <a:xfrm>
              <a:off x="6081593" y="776319"/>
              <a:ext cx="1885618" cy="1897032"/>
              <a:chOff x="5395793" y="782669"/>
              <a:chExt cx="1855907" cy="2125631"/>
            </a:xfrm>
            <a:effectLst>
              <a:outerShdw blurRad="101600" dist="50800" dir="2400000" sx="101000" sy="101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66" name="Shape">
                <a:extLst>
                  <a:ext uri="{FF2B5EF4-FFF2-40B4-BE49-F238E27FC236}">
                    <a16:creationId xmlns:a16="http://schemas.microsoft.com/office/drawing/2014/main" id="{39F768B3-23D6-4B78-9BBD-FFE329EC1A8F}"/>
                  </a:ext>
                </a:extLst>
              </p:cNvPr>
              <p:cNvSpPr/>
              <p:nvPr/>
            </p:nvSpPr>
            <p:spPr>
              <a:xfrm>
                <a:off x="5395793" y="1078369"/>
                <a:ext cx="1855907" cy="1829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18" y="21600"/>
                    </a:moveTo>
                    <a:lnTo>
                      <a:pt x="2082" y="21600"/>
                    </a:lnTo>
                    <a:cubicBezTo>
                      <a:pt x="929" y="21600"/>
                      <a:pt x="0" y="21016"/>
                      <a:pt x="0" y="20291"/>
                    </a:cubicBezTo>
                    <a:lnTo>
                      <a:pt x="0" y="1309"/>
                    </a:lnTo>
                    <a:cubicBezTo>
                      <a:pt x="0" y="584"/>
                      <a:pt x="929" y="0"/>
                      <a:pt x="2082" y="0"/>
                    </a:cubicBezTo>
                    <a:lnTo>
                      <a:pt x="19518" y="0"/>
                    </a:lnTo>
                    <a:cubicBezTo>
                      <a:pt x="20671" y="0"/>
                      <a:pt x="21600" y="584"/>
                      <a:pt x="21600" y="1309"/>
                    </a:cubicBezTo>
                    <a:lnTo>
                      <a:pt x="21600" y="20291"/>
                    </a:lnTo>
                    <a:cubicBezTo>
                      <a:pt x="21600" y="21016"/>
                      <a:pt x="20671" y="21600"/>
                      <a:pt x="19518" y="21600"/>
                    </a:cubicBezTo>
                    <a:close/>
                  </a:path>
                </a:pathLst>
              </a:custGeom>
              <a:solidFill>
                <a:srgbClr val="D9BE9B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3000" dirty="0">
                  <a:solidFill>
                    <a:srgbClr val="FFFFFF"/>
                  </a:solidFill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Shape">
                <a:extLst>
                  <a:ext uri="{FF2B5EF4-FFF2-40B4-BE49-F238E27FC236}">
                    <a16:creationId xmlns:a16="http://schemas.microsoft.com/office/drawing/2014/main" id="{F63DD0F9-930E-45DF-AE52-9648F31F0B3D}"/>
                  </a:ext>
                </a:extLst>
              </p:cNvPr>
              <p:cNvSpPr/>
              <p:nvPr/>
            </p:nvSpPr>
            <p:spPr>
              <a:xfrm>
                <a:off x="5588446" y="782669"/>
                <a:ext cx="1467847" cy="1072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61" extrusionOk="0">
                    <a:moveTo>
                      <a:pt x="19778" y="3204"/>
                    </a:moveTo>
                    <a:lnTo>
                      <a:pt x="2822" y="48"/>
                    </a:lnTo>
                    <a:cubicBezTo>
                      <a:pt x="1377" y="-223"/>
                      <a:pt x="0" y="701"/>
                      <a:pt x="0" y="1942"/>
                    </a:cubicBezTo>
                    <a:lnTo>
                      <a:pt x="0" y="19246"/>
                    </a:lnTo>
                    <a:cubicBezTo>
                      <a:pt x="0" y="20464"/>
                      <a:pt x="1323" y="21377"/>
                      <a:pt x="2754" y="21152"/>
                    </a:cubicBezTo>
                    <a:lnTo>
                      <a:pt x="13581" y="19449"/>
                    </a:lnTo>
                    <a:cubicBezTo>
                      <a:pt x="14593" y="19291"/>
                      <a:pt x="15619" y="19709"/>
                      <a:pt x="16092" y="20486"/>
                    </a:cubicBezTo>
                    <a:lnTo>
                      <a:pt x="16470" y="21118"/>
                    </a:lnTo>
                    <a:cubicBezTo>
                      <a:pt x="16578" y="21309"/>
                      <a:pt x="16902" y="21309"/>
                      <a:pt x="17023" y="21118"/>
                    </a:cubicBezTo>
                    <a:lnTo>
                      <a:pt x="17914" y="19618"/>
                    </a:lnTo>
                    <a:cubicBezTo>
                      <a:pt x="18265" y="19021"/>
                      <a:pt x="18940" y="18604"/>
                      <a:pt x="19710" y="18480"/>
                    </a:cubicBezTo>
                    <a:cubicBezTo>
                      <a:pt x="20803" y="18311"/>
                      <a:pt x="21600" y="17510"/>
                      <a:pt x="21600" y="16574"/>
                    </a:cubicBezTo>
                    <a:lnTo>
                      <a:pt x="21600" y="5087"/>
                    </a:lnTo>
                    <a:cubicBezTo>
                      <a:pt x="21587" y="4196"/>
                      <a:pt x="20844" y="3407"/>
                      <a:pt x="19778" y="3204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3000">
                  <a:solidFill>
                    <a:srgbClr val="FFFFFF"/>
                  </a:solidFill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" name="Shape">
                <a:extLst>
                  <a:ext uri="{FF2B5EF4-FFF2-40B4-BE49-F238E27FC236}">
                    <a16:creationId xmlns:a16="http://schemas.microsoft.com/office/drawing/2014/main" id="{653A7BD7-850A-432C-8FC0-B5B5E9F4910B}"/>
                  </a:ext>
                </a:extLst>
              </p:cNvPr>
              <p:cNvSpPr/>
              <p:nvPr/>
            </p:nvSpPr>
            <p:spPr>
              <a:xfrm>
                <a:off x="5643491" y="828161"/>
                <a:ext cx="1349501" cy="984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93" extrusionOk="0">
                    <a:moveTo>
                      <a:pt x="19853" y="3227"/>
                    </a:moveTo>
                    <a:lnTo>
                      <a:pt x="2717" y="45"/>
                    </a:lnTo>
                    <a:cubicBezTo>
                      <a:pt x="1322" y="-212"/>
                      <a:pt x="0" y="669"/>
                      <a:pt x="0" y="1856"/>
                    </a:cubicBezTo>
                    <a:lnTo>
                      <a:pt x="0" y="19332"/>
                    </a:lnTo>
                    <a:cubicBezTo>
                      <a:pt x="0" y="20507"/>
                      <a:pt x="1277" y="21388"/>
                      <a:pt x="2658" y="21155"/>
                    </a:cubicBezTo>
                    <a:lnTo>
                      <a:pt x="19794" y="18353"/>
                    </a:lnTo>
                    <a:cubicBezTo>
                      <a:pt x="20836" y="18182"/>
                      <a:pt x="21600" y="17411"/>
                      <a:pt x="21600" y="16530"/>
                    </a:cubicBezTo>
                    <a:lnTo>
                      <a:pt x="21600" y="5038"/>
                    </a:lnTo>
                    <a:cubicBezTo>
                      <a:pt x="21600" y="4181"/>
                      <a:pt x="20880" y="3423"/>
                      <a:pt x="19853" y="322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3000">
                  <a:solidFill>
                    <a:srgbClr val="FFFFFF"/>
                  </a:solidFill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Freeform: Shape 32">
                <a:extLst>
                  <a:ext uri="{FF2B5EF4-FFF2-40B4-BE49-F238E27FC236}">
                    <a16:creationId xmlns:a16="http://schemas.microsoft.com/office/drawing/2014/main" id="{067601BA-CCE4-40BB-99A3-50A3DED4D312}"/>
                  </a:ext>
                </a:extLst>
              </p:cNvPr>
              <p:cNvSpPr/>
              <p:nvPr/>
            </p:nvSpPr>
            <p:spPr>
              <a:xfrm>
                <a:off x="5395793" y="1078369"/>
                <a:ext cx="249118" cy="750068"/>
              </a:xfrm>
              <a:custGeom>
                <a:avLst/>
                <a:gdLst>
                  <a:gd name="connsiteX0" fmla="*/ 247644 w 344865"/>
                  <a:gd name="connsiteY0" fmla="*/ 0 h 1675158"/>
                  <a:gd name="connsiteX1" fmla="*/ 266699 w 344865"/>
                  <a:gd name="connsiteY1" fmla="*/ 0 h 1675158"/>
                  <a:gd name="connsiteX2" fmla="*/ 266699 w 344865"/>
                  <a:gd name="connsiteY2" fmla="*/ 1507753 h 1675158"/>
                  <a:gd name="connsiteX3" fmla="*/ 313178 w 344865"/>
                  <a:gd name="connsiteY3" fmla="*/ 1642674 h 1675158"/>
                  <a:gd name="connsiteX4" fmla="*/ 344865 w 344865"/>
                  <a:gd name="connsiteY4" fmla="*/ 1675158 h 1675158"/>
                  <a:gd name="connsiteX5" fmla="*/ 0 w 344865"/>
                  <a:gd name="connsiteY5" fmla="*/ 1462347 h 1675158"/>
                  <a:gd name="connsiteX6" fmla="*/ 0 w 344865"/>
                  <a:gd name="connsiteY6" fmla="*/ 247671 h 1675158"/>
                  <a:gd name="connsiteX7" fmla="*/ 247644 w 344865"/>
                  <a:gd name="connsiteY7" fmla="*/ 0 h 1675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865" h="1675158">
                    <a:moveTo>
                      <a:pt x="247644" y="0"/>
                    </a:moveTo>
                    <a:lnTo>
                      <a:pt x="266699" y="0"/>
                    </a:lnTo>
                    <a:lnTo>
                      <a:pt x="266699" y="1507753"/>
                    </a:lnTo>
                    <a:cubicBezTo>
                      <a:pt x="266699" y="1559208"/>
                      <a:pt x="284201" y="1605831"/>
                      <a:pt x="313178" y="1642674"/>
                    </a:cubicBezTo>
                    <a:lnTo>
                      <a:pt x="344865" y="1675158"/>
                    </a:lnTo>
                    <a:lnTo>
                      <a:pt x="0" y="1462347"/>
                    </a:lnTo>
                    <a:lnTo>
                      <a:pt x="0" y="247671"/>
                    </a:lnTo>
                    <a:cubicBezTo>
                      <a:pt x="0" y="110497"/>
                      <a:pt x="110500" y="0"/>
                      <a:pt x="247644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30000"/>
                </a:sys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3000">
                  <a:solidFill>
                    <a:srgbClr val="FFFFFF"/>
                  </a:solidFill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Freeform: Shape 33">
                <a:extLst>
                  <a:ext uri="{FF2B5EF4-FFF2-40B4-BE49-F238E27FC236}">
                    <a16:creationId xmlns:a16="http://schemas.microsoft.com/office/drawing/2014/main" id="{0F5DA1BC-F141-4212-96DE-ACFAA5628658}"/>
                  </a:ext>
                </a:extLst>
              </p:cNvPr>
              <p:cNvSpPr/>
              <p:nvPr/>
            </p:nvSpPr>
            <p:spPr>
              <a:xfrm>
                <a:off x="6490550" y="1762050"/>
                <a:ext cx="221288" cy="88742"/>
              </a:xfrm>
              <a:custGeom>
                <a:avLst/>
                <a:gdLst>
                  <a:gd name="connsiteX0" fmla="*/ 99618 w 306339"/>
                  <a:gd name="connsiteY0" fmla="*/ 2163 h 198191"/>
                  <a:gd name="connsiteX1" fmla="*/ 265023 w 306339"/>
                  <a:gd name="connsiteY1" fmla="*/ 120551 h 198191"/>
                  <a:gd name="connsiteX2" fmla="*/ 300583 w 306339"/>
                  <a:gd name="connsiteY2" fmla="*/ 191749 h 198191"/>
                  <a:gd name="connsiteX3" fmla="*/ 306339 w 306339"/>
                  <a:gd name="connsiteY3" fmla="*/ 198191 h 198191"/>
                  <a:gd name="connsiteX4" fmla="*/ 0 w 306339"/>
                  <a:gd name="connsiteY4" fmla="*/ 9153 h 198191"/>
                  <a:gd name="connsiteX5" fmla="*/ 28802 w 306339"/>
                  <a:gd name="connsiteY5" fmla="*/ 3728 h 198191"/>
                  <a:gd name="connsiteX6" fmla="*/ 99618 w 306339"/>
                  <a:gd name="connsiteY6" fmla="*/ 2163 h 19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339" h="198191">
                    <a:moveTo>
                      <a:pt x="99618" y="2163"/>
                    </a:moveTo>
                    <a:cubicBezTo>
                      <a:pt x="169015" y="12001"/>
                      <a:pt x="231650" y="54901"/>
                      <a:pt x="265023" y="120551"/>
                    </a:cubicBezTo>
                    <a:lnTo>
                      <a:pt x="300583" y="191749"/>
                    </a:lnTo>
                    <a:lnTo>
                      <a:pt x="306339" y="198191"/>
                    </a:lnTo>
                    <a:lnTo>
                      <a:pt x="0" y="9153"/>
                    </a:lnTo>
                    <a:lnTo>
                      <a:pt x="28802" y="3728"/>
                    </a:lnTo>
                    <a:cubicBezTo>
                      <a:pt x="52603" y="-722"/>
                      <a:pt x="76486" y="-1116"/>
                      <a:pt x="99618" y="2163"/>
                    </a:cubicBezTo>
                    <a:close/>
                  </a:path>
                </a:pathLst>
              </a:custGeom>
              <a:solidFill>
                <a:sysClr val="windowText" lastClr="000000">
                  <a:alpha val="30000"/>
                </a:sys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3000">
                  <a:solidFill>
                    <a:srgbClr val="FFFFFF"/>
                  </a:solidFill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03B7053-D45D-4F9C-945A-B00257F0EC28}"/>
                </a:ext>
              </a:extLst>
            </p:cNvPr>
            <p:cNvSpPr txBox="1"/>
            <p:nvPr/>
          </p:nvSpPr>
          <p:spPr>
            <a:xfrm>
              <a:off x="6045520" y="1907581"/>
              <a:ext cx="2071551" cy="438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sz="1300">
                  <a:latin typeface="Fira Sans Extra Condensed SemiBold" panose="020B0604020202020204" charset="0"/>
                  <a:ea typeface="Roboto" panose="02000000000000000000" charset="0"/>
                </a:defRPr>
              </a:lvl1pPr>
            </a:lstStyle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ru-RU" sz="2800" b="1" kern="0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  <a:sym typeface="Arial"/>
                </a:rPr>
                <a:t>Расходы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904966BB-5874-443E-942C-BF2A1D5BB60B}"/>
              </a:ext>
            </a:extLst>
          </p:cNvPr>
          <p:cNvSpPr txBox="1"/>
          <p:nvPr/>
        </p:nvSpPr>
        <p:spPr>
          <a:xfrm>
            <a:off x="9326884" y="2532541"/>
            <a:ext cx="136343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3200" b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33</a:t>
            </a:r>
            <a:br>
              <a:rPr lang="ru-RU" sz="3200" b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</a:br>
            <a:r>
              <a:rPr lang="ru-RU" sz="1600" b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млн руб.</a:t>
            </a:r>
            <a:endParaRPr lang="ru-RU" b="1" kern="0" dirty="0">
              <a:solidFill>
                <a:srgbClr val="000000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747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checker/>
      </p:transition>
    </mc:Choice>
    <mc:Fallback xmlns="">
      <p:transition spd="slow" advClick="0" advTm="2000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C40ADC5-D9F8-4F92-944C-EBE7B6A6C61C}"/>
              </a:ext>
            </a:extLst>
          </p:cNvPr>
          <p:cNvSpPr txBox="1"/>
          <p:nvPr/>
        </p:nvSpPr>
        <p:spPr>
          <a:xfrm>
            <a:off x="504824" y="3002617"/>
            <a:ext cx="11153775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/>
          </a:p>
          <a:p>
            <a:pPr algn="just"/>
            <a:r>
              <a:rPr lang="ru-RU" b="1" dirty="0"/>
              <a:t>«Бюджет для граждан»</a:t>
            </a:r>
            <a:r>
              <a:rPr lang="ru-RU" dirty="0"/>
              <a:t> — </a:t>
            </a:r>
            <a:r>
              <a:rPr lang="ru-RU" b="1" dirty="0"/>
              <a:t>это</a:t>
            </a:r>
            <a:r>
              <a:rPr lang="ru-RU" dirty="0"/>
              <a:t> </a:t>
            </a:r>
            <a:r>
              <a:rPr lang="ru-RU" b="1" dirty="0"/>
              <a:t>упрощённая версия бюджета, облегчающая гражданам его понимание</a:t>
            </a:r>
            <a:r>
              <a:rPr lang="ru-RU" dirty="0"/>
              <a:t>. </a:t>
            </a:r>
          </a:p>
          <a:p>
            <a:pPr algn="just"/>
            <a:endParaRPr lang="ru-RU" sz="700" dirty="0"/>
          </a:p>
          <a:p>
            <a:pPr indent="457200" algn="just"/>
            <a:r>
              <a:rPr lang="ru-RU" dirty="0"/>
              <a:t>Бюджет для граждан разрабатывается для ознакомления граждан с задачами и приоритетными направлениями бюджетной политики, основными условиями формирования и 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решений. </a:t>
            </a:r>
          </a:p>
          <a:p>
            <a:pPr indent="457200" algn="just"/>
            <a:r>
              <a:rPr lang="ru-RU" dirty="0"/>
              <a:t>Именно «Бюджет для граждан» обеспечивает открытость и прозрачность информации для активных и неравнодушных горожан в доступной форме.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2DCAAE-635C-42C2-A281-EF62A9075B54}"/>
              </a:ext>
            </a:extLst>
          </p:cNvPr>
          <p:cNvSpPr txBox="1"/>
          <p:nvPr/>
        </p:nvSpPr>
        <p:spPr>
          <a:xfrm>
            <a:off x="504823" y="0"/>
            <a:ext cx="111537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/>
              <a:t>«Бюджет для граждан» познакомит Вас с Решением о бюджете городского округа город Стерлитамак Республики Башкортостан на 2025 год и плановый период 2026 и 2027 годов.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AD2FC-F1A4-4587-BEA9-B013C7791737}"/>
              </a:ext>
            </a:extLst>
          </p:cNvPr>
          <p:cNvSpPr txBox="1"/>
          <p:nvPr/>
        </p:nvSpPr>
        <p:spPr>
          <a:xfrm>
            <a:off x="3314700" y="2203787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74D26"/>
                </a:solidFill>
              </a:rPr>
              <a:t>Что такое «Бюджет для граждан»?</a:t>
            </a:r>
          </a:p>
        </p:txBody>
      </p:sp>
    </p:spTree>
    <p:extLst>
      <p:ext uri="{BB962C8B-B14F-4D97-AF65-F5344CB8AC3E}">
        <p14:creationId xmlns:p14="http://schemas.microsoft.com/office/powerpoint/2010/main" val="3660335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6;p15">
            <a:extLst>
              <a:ext uri="{FF2B5EF4-FFF2-40B4-BE49-F238E27FC236}">
                <a16:creationId xmlns:a16="http://schemas.microsoft.com/office/drawing/2014/main" id="{571CD133-6C1E-4F20-8DDF-BC90DC4CE074}"/>
              </a:ext>
            </a:extLst>
          </p:cNvPr>
          <p:cNvSpPr txBox="1">
            <a:spLocks/>
          </p:cNvSpPr>
          <p:nvPr/>
        </p:nvSpPr>
        <p:spPr>
          <a:xfrm>
            <a:off x="1947711" y="-75562"/>
            <a:ext cx="8296578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Образование – 6 136 млн руб. (67,0 %) </a:t>
            </a:r>
            <a:endParaRPr lang="ru-RU" sz="3000" b="1" kern="0" dirty="0">
              <a:solidFill>
                <a:schemeClr val="tx1"/>
              </a:solidFill>
              <a:latin typeface="+mn-lt"/>
              <a:ea typeface="Roboto" panose="02000000000000000000" charset="0"/>
              <a:cs typeface="Arial" panose="020B0604020202020204" pitchFamily="34" charset="0"/>
            </a:endParaRPr>
          </a:p>
        </p:txBody>
      </p:sp>
      <p:grpSp>
        <p:nvGrpSpPr>
          <p:cNvPr id="23" name="Group 3">
            <a:extLst>
              <a:ext uri="{FF2B5EF4-FFF2-40B4-BE49-F238E27FC236}">
                <a16:creationId xmlns:a16="http://schemas.microsoft.com/office/drawing/2014/main" id="{099E5E41-FDA9-4A18-A661-2F492FBFDEBA}"/>
              </a:ext>
            </a:extLst>
          </p:cNvPr>
          <p:cNvGrpSpPr/>
          <p:nvPr/>
        </p:nvGrpSpPr>
        <p:grpSpPr>
          <a:xfrm>
            <a:off x="74613" y="1038936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4" name="Google Shape;92;p2">
              <a:extLst>
                <a:ext uri="{FF2B5EF4-FFF2-40B4-BE49-F238E27FC236}">
                  <a16:creationId xmlns:a16="http://schemas.microsoft.com/office/drawing/2014/main" id="{FF7AAC3B-0D3F-45BF-AD68-BA5446588C23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93;p2">
              <a:extLst>
                <a:ext uri="{FF2B5EF4-FFF2-40B4-BE49-F238E27FC236}">
                  <a16:creationId xmlns:a16="http://schemas.microsoft.com/office/drawing/2014/main" id="{386DB963-1879-46CE-8E1A-0834FA162BCB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83623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roup 3">
            <a:extLst>
              <a:ext uri="{FF2B5EF4-FFF2-40B4-BE49-F238E27FC236}">
                <a16:creationId xmlns:a16="http://schemas.microsoft.com/office/drawing/2014/main" id="{5B037A79-C235-4DA4-9CE5-C0BF85E37E4A}"/>
              </a:ext>
            </a:extLst>
          </p:cNvPr>
          <p:cNvGrpSpPr/>
          <p:nvPr/>
        </p:nvGrpSpPr>
        <p:grpSpPr>
          <a:xfrm>
            <a:off x="998538" y="3020136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6" name="Google Shape;92;p2">
              <a:extLst>
                <a:ext uri="{FF2B5EF4-FFF2-40B4-BE49-F238E27FC236}">
                  <a16:creationId xmlns:a16="http://schemas.microsoft.com/office/drawing/2014/main" id="{49687178-4CF4-4D3F-B4EC-12D998ED9313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93;p2">
              <a:extLst>
                <a:ext uri="{FF2B5EF4-FFF2-40B4-BE49-F238E27FC236}">
                  <a16:creationId xmlns:a16="http://schemas.microsoft.com/office/drawing/2014/main" id="{483514E0-290F-4FA9-B02C-4B190E44B83D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AD814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roup 3">
            <a:extLst>
              <a:ext uri="{FF2B5EF4-FFF2-40B4-BE49-F238E27FC236}">
                <a16:creationId xmlns:a16="http://schemas.microsoft.com/office/drawing/2014/main" id="{B72037B8-E69C-4A8F-86F4-3ACEFE084D18}"/>
              </a:ext>
            </a:extLst>
          </p:cNvPr>
          <p:cNvGrpSpPr/>
          <p:nvPr/>
        </p:nvGrpSpPr>
        <p:grpSpPr>
          <a:xfrm>
            <a:off x="227013" y="4993436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9" name="Google Shape;92;p2">
              <a:extLst>
                <a:ext uri="{FF2B5EF4-FFF2-40B4-BE49-F238E27FC236}">
                  <a16:creationId xmlns:a16="http://schemas.microsoft.com/office/drawing/2014/main" id="{E8870023-7FB5-45BA-84D1-0FDAACAD9EF5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93;p2">
              <a:extLst>
                <a:ext uri="{FF2B5EF4-FFF2-40B4-BE49-F238E27FC236}">
                  <a16:creationId xmlns:a16="http://schemas.microsoft.com/office/drawing/2014/main" id="{B15C6A76-1C7F-4765-8AA6-F53F2109EBCC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CBA773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roup 3">
            <a:extLst>
              <a:ext uri="{FF2B5EF4-FFF2-40B4-BE49-F238E27FC236}">
                <a16:creationId xmlns:a16="http://schemas.microsoft.com/office/drawing/2014/main" id="{750E1C2B-B10E-4FC0-9C35-2F8589D9C6E1}"/>
              </a:ext>
            </a:extLst>
          </p:cNvPr>
          <p:cNvGrpSpPr/>
          <p:nvPr/>
        </p:nvGrpSpPr>
        <p:grpSpPr>
          <a:xfrm>
            <a:off x="6236839" y="1043420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2" name="Google Shape;92;p2">
              <a:extLst>
                <a:ext uri="{FF2B5EF4-FFF2-40B4-BE49-F238E27FC236}">
                  <a16:creationId xmlns:a16="http://schemas.microsoft.com/office/drawing/2014/main" id="{35C6E0B1-B368-453A-BE17-14D3F807E6F8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93;p2">
              <a:extLst>
                <a:ext uri="{FF2B5EF4-FFF2-40B4-BE49-F238E27FC236}">
                  <a16:creationId xmlns:a16="http://schemas.microsoft.com/office/drawing/2014/main" id="{8F7210B0-1EE5-47AE-A53A-FB316B246670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D4B78C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" name="Group 3">
            <a:extLst>
              <a:ext uri="{FF2B5EF4-FFF2-40B4-BE49-F238E27FC236}">
                <a16:creationId xmlns:a16="http://schemas.microsoft.com/office/drawing/2014/main" id="{BA1EA4BD-999E-469D-B18A-727A984E5DE3}"/>
              </a:ext>
            </a:extLst>
          </p:cNvPr>
          <p:cNvGrpSpPr/>
          <p:nvPr/>
        </p:nvGrpSpPr>
        <p:grpSpPr>
          <a:xfrm>
            <a:off x="7208389" y="3024620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5" name="Google Shape;92;p2">
              <a:extLst>
                <a:ext uri="{FF2B5EF4-FFF2-40B4-BE49-F238E27FC236}">
                  <a16:creationId xmlns:a16="http://schemas.microsoft.com/office/drawing/2014/main" id="{C87A147C-182F-41E7-8D42-2037730E00C6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93;p2">
              <a:extLst>
                <a:ext uri="{FF2B5EF4-FFF2-40B4-BE49-F238E27FC236}">
                  <a16:creationId xmlns:a16="http://schemas.microsoft.com/office/drawing/2014/main" id="{7F456A55-EDEC-4346-A067-992048EFA840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E4D1B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" name="Group 3">
            <a:extLst>
              <a:ext uri="{FF2B5EF4-FFF2-40B4-BE49-F238E27FC236}">
                <a16:creationId xmlns:a16="http://schemas.microsoft.com/office/drawing/2014/main" id="{ABE2F833-DC28-4899-8C54-1794AEB7D3E7}"/>
              </a:ext>
            </a:extLst>
          </p:cNvPr>
          <p:cNvGrpSpPr/>
          <p:nvPr/>
        </p:nvGrpSpPr>
        <p:grpSpPr>
          <a:xfrm>
            <a:off x="6436864" y="4997920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8" name="Google Shape;92;p2">
              <a:extLst>
                <a:ext uri="{FF2B5EF4-FFF2-40B4-BE49-F238E27FC236}">
                  <a16:creationId xmlns:a16="http://schemas.microsoft.com/office/drawing/2014/main" id="{56CEEEC8-3C90-4079-A2DA-C24E6D681189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93;p2">
              <a:extLst>
                <a:ext uri="{FF2B5EF4-FFF2-40B4-BE49-F238E27FC236}">
                  <a16:creationId xmlns:a16="http://schemas.microsoft.com/office/drawing/2014/main" id="{B7EA69CB-9915-4328-8741-87A8A14A0B07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ECDECA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1288761-BD07-4EFE-9BF6-35D0E69FD4BC}"/>
              </a:ext>
            </a:extLst>
          </p:cNvPr>
          <p:cNvSpPr txBox="1"/>
          <p:nvPr/>
        </p:nvSpPr>
        <p:spPr>
          <a:xfrm>
            <a:off x="1533475" y="1126391"/>
            <a:ext cx="34029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250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Общее образование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1BD71FC-CBB9-49DB-BFC3-6900A773D8E0}"/>
              </a:ext>
            </a:extLst>
          </p:cNvPr>
          <p:cNvSpPr txBox="1"/>
          <p:nvPr/>
        </p:nvSpPr>
        <p:spPr>
          <a:xfrm>
            <a:off x="2484563" y="3045210"/>
            <a:ext cx="3514557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chemeClr val="hlink"/>
              </a:buClr>
              <a:buSzPts val="1100"/>
            </a:pPr>
            <a:r>
              <a:rPr lang="ru-RU" sz="250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Дошкольное образование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BDBB53E-1919-4CF9-91D8-54C87B79C56D}"/>
              </a:ext>
            </a:extLst>
          </p:cNvPr>
          <p:cNvSpPr txBox="1"/>
          <p:nvPr/>
        </p:nvSpPr>
        <p:spPr>
          <a:xfrm>
            <a:off x="2104665" y="4953131"/>
            <a:ext cx="2942271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chemeClr val="hlink"/>
              </a:buClr>
              <a:buSzPts val="1100"/>
            </a:pPr>
            <a:r>
              <a:rPr lang="ru-RU" sz="230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Дополнительное образование детей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E8BD9FF-CB76-4887-87F0-FF1F13C51274}"/>
              </a:ext>
            </a:extLst>
          </p:cNvPr>
          <p:cNvSpPr txBox="1"/>
          <p:nvPr/>
        </p:nvSpPr>
        <p:spPr>
          <a:xfrm>
            <a:off x="8056694" y="1029608"/>
            <a:ext cx="297905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chemeClr val="hlink"/>
              </a:buClr>
              <a:buSzPts val="1100"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Другие вопросы в области образования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D024A4-F56A-4BA4-B7BE-7975BA735B1E}"/>
              </a:ext>
            </a:extLst>
          </p:cNvPr>
          <p:cNvSpPr txBox="1"/>
          <p:nvPr/>
        </p:nvSpPr>
        <p:spPr>
          <a:xfrm>
            <a:off x="9266384" y="3071330"/>
            <a:ext cx="2675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Молодежная политика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05F84F0-FA19-498E-B014-1A4B91F198C3}"/>
              </a:ext>
            </a:extLst>
          </p:cNvPr>
          <p:cNvSpPr txBox="1"/>
          <p:nvPr/>
        </p:nvSpPr>
        <p:spPr>
          <a:xfrm>
            <a:off x="8272163" y="5109980"/>
            <a:ext cx="312112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hlink"/>
              </a:buClr>
              <a:buSzPts val="1100"/>
            </a:pPr>
            <a:r>
              <a:rPr lang="ru-RU" sz="170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Профессиональная подготовка, переподготовка, </a:t>
            </a:r>
          </a:p>
          <a:p>
            <a:pPr>
              <a:buClr>
                <a:schemeClr val="hlink"/>
              </a:buClr>
              <a:buSzPts val="1100"/>
            </a:pPr>
            <a:r>
              <a:rPr lang="ru-RU" sz="170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повышение квалификации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D6E057E-761A-4E06-B47A-D0C21423C2CB}"/>
              </a:ext>
            </a:extLst>
          </p:cNvPr>
          <p:cNvSpPr txBox="1"/>
          <p:nvPr/>
        </p:nvSpPr>
        <p:spPr>
          <a:xfrm>
            <a:off x="218235" y="1774810"/>
            <a:ext cx="16158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3 156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млн руб.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24B7E5-D11F-4C3B-A99B-361D09DF51D5}"/>
              </a:ext>
            </a:extLst>
          </p:cNvPr>
          <p:cNvSpPr txBox="1"/>
          <p:nvPr/>
        </p:nvSpPr>
        <p:spPr>
          <a:xfrm>
            <a:off x="1111705" y="3723777"/>
            <a:ext cx="16158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2 395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млн руб.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EDB2201-0B22-4AAE-8877-22B9316E85A6}"/>
              </a:ext>
            </a:extLst>
          </p:cNvPr>
          <p:cNvSpPr txBox="1"/>
          <p:nvPr/>
        </p:nvSpPr>
        <p:spPr>
          <a:xfrm>
            <a:off x="446949" y="5679366"/>
            <a:ext cx="16158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400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млн руб.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A807CCF-7C78-43AA-9E9E-117C5646F83F}"/>
              </a:ext>
            </a:extLst>
          </p:cNvPr>
          <p:cNvSpPr txBox="1"/>
          <p:nvPr/>
        </p:nvSpPr>
        <p:spPr>
          <a:xfrm>
            <a:off x="6407342" y="1725341"/>
            <a:ext cx="16158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171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млн руб. 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0F3EDAE-F9B5-4B35-9142-4FE6CCA4E0FE}"/>
              </a:ext>
            </a:extLst>
          </p:cNvPr>
          <p:cNvSpPr txBox="1"/>
          <p:nvPr/>
        </p:nvSpPr>
        <p:spPr>
          <a:xfrm>
            <a:off x="7441008" y="3681741"/>
            <a:ext cx="16158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13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млн руб. 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2776C50-7347-4143-8F6D-51000FE3F712}"/>
              </a:ext>
            </a:extLst>
          </p:cNvPr>
          <p:cNvSpPr txBox="1"/>
          <p:nvPr/>
        </p:nvSpPr>
        <p:spPr>
          <a:xfrm>
            <a:off x="6966487" y="5659478"/>
            <a:ext cx="108110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1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млн руб.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EA19666-868B-4733-80AB-FEB5BBD6BE42}"/>
              </a:ext>
            </a:extLst>
          </p:cNvPr>
          <p:cNvSpPr txBox="1"/>
          <p:nvPr/>
        </p:nvSpPr>
        <p:spPr>
          <a:xfrm>
            <a:off x="1997714" y="1946805"/>
            <a:ext cx="312824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(количество учреждений - 38;</a:t>
            </a:r>
          </a:p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штатная численность – 4 511)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8E6E6FA-6453-47CD-B2E2-FB7AC2007E26}"/>
              </a:ext>
            </a:extLst>
          </p:cNvPr>
          <p:cNvSpPr txBox="1"/>
          <p:nvPr/>
        </p:nvSpPr>
        <p:spPr>
          <a:xfrm>
            <a:off x="2921638" y="3912592"/>
            <a:ext cx="3128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(количество учреждений - 63;</a:t>
            </a:r>
          </a:p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штатная численность – 3 284)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E8402C0-11F9-45C8-8014-EFA8A7B52328}"/>
              </a:ext>
            </a:extLst>
          </p:cNvPr>
          <p:cNvSpPr txBox="1"/>
          <p:nvPr/>
        </p:nvSpPr>
        <p:spPr>
          <a:xfrm>
            <a:off x="2150113" y="6017921"/>
            <a:ext cx="3128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(количество учреждений - 10;</a:t>
            </a:r>
          </a:p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штатная численность – 700)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954FE32-DC71-4A74-A866-4BE0A92BF2CB}"/>
              </a:ext>
            </a:extLst>
          </p:cNvPr>
          <p:cNvSpPr txBox="1"/>
          <p:nvPr/>
        </p:nvSpPr>
        <p:spPr>
          <a:xfrm>
            <a:off x="9151529" y="4023373"/>
            <a:ext cx="3128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(количество учреждений - 2;</a:t>
            </a:r>
          </a:p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штатная численность – 17)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A248D88-6E58-426A-952A-22F188EE8FBF}"/>
              </a:ext>
            </a:extLst>
          </p:cNvPr>
          <p:cNvSpPr txBox="1"/>
          <p:nvPr/>
        </p:nvSpPr>
        <p:spPr>
          <a:xfrm>
            <a:off x="8179980" y="2072776"/>
            <a:ext cx="3128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(количество учреждений - 2;</a:t>
            </a:r>
          </a:p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штатная численность – 35)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D301D3-90B9-450E-B62A-D9D186857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686" y="188059"/>
            <a:ext cx="682798" cy="68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72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25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72" grpId="0"/>
      <p:bldP spid="73" grpId="0"/>
      <p:bldP spid="74" grpId="0"/>
      <p:bldP spid="75" grpId="0"/>
      <p:bldP spid="76" grpId="0"/>
      <p:bldP spid="7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6;p15">
            <a:extLst>
              <a:ext uri="{FF2B5EF4-FFF2-40B4-BE49-F238E27FC236}">
                <a16:creationId xmlns:a16="http://schemas.microsoft.com/office/drawing/2014/main" id="{C3837273-C56B-4390-95C0-D16E08DBB665}"/>
              </a:ext>
            </a:extLst>
          </p:cNvPr>
          <p:cNvSpPr txBox="1">
            <a:spLocks/>
          </p:cNvSpPr>
          <p:nvPr/>
        </p:nvSpPr>
        <p:spPr>
          <a:xfrm>
            <a:off x="998807" y="-45690"/>
            <a:ext cx="10230677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Культура и кинематография– 150 млн руб. (1,6 %) </a:t>
            </a:r>
            <a:endParaRPr lang="ru-RU" sz="3000" b="1" kern="0" dirty="0">
              <a:solidFill>
                <a:schemeClr val="tx1"/>
              </a:solidFill>
              <a:latin typeface="+mn-lt"/>
              <a:ea typeface="Roboto" panose="02000000000000000000" charset="0"/>
              <a:cs typeface="Arial" panose="020B0604020202020204" pitchFamily="34" charset="0"/>
            </a:endParaRPr>
          </a:p>
        </p:txBody>
      </p:sp>
      <p:grpSp>
        <p:nvGrpSpPr>
          <p:cNvPr id="51" name="Group 114">
            <a:extLst>
              <a:ext uri="{FF2B5EF4-FFF2-40B4-BE49-F238E27FC236}">
                <a16:creationId xmlns:a16="http://schemas.microsoft.com/office/drawing/2014/main" id="{88AA7D77-DBF4-4C93-813D-0BAF9B1FA1FC}"/>
              </a:ext>
            </a:extLst>
          </p:cNvPr>
          <p:cNvGrpSpPr/>
          <p:nvPr/>
        </p:nvGrpSpPr>
        <p:grpSpPr>
          <a:xfrm>
            <a:off x="859100" y="1597752"/>
            <a:ext cx="6315062" cy="2034448"/>
            <a:chOff x="2800424" y="1194392"/>
            <a:chExt cx="5208782" cy="1444752"/>
          </a:xfrm>
        </p:grpSpPr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29191142-2578-4D74-B9F2-8C4442077EAB}"/>
                </a:ext>
              </a:extLst>
            </p:cNvPr>
            <p:cNvSpPr/>
            <p:nvPr/>
          </p:nvSpPr>
          <p:spPr>
            <a:xfrm>
              <a:off x="4184680" y="1194392"/>
              <a:ext cx="3824526" cy="1444752"/>
            </a:xfrm>
            <a:prstGeom prst="rect">
              <a:avLst/>
            </a:prstGeom>
            <a:gradFill>
              <a:gsLst>
                <a:gs pos="10000">
                  <a:schemeClr val="accent1">
                    <a:lumMod val="5000"/>
                    <a:lumOff val="95000"/>
                  </a:schemeClr>
                </a:gs>
                <a:gs pos="84000">
                  <a:schemeClr val="bg1">
                    <a:lumMod val="75000"/>
                  </a:schemeClr>
                </a:gs>
              </a:gsLst>
              <a:lin ang="18900000" scaled="1"/>
            </a:gra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0F786772-1DF9-4420-9E6B-F1BF2BDA4D19}"/>
                </a:ext>
              </a:extLst>
            </p:cNvPr>
            <p:cNvSpPr/>
            <p:nvPr/>
          </p:nvSpPr>
          <p:spPr>
            <a:xfrm>
              <a:off x="2800424" y="1194392"/>
              <a:ext cx="1859042" cy="144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86" y="8679"/>
                  </a:moveTo>
                  <a:cubicBezTo>
                    <a:pt x="18742" y="8679"/>
                    <a:pt x="18153" y="9494"/>
                    <a:pt x="17542" y="9494"/>
                  </a:cubicBezTo>
                  <a:cubicBezTo>
                    <a:pt x="17280" y="9494"/>
                    <a:pt x="17084" y="9325"/>
                    <a:pt x="16975" y="9157"/>
                  </a:cubicBezTo>
                  <a:cubicBezTo>
                    <a:pt x="16844" y="8960"/>
                    <a:pt x="16778" y="8707"/>
                    <a:pt x="16778" y="8427"/>
                  </a:cubicBezTo>
                  <a:lnTo>
                    <a:pt x="16778" y="0"/>
                  </a:lnTo>
                  <a:lnTo>
                    <a:pt x="2073" y="0"/>
                  </a:lnTo>
                  <a:cubicBezTo>
                    <a:pt x="916" y="0"/>
                    <a:pt x="0" y="1208"/>
                    <a:pt x="0" y="2668"/>
                  </a:cubicBezTo>
                  <a:lnTo>
                    <a:pt x="0" y="18932"/>
                  </a:lnTo>
                  <a:cubicBezTo>
                    <a:pt x="0" y="20420"/>
                    <a:pt x="938" y="21600"/>
                    <a:pt x="2073" y="21600"/>
                  </a:cubicBezTo>
                  <a:lnTo>
                    <a:pt x="16778" y="21600"/>
                  </a:lnTo>
                  <a:lnTo>
                    <a:pt x="16778" y="13173"/>
                  </a:lnTo>
                  <a:cubicBezTo>
                    <a:pt x="16778" y="12921"/>
                    <a:pt x="16844" y="12640"/>
                    <a:pt x="16975" y="12443"/>
                  </a:cubicBezTo>
                  <a:cubicBezTo>
                    <a:pt x="17084" y="12275"/>
                    <a:pt x="17280" y="12106"/>
                    <a:pt x="17542" y="12106"/>
                  </a:cubicBezTo>
                  <a:cubicBezTo>
                    <a:pt x="18153" y="12106"/>
                    <a:pt x="18742" y="12921"/>
                    <a:pt x="19985" y="12921"/>
                  </a:cubicBezTo>
                  <a:cubicBezTo>
                    <a:pt x="21229" y="12921"/>
                    <a:pt x="21600" y="11629"/>
                    <a:pt x="21600" y="10786"/>
                  </a:cubicBezTo>
                  <a:cubicBezTo>
                    <a:pt x="21600" y="9943"/>
                    <a:pt x="21229" y="8679"/>
                    <a:pt x="19986" y="8679"/>
                  </a:cubicBezTo>
                  <a:close/>
                </a:path>
              </a:pathLst>
            </a:custGeom>
            <a:solidFill>
              <a:srgbClr val="674D26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</p:grpSp>
      <p:grpSp>
        <p:nvGrpSpPr>
          <p:cNvPr id="65" name="Group 124">
            <a:extLst>
              <a:ext uri="{FF2B5EF4-FFF2-40B4-BE49-F238E27FC236}">
                <a16:creationId xmlns:a16="http://schemas.microsoft.com/office/drawing/2014/main" id="{7EA08EF7-C933-4C07-99E0-5E0F9193673B}"/>
              </a:ext>
            </a:extLst>
          </p:cNvPr>
          <p:cNvGrpSpPr/>
          <p:nvPr/>
        </p:nvGrpSpPr>
        <p:grpSpPr>
          <a:xfrm>
            <a:off x="4924224" y="4322808"/>
            <a:ext cx="6333835" cy="2034448"/>
            <a:chOff x="4184680" y="2713463"/>
            <a:chExt cx="5206896" cy="1444752"/>
          </a:xfrm>
        </p:grpSpPr>
        <p:sp>
          <p:nvSpPr>
            <p:cNvPr id="66" name="Rectangle">
              <a:extLst>
                <a:ext uri="{FF2B5EF4-FFF2-40B4-BE49-F238E27FC236}">
                  <a16:creationId xmlns:a16="http://schemas.microsoft.com/office/drawing/2014/main" id="{A65399DF-E8BC-4E4B-AB8C-3E298E584EF1}"/>
                </a:ext>
              </a:extLst>
            </p:cNvPr>
            <p:cNvSpPr/>
            <p:nvPr/>
          </p:nvSpPr>
          <p:spPr>
            <a:xfrm>
              <a:off x="4184680" y="2713463"/>
              <a:ext cx="3824526" cy="1444752"/>
            </a:xfrm>
            <a:prstGeom prst="rect">
              <a:avLst/>
            </a:prstGeom>
            <a:gradFill>
              <a:gsLst>
                <a:gs pos="10000">
                  <a:schemeClr val="accent1">
                    <a:lumMod val="5000"/>
                    <a:lumOff val="95000"/>
                  </a:schemeClr>
                </a:gs>
                <a:gs pos="84000">
                  <a:schemeClr val="bg1">
                    <a:lumMod val="75000"/>
                  </a:schemeClr>
                </a:gs>
              </a:gsLst>
              <a:lin ang="18900000" scaled="1"/>
            </a:gra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A726FD74-6A81-4020-8787-9A3F305DE66D}"/>
                </a:ext>
              </a:extLst>
            </p:cNvPr>
            <p:cNvSpPr/>
            <p:nvPr/>
          </p:nvSpPr>
          <p:spPr>
            <a:xfrm>
              <a:off x="7532534" y="2713463"/>
              <a:ext cx="1859042" cy="144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27" y="0"/>
                  </a:moveTo>
                  <a:lnTo>
                    <a:pt x="4822" y="0"/>
                  </a:lnTo>
                  <a:lnTo>
                    <a:pt x="4822" y="8416"/>
                  </a:lnTo>
                  <a:cubicBezTo>
                    <a:pt x="4822" y="8668"/>
                    <a:pt x="4756" y="8949"/>
                    <a:pt x="4625" y="9145"/>
                  </a:cubicBezTo>
                  <a:cubicBezTo>
                    <a:pt x="4516" y="9313"/>
                    <a:pt x="4320" y="9482"/>
                    <a:pt x="4058" y="9482"/>
                  </a:cubicBezTo>
                  <a:cubicBezTo>
                    <a:pt x="3447" y="9482"/>
                    <a:pt x="2858" y="8668"/>
                    <a:pt x="1615" y="8668"/>
                  </a:cubicBezTo>
                  <a:cubicBezTo>
                    <a:pt x="371" y="8668"/>
                    <a:pt x="0" y="9958"/>
                    <a:pt x="0" y="10800"/>
                  </a:cubicBezTo>
                  <a:cubicBezTo>
                    <a:pt x="0" y="11642"/>
                    <a:pt x="349" y="12932"/>
                    <a:pt x="1615" y="12932"/>
                  </a:cubicBezTo>
                  <a:cubicBezTo>
                    <a:pt x="2880" y="12932"/>
                    <a:pt x="3447" y="12118"/>
                    <a:pt x="4058" y="12118"/>
                  </a:cubicBezTo>
                  <a:cubicBezTo>
                    <a:pt x="4320" y="12118"/>
                    <a:pt x="4516" y="12287"/>
                    <a:pt x="4625" y="12455"/>
                  </a:cubicBezTo>
                  <a:cubicBezTo>
                    <a:pt x="4756" y="12651"/>
                    <a:pt x="4822" y="12904"/>
                    <a:pt x="4822" y="13184"/>
                  </a:cubicBezTo>
                  <a:lnTo>
                    <a:pt x="4822" y="21600"/>
                  </a:lnTo>
                  <a:lnTo>
                    <a:pt x="19527" y="21600"/>
                  </a:lnTo>
                  <a:cubicBezTo>
                    <a:pt x="20684" y="21600"/>
                    <a:pt x="21600" y="20394"/>
                    <a:pt x="21600" y="18935"/>
                  </a:cubicBezTo>
                  <a:lnTo>
                    <a:pt x="21600" y="2693"/>
                  </a:lnTo>
                  <a:cubicBezTo>
                    <a:pt x="21600" y="1178"/>
                    <a:pt x="20684" y="0"/>
                    <a:pt x="19527" y="0"/>
                  </a:cubicBezTo>
                  <a:close/>
                </a:path>
              </a:pathLst>
            </a:custGeom>
            <a:solidFill>
              <a:srgbClr val="DAC19B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59051272-C395-47BC-9FD9-F03F4D3B4C79}"/>
              </a:ext>
            </a:extLst>
          </p:cNvPr>
          <p:cNvSpPr txBox="1"/>
          <p:nvPr/>
        </p:nvSpPr>
        <p:spPr>
          <a:xfrm>
            <a:off x="857741" y="1938240"/>
            <a:ext cx="1855152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8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145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млн руб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909A19E-ED50-4217-9F62-DF039DED2FDA}"/>
              </a:ext>
            </a:extLst>
          </p:cNvPr>
          <p:cNvSpPr txBox="1"/>
          <p:nvPr/>
        </p:nvSpPr>
        <p:spPr>
          <a:xfrm>
            <a:off x="9444038" y="4656138"/>
            <a:ext cx="1855152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8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5</a:t>
            </a:r>
          </a:p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DC5F076-BE60-4549-9306-0866A1B4C858}"/>
              </a:ext>
            </a:extLst>
          </p:cNvPr>
          <p:cNvSpPr txBox="1"/>
          <p:nvPr/>
        </p:nvSpPr>
        <p:spPr>
          <a:xfrm>
            <a:off x="3327734" y="1648808"/>
            <a:ext cx="3056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4200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Культура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41FE5F2-250D-4226-A654-D05EA1825BC0}"/>
              </a:ext>
            </a:extLst>
          </p:cNvPr>
          <p:cNvSpPr txBox="1"/>
          <p:nvPr/>
        </p:nvSpPr>
        <p:spPr>
          <a:xfrm>
            <a:off x="2521886" y="3177191"/>
            <a:ext cx="46522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ГДК, библиотеки, музей</a:t>
            </a:r>
            <a:endParaRPr lang="ru-RU" sz="2100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3FD7AFB-3998-4F16-9012-F25EBEDE9CF5}"/>
              </a:ext>
            </a:extLst>
          </p:cNvPr>
          <p:cNvSpPr txBox="1"/>
          <p:nvPr/>
        </p:nvSpPr>
        <p:spPr>
          <a:xfrm>
            <a:off x="4798818" y="4446606"/>
            <a:ext cx="4636807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600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Другие вопросы в 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600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области культуры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B11E25F-2CEC-4AA0-92C2-2F37F1A5EA8F}"/>
              </a:ext>
            </a:extLst>
          </p:cNvPr>
          <p:cNvSpPr txBox="1"/>
          <p:nvPr/>
        </p:nvSpPr>
        <p:spPr>
          <a:xfrm>
            <a:off x="4742671" y="5986151"/>
            <a:ext cx="4999911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ea typeface="Roboto"/>
                <a:cs typeface="Arial" panose="020B0604020202020204" pitchFamily="34" charset="0"/>
              </a:rPr>
              <a:t>Проведение культурных мероприятий</a:t>
            </a:r>
            <a:endParaRPr lang="ru-RU" sz="2000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 descr="Книги">
            <a:extLst>
              <a:ext uri="{FF2B5EF4-FFF2-40B4-BE49-F238E27FC236}">
                <a16:creationId xmlns:a16="http://schemas.microsoft.com/office/drawing/2014/main" id="{CE966059-FA7E-411C-951A-0119B15FA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31130">
            <a:off x="7824376" y="793448"/>
            <a:ext cx="1532236" cy="1532236"/>
          </a:xfrm>
          <a:prstGeom prst="rect">
            <a:avLst/>
          </a:prstGeom>
        </p:spPr>
      </p:pic>
      <p:pic>
        <p:nvPicPr>
          <p:cNvPr id="5" name="Рисунок 4" descr="Всеобщий доступ">
            <a:extLst>
              <a:ext uri="{FF2B5EF4-FFF2-40B4-BE49-F238E27FC236}">
                <a16:creationId xmlns:a16="http://schemas.microsoft.com/office/drawing/2014/main" id="{AA73E1BB-D1F6-4DFF-B624-819201FEC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075322">
            <a:off x="9520125" y="2655375"/>
            <a:ext cx="1381125" cy="1381125"/>
          </a:xfrm>
          <a:prstGeom prst="rect">
            <a:avLst/>
          </a:prstGeom>
        </p:spPr>
      </p:pic>
      <p:pic>
        <p:nvPicPr>
          <p:cNvPr id="7" name="Рисунок 6" descr="Школа">
            <a:extLst>
              <a:ext uri="{FF2B5EF4-FFF2-40B4-BE49-F238E27FC236}">
                <a16:creationId xmlns:a16="http://schemas.microsoft.com/office/drawing/2014/main" id="{A86138D7-6240-47FF-9C07-BA053F66C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46097" y="4161198"/>
            <a:ext cx="2099010" cy="16478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5A66CC-1976-4DD9-A5FF-6BE5C5D302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0466" y="2613424"/>
            <a:ext cx="606091" cy="6060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4C8489-6249-4631-AD05-7402E66E5B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8306" y="2613424"/>
            <a:ext cx="606091" cy="6060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5705A1-12CC-451E-B0DF-B3A81F41DC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3922" y="2617556"/>
            <a:ext cx="601959" cy="60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53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6;p15">
            <a:extLst>
              <a:ext uri="{FF2B5EF4-FFF2-40B4-BE49-F238E27FC236}">
                <a16:creationId xmlns:a16="http://schemas.microsoft.com/office/drawing/2014/main" id="{71118A85-13F5-4FC9-AF88-C85A2CAB7391}"/>
              </a:ext>
            </a:extLst>
          </p:cNvPr>
          <p:cNvSpPr txBox="1">
            <a:spLocks/>
          </p:cNvSpPr>
          <p:nvPr/>
        </p:nvSpPr>
        <p:spPr>
          <a:xfrm>
            <a:off x="1273795" y="-22991"/>
            <a:ext cx="937000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Социальная политика – 428 млн руб. (4,6 %) </a:t>
            </a:r>
            <a:endParaRPr lang="ru-RU" sz="3000" b="1" kern="0" dirty="0">
              <a:solidFill>
                <a:schemeClr val="tx1"/>
              </a:solidFill>
              <a:latin typeface="+mn-lt"/>
              <a:ea typeface="Roboto" panose="02000000000000000000" charset="0"/>
              <a:cs typeface="Arial" panose="020B0604020202020204" pitchFamily="34" charset="0"/>
            </a:endParaRPr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C7076A5D-069D-477B-A5BF-31CDED8B8BCE}"/>
              </a:ext>
            </a:extLst>
          </p:cNvPr>
          <p:cNvSpPr/>
          <p:nvPr/>
        </p:nvSpPr>
        <p:spPr>
          <a:xfrm>
            <a:off x="9148535" y="2752051"/>
            <a:ext cx="2441532" cy="2978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" y="0"/>
                </a:moveTo>
                <a:cubicBezTo>
                  <a:pt x="199" y="0"/>
                  <a:pt x="249" y="37"/>
                  <a:pt x="249" y="92"/>
                </a:cubicBezTo>
                <a:lnTo>
                  <a:pt x="249" y="13614"/>
                </a:lnTo>
                <a:cubicBezTo>
                  <a:pt x="249" y="17916"/>
                  <a:pt x="4983" y="21416"/>
                  <a:pt x="10800" y="21416"/>
                </a:cubicBezTo>
                <a:cubicBezTo>
                  <a:pt x="16617" y="21416"/>
                  <a:pt x="21351" y="17916"/>
                  <a:pt x="21351" y="13614"/>
                </a:cubicBezTo>
                <a:lnTo>
                  <a:pt x="21351" y="92"/>
                </a:lnTo>
                <a:cubicBezTo>
                  <a:pt x="21351" y="37"/>
                  <a:pt x="21401" y="0"/>
                  <a:pt x="21475" y="0"/>
                </a:cubicBezTo>
                <a:cubicBezTo>
                  <a:pt x="21550" y="0"/>
                  <a:pt x="21600" y="37"/>
                  <a:pt x="21600" y="92"/>
                </a:cubicBezTo>
                <a:lnTo>
                  <a:pt x="21600" y="13614"/>
                </a:lnTo>
                <a:cubicBezTo>
                  <a:pt x="21600" y="18017"/>
                  <a:pt x="16754" y="21600"/>
                  <a:pt x="10800" y="21600"/>
                </a:cubicBezTo>
                <a:cubicBezTo>
                  <a:pt x="4846" y="21600"/>
                  <a:pt x="0" y="18017"/>
                  <a:pt x="0" y="13614"/>
                </a:cubicBezTo>
                <a:lnTo>
                  <a:pt x="0" y="92"/>
                </a:lnTo>
                <a:cubicBezTo>
                  <a:pt x="0" y="37"/>
                  <a:pt x="50" y="0"/>
                  <a:pt x="125" y="0"/>
                </a:cubicBezTo>
                <a:close/>
              </a:path>
            </a:pathLst>
          </a:custGeom>
          <a:solidFill>
            <a:srgbClr val="DFC9A9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C5B3F5D2-6CD1-49D9-B8C1-A6DC008A1F06}"/>
              </a:ext>
            </a:extLst>
          </p:cNvPr>
          <p:cNvSpPr/>
          <p:nvPr/>
        </p:nvSpPr>
        <p:spPr>
          <a:xfrm>
            <a:off x="9508572" y="1304251"/>
            <a:ext cx="1676400" cy="1705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683"/>
                </a:moveTo>
                <a:lnTo>
                  <a:pt x="21600" y="10615"/>
                </a:lnTo>
                <a:cubicBezTo>
                  <a:pt x="21600" y="4761"/>
                  <a:pt x="16773" y="0"/>
                  <a:pt x="10800" y="0"/>
                </a:cubicBezTo>
                <a:lnTo>
                  <a:pt x="10800" y="0"/>
                </a:lnTo>
                <a:cubicBezTo>
                  <a:pt x="4844" y="0"/>
                  <a:pt x="0" y="4745"/>
                  <a:pt x="0" y="10615"/>
                </a:cubicBezTo>
                <a:lnTo>
                  <a:pt x="0" y="20683"/>
                </a:lnTo>
                <a:cubicBezTo>
                  <a:pt x="0" y="21198"/>
                  <a:pt x="425" y="21600"/>
                  <a:pt x="933" y="21600"/>
                </a:cubicBezTo>
                <a:lnTo>
                  <a:pt x="20667" y="21600"/>
                </a:lnTo>
                <a:cubicBezTo>
                  <a:pt x="21175" y="21600"/>
                  <a:pt x="21600" y="21182"/>
                  <a:pt x="21600" y="20683"/>
                </a:cubicBezTo>
                <a:close/>
              </a:path>
            </a:pathLst>
          </a:custGeom>
          <a:solidFill>
            <a:srgbClr val="DFC9A9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DDA9CFD1-5BB9-4FFE-B293-F7CD91EF3620}"/>
              </a:ext>
            </a:extLst>
          </p:cNvPr>
          <p:cNvSpPr/>
          <p:nvPr/>
        </p:nvSpPr>
        <p:spPr>
          <a:xfrm>
            <a:off x="3409262" y="2752051"/>
            <a:ext cx="2446276" cy="2978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" y="0"/>
                </a:moveTo>
                <a:cubicBezTo>
                  <a:pt x="199" y="0"/>
                  <a:pt x="249" y="37"/>
                  <a:pt x="249" y="92"/>
                </a:cubicBezTo>
                <a:lnTo>
                  <a:pt x="249" y="13614"/>
                </a:lnTo>
                <a:cubicBezTo>
                  <a:pt x="249" y="17916"/>
                  <a:pt x="4983" y="21416"/>
                  <a:pt x="10800" y="21416"/>
                </a:cubicBezTo>
                <a:cubicBezTo>
                  <a:pt x="16617" y="21416"/>
                  <a:pt x="21351" y="17916"/>
                  <a:pt x="21351" y="13614"/>
                </a:cubicBezTo>
                <a:lnTo>
                  <a:pt x="21351" y="92"/>
                </a:lnTo>
                <a:cubicBezTo>
                  <a:pt x="21351" y="37"/>
                  <a:pt x="21401" y="0"/>
                  <a:pt x="21475" y="0"/>
                </a:cubicBezTo>
                <a:cubicBezTo>
                  <a:pt x="21550" y="0"/>
                  <a:pt x="21600" y="37"/>
                  <a:pt x="21600" y="92"/>
                </a:cubicBezTo>
                <a:lnTo>
                  <a:pt x="21600" y="13614"/>
                </a:lnTo>
                <a:cubicBezTo>
                  <a:pt x="21600" y="18017"/>
                  <a:pt x="16754" y="21600"/>
                  <a:pt x="10800" y="21600"/>
                </a:cubicBezTo>
                <a:cubicBezTo>
                  <a:pt x="4846" y="21600"/>
                  <a:pt x="0" y="18017"/>
                  <a:pt x="0" y="13614"/>
                </a:cubicBezTo>
                <a:lnTo>
                  <a:pt x="0" y="92"/>
                </a:lnTo>
                <a:cubicBezTo>
                  <a:pt x="0" y="37"/>
                  <a:pt x="50" y="0"/>
                  <a:pt x="125" y="0"/>
                </a:cubicBezTo>
                <a:close/>
              </a:path>
            </a:pathLst>
          </a:custGeom>
          <a:solidFill>
            <a:srgbClr val="AD8141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40622752-03FA-4189-A91D-0A80891CF848}"/>
              </a:ext>
            </a:extLst>
          </p:cNvPr>
          <p:cNvSpPr/>
          <p:nvPr/>
        </p:nvSpPr>
        <p:spPr>
          <a:xfrm>
            <a:off x="3773765" y="1304251"/>
            <a:ext cx="1676400" cy="1705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683"/>
                </a:moveTo>
                <a:lnTo>
                  <a:pt x="21600" y="10615"/>
                </a:lnTo>
                <a:cubicBezTo>
                  <a:pt x="21600" y="4761"/>
                  <a:pt x="16773" y="0"/>
                  <a:pt x="10800" y="0"/>
                </a:cubicBezTo>
                <a:lnTo>
                  <a:pt x="10800" y="0"/>
                </a:lnTo>
                <a:cubicBezTo>
                  <a:pt x="4844" y="0"/>
                  <a:pt x="0" y="4745"/>
                  <a:pt x="0" y="10615"/>
                </a:cubicBezTo>
                <a:lnTo>
                  <a:pt x="0" y="20683"/>
                </a:lnTo>
                <a:cubicBezTo>
                  <a:pt x="0" y="21198"/>
                  <a:pt x="425" y="21600"/>
                  <a:pt x="933" y="21600"/>
                </a:cubicBezTo>
                <a:lnTo>
                  <a:pt x="20667" y="21600"/>
                </a:lnTo>
                <a:cubicBezTo>
                  <a:pt x="21191" y="21600"/>
                  <a:pt x="21600" y="21182"/>
                  <a:pt x="21600" y="20683"/>
                </a:cubicBezTo>
                <a:close/>
              </a:path>
            </a:pathLst>
          </a:custGeom>
          <a:solidFill>
            <a:srgbClr val="AD8141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DD0AC091-FF07-4A89-B809-BC12E0870FFE}"/>
              </a:ext>
            </a:extLst>
          </p:cNvPr>
          <p:cNvSpPr/>
          <p:nvPr/>
        </p:nvSpPr>
        <p:spPr>
          <a:xfrm>
            <a:off x="571489" y="1304251"/>
            <a:ext cx="2441534" cy="2978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5" y="21600"/>
                </a:moveTo>
                <a:cubicBezTo>
                  <a:pt x="21401" y="21600"/>
                  <a:pt x="21351" y="21563"/>
                  <a:pt x="21351" y="21508"/>
                </a:cubicBezTo>
                <a:lnTo>
                  <a:pt x="21351" y="7986"/>
                </a:lnTo>
                <a:cubicBezTo>
                  <a:pt x="21351" y="3684"/>
                  <a:pt x="16617" y="184"/>
                  <a:pt x="10800" y="184"/>
                </a:cubicBezTo>
                <a:cubicBezTo>
                  <a:pt x="4983" y="184"/>
                  <a:pt x="249" y="3684"/>
                  <a:pt x="249" y="7986"/>
                </a:cubicBezTo>
                <a:lnTo>
                  <a:pt x="249" y="21508"/>
                </a:lnTo>
                <a:cubicBezTo>
                  <a:pt x="249" y="21563"/>
                  <a:pt x="199" y="21600"/>
                  <a:pt x="125" y="21600"/>
                </a:cubicBezTo>
                <a:cubicBezTo>
                  <a:pt x="50" y="21600"/>
                  <a:pt x="0" y="21563"/>
                  <a:pt x="0" y="21508"/>
                </a:cubicBezTo>
                <a:lnTo>
                  <a:pt x="0" y="7986"/>
                </a:lnTo>
                <a:cubicBezTo>
                  <a:pt x="0" y="3583"/>
                  <a:pt x="4846" y="0"/>
                  <a:pt x="10800" y="0"/>
                </a:cubicBezTo>
                <a:cubicBezTo>
                  <a:pt x="16754" y="0"/>
                  <a:pt x="21600" y="3583"/>
                  <a:pt x="21600" y="7986"/>
                </a:cubicBezTo>
                <a:lnTo>
                  <a:pt x="21600" y="21508"/>
                </a:lnTo>
                <a:cubicBezTo>
                  <a:pt x="21600" y="21554"/>
                  <a:pt x="21550" y="21600"/>
                  <a:pt x="21475" y="21600"/>
                </a:cubicBezTo>
                <a:close/>
              </a:path>
            </a:pathLst>
          </a:custGeom>
          <a:solidFill>
            <a:srgbClr val="674D26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59737F47-1F34-4888-87A6-EDF8B1EF6E86}"/>
              </a:ext>
            </a:extLst>
          </p:cNvPr>
          <p:cNvSpPr/>
          <p:nvPr/>
        </p:nvSpPr>
        <p:spPr>
          <a:xfrm>
            <a:off x="931527" y="4034751"/>
            <a:ext cx="1676400" cy="1705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17"/>
                </a:moveTo>
                <a:lnTo>
                  <a:pt x="0" y="10985"/>
                </a:lnTo>
                <a:cubicBezTo>
                  <a:pt x="0" y="16839"/>
                  <a:pt x="4827" y="21600"/>
                  <a:pt x="10800" y="21600"/>
                </a:cubicBezTo>
                <a:lnTo>
                  <a:pt x="10800" y="21600"/>
                </a:lnTo>
                <a:cubicBezTo>
                  <a:pt x="16756" y="21600"/>
                  <a:pt x="21600" y="16855"/>
                  <a:pt x="21600" y="10985"/>
                </a:cubicBezTo>
                <a:lnTo>
                  <a:pt x="21600" y="917"/>
                </a:lnTo>
                <a:cubicBezTo>
                  <a:pt x="21600" y="402"/>
                  <a:pt x="21175" y="0"/>
                  <a:pt x="20667" y="0"/>
                </a:cubicBezTo>
                <a:lnTo>
                  <a:pt x="933" y="0"/>
                </a:lnTo>
                <a:cubicBezTo>
                  <a:pt x="409" y="0"/>
                  <a:pt x="0" y="402"/>
                  <a:pt x="0" y="917"/>
                </a:cubicBezTo>
                <a:close/>
              </a:path>
            </a:pathLst>
          </a:custGeom>
          <a:solidFill>
            <a:srgbClr val="674D26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Shape">
            <a:extLst>
              <a:ext uri="{FF2B5EF4-FFF2-40B4-BE49-F238E27FC236}">
                <a16:creationId xmlns:a16="http://schemas.microsoft.com/office/drawing/2014/main" id="{26A27CD0-12F5-4C38-9897-DD0EEE0B46DD}"/>
              </a:ext>
            </a:extLst>
          </p:cNvPr>
          <p:cNvSpPr/>
          <p:nvPr/>
        </p:nvSpPr>
        <p:spPr>
          <a:xfrm>
            <a:off x="6247576" y="1304251"/>
            <a:ext cx="2441532" cy="2978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5" y="21600"/>
                </a:moveTo>
                <a:cubicBezTo>
                  <a:pt x="21401" y="21600"/>
                  <a:pt x="21351" y="21563"/>
                  <a:pt x="21351" y="21508"/>
                </a:cubicBezTo>
                <a:lnTo>
                  <a:pt x="21351" y="7986"/>
                </a:lnTo>
                <a:cubicBezTo>
                  <a:pt x="21351" y="3684"/>
                  <a:pt x="16617" y="184"/>
                  <a:pt x="10800" y="184"/>
                </a:cubicBezTo>
                <a:cubicBezTo>
                  <a:pt x="4983" y="184"/>
                  <a:pt x="249" y="3684"/>
                  <a:pt x="249" y="7986"/>
                </a:cubicBezTo>
                <a:lnTo>
                  <a:pt x="249" y="21508"/>
                </a:lnTo>
                <a:cubicBezTo>
                  <a:pt x="249" y="21563"/>
                  <a:pt x="199" y="21600"/>
                  <a:pt x="125" y="21600"/>
                </a:cubicBezTo>
                <a:cubicBezTo>
                  <a:pt x="50" y="21600"/>
                  <a:pt x="0" y="21563"/>
                  <a:pt x="0" y="21508"/>
                </a:cubicBezTo>
                <a:lnTo>
                  <a:pt x="0" y="7986"/>
                </a:lnTo>
                <a:cubicBezTo>
                  <a:pt x="0" y="3583"/>
                  <a:pt x="4846" y="0"/>
                  <a:pt x="10800" y="0"/>
                </a:cubicBezTo>
                <a:cubicBezTo>
                  <a:pt x="16754" y="0"/>
                  <a:pt x="21600" y="3583"/>
                  <a:pt x="21600" y="7986"/>
                </a:cubicBezTo>
                <a:lnTo>
                  <a:pt x="21600" y="21508"/>
                </a:lnTo>
                <a:cubicBezTo>
                  <a:pt x="21600" y="21554"/>
                  <a:pt x="21538" y="21600"/>
                  <a:pt x="21475" y="21600"/>
                </a:cubicBezTo>
                <a:close/>
              </a:path>
            </a:pathLst>
          </a:custGeom>
          <a:solidFill>
            <a:srgbClr val="CAA670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C70A50A4-EE5A-43D5-A487-6BA5AD2AADD7}"/>
              </a:ext>
            </a:extLst>
          </p:cNvPr>
          <p:cNvSpPr/>
          <p:nvPr/>
        </p:nvSpPr>
        <p:spPr>
          <a:xfrm>
            <a:off x="6607613" y="4034751"/>
            <a:ext cx="1676400" cy="1705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17"/>
                </a:moveTo>
                <a:lnTo>
                  <a:pt x="0" y="10985"/>
                </a:lnTo>
                <a:cubicBezTo>
                  <a:pt x="0" y="16839"/>
                  <a:pt x="4827" y="21600"/>
                  <a:pt x="10800" y="21600"/>
                </a:cubicBezTo>
                <a:lnTo>
                  <a:pt x="10800" y="21600"/>
                </a:lnTo>
                <a:cubicBezTo>
                  <a:pt x="16756" y="21600"/>
                  <a:pt x="21600" y="16855"/>
                  <a:pt x="21600" y="10985"/>
                </a:cubicBezTo>
                <a:lnTo>
                  <a:pt x="21600" y="917"/>
                </a:lnTo>
                <a:cubicBezTo>
                  <a:pt x="21600" y="402"/>
                  <a:pt x="21175" y="0"/>
                  <a:pt x="20667" y="0"/>
                </a:cubicBezTo>
                <a:lnTo>
                  <a:pt x="933" y="0"/>
                </a:lnTo>
                <a:cubicBezTo>
                  <a:pt x="425" y="0"/>
                  <a:pt x="0" y="402"/>
                  <a:pt x="0" y="917"/>
                </a:cubicBezTo>
                <a:close/>
              </a:path>
            </a:pathLst>
          </a:custGeom>
          <a:solidFill>
            <a:srgbClr val="CAA670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18BAF8-4A30-4A89-BBD5-245609ED8A7A}"/>
              </a:ext>
            </a:extLst>
          </p:cNvPr>
          <p:cNvSpPr txBox="1"/>
          <p:nvPr/>
        </p:nvSpPr>
        <p:spPr>
          <a:xfrm>
            <a:off x="752327" y="4364197"/>
            <a:ext cx="203479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387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млн руб.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8E45EC-3E32-495A-B7E7-A1530B63121D}"/>
              </a:ext>
            </a:extLst>
          </p:cNvPr>
          <p:cNvSpPr txBox="1"/>
          <p:nvPr/>
        </p:nvSpPr>
        <p:spPr>
          <a:xfrm>
            <a:off x="3594565" y="1802327"/>
            <a:ext cx="203479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21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млн руб.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D9E1A1-0EC8-41B5-B361-F2AE081EB7CD}"/>
              </a:ext>
            </a:extLst>
          </p:cNvPr>
          <p:cNvSpPr txBox="1"/>
          <p:nvPr/>
        </p:nvSpPr>
        <p:spPr>
          <a:xfrm>
            <a:off x="6428413" y="4364197"/>
            <a:ext cx="203479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10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млн руб.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FDD682-A892-42AA-8356-3A52BBD1967D}"/>
              </a:ext>
            </a:extLst>
          </p:cNvPr>
          <p:cNvSpPr txBox="1"/>
          <p:nvPr/>
        </p:nvSpPr>
        <p:spPr>
          <a:xfrm>
            <a:off x="9329375" y="1802327"/>
            <a:ext cx="203479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10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cs typeface="Arial" panose="020B0604020202020204" pitchFamily="34" charset="0"/>
                <a:sym typeface="Arial"/>
              </a:rPr>
              <a:t>млн руб.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E73A43-088C-43BB-AA48-E79D6C08E613}"/>
              </a:ext>
            </a:extLst>
          </p:cNvPr>
          <p:cNvSpPr txBox="1"/>
          <p:nvPr/>
        </p:nvSpPr>
        <p:spPr>
          <a:xfrm>
            <a:off x="525649" y="1962329"/>
            <a:ext cx="2478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cs typeface="Arial" panose="020B0604020202020204" pitchFamily="34" charset="0"/>
              </a:rPr>
              <a:t>Охрана семьи и детства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19724B-3DFD-49B4-95A7-0C3FF6B401B8}"/>
              </a:ext>
            </a:extLst>
          </p:cNvPr>
          <p:cNvSpPr txBox="1"/>
          <p:nvPr/>
        </p:nvSpPr>
        <p:spPr>
          <a:xfrm>
            <a:off x="3166337" y="3654539"/>
            <a:ext cx="2891254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cs typeface="Arial" panose="020B0604020202020204" pitchFamily="34" charset="0"/>
              </a:rPr>
              <a:t>Социальное обеспечение населения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E9B5BC0-6690-48EC-9CD0-B9F19F1978A2}"/>
              </a:ext>
            </a:extLst>
          </p:cNvPr>
          <p:cNvSpPr txBox="1"/>
          <p:nvPr/>
        </p:nvSpPr>
        <p:spPr>
          <a:xfrm>
            <a:off x="5958796" y="2187798"/>
            <a:ext cx="2974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cs typeface="Arial" panose="020B0604020202020204" pitchFamily="34" charset="0"/>
              </a:rPr>
              <a:t>Пенсионное обеспечение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D41648-8B04-4F16-BCD8-7BC96EE57950}"/>
              </a:ext>
            </a:extLst>
          </p:cNvPr>
          <p:cNvSpPr txBox="1"/>
          <p:nvPr/>
        </p:nvSpPr>
        <p:spPr>
          <a:xfrm>
            <a:off x="9058670" y="3730885"/>
            <a:ext cx="2642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cs typeface="Arial" panose="020B0604020202020204" pitchFamily="34" charset="0"/>
              </a:rPr>
              <a:t>Другие вопросы </a:t>
            </a:r>
          </a:p>
          <a:p>
            <a:pPr algn="ctr"/>
            <a:r>
              <a:rPr lang="ru-RU" sz="2000" dirty="0">
                <a:cs typeface="Arial" panose="020B0604020202020204" pitchFamily="34" charset="0"/>
              </a:rPr>
              <a:t>в области социальной политики</a:t>
            </a:r>
          </a:p>
        </p:txBody>
      </p:sp>
    </p:spTree>
    <p:extLst>
      <p:ext uri="{BB962C8B-B14F-4D97-AF65-F5344CB8AC3E}">
        <p14:creationId xmlns:p14="http://schemas.microsoft.com/office/powerpoint/2010/main" val="2745499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6;p15">
            <a:extLst>
              <a:ext uri="{FF2B5EF4-FFF2-40B4-BE49-F238E27FC236}">
                <a16:creationId xmlns:a16="http://schemas.microsoft.com/office/drawing/2014/main" id="{84582978-3289-46AD-AE81-140553008CDD}"/>
              </a:ext>
            </a:extLst>
          </p:cNvPr>
          <p:cNvSpPr txBox="1">
            <a:spLocks/>
          </p:cNvSpPr>
          <p:nvPr/>
        </p:nvSpPr>
        <p:spPr>
          <a:xfrm>
            <a:off x="712719" y="-21084"/>
            <a:ext cx="1074751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Физическая культура и спорт – 405 млн руб. (4,4 %) </a:t>
            </a:r>
            <a:endParaRPr lang="ru-RU" sz="3000" b="1" kern="0" dirty="0">
              <a:solidFill>
                <a:schemeClr val="tx1"/>
              </a:solidFill>
              <a:latin typeface="+mn-lt"/>
              <a:ea typeface="Roboto" panose="02000000000000000000" charset="0"/>
              <a:cs typeface="Arial" panose="020B0604020202020204" pitchFamily="34" charset="0"/>
            </a:endParaRP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ECB63E0-292B-4EC5-BCB9-54BBADBBFD17}"/>
              </a:ext>
            </a:extLst>
          </p:cNvPr>
          <p:cNvGrpSpPr/>
          <p:nvPr/>
        </p:nvGrpSpPr>
        <p:grpSpPr>
          <a:xfrm>
            <a:off x="161703" y="1404122"/>
            <a:ext cx="3252616" cy="4443400"/>
            <a:chOff x="1915794" y="1055369"/>
            <a:chExt cx="3261181" cy="5133395"/>
          </a:xfrm>
        </p:grpSpPr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A71DFD1E-065B-4271-B23C-EADF8719D1F3}"/>
                </a:ext>
              </a:extLst>
            </p:cNvPr>
            <p:cNvSpPr/>
            <p:nvPr/>
          </p:nvSpPr>
          <p:spPr>
            <a:xfrm>
              <a:off x="1915794" y="1769484"/>
              <a:ext cx="3261181" cy="4419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8" y="21600"/>
                  </a:moveTo>
                  <a:lnTo>
                    <a:pt x="2082" y="21600"/>
                  </a:lnTo>
                  <a:cubicBezTo>
                    <a:pt x="929" y="21600"/>
                    <a:pt x="0" y="21016"/>
                    <a:pt x="0" y="20291"/>
                  </a:cubicBezTo>
                  <a:lnTo>
                    <a:pt x="0" y="1309"/>
                  </a:lnTo>
                  <a:cubicBezTo>
                    <a:pt x="0" y="584"/>
                    <a:pt x="929" y="0"/>
                    <a:pt x="2082" y="0"/>
                  </a:cubicBezTo>
                  <a:lnTo>
                    <a:pt x="19518" y="0"/>
                  </a:lnTo>
                  <a:cubicBezTo>
                    <a:pt x="20671" y="0"/>
                    <a:pt x="21600" y="584"/>
                    <a:pt x="21600" y="1309"/>
                  </a:cubicBezTo>
                  <a:lnTo>
                    <a:pt x="21600" y="20291"/>
                  </a:lnTo>
                  <a:cubicBezTo>
                    <a:pt x="21600" y="21016"/>
                    <a:pt x="20671" y="21600"/>
                    <a:pt x="19518" y="21600"/>
                  </a:cubicBezTo>
                  <a:close/>
                </a:path>
              </a:pathLst>
            </a:custGeom>
            <a:solidFill>
              <a:srgbClr val="E4D1B6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50826403-BBAF-4A1B-8398-95855A93133D}"/>
                </a:ext>
              </a:extLst>
            </p:cNvPr>
            <p:cNvSpPr/>
            <p:nvPr/>
          </p:nvSpPr>
          <p:spPr>
            <a:xfrm>
              <a:off x="2254324" y="1055369"/>
              <a:ext cx="2579285" cy="258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1" extrusionOk="0">
                  <a:moveTo>
                    <a:pt x="19778" y="3204"/>
                  </a:moveTo>
                  <a:lnTo>
                    <a:pt x="2822" y="48"/>
                  </a:lnTo>
                  <a:cubicBezTo>
                    <a:pt x="1377" y="-223"/>
                    <a:pt x="0" y="701"/>
                    <a:pt x="0" y="1942"/>
                  </a:cubicBezTo>
                  <a:lnTo>
                    <a:pt x="0" y="19246"/>
                  </a:lnTo>
                  <a:cubicBezTo>
                    <a:pt x="0" y="20464"/>
                    <a:pt x="1323" y="21377"/>
                    <a:pt x="2754" y="21152"/>
                  </a:cubicBezTo>
                  <a:lnTo>
                    <a:pt x="13581" y="19449"/>
                  </a:lnTo>
                  <a:cubicBezTo>
                    <a:pt x="14593" y="19291"/>
                    <a:pt x="15619" y="19709"/>
                    <a:pt x="16092" y="20486"/>
                  </a:cubicBezTo>
                  <a:lnTo>
                    <a:pt x="16470" y="21118"/>
                  </a:lnTo>
                  <a:cubicBezTo>
                    <a:pt x="16578" y="21309"/>
                    <a:pt x="16902" y="21309"/>
                    <a:pt x="17023" y="21118"/>
                  </a:cubicBezTo>
                  <a:lnTo>
                    <a:pt x="17914" y="19618"/>
                  </a:lnTo>
                  <a:cubicBezTo>
                    <a:pt x="18265" y="19021"/>
                    <a:pt x="18940" y="18604"/>
                    <a:pt x="19710" y="18480"/>
                  </a:cubicBezTo>
                  <a:cubicBezTo>
                    <a:pt x="20803" y="18311"/>
                    <a:pt x="21600" y="17510"/>
                    <a:pt x="21600" y="16574"/>
                  </a:cubicBezTo>
                  <a:lnTo>
                    <a:pt x="21600" y="5087"/>
                  </a:lnTo>
                  <a:cubicBezTo>
                    <a:pt x="21587" y="4196"/>
                    <a:pt x="20844" y="3407"/>
                    <a:pt x="19778" y="3204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C9C19126-0A28-4180-B1F5-E1456797ECAC}"/>
                </a:ext>
              </a:extLst>
            </p:cNvPr>
            <p:cNvSpPr/>
            <p:nvPr/>
          </p:nvSpPr>
          <p:spPr>
            <a:xfrm>
              <a:off x="2351047" y="1165233"/>
              <a:ext cx="2371329" cy="237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3" extrusionOk="0">
                  <a:moveTo>
                    <a:pt x="19853" y="3227"/>
                  </a:moveTo>
                  <a:lnTo>
                    <a:pt x="2717" y="45"/>
                  </a:lnTo>
                  <a:cubicBezTo>
                    <a:pt x="1322" y="-212"/>
                    <a:pt x="0" y="669"/>
                    <a:pt x="0" y="1856"/>
                  </a:cubicBezTo>
                  <a:lnTo>
                    <a:pt x="0" y="19332"/>
                  </a:lnTo>
                  <a:cubicBezTo>
                    <a:pt x="0" y="20507"/>
                    <a:pt x="1277" y="21388"/>
                    <a:pt x="2658" y="21155"/>
                  </a:cubicBezTo>
                  <a:lnTo>
                    <a:pt x="19794" y="18353"/>
                  </a:lnTo>
                  <a:cubicBezTo>
                    <a:pt x="20836" y="18182"/>
                    <a:pt x="21600" y="17411"/>
                    <a:pt x="21600" y="16530"/>
                  </a:cubicBezTo>
                  <a:lnTo>
                    <a:pt x="21600" y="5038"/>
                  </a:lnTo>
                  <a:cubicBezTo>
                    <a:pt x="21600" y="4181"/>
                    <a:pt x="20880" y="3423"/>
                    <a:pt x="19853" y="322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: Shape 11">
              <a:extLst>
                <a:ext uri="{FF2B5EF4-FFF2-40B4-BE49-F238E27FC236}">
                  <a16:creationId xmlns:a16="http://schemas.microsoft.com/office/drawing/2014/main" id="{0A83E87D-BE40-4FE7-A7F9-926151C6A246}"/>
                </a:ext>
              </a:extLst>
            </p:cNvPr>
            <p:cNvSpPr/>
            <p:nvPr/>
          </p:nvSpPr>
          <p:spPr>
            <a:xfrm>
              <a:off x="1915794" y="1769484"/>
              <a:ext cx="437748" cy="1811413"/>
            </a:xfrm>
            <a:custGeom>
              <a:avLst/>
              <a:gdLst>
                <a:gd name="connsiteX0" fmla="*/ 247644 w 344865"/>
                <a:gd name="connsiteY0" fmla="*/ 0 h 1675158"/>
                <a:gd name="connsiteX1" fmla="*/ 266699 w 344865"/>
                <a:gd name="connsiteY1" fmla="*/ 0 h 1675158"/>
                <a:gd name="connsiteX2" fmla="*/ 266699 w 344865"/>
                <a:gd name="connsiteY2" fmla="*/ 1507753 h 1675158"/>
                <a:gd name="connsiteX3" fmla="*/ 313178 w 344865"/>
                <a:gd name="connsiteY3" fmla="*/ 1642674 h 1675158"/>
                <a:gd name="connsiteX4" fmla="*/ 344865 w 344865"/>
                <a:gd name="connsiteY4" fmla="*/ 1675158 h 1675158"/>
                <a:gd name="connsiteX5" fmla="*/ 0 w 344865"/>
                <a:gd name="connsiteY5" fmla="*/ 1462347 h 1675158"/>
                <a:gd name="connsiteX6" fmla="*/ 0 w 344865"/>
                <a:gd name="connsiteY6" fmla="*/ 247671 h 1675158"/>
                <a:gd name="connsiteX7" fmla="*/ 247644 w 344865"/>
                <a:gd name="connsiteY7" fmla="*/ 0 h 167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4865" h="1675158">
                  <a:moveTo>
                    <a:pt x="247644" y="0"/>
                  </a:moveTo>
                  <a:lnTo>
                    <a:pt x="266699" y="0"/>
                  </a:lnTo>
                  <a:lnTo>
                    <a:pt x="266699" y="1507753"/>
                  </a:lnTo>
                  <a:cubicBezTo>
                    <a:pt x="266699" y="1559208"/>
                    <a:pt x="284201" y="1605831"/>
                    <a:pt x="313178" y="1642674"/>
                  </a:cubicBezTo>
                  <a:lnTo>
                    <a:pt x="344865" y="1675158"/>
                  </a:lnTo>
                  <a:lnTo>
                    <a:pt x="0" y="1462347"/>
                  </a:lnTo>
                  <a:lnTo>
                    <a:pt x="0" y="247671"/>
                  </a:lnTo>
                  <a:cubicBezTo>
                    <a:pt x="0" y="110497"/>
                    <a:pt x="110500" y="0"/>
                    <a:pt x="247644" y="0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: Shape 12">
              <a:extLst>
                <a:ext uri="{FF2B5EF4-FFF2-40B4-BE49-F238E27FC236}">
                  <a16:creationId xmlns:a16="http://schemas.microsoft.com/office/drawing/2014/main" id="{4185D678-7625-4FC7-B8E5-D33C63BC61D9}"/>
                </a:ext>
              </a:extLst>
            </p:cNvPr>
            <p:cNvSpPr/>
            <p:nvPr/>
          </p:nvSpPr>
          <p:spPr>
            <a:xfrm>
              <a:off x="3839490" y="3420573"/>
              <a:ext cx="388846" cy="214312"/>
            </a:xfrm>
            <a:custGeom>
              <a:avLst/>
              <a:gdLst>
                <a:gd name="connsiteX0" fmla="*/ 99618 w 306339"/>
                <a:gd name="connsiteY0" fmla="*/ 2163 h 198191"/>
                <a:gd name="connsiteX1" fmla="*/ 265023 w 306339"/>
                <a:gd name="connsiteY1" fmla="*/ 120551 h 198191"/>
                <a:gd name="connsiteX2" fmla="*/ 300583 w 306339"/>
                <a:gd name="connsiteY2" fmla="*/ 191749 h 198191"/>
                <a:gd name="connsiteX3" fmla="*/ 306339 w 306339"/>
                <a:gd name="connsiteY3" fmla="*/ 198191 h 198191"/>
                <a:gd name="connsiteX4" fmla="*/ 0 w 306339"/>
                <a:gd name="connsiteY4" fmla="*/ 9153 h 198191"/>
                <a:gd name="connsiteX5" fmla="*/ 28802 w 306339"/>
                <a:gd name="connsiteY5" fmla="*/ 3728 h 198191"/>
                <a:gd name="connsiteX6" fmla="*/ 99618 w 306339"/>
                <a:gd name="connsiteY6" fmla="*/ 2163 h 19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339" h="198191">
                  <a:moveTo>
                    <a:pt x="99618" y="2163"/>
                  </a:moveTo>
                  <a:cubicBezTo>
                    <a:pt x="169015" y="12001"/>
                    <a:pt x="231650" y="54901"/>
                    <a:pt x="265023" y="120551"/>
                  </a:cubicBezTo>
                  <a:lnTo>
                    <a:pt x="300583" y="191749"/>
                  </a:lnTo>
                  <a:lnTo>
                    <a:pt x="306339" y="198191"/>
                  </a:lnTo>
                  <a:lnTo>
                    <a:pt x="0" y="9153"/>
                  </a:lnTo>
                  <a:lnTo>
                    <a:pt x="28802" y="3728"/>
                  </a:lnTo>
                  <a:cubicBezTo>
                    <a:pt x="52603" y="-722"/>
                    <a:pt x="76486" y="-1116"/>
                    <a:pt x="99618" y="2163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FDD926B-DDED-4502-A686-7149B79C05C7}"/>
              </a:ext>
            </a:extLst>
          </p:cNvPr>
          <p:cNvGrpSpPr/>
          <p:nvPr/>
        </p:nvGrpSpPr>
        <p:grpSpPr>
          <a:xfrm>
            <a:off x="4255740" y="1404178"/>
            <a:ext cx="3252616" cy="4485850"/>
            <a:chOff x="5591271" y="1055369"/>
            <a:chExt cx="3261181" cy="5182436"/>
          </a:xfrm>
        </p:grpSpPr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17C86CE3-2E79-4AC5-AA2F-69F6E60D11ED}"/>
                </a:ext>
              </a:extLst>
            </p:cNvPr>
            <p:cNvSpPr/>
            <p:nvPr/>
          </p:nvSpPr>
          <p:spPr>
            <a:xfrm>
              <a:off x="5591271" y="1769485"/>
              <a:ext cx="3261181" cy="4468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8" y="21600"/>
                  </a:moveTo>
                  <a:lnTo>
                    <a:pt x="2082" y="21600"/>
                  </a:lnTo>
                  <a:cubicBezTo>
                    <a:pt x="929" y="21600"/>
                    <a:pt x="0" y="21016"/>
                    <a:pt x="0" y="20291"/>
                  </a:cubicBezTo>
                  <a:lnTo>
                    <a:pt x="0" y="1309"/>
                  </a:lnTo>
                  <a:cubicBezTo>
                    <a:pt x="0" y="584"/>
                    <a:pt x="929" y="0"/>
                    <a:pt x="2082" y="0"/>
                  </a:cubicBezTo>
                  <a:lnTo>
                    <a:pt x="19518" y="0"/>
                  </a:lnTo>
                  <a:cubicBezTo>
                    <a:pt x="20671" y="0"/>
                    <a:pt x="21600" y="584"/>
                    <a:pt x="21600" y="1309"/>
                  </a:cubicBezTo>
                  <a:lnTo>
                    <a:pt x="21600" y="20291"/>
                  </a:lnTo>
                  <a:cubicBezTo>
                    <a:pt x="21600" y="21016"/>
                    <a:pt x="20671" y="21600"/>
                    <a:pt x="19518" y="21600"/>
                  </a:cubicBezTo>
                  <a:close/>
                </a:path>
              </a:pathLst>
            </a:custGeom>
            <a:solidFill>
              <a:srgbClr val="AD8141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5320EE5B-2D77-4BEC-98F0-137888E478F0}"/>
                </a:ext>
              </a:extLst>
            </p:cNvPr>
            <p:cNvSpPr/>
            <p:nvPr/>
          </p:nvSpPr>
          <p:spPr>
            <a:xfrm>
              <a:off x="5929800" y="1055369"/>
              <a:ext cx="2579285" cy="258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1" extrusionOk="0">
                  <a:moveTo>
                    <a:pt x="19778" y="3204"/>
                  </a:moveTo>
                  <a:lnTo>
                    <a:pt x="2822" y="48"/>
                  </a:lnTo>
                  <a:cubicBezTo>
                    <a:pt x="1377" y="-223"/>
                    <a:pt x="0" y="701"/>
                    <a:pt x="0" y="1942"/>
                  </a:cubicBezTo>
                  <a:lnTo>
                    <a:pt x="0" y="19246"/>
                  </a:lnTo>
                  <a:cubicBezTo>
                    <a:pt x="0" y="20464"/>
                    <a:pt x="1323" y="21377"/>
                    <a:pt x="2754" y="21152"/>
                  </a:cubicBezTo>
                  <a:lnTo>
                    <a:pt x="13581" y="19449"/>
                  </a:lnTo>
                  <a:cubicBezTo>
                    <a:pt x="14593" y="19291"/>
                    <a:pt x="15619" y="19709"/>
                    <a:pt x="16092" y="20486"/>
                  </a:cubicBezTo>
                  <a:lnTo>
                    <a:pt x="16470" y="21118"/>
                  </a:lnTo>
                  <a:cubicBezTo>
                    <a:pt x="16578" y="21309"/>
                    <a:pt x="16902" y="21309"/>
                    <a:pt x="17023" y="21118"/>
                  </a:cubicBezTo>
                  <a:lnTo>
                    <a:pt x="17914" y="19618"/>
                  </a:lnTo>
                  <a:cubicBezTo>
                    <a:pt x="18265" y="19021"/>
                    <a:pt x="18940" y="18604"/>
                    <a:pt x="19710" y="18480"/>
                  </a:cubicBezTo>
                  <a:cubicBezTo>
                    <a:pt x="20803" y="18311"/>
                    <a:pt x="21600" y="17510"/>
                    <a:pt x="21600" y="16574"/>
                  </a:cubicBezTo>
                  <a:lnTo>
                    <a:pt x="21600" y="5087"/>
                  </a:lnTo>
                  <a:cubicBezTo>
                    <a:pt x="21587" y="4196"/>
                    <a:pt x="20844" y="3407"/>
                    <a:pt x="19778" y="3204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Shape">
              <a:extLst>
                <a:ext uri="{FF2B5EF4-FFF2-40B4-BE49-F238E27FC236}">
                  <a16:creationId xmlns:a16="http://schemas.microsoft.com/office/drawing/2014/main" id="{E8DC4CEB-C895-474F-8B7A-480BA12BC6C2}"/>
                </a:ext>
              </a:extLst>
            </p:cNvPr>
            <p:cNvSpPr/>
            <p:nvPr/>
          </p:nvSpPr>
          <p:spPr>
            <a:xfrm>
              <a:off x="6026524" y="1165233"/>
              <a:ext cx="2371329" cy="237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3" extrusionOk="0">
                  <a:moveTo>
                    <a:pt x="19853" y="3227"/>
                  </a:moveTo>
                  <a:lnTo>
                    <a:pt x="2717" y="45"/>
                  </a:lnTo>
                  <a:cubicBezTo>
                    <a:pt x="1322" y="-212"/>
                    <a:pt x="0" y="669"/>
                    <a:pt x="0" y="1856"/>
                  </a:cubicBezTo>
                  <a:lnTo>
                    <a:pt x="0" y="19332"/>
                  </a:lnTo>
                  <a:cubicBezTo>
                    <a:pt x="0" y="20507"/>
                    <a:pt x="1277" y="21388"/>
                    <a:pt x="2658" y="21155"/>
                  </a:cubicBezTo>
                  <a:lnTo>
                    <a:pt x="19794" y="18353"/>
                  </a:lnTo>
                  <a:cubicBezTo>
                    <a:pt x="20836" y="18182"/>
                    <a:pt x="21600" y="17411"/>
                    <a:pt x="21600" y="16530"/>
                  </a:cubicBezTo>
                  <a:lnTo>
                    <a:pt x="21600" y="5038"/>
                  </a:lnTo>
                  <a:cubicBezTo>
                    <a:pt x="21600" y="4181"/>
                    <a:pt x="20880" y="3423"/>
                    <a:pt x="19853" y="322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: Shape 21">
              <a:extLst>
                <a:ext uri="{FF2B5EF4-FFF2-40B4-BE49-F238E27FC236}">
                  <a16:creationId xmlns:a16="http://schemas.microsoft.com/office/drawing/2014/main" id="{84822803-44B9-4ED4-93A0-7F1EC5D4CC04}"/>
                </a:ext>
              </a:extLst>
            </p:cNvPr>
            <p:cNvSpPr/>
            <p:nvPr/>
          </p:nvSpPr>
          <p:spPr>
            <a:xfrm>
              <a:off x="5591271" y="1769484"/>
              <a:ext cx="437748" cy="1811413"/>
            </a:xfrm>
            <a:custGeom>
              <a:avLst/>
              <a:gdLst>
                <a:gd name="connsiteX0" fmla="*/ 247644 w 344865"/>
                <a:gd name="connsiteY0" fmla="*/ 0 h 1675158"/>
                <a:gd name="connsiteX1" fmla="*/ 266699 w 344865"/>
                <a:gd name="connsiteY1" fmla="*/ 0 h 1675158"/>
                <a:gd name="connsiteX2" fmla="*/ 266699 w 344865"/>
                <a:gd name="connsiteY2" fmla="*/ 1507753 h 1675158"/>
                <a:gd name="connsiteX3" fmla="*/ 313178 w 344865"/>
                <a:gd name="connsiteY3" fmla="*/ 1642674 h 1675158"/>
                <a:gd name="connsiteX4" fmla="*/ 344865 w 344865"/>
                <a:gd name="connsiteY4" fmla="*/ 1675158 h 1675158"/>
                <a:gd name="connsiteX5" fmla="*/ 0 w 344865"/>
                <a:gd name="connsiteY5" fmla="*/ 1462347 h 1675158"/>
                <a:gd name="connsiteX6" fmla="*/ 0 w 344865"/>
                <a:gd name="connsiteY6" fmla="*/ 247671 h 1675158"/>
                <a:gd name="connsiteX7" fmla="*/ 247644 w 344865"/>
                <a:gd name="connsiteY7" fmla="*/ 0 h 167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4865" h="1675158">
                  <a:moveTo>
                    <a:pt x="247644" y="0"/>
                  </a:moveTo>
                  <a:lnTo>
                    <a:pt x="266699" y="0"/>
                  </a:lnTo>
                  <a:lnTo>
                    <a:pt x="266699" y="1507753"/>
                  </a:lnTo>
                  <a:cubicBezTo>
                    <a:pt x="266699" y="1559208"/>
                    <a:pt x="284201" y="1605831"/>
                    <a:pt x="313178" y="1642674"/>
                  </a:cubicBezTo>
                  <a:lnTo>
                    <a:pt x="344865" y="1675158"/>
                  </a:lnTo>
                  <a:lnTo>
                    <a:pt x="0" y="1462347"/>
                  </a:lnTo>
                  <a:lnTo>
                    <a:pt x="0" y="247671"/>
                  </a:lnTo>
                  <a:cubicBezTo>
                    <a:pt x="0" y="110497"/>
                    <a:pt x="110500" y="0"/>
                    <a:pt x="247644" y="0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: Shape 22">
              <a:extLst>
                <a:ext uri="{FF2B5EF4-FFF2-40B4-BE49-F238E27FC236}">
                  <a16:creationId xmlns:a16="http://schemas.microsoft.com/office/drawing/2014/main" id="{C4347597-5609-492F-8545-3BAEE63555E5}"/>
                </a:ext>
              </a:extLst>
            </p:cNvPr>
            <p:cNvSpPr/>
            <p:nvPr/>
          </p:nvSpPr>
          <p:spPr>
            <a:xfrm>
              <a:off x="7514967" y="3420573"/>
              <a:ext cx="388846" cy="214312"/>
            </a:xfrm>
            <a:custGeom>
              <a:avLst/>
              <a:gdLst>
                <a:gd name="connsiteX0" fmla="*/ 99618 w 306339"/>
                <a:gd name="connsiteY0" fmla="*/ 2163 h 198191"/>
                <a:gd name="connsiteX1" fmla="*/ 265023 w 306339"/>
                <a:gd name="connsiteY1" fmla="*/ 120551 h 198191"/>
                <a:gd name="connsiteX2" fmla="*/ 300583 w 306339"/>
                <a:gd name="connsiteY2" fmla="*/ 191749 h 198191"/>
                <a:gd name="connsiteX3" fmla="*/ 306339 w 306339"/>
                <a:gd name="connsiteY3" fmla="*/ 198191 h 198191"/>
                <a:gd name="connsiteX4" fmla="*/ 0 w 306339"/>
                <a:gd name="connsiteY4" fmla="*/ 9153 h 198191"/>
                <a:gd name="connsiteX5" fmla="*/ 28802 w 306339"/>
                <a:gd name="connsiteY5" fmla="*/ 3728 h 198191"/>
                <a:gd name="connsiteX6" fmla="*/ 99618 w 306339"/>
                <a:gd name="connsiteY6" fmla="*/ 2163 h 19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339" h="198191">
                  <a:moveTo>
                    <a:pt x="99618" y="2163"/>
                  </a:moveTo>
                  <a:cubicBezTo>
                    <a:pt x="169015" y="12001"/>
                    <a:pt x="231650" y="54901"/>
                    <a:pt x="265023" y="120551"/>
                  </a:cubicBezTo>
                  <a:lnTo>
                    <a:pt x="300583" y="191749"/>
                  </a:lnTo>
                  <a:lnTo>
                    <a:pt x="306339" y="198191"/>
                  </a:lnTo>
                  <a:lnTo>
                    <a:pt x="0" y="9153"/>
                  </a:lnTo>
                  <a:lnTo>
                    <a:pt x="28802" y="3728"/>
                  </a:lnTo>
                  <a:cubicBezTo>
                    <a:pt x="52603" y="-722"/>
                    <a:pt x="76486" y="-1116"/>
                    <a:pt x="99618" y="2163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B95BC78-B4E2-40ED-A7D5-06F50AF44E4D}"/>
              </a:ext>
            </a:extLst>
          </p:cNvPr>
          <p:cNvSpPr txBox="1"/>
          <p:nvPr/>
        </p:nvSpPr>
        <p:spPr>
          <a:xfrm>
            <a:off x="5062911" y="1900274"/>
            <a:ext cx="1850278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8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149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32B7ED-F776-42EA-AC14-BBDAD9FB4557}"/>
              </a:ext>
            </a:extLst>
          </p:cNvPr>
          <p:cNvSpPr txBox="1"/>
          <p:nvPr/>
        </p:nvSpPr>
        <p:spPr>
          <a:xfrm>
            <a:off x="4649691" y="3768056"/>
            <a:ext cx="267671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Спорт высших достижений</a:t>
            </a:r>
            <a:endParaRPr lang="ru-RU" sz="3600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41CCA6C-88B7-4F37-AB66-790106EF4905}"/>
              </a:ext>
            </a:extLst>
          </p:cNvPr>
          <p:cNvSpPr txBox="1"/>
          <p:nvPr/>
        </p:nvSpPr>
        <p:spPr>
          <a:xfrm>
            <a:off x="38922" y="3835103"/>
            <a:ext cx="3478882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Массовый спорт</a:t>
            </a:r>
            <a:endParaRPr lang="ru-RU" sz="3500" dirty="0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AE74012-5A89-4E1B-8F53-992DD4BBF8F7}"/>
              </a:ext>
            </a:extLst>
          </p:cNvPr>
          <p:cNvSpPr txBox="1"/>
          <p:nvPr/>
        </p:nvSpPr>
        <p:spPr>
          <a:xfrm>
            <a:off x="688742" y="1877597"/>
            <a:ext cx="2192254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4800" b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177</a:t>
            </a:r>
            <a:r>
              <a:rPr lang="ru-RU" sz="4000" b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млн руб.</a:t>
            </a:r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AE1898AF-9F15-4165-BCB5-57D9DE8AF1D3}"/>
              </a:ext>
            </a:extLst>
          </p:cNvPr>
          <p:cNvGrpSpPr/>
          <p:nvPr/>
        </p:nvGrpSpPr>
        <p:grpSpPr>
          <a:xfrm>
            <a:off x="8349777" y="1413965"/>
            <a:ext cx="3252616" cy="4485850"/>
            <a:chOff x="5591271" y="1055369"/>
            <a:chExt cx="3261181" cy="5182436"/>
          </a:xfrm>
        </p:grpSpPr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F446597C-3A33-4305-97E0-EBD62E07D850}"/>
                </a:ext>
              </a:extLst>
            </p:cNvPr>
            <p:cNvSpPr/>
            <p:nvPr/>
          </p:nvSpPr>
          <p:spPr>
            <a:xfrm>
              <a:off x="5591271" y="1769485"/>
              <a:ext cx="3261181" cy="4468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8" y="21600"/>
                  </a:moveTo>
                  <a:lnTo>
                    <a:pt x="2082" y="21600"/>
                  </a:lnTo>
                  <a:cubicBezTo>
                    <a:pt x="929" y="21600"/>
                    <a:pt x="0" y="21016"/>
                    <a:pt x="0" y="20291"/>
                  </a:cubicBezTo>
                  <a:lnTo>
                    <a:pt x="0" y="1309"/>
                  </a:lnTo>
                  <a:cubicBezTo>
                    <a:pt x="0" y="584"/>
                    <a:pt x="929" y="0"/>
                    <a:pt x="2082" y="0"/>
                  </a:cubicBezTo>
                  <a:lnTo>
                    <a:pt x="19518" y="0"/>
                  </a:lnTo>
                  <a:cubicBezTo>
                    <a:pt x="20671" y="0"/>
                    <a:pt x="21600" y="584"/>
                    <a:pt x="21600" y="1309"/>
                  </a:cubicBezTo>
                  <a:lnTo>
                    <a:pt x="21600" y="20291"/>
                  </a:lnTo>
                  <a:cubicBezTo>
                    <a:pt x="21600" y="21016"/>
                    <a:pt x="20671" y="21600"/>
                    <a:pt x="19518" y="21600"/>
                  </a:cubicBezTo>
                  <a:close/>
                </a:path>
              </a:pathLst>
            </a:custGeom>
            <a:solidFill>
              <a:srgbClr val="674D26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4ED2EE45-2818-4A0B-9755-CAFC3617FAB2}"/>
                </a:ext>
              </a:extLst>
            </p:cNvPr>
            <p:cNvSpPr/>
            <p:nvPr/>
          </p:nvSpPr>
          <p:spPr>
            <a:xfrm>
              <a:off x="5929800" y="1055369"/>
              <a:ext cx="2579285" cy="258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1" extrusionOk="0">
                  <a:moveTo>
                    <a:pt x="19778" y="3204"/>
                  </a:moveTo>
                  <a:lnTo>
                    <a:pt x="2822" y="48"/>
                  </a:lnTo>
                  <a:cubicBezTo>
                    <a:pt x="1377" y="-223"/>
                    <a:pt x="0" y="701"/>
                    <a:pt x="0" y="1942"/>
                  </a:cubicBezTo>
                  <a:lnTo>
                    <a:pt x="0" y="19246"/>
                  </a:lnTo>
                  <a:cubicBezTo>
                    <a:pt x="0" y="20464"/>
                    <a:pt x="1323" y="21377"/>
                    <a:pt x="2754" y="21152"/>
                  </a:cubicBezTo>
                  <a:lnTo>
                    <a:pt x="13581" y="19449"/>
                  </a:lnTo>
                  <a:cubicBezTo>
                    <a:pt x="14593" y="19291"/>
                    <a:pt x="15619" y="19709"/>
                    <a:pt x="16092" y="20486"/>
                  </a:cubicBezTo>
                  <a:lnTo>
                    <a:pt x="16470" y="21118"/>
                  </a:lnTo>
                  <a:cubicBezTo>
                    <a:pt x="16578" y="21309"/>
                    <a:pt x="16902" y="21309"/>
                    <a:pt x="17023" y="21118"/>
                  </a:cubicBezTo>
                  <a:lnTo>
                    <a:pt x="17914" y="19618"/>
                  </a:lnTo>
                  <a:cubicBezTo>
                    <a:pt x="18265" y="19021"/>
                    <a:pt x="18940" y="18604"/>
                    <a:pt x="19710" y="18480"/>
                  </a:cubicBezTo>
                  <a:cubicBezTo>
                    <a:pt x="20803" y="18311"/>
                    <a:pt x="21600" y="17510"/>
                    <a:pt x="21600" y="16574"/>
                  </a:cubicBezTo>
                  <a:lnTo>
                    <a:pt x="21600" y="5087"/>
                  </a:lnTo>
                  <a:cubicBezTo>
                    <a:pt x="21587" y="4196"/>
                    <a:pt x="20844" y="3407"/>
                    <a:pt x="19778" y="3204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Shape">
              <a:extLst>
                <a:ext uri="{FF2B5EF4-FFF2-40B4-BE49-F238E27FC236}">
                  <a16:creationId xmlns:a16="http://schemas.microsoft.com/office/drawing/2014/main" id="{ED9759CB-39F5-4ACB-B057-86EE9BB90D1A}"/>
                </a:ext>
              </a:extLst>
            </p:cNvPr>
            <p:cNvSpPr/>
            <p:nvPr/>
          </p:nvSpPr>
          <p:spPr>
            <a:xfrm>
              <a:off x="6026524" y="1165233"/>
              <a:ext cx="2371329" cy="237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3" extrusionOk="0">
                  <a:moveTo>
                    <a:pt x="19853" y="3227"/>
                  </a:moveTo>
                  <a:lnTo>
                    <a:pt x="2717" y="45"/>
                  </a:lnTo>
                  <a:cubicBezTo>
                    <a:pt x="1322" y="-212"/>
                    <a:pt x="0" y="669"/>
                    <a:pt x="0" y="1856"/>
                  </a:cubicBezTo>
                  <a:lnTo>
                    <a:pt x="0" y="19332"/>
                  </a:lnTo>
                  <a:cubicBezTo>
                    <a:pt x="0" y="20507"/>
                    <a:pt x="1277" y="21388"/>
                    <a:pt x="2658" y="21155"/>
                  </a:cubicBezTo>
                  <a:lnTo>
                    <a:pt x="19794" y="18353"/>
                  </a:lnTo>
                  <a:cubicBezTo>
                    <a:pt x="20836" y="18182"/>
                    <a:pt x="21600" y="17411"/>
                    <a:pt x="21600" y="16530"/>
                  </a:cubicBezTo>
                  <a:lnTo>
                    <a:pt x="21600" y="5038"/>
                  </a:lnTo>
                  <a:cubicBezTo>
                    <a:pt x="21600" y="4181"/>
                    <a:pt x="20880" y="3423"/>
                    <a:pt x="19853" y="322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: Shape 21">
              <a:extLst>
                <a:ext uri="{FF2B5EF4-FFF2-40B4-BE49-F238E27FC236}">
                  <a16:creationId xmlns:a16="http://schemas.microsoft.com/office/drawing/2014/main" id="{66C4DC05-3824-4684-B131-0E84945043FC}"/>
                </a:ext>
              </a:extLst>
            </p:cNvPr>
            <p:cNvSpPr/>
            <p:nvPr/>
          </p:nvSpPr>
          <p:spPr>
            <a:xfrm>
              <a:off x="5591271" y="1769484"/>
              <a:ext cx="437748" cy="1811413"/>
            </a:xfrm>
            <a:custGeom>
              <a:avLst/>
              <a:gdLst>
                <a:gd name="connsiteX0" fmla="*/ 247644 w 344865"/>
                <a:gd name="connsiteY0" fmla="*/ 0 h 1675158"/>
                <a:gd name="connsiteX1" fmla="*/ 266699 w 344865"/>
                <a:gd name="connsiteY1" fmla="*/ 0 h 1675158"/>
                <a:gd name="connsiteX2" fmla="*/ 266699 w 344865"/>
                <a:gd name="connsiteY2" fmla="*/ 1507753 h 1675158"/>
                <a:gd name="connsiteX3" fmla="*/ 313178 w 344865"/>
                <a:gd name="connsiteY3" fmla="*/ 1642674 h 1675158"/>
                <a:gd name="connsiteX4" fmla="*/ 344865 w 344865"/>
                <a:gd name="connsiteY4" fmla="*/ 1675158 h 1675158"/>
                <a:gd name="connsiteX5" fmla="*/ 0 w 344865"/>
                <a:gd name="connsiteY5" fmla="*/ 1462347 h 1675158"/>
                <a:gd name="connsiteX6" fmla="*/ 0 w 344865"/>
                <a:gd name="connsiteY6" fmla="*/ 247671 h 1675158"/>
                <a:gd name="connsiteX7" fmla="*/ 247644 w 344865"/>
                <a:gd name="connsiteY7" fmla="*/ 0 h 167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4865" h="1675158">
                  <a:moveTo>
                    <a:pt x="247644" y="0"/>
                  </a:moveTo>
                  <a:lnTo>
                    <a:pt x="266699" y="0"/>
                  </a:lnTo>
                  <a:lnTo>
                    <a:pt x="266699" y="1507753"/>
                  </a:lnTo>
                  <a:cubicBezTo>
                    <a:pt x="266699" y="1559208"/>
                    <a:pt x="284201" y="1605831"/>
                    <a:pt x="313178" y="1642674"/>
                  </a:cubicBezTo>
                  <a:lnTo>
                    <a:pt x="344865" y="1675158"/>
                  </a:lnTo>
                  <a:lnTo>
                    <a:pt x="0" y="1462347"/>
                  </a:lnTo>
                  <a:lnTo>
                    <a:pt x="0" y="247671"/>
                  </a:lnTo>
                  <a:cubicBezTo>
                    <a:pt x="0" y="110497"/>
                    <a:pt x="110500" y="0"/>
                    <a:pt x="247644" y="0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: Shape 22">
              <a:extLst>
                <a:ext uri="{FF2B5EF4-FFF2-40B4-BE49-F238E27FC236}">
                  <a16:creationId xmlns:a16="http://schemas.microsoft.com/office/drawing/2014/main" id="{5AFC452F-8409-4EFC-9AB2-3C4FC181E023}"/>
                </a:ext>
              </a:extLst>
            </p:cNvPr>
            <p:cNvSpPr/>
            <p:nvPr/>
          </p:nvSpPr>
          <p:spPr>
            <a:xfrm>
              <a:off x="7514967" y="3420573"/>
              <a:ext cx="388846" cy="214312"/>
            </a:xfrm>
            <a:custGeom>
              <a:avLst/>
              <a:gdLst>
                <a:gd name="connsiteX0" fmla="*/ 99618 w 306339"/>
                <a:gd name="connsiteY0" fmla="*/ 2163 h 198191"/>
                <a:gd name="connsiteX1" fmla="*/ 265023 w 306339"/>
                <a:gd name="connsiteY1" fmla="*/ 120551 h 198191"/>
                <a:gd name="connsiteX2" fmla="*/ 300583 w 306339"/>
                <a:gd name="connsiteY2" fmla="*/ 191749 h 198191"/>
                <a:gd name="connsiteX3" fmla="*/ 306339 w 306339"/>
                <a:gd name="connsiteY3" fmla="*/ 198191 h 198191"/>
                <a:gd name="connsiteX4" fmla="*/ 0 w 306339"/>
                <a:gd name="connsiteY4" fmla="*/ 9153 h 198191"/>
                <a:gd name="connsiteX5" fmla="*/ 28802 w 306339"/>
                <a:gd name="connsiteY5" fmla="*/ 3728 h 198191"/>
                <a:gd name="connsiteX6" fmla="*/ 99618 w 306339"/>
                <a:gd name="connsiteY6" fmla="*/ 2163 h 19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339" h="198191">
                  <a:moveTo>
                    <a:pt x="99618" y="2163"/>
                  </a:moveTo>
                  <a:cubicBezTo>
                    <a:pt x="169015" y="12001"/>
                    <a:pt x="231650" y="54901"/>
                    <a:pt x="265023" y="120551"/>
                  </a:cubicBezTo>
                  <a:lnTo>
                    <a:pt x="300583" y="191749"/>
                  </a:lnTo>
                  <a:lnTo>
                    <a:pt x="306339" y="198191"/>
                  </a:lnTo>
                  <a:lnTo>
                    <a:pt x="0" y="9153"/>
                  </a:lnTo>
                  <a:lnTo>
                    <a:pt x="28802" y="3728"/>
                  </a:lnTo>
                  <a:cubicBezTo>
                    <a:pt x="52603" y="-722"/>
                    <a:pt x="76486" y="-1116"/>
                    <a:pt x="99618" y="2163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EC986129-8F55-4EFA-A9F6-53533FE295AA}"/>
              </a:ext>
            </a:extLst>
          </p:cNvPr>
          <p:cNvSpPr txBox="1"/>
          <p:nvPr/>
        </p:nvSpPr>
        <p:spPr>
          <a:xfrm>
            <a:off x="9048533" y="1919486"/>
            <a:ext cx="1850278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8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79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240D030-A958-4C39-88D2-D59061BEB7D2}"/>
              </a:ext>
            </a:extLst>
          </p:cNvPr>
          <p:cNvSpPr txBox="1"/>
          <p:nvPr/>
        </p:nvSpPr>
        <p:spPr>
          <a:xfrm>
            <a:off x="8661462" y="3724304"/>
            <a:ext cx="2676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Физическая</a:t>
            </a:r>
            <a:r>
              <a:rPr lang="ru-RU" sz="3600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культура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5F9B68-5591-49F5-A78F-F0BEA1A8F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07" y="6015560"/>
            <a:ext cx="713612" cy="7136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36FCEB-1B6A-4891-8F22-C4F005365DC7}"/>
              </a:ext>
            </a:extLst>
          </p:cNvPr>
          <p:cNvSpPr txBox="1"/>
          <p:nvPr/>
        </p:nvSpPr>
        <p:spPr>
          <a:xfrm>
            <a:off x="1295519" y="6124332"/>
            <a:ext cx="11347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/>
              <a:t>Стерлитамак-</a:t>
            </a:r>
          </a:p>
          <a:p>
            <a:pPr algn="just"/>
            <a:r>
              <a:rPr lang="ru-RU" sz="1300" dirty="0"/>
              <a:t>Арена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78D1AF-F8B6-4313-8596-A72358BCB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015" y="6025843"/>
            <a:ext cx="713612" cy="71361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3A7574C0-6341-4DB6-8B16-0E0F1655E933}"/>
              </a:ext>
            </a:extLst>
          </p:cNvPr>
          <p:cNvSpPr txBox="1"/>
          <p:nvPr/>
        </p:nvSpPr>
        <p:spPr>
          <a:xfrm>
            <a:off x="4201492" y="6034245"/>
            <a:ext cx="157298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/>
              <a:t>Школа Олимпийского резерва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F29911-4570-457E-804C-956A727C9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589" y="6054491"/>
            <a:ext cx="661010" cy="6610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786F22-215C-4EFD-91B2-6C450E2AE2C5}"/>
              </a:ext>
            </a:extLst>
          </p:cNvPr>
          <p:cNvSpPr txBox="1"/>
          <p:nvPr/>
        </p:nvSpPr>
        <p:spPr>
          <a:xfrm>
            <a:off x="6997651" y="6238802"/>
            <a:ext cx="123106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/>
              <a:t>Школа борьбы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D41A66-6CBB-4FB2-9C2B-1D34BA03A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3301" y="6068161"/>
            <a:ext cx="661011" cy="6610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2B09E6-A8F5-4B05-8E31-C531F9C734F2}"/>
              </a:ext>
            </a:extLst>
          </p:cNvPr>
          <p:cNvSpPr txBox="1"/>
          <p:nvPr/>
        </p:nvSpPr>
        <p:spPr>
          <a:xfrm>
            <a:off x="9822468" y="6185887"/>
            <a:ext cx="2061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</a:t>
            </a:r>
            <a:r>
              <a:rPr lang="ru-RU" sz="1300" dirty="0"/>
              <a:t>Спортивная школа №3» </a:t>
            </a:r>
          </a:p>
        </p:txBody>
      </p:sp>
    </p:spTree>
    <p:extLst>
      <p:ext uri="{BB962C8B-B14F-4D97-AF65-F5344CB8AC3E}">
        <p14:creationId xmlns:p14="http://schemas.microsoft.com/office/powerpoint/2010/main" val="4234232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8" grpId="0"/>
      <p:bldP spid="49" grpId="0"/>
      <p:bldP spid="50" grpId="0"/>
      <p:bldP spid="51" grpId="0"/>
      <p:bldP spid="58" grpId="0"/>
      <p:bldP spid="5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B8874D1F-D5D8-4346-BAB8-FE3C8B1262A3}"/>
              </a:ext>
            </a:extLst>
          </p:cNvPr>
          <p:cNvSpPr txBox="1">
            <a:spLocks/>
          </p:cNvSpPr>
          <p:nvPr/>
        </p:nvSpPr>
        <p:spPr>
          <a:xfrm>
            <a:off x="400050" y="422368"/>
            <a:ext cx="11753850" cy="4907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30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Муниципальные программы городского округа </a:t>
            </a:r>
            <a:br>
              <a:rPr lang="ru-RU" sz="30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30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город Стерлитамак Республики Башкортостан, млн руб.</a:t>
            </a:r>
          </a:p>
        </p:txBody>
      </p:sp>
      <p:graphicFrame>
        <p:nvGraphicFramePr>
          <p:cNvPr id="29" name="Таблица 28">
            <a:extLst>
              <a:ext uri="{FF2B5EF4-FFF2-40B4-BE49-F238E27FC236}">
                <a16:creationId xmlns:a16="http://schemas.microsoft.com/office/drawing/2014/main" id="{1F1F00AC-3F3E-4475-B585-64BF06F841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234853"/>
              </p:ext>
            </p:extLst>
          </p:nvPr>
        </p:nvGraphicFramePr>
        <p:xfrm>
          <a:off x="533401" y="913165"/>
          <a:ext cx="11077575" cy="5964653"/>
        </p:xfrm>
        <a:graphic>
          <a:graphicData uri="http://schemas.openxmlformats.org/drawingml/2006/table">
            <a:tbl>
              <a:tblPr/>
              <a:tblGrid>
                <a:gridCol w="6657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543">
                  <a:extLst>
                    <a:ext uri="{9D8B030D-6E8A-4147-A177-3AD203B41FA5}">
                      <a16:colId xmlns:a16="http://schemas.microsoft.com/office/drawing/2014/main" val="419707178"/>
                    </a:ext>
                  </a:extLst>
                </a:gridCol>
                <a:gridCol w="981516">
                  <a:extLst>
                    <a:ext uri="{9D8B030D-6E8A-4147-A177-3AD203B41FA5}">
                      <a16:colId xmlns:a16="http://schemas.microsoft.com/office/drawing/2014/main" val="1812493417"/>
                    </a:ext>
                  </a:extLst>
                </a:gridCol>
                <a:gridCol w="793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6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9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2023 (отчет)</a:t>
                      </a: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2024 </a:t>
                      </a:r>
                    </a:p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(утв. план)</a:t>
                      </a: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ВСЕГО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7 912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8 009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9 165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9 451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9 820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i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Развитие строительного комплекса и архитектуры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i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Обеспечение жильем молодых семей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i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Развитие системы образования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4 779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5 277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6 129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5 947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6 155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i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Сохранение и развитие культуры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i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Развитие физической культуры и спорта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i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Развитие молодежной политики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2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i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Снижение рисков и смягчение последствий чрезвычайных ситуаций природного и техногенного характера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i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Развитие транспортной инфраструктуры и обеспечение безопасности дорожного движения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i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Управление муниципальными финансами и муниципальным долгом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i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Развитие и поддержка малого и среднего предпринимательства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95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i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Противодействие злоупотреблению наркотикам и их незаконному обороту, профилактика заболеваемости</a:t>
                      </a:r>
                    </a:p>
                    <a:p>
                      <a:pPr algn="l" fontAlgn="b"/>
                      <a:r>
                        <a:rPr lang="ru-RU" sz="1000" i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наркологическими</a:t>
                      </a:r>
                      <a:r>
                        <a:rPr lang="ru-RU" sz="1000" i="1" u="none" strike="noStrik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расстройствами и бытовыми отравлениями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i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Формирование современной городской среды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i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Реализация проектов по комплексному благоустройству дворовых территорий «Башкирские дворики»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i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Обеспечение общественной безопасности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04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58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i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Профилактика терроризма и экстремизма,</a:t>
                      </a:r>
                      <a:r>
                        <a:rPr lang="ru-RU" sz="1000" i="1" u="none" strike="noStrik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минимизация и (или) ликвидация последствий проявления терроризма и экстремизма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883741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Развитие</a:t>
                      </a:r>
                      <a:r>
                        <a:rPr lang="ru-RU" sz="1000" b="0" i="1" u="none" strike="noStrike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архивного дела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i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Благоустройство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182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Комплексное развитие систем коммунальной инфраструктуры</a:t>
                      </a: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12985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58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i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Развитие муниципальной службы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851566"/>
                  </a:ext>
                </a:extLst>
              </a:tr>
              <a:tr h="326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Создание благоприятных условий в целях привлечения медицинских работников для работы в государственных медицинских учреждениях</a:t>
                      </a: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704775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Поддержка социально-ориентированных некоммерческих организаций</a:t>
                      </a: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714975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Профилактика и борьба с употреблением</a:t>
                      </a:r>
                      <a:r>
                        <a:rPr lang="ru-RU" sz="1000" b="0" i="1" u="none" strike="noStrike" baseline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алкогольной продукции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848877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i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Профилактика правонарушений, преступлений несовершеннолетних и обеспечение правопорядка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Здоровый муниципалитет</a:t>
                      </a: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958533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Реализация государственной национальной политики</a:t>
                      </a: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46381"/>
                  </a:ext>
                </a:extLst>
              </a:tr>
              <a:tr h="19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ru-RU" sz="1000" i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 Непрограммные расходы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DECA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425F203-8958-40AE-AC1E-09628846FE23}"/>
              </a:ext>
            </a:extLst>
          </p:cNvPr>
          <p:cNvSpPr/>
          <p:nvPr/>
        </p:nvSpPr>
        <p:spPr>
          <a:xfrm>
            <a:off x="9286875" y="913165"/>
            <a:ext cx="819149" cy="5944835"/>
          </a:xfrm>
          <a:prstGeom prst="rect">
            <a:avLst/>
          </a:prstGeom>
          <a:solidFill>
            <a:srgbClr val="8262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5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871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F11259FC-CC55-41D2-9662-CD40134DD8A2}"/>
              </a:ext>
            </a:extLst>
          </p:cNvPr>
          <p:cNvSpPr txBox="1">
            <a:spLocks/>
          </p:cNvSpPr>
          <p:nvPr/>
        </p:nvSpPr>
        <p:spPr>
          <a:xfrm>
            <a:off x="386947" y="87920"/>
            <a:ext cx="11328804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2600" b="1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Динамика расходов бюджета городского округа город Стерлитамак </a:t>
            </a:r>
            <a:br>
              <a:rPr lang="ru-RU" sz="2600" b="1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600" b="1" kern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Республики Башкортостан на 2025 год и плановый период 2026 и 2027 годы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0E9F398-E40B-47F0-ABF0-CB7E757DE124}"/>
              </a:ext>
            </a:extLst>
          </p:cNvPr>
          <p:cNvGrpSpPr/>
          <p:nvPr/>
        </p:nvGrpSpPr>
        <p:grpSpPr>
          <a:xfrm>
            <a:off x="677528" y="3483326"/>
            <a:ext cx="2046622" cy="2089863"/>
            <a:chOff x="705707" y="2252867"/>
            <a:chExt cx="2156764" cy="3606097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858B6166-5767-4468-9358-3627B66DED6B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DBB28273-6D69-4CA7-9399-09FF458ACA2F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83623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6B7CA9D9-0175-4623-BD92-13C66AA3FD6C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83623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A93FD8A3-08B4-44B6-A2CD-440A06CEAEBA}"/>
                </a:ext>
              </a:extLst>
            </p:cNvPr>
            <p:cNvGrpSpPr/>
            <p:nvPr/>
          </p:nvGrpSpPr>
          <p:grpSpPr>
            <a:xfrm>
              <a:off x="705707" y="4108174"/>
              <a:ext cx="2156764" cy="1750790"/>
              <a:chOff x="2632034" y="2436079"/>
              <a:chExt cx="857748" cy="3291366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5EB602B6-AB36-4BF6-9D9C-BE2D2C4C87E4}"/>
                  </a:ext>
                </a:extLst>
              </p:cNvPr>
              <p:cNvSpPr/>
              <p:nvPr/>
            </p:nvSpPr>
            <p:spPr bwMode="auto">
              <a:xfrm>
                <a:off x="2632034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D4B78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D3F1CA40-B084-4CF3-90DC-91BB03815912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D4B78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FA44C9F-20A4-4ECC-8D6F-A9FAC63AB853}"/>
              </a:ext>
            </a:extLst>
          </p:cNvPr>
          <p:cNvGrpSpPr/>
          <p:nvPr/>
        </p:nvGrpSpPr>
        <p:grpSpPr>
          <a:xfrm>
            <a:off x="3252587" y="2888630"/>
            <a:ext cx="2355609" cy="2692679"/>
            <a:chOff x="705707" y="2252867"/>
            <a:chExt cx="2156764" cy="3606097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BF683D2D-AF10-48C0-9AE6-5AB9AA5D1BA9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C64BF3F0-3405-4CCC-88A1-5739538D5556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83623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126B7B1A-DFF3-4BB8-BD75-4A218EDBC603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83623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2A20CA09-3140-48B6-BA96-C750A6616C58}"/>
                </a:ext>
              </a:extLst>
            </p:cNvPr>
            <p:cNvGrpSpPr/>
            <p:nvPr/>
          </p:nvGrpSpPr>
          <p:grpSpPr>
            <a:xfrm>
              <a:off x="705707" y="4108174"/>
              <a:ext cx="2156764" cy="1750790"/>
              <a:chOff x="2632034" y="2436079"/>
              <a:chExt cx="857748" cy="3291366"/>
            </a:xfrm>
          </p:grpSpPr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D0BCADF0-3D78-4338-943F-1275FC0E5FA1}"/>
                  </a:ext>
                </a:extLst>
              </p:cNvPr>
              <p:cNvSpPr/>
              <p:nvPr/>
            </p:nvSpPr>
            <p:spPr bwMode="auto">
              <a:xfrm>
                <a:off x="2632034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D4B78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245025D3-7849-4D9F-A459-49960FC11DD3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D4B78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DCF0037-D87C-4D7C-8C06-0F0907A6E86B}"/>
              </a:ext>
            </a:extLst>
          </p:cNvPr>
          <p:cNvGrpSpPr/>
          <p:nvPr/>
        </p:nvGrpSpPr>
        <p:grpSpPr>
          <a:xfrm>
            <a:off x="6185187" y="2563606"/>
            <a:ext cx="2282134" cy="3005139"/>
            <a:chOff x="705707" y="2252867"/>
            <a:chExt cx="2156764" cy="3606097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B60DA28C-BF58-44A9-85B2-F09221C8980F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id="{0081799C-DB43-4D53-8E0B-9A90D5929EDD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83623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9">
                <a:extLst>
                  <a:ext uri="{FF2B5EF4-FFF2-40B4-BE49-F238E27FC236}">
                    <a16:creationId xmlns:a16="http://schemas.microsoft.com/office/drawing/2014/main" id="{A601FAA0-48C5-4A59-841E-101C1A3EFE2C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83623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D6016F9B-E2E8-4131-9480-08E23B59B7A7}"/>
                </a:ext>
              </a:extLst>
            </p:cNvPr>
            <p:cNvGrpSpPr/>
            <p:nvPr/>
          </p:nvGrpSpPr>
          <p:grpSpPr>
            <a:xfrm>
              <a:off x="705707" y="4108174"/>
              <a:ext cx="2156764" cy="1750790"/>
              <a:chOff x="2632034" y="2436079"/>
              <a:chExt cx="857748" cy="3291366"/>
            </a:xfrm>
          </p:grpSpPr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79CC9516-5427-4AD1-966C-993ED6CBEFA2}"/>
                  </a:ext>
                </a:extLst>
              </p:cNvPr>
              <p:cNvSpPr/>
              <p:nvPr/>
            </p:nvSpPr>
            <p:spPr bwMode="auto">
              <a:xfrm>
                <a:off x="2632034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D4B78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F07DC20D-1B85-4BE5-90F3-3449D0AAB4EB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D4B78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C7AA5D9-6289-476B-B66E-8813D5E3DB8F}"/>
              </a:ext>
            </a:extLst>
          </p:cNvPr>
          <p:cNvGrpSpPr/>
          <p:nvPr/>
        </p:nvGrpSpPr>
        <p:grpSpPr>
          <a:xfrm>
            <a:off x="9225554" y="1885950"/>
            <a:ext cx="2288917" cy="3693218"/>
            <a:chOff x="704636" y="2252867"/>
            <a:chExt cx="2157835" cy="3606097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04603F55-8432-40DC-9911-1D8AD873177B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3C29DCEB-EB65-416D-9B0B-23FDE2F39B1D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83623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4" name="Freeform 9">
                <a:extLst>
                  <a:ext uri="{FF2B5EF4-FFF2-40B4-BE49-F238E27FC236}">
                    <a16:creationId xmlns:a16="http://schemas.microsoft.com/office/drawing/2014/main" id="{ACAEB24F-26CD-45F6-9CA5-1D39A1D69783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83623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3BE4B369-D121-4648-BB50-4A579C1C815A}"/>
                </a:ext>
              </a:extLst>
            </p:cNvPr>
            <p:cNvGrpSpPr/>
            <p:nvPr/>
          </p:nvGrpSpPr>
          <p:grpSpPr>
            <a:xfrm>
              <a:off x="704636" y="4108174"/>
              <a:ext cx="2157835" cy="1750790"/>
              <a:chOff x="2631608" y="2436079"/>
              <a:chExt cx="858174" cy="3291366"/>
            </a:xfrm>
          </p:grpSpPr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A1459229-702B-4754-B8D6-9CCABAB9BC34}"/>
                  </a:ext>
                </a:extLst>
              </p:cNvPr>
              <p:cNvSpPr/>
              <p:nvPr/>
            </p:nvSpPr>
            <p:spPr bwMode="auto">
              <a:xfrm>
                <a:off x="2631608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D4B78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id="{4049DC65-B637-4695-9190-4F541B192944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D4B78C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8FD87A0-D4B8-4BF2-83C0-FA78CCCAAC89}"/>
              </a:ext>
            </a:extLst>
          </p:cNvPr>
          <p:cNvSpPr txBox="1"/>
          <p:nvPr/>
        </p:nvSpPr>
        <p:spPr>
          <a:xfrm>
            <a:off x="916575" y="5670797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Arial" panose="020B0604020202020204" pitchFamily="34" charset="0"/>
              </a:rPr>
              <a:t>2024</a:t>
            </a:r>
            <a:r>
              <a:rPr lang="ru-RU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Arial" panose="020B0604020202020204" pitchFamily="34" charset="0"/>
              </a:rPr>
              <a:t> г.</a:t>
            </a:r>
            <a:endParaRPr lang="ru-RU" sz="1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B2C50C-1FB9-4C3E-8098-6154F752821A}"/>
              </a:ext>
            </a:extLst>
          </p:cNvPr>
          <p:cNvSpPr txBox="1"/>
          <p:nvPr/>
        </p:nvSpPr>
        <p:spPr>
          <a:xfrm>
            <a:off x="3869646" y="5670797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Arial" panose="020B0604020202020204" pitchFamily="34" charset="0"/>
              </a:rPr>
              <a:t>2025</a:t>
            </a:r>
            <a:r>
              <a:rPr lang="ru-RU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Arial" panose="020B0604020202020204" pitchFamily="34" charset="0"/>
              </a:rPr>
              <a:t> г.</a:t>
            </a:r>
            <a:endParaRPr lang="ru-RU" sz="1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8AB955-4EC8-4673-8B58-E0B7F5A6149B}"/>
              </a:ext>
            </a:extLst>
          </p:cNvPr>
          <p:cNvSpPr txBox="1"/>
          <p:nvPr/>
        </p:nvSpPr>
        <p:spPr>
          <a:xfrm>
            <a:off x="6802244" y="5661995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Arial" panose="020B0604020202020204" pitchFamily="34" charset="0"/>
              </a:rPr>
              <a:t>2026</a:t>
            </a:r>
            <a:r>
              <a:rPr lang="ru-RU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Arial" panose="020B0604020202020204" pitchFamily="34" charset="0"/>
              </a:rPr>
              <a:t> г.</a:t>
            </a:r>
            <a:endParaRPr lang="ru-RU" sz="1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0FC8F8E-861D-41F7-83AD-342A227BA957}"/>
              </a:ext>
            </a:extLst>
          </p:cNvPr>
          <p:cNvSpPr txBox="1"/>
          <p:nvPr/>
        </p:nvSpPr>
        <p:spPr>
          <a:xfrm>
            <a:off x="9847149" y="5684915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Arial" panose="020B0604020202020204" pitchFamily="34" charset="0"/>
              </a:rPr>
              <a:t>2027</a:t>
            </a:r>
            <a:r>
              <a:rPr lang="ru-RU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Arial" panose="020B0604020202020204" pitchFamily="34" charset="0"/>
              </a:rPr>
              <a:t> г.</a:t>
            </a:r>
            <a:endParaRPr lang="ru-RU" sz="10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A0DA20-6B00-437B-AD52-15A750027D67}"/>
              </a:ext>
            </a:extLst>
          </p:cNvPr>
          <p:cNvSpPr txBox="1"/>
          <p:nvPr/>
        </p:nvSpPr>
        <p:spPr>
          <a:xfrm>
            <a:off x="10858560" y="922532"/>
            <a:ext cx="9464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7F2333-0437-4418-B588-27F25C0904EC}"/>
              </a:ext>
            </a:extLst>
          </p:cNvPr>
          <p:cNvSpPr txBox="1"/>
          <p:nvPr/>
        </p:nvSpPr>
        <p:spPr>
          <a:xfrm>
            <a:off x="612766" y="3787407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Arial" panose="020B0604020202020204" pitchFamily="34" charset="0"/>
              </a:rPr>
              <a:t>4 892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827490-2395-4726-A09B-CB36D695637B}"/>
              </a:ext>
            </a:extLst>
          </p:cNvPr>
          <p:cNvSpPr txBox="1"/>
          <p:nvPr/>
        </p:nvSpPr>
        <p:spPr>
          <a:xfrm>
            <a:off x="3278608" y="3396469"/>
            <a:ext cx="1432066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Arial" panose="020B0604020202020204" pitchFamily="34" charset="0"/>
              </a:rPr>
              <a:t>5 623</a:t>
            </a:r>
          </a:p>
          <a:p>
            <a:pPr>
              <a:lnSpc>
                <a:spcPct val="90000"/>
              </a:lnSpc>
            </a:pPr>
            <a:endParaRPr lang="ru-RU" sz="3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5BE40B-D208-4F05-AAA2-FAF9303D7B1C}"/>
              </a:ext>
            </a:extLst>
          </p:cNvPr>
          <p:cNvSpPr txBox="1"/>
          <p:nvPr/>
        </p:nvSpPr>
        <p:spPr>
          <a:xfrm>
            <a:off x="6193464" y="3112740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Arial" panose="020B0604020202020204" pitchFamily="34" charset="0"/>
              </a:rPr>
              <a:t>5 937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EF2577-C511-4BC5-A694-B949C0C41526}"/>
              </a:ext>
            </a:extLst>
          </p:cNvPr>
          <p:cNvSpPr txBox="1"/>
          <p:nvPr/>
        </p:nvSpPr>
        <p:spPr>
          <a:xfrm>
            <a:off x="9249420" y="2568131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Arial" panose="020B0604020202020204" pitchFamily="34" charset="0"/>
              </a:rPr>
              <a:t>6 189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2E0F8A-81FD-4691-A096-D7C65B20CCA9}"/>
              </a:ext>
            </a:extLst>
          </p:cNvPr>
          <p:cNvSpPr txBox="1"/>
          <p:nvPr/>
        </p:nvSpPr>
        <p:spPr>
          <a:xfrm>
            <a:off x="588600" y="2703102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ea typeface="Roboto" panose="02000000000000000000" charset="0"/>
                <a:cs typeface="Arial" panose="020B0604020202020204" pitchFamily="34" charset="0"/>
              </a:rPr>
              <a:t>7 913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89AAEC-3D6C-4B52-885F-52BD5C1C6DA3}"/>
              </a:ext>
            </a:extLst>
          </p:cNvPr>
          <p:cNvSpPr txBox="1"/>
          <p:nvPr/>
        </p:nvSpPr>
        <p:spPr>
          <a:xfrm>
            <a:off x="3394856" y="2173555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ea typeface="Roboto" panose="02000000000000000000" charset="0"/>
                <a:cs typeface="Arial" panose="020B0604020202020204" pitchFamily="34" charset="0"/>
              </a:rPr>
              <a:t>9 165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4ACE003-D284-4BFB-875D-289301AFE207}"/>
              </a:ext>
            </a:extLst>
          </p:cNvPr>
          <p:cNvSpPr txBox="1"/>
          <p:nvPr/>
        </p:nvSpPr>
        <p:spPr>
          <a:xfrm>
            <a:off x="6235647" y="1861746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ea typeface="Roboto" panose="02000000000000000000" charset="0"/>
                <a:cs typeface="Arial" panose="020B0604020202020204" pitchFamily="34" charset="0"/>
              </a:rPr>
              <a:t>9 451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677D70-ECAB-4E90-B785-D4D163A8722B}"/>
              </a:ext>
            </a:extLst>
          </p:cNvPr>
          <p:cNvSpPr txBox="1"/>
          <p:nvPr/>
        </p:nvSpPr>
        <p:spPr>
          <a:xfrm>
            <a:off x="9229348" y="1107693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ea typeface="Roboto" panose="02000000000000000000" charset="0"/>
                <a:cs typeface="Arial" panose="020B0604020202020204" pitchFamily="34" charset="0"/>
              </a:rPr>
              <a:t>9 820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DD003A-9750-478B-9173-461C796956BF}"/>
              </a:ext>
            </a:extLst>
          </p:cNvPr>
          <p:cNvSpPr txBox="1"/>
          <p:nvPr/>
        </p:nvSpPr>
        <p:spPr>
          <a:xfrm>
            <a:off x="601755" y="4813312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Arial" panose="020B0604020202020204" pitchFamily="34" charset="0"/>
              </a:rPr>
              <a:t>3 021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AEDFB3C-2754-49A6-8DEC-91B443DD947B}"/>
              </a:ext>
            </a:extLst>
          </p:cNvPr>
          <p:cNvSpPr txBox="1"/>
          <p:nvPr/>
        </p:nvSpPr>
        <p:spPr>
          <a:xfrm>
            <a:off x="3279780" y="4563827"/>
            <a:ext cx="1432066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Arial" panose="020B0604020202020204" pitchFamily="34" charset="0"/>
              </a:rPr>
              <a:t>3 542</a:t>
            </a:r>
          </a:p>
          <a:p>
            <a:pPr>
              <a:lnSpc>
                <a:spcPct val="90000"/>
              </a:lnSpc>
            </a:pPr>
            <a:endParaRPr lang="ru-RU" sz="3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B42CBB1-EDE7-4944-8B1E-EF260D9A69A8}"/>
              </a:ext>
            </a:extLst>
          </p:cNvPr>
          <p:cNvSpPr txBox="1"/>
          <p:nvPr/>
        </p:nvSpPr>
        <p:spPr>
          <a:xfrm>
            <a:off x="6224845" y="4471950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Arial" panose="020B0604020202020204" pitchFamily="34" charset="0"/>
              </a:rPr>
              <a:t>3 514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CDC5827-69A2-4691-9CBA-8B4E10F4BD9A}"/>
              </a:ext>
            </a:extLst>
          </p:cNvPr>
          <p:cNvSpPr txBox="1"/>
          <p:nvPr/>
        </p:nvSpPr>
        <p:spPr>
          <a:xfrm>
            <a:off x="9229348" y="4273991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Arial" panose="020B0604020202020204" pitchFamily="34" charset="0"/>
              </a:rPr>
              <a:t>3 631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B343610C-07CD-4899-A34F-0E707762111B}"/>
              </a:ext>
            </a:extLst>
          </p:cNvPr>
          <p:cNvSpPr/>
          <p:nvPr/>
        </p:nvSpPr>
        <p:spPr>
          <a:xfrm>
            <a:off x="7018291" y="6302931"/>
            <a:ext cx="470564" cy="417343"/>
          </a:xfrm>
          <a:prstGeom prst="rect">
            <a:avLst/>
          </a:prstGeom>
          <a:solidFill>
            <a:srgbClr val="D4B78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1CA8922F-17D9-4A8A-96C6-609289153B77}"/>
              </a:ext>
            </a:extLst>
          </p:cNvPr>
          <p:cNvSpPr/>
          <p:nvPr/>
        </p:nvSpPr>
        <p:spPr>
          <a:xfrm>
            <a:off x="1295440" y="6302930"/>
            <a:ext cx="470564" cy="417344"/>
          </a:xfrm>
          <a:prstGeom prst="rect">
            <a:avLst/>
          </a:prstGeom>
          <a:solidFill>
            <a:srgbClr val="83623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0A5BAB-2375-4A0E-8CC1-A3931525CC79}"/>
              </a:ext>
            </a:extLst>
          </p:cNvPr>
          <p:cNvSpPr txBox="1"/>
          <p:nvPr/>
        </p:nvSpPr>
        <p:spPr>
          <a:xfrm>
            <a:off x="1814369" y="6302931"/>
            <a:ext cx="425513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ea typeface="Roboto" panose="02000000000000000000" charset="0"/>
                <a:cs typeface="Arial"/>
                <a:sym typeface="Arial"/>
              </a:rPr>
              <a:t>межбюджетные поступления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B23B2FC-4D95-40D5-BA72-A68B3B0331CB}"/>
              </a:ext>
            </a:extLst>
          </p:cNvPr>
          <p:cNvSpPr txBox="1"/>
          <p:nvPr/>
        </p:nvSpPr>
        <p:spPr>
          <a:xfrm>
            <a:off x="7498222" y="6308086"/>
            <a:ext cx="27694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cs typeface="Arial"/>
                <a:sym typeface="Arial"/>
              </a:rPr>
              <a:t>местный бюджет</a:t>
            </a:r>
          </a:p>
        </p:txBody>
      </p:sp>
    </p:spTree>
    <p:extLst>
      <p:ext uri="{BB962C8B-B14F-4D97-AF65-F5344CB8AC3E}">
        <p14:creationId xmlns:p14="http://schemas.microsoft.com/office/powerpoint/2010/main" val="71296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flythrough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0B4E86F4-0771-4309-B2EF-1F206B66C533}"/>
              </a:ext>
            </a:extLst>
          </p:cNvPr>
          <p:cNvSpPr/>
          <p:nvPr/>
        </p:nvSpPr>
        <p:spPr>
          <a:xfrm>
            <a:off x="-93394" y="-9019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>
                <a:ea typeface="Roboto" panose="02000000000000000000" charset="0"/>
              </a:rPr>
              <a:t>Национальные и региональные проекты</a:t>
            </a:r>
          </a:p>
        </p:txBody>
      </p:sp>
      <p:sp>
        <p:nvSpPr>
          <p:cNvPr id="59" name="Rectangle: Rounded Corners 4">
            <a:extLst>
              <a:ext uri="{FF2B5EF4-FFF2-40B4-BE49-F238E27FC236}">
                <a16:creationId xmlns:a16="http://schemas.microsoft.com/office/drawing/2014/main" id="{9BCBE998-6865-4456-8057-91F0ED92F1BE}"/>
              </a:ext>
            </a:extLst>
          </p:cNvPr>
          <p:cNvSpPr/>
          <p:nvPr/>
        </p:nvSpPr>
        <p:spPr>
          <a:xfrm>
            <a:off x="520920" y="1486905"/>
            <a:ext cx="2630907" cy="4094768"/>
          </a:xfrm>
          <a:prstGeom prst="roundRect">
            <a:avLst>
              <a:gd name="adj" fmla="val 4139"/>
            </a:avLst>
          </a:prstGeom>
          <a:gradFill>
            <a:gsLst>
              <a:gs pos="33000">
                <a:srgbClr val="E4D1B6"/>
              </a:gs>
              <a:gs pos="0">
                <a:srgbClr val="ECDECA"/>
              </a:gs>
              <a:gs pos="84000">
                <a:srgbClr val="674D2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3">
            <a:extLst>
              <a:ext uri="{FF2B5EF4-FFF2-40B4-BE49-F238E27FC236}">
                <a16:creationId xmlns:a16="http://schemas.microsoft.com/office/drawing/2014/main" id="{8AF036EA-D1FB-43B7-8740-C818F6B8B1B7}"/>
              </a:ext>
            </a:extLst>
          </p:cNvPr>
          <p:cNvSpPr/>
          <p:nvPr/>
        </p:nvSpPr>
        <p:spPr>
          <a:xfrm>
            <a:off x="789656" y="2623295"/>
            <a:ext cx="2083366" cy="3547528"/>
          </a:xfrm>
          <a:prstGeom prst="roundRect">
            <a:avLst>
              <a:gd name="adj" fmla="val 4139"/>
            </a:avLst>
          </a:prstGeom>
          <a:gradFill flip="none" rotWithShape="1">
            <a:gsLst>
              <a:gs pos="83000">
                <a:srgbClr val="836231"/>
              </a:gs>
              <a:gs pos="59000">
                <a:srgbClr val="E4D1B6"/>
              </a:gs>
              <a:gs pos="0">
                <a:srgbClr val="836231"/>
              </a:gs>
              <a:gs pos="28000">
                <a:srgbClr val="E4D1B6"/>
              </a:gs>
            </a:gsLst>
            <a:lin ang="27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400" b="1" dirty="0"/>
          </a:p>
        </p:txBody>
      </p:sp>
      <p:sp>
        <p:nvSpPr>
          <p:cNvPr id="61" name="Rectangle: Rounded Corners 7">
            <a:extLst>
              <a:ext uri="{FF2B5EF4-FFF2-40B4-BE49-F238E27FC236}">
                <a16:creationId xmlns:a16="http://schemas.microsoft.com/office/drawing/2014/main" id="{D66CAA46-DC4C-4A0F-8018-9A4763307AC5}"/>
              </a:ext>
            </a:extLst>
          </p:cNvPr>
          <p:cNvSpPr/>
          <p:nvPr/>
        </p:nvSpPr>
        <p:spPr>
          <a:xfrm>
            <a:off x="3467635" y="2116614"/>
            <a:ext cx="2630907" cy="4094768"/>
          </a:xfrm>
          <a:prstGeom prst="roundRect">
            <a:avLst>
              <a:gd name="adj" fmla="val 4139"/>
            </a:avLst>
          </a:prstGeom>
          <a:gradFill>
            <a:gsLst>
              <a:gs pos="33000">
                <a:srgbClr val="E4D1B6"/>
              </a:gs>
              <a:gs pos="0">
                <a:srgbClr val="ECDECA"/>
              </a:gs>
              <a:gs pos="84000">
                <a:srgbClr val="674D2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">
            <a:extLst>
              <a:ext uri="{FF2B5EF4-FFF2-40B4-BE49-F238E27FC236}">
                <a16:creationId xmlns:a16="http://schemas.microsoft.com/office/drawing/2014/main" id="{1AE14744-1DFA-401A-913C-51C4A5C77626}"/>
              </a:ext>
            </a:extLst>
          </p:cNvPr>
          <p:cNvSpPr/>
          <p:nvPr/>
        </p:nvSpPr>
        <p:spPr>
          <a:xfrm>
            <a:off x="3736371" y="3248770"/>
            <a:ext cx="2083366" cy="3547528"/>
          </a:xfrm>
          <a:prstGeom prst="roundRect">
            <a:avLst>
              <a:gd name="adj" fmla="val 4139"/>
            </a:avLst>
          </a:prstGeom>
          <a:gradFill>
            <a:gsLst>
              <a:gs pos="59000">
                <a:srgbClr val="E4D1B6"/>
              </a:gs>
              <a:gs pos="82000">
                <a:srgbClr val="AD8141"/>
              </a:gs>
              <a:gs pos="0">
                <a:srgbClr val="AD8141"/>
              </a:gs>
              <a:gs pos="28000">
                <a:srgbClr val="E4D1B6"/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3" name="Rectangle: Rounded Corners 10">
            <a:extLst>
              <a:ext uri="{FF2B5EF4-FFF2-40B4-BE49-F238E27FC236}">
                <a16:creationId xmlns:a16="http://schemas.microsoft.com/office/drawing/2014/main" id="{CA989983-5765-41DE-92FF-DCC891C6272C}"/>
              </a:ext>
            </a:extLst>
          </p:cNvPr>
          <p:cNvSpPr/>
          <p:nvPr/>
        </p:nvSpPr>
        <p:spPr>
          <a:xfrm>
            <a:off x="6568756" y="1491139"/>
            <a:ext cx="2630907" cy="4094768"/>
          </a:xfrm>
          <a:prstGeom prst="roundRect">
            <a:avLst>
              <a:gd name="adj" fmla="val 4139"/>
            </a:avLst>
          </a:prstGeom>
          <a:gradFill>
            <a:gsLst>
              <a:gs pos="33000">
                <a:srgbClr val="E4D1B6"/>
              </a:gs>
              <a:gs pos="0">
                <a:srgbClr val="ECDECA"/>
              </a:gs>
              <a:gs pos="84000">
                <a:srgbClr val="674D2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9">
            <a:extLst>
              <a:ext uri="{FF2B5EF4-FFF2-40B4-BE49-F238E27FC236}">
                <a16:creationId xmlns:a16="http://schemas.microsoft.com/office/drawing/2014/main" id="{81A83993-2B6D-4C27-A52C-8BD946E97B48}"/>
              </a:ext>
            </a:extLst>
          </p:cNvPr>
          <p:cNvSpPr/>
          <p:nvPr/>
        </p:nvSpPr>
        <p:spPr>
          <a:xfrm>
            <a:off x="6837492" y="2623295"/>
            <a:ext cx="2083366" cy="3547528"/>
          </a:xfrm>
          <a:prstGeom prst="roundRect">
            <a:avLst>
              <a:gd name="adj" fmla="val 4139"/>
            </a:avLst>
          </a:prstGeom>
          <a:gradFill>
            <a:gsLst>
              <a:gs pos="0">
                <a:srgbClr val="674D26"/>
              </a:gs>
              <a:gs pos="83000">
                <a:srgbClr val="674D26"/>
              </a:gs>
              <a:gs pos="28000">
                <a:srgbClr val="E4D1B6"/>
              </a:gs>
              <a:gs pos="59000">
                <a:srgbClr val="E4D1B6"/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5" name="Rectangle: Rounded Corners 13">
            <a:extLst>
              <a:ext uri="{FF2B5EF4-FFF2-40B4-BE49-F238E27FC236}">
                <a16:creationId xmlns:a16="http://schemas.microsoft.com/office/drawing/2014/main" id="{DD5D8E1B-D330-49CE-BE3E-A04922340A7E}"/>
              </a:ext>
            </a:extLst>
          </p:cNvPr>
          <p:cNvSpPr/>
          <p:nvPr/>
        </p:nvSpPr>
        <p:spPr>
          <a:xfrm>
            <a:off x="9467346" y="2120847"/>
            <a:ext cx="2630907" cy="4094768"/>
          </a:xfrm>
          <a:prstGeom prst="roundRect">
            <a:avLst>
              <a:gd name="adj" fmla="val 4139"/>
            </a:avLst>
          </a:prstGeom>
          <a:gradFill>
            <a:gsLst>
              <a:gs pos="33000">
                <a:srgbClr val="E4D1B6"/>
              </a:gs>
              <a:gs pos="0">
                <a:srgbClr val="ECDECA"/>
              </a:gs>
              <a:gs pos="84000">
                <a:srgbClr val="674D2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: Rounded Corners 12">
            <a:extLst>
              <a:ext uri="{FF2B5EF4-FFF2-40B4-BE49-F238E27FC236}">
                <a16:creationId xmlns:a16="http://schemas.microsoft.com/office/drawing/2014/main" id="{8D25BDEB-0279-4578-B33D-13542334210C}"/>
              </a:ext>
            </a:extLst>
          </p:cNvPr>
          <p:cNvSpPr/>
          <p:nvPr/>
        </p:nvSpPr>
        <p:spPr>
          <a:xfrm>
            <a:off x="9736082" y="3248770"/>
            <a:ext cx="2083366" cy="3547528"/>
          </a:xfrm>
          <a:prstGeom prst="roundRect">
            <a:avLst>
              <a:gd name="adj" fmla="val 4139"/>
            </a:avLst>
          </a:prstGeom>
          <a:gradFill>
            <a:gsLst>
              <a:gs pos="83000">
                <a:srgbClr val="CBA773"/>
              </a:gs>
              <a:gs pos="0">
                <a:srgbClr val="CBA773"/>
              </a:gs>
              <a:gs pos="28000">
                <a:srgbClr val="ECDECA"/>
              </a:gs>
              <a:gs pos="59000">
                <a:srgbClr val="ECDECA"/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6D8A0ACE-9C84-4FBC-93A6-C4DE92A0FB93}"/>
              </a:ext>
            </a:extLst>
          </p:cNvPr>
          <p:cNvSpPr/>
          <p:nvPr/>
        </p:nvSpPr>
        <p:spPr>
          <a:xfrm>
            <a:off x="520920" y="1578989"/>
            <a:ext cx="261469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«Безопасные </a:t>
            </a:r>
          </a:p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качественные </a:t>
            </a:r>
          </a:p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дороги»</a:t>
            </a:r>
            <a:endParaRPr lang="en-US" sz="2100" b="1" dirty="0">
              <a:solidFill>
                <a:schemeClr val="bg2">
                  <a:lumMod val="10000"/>
                </a:schemeClr>
              </a:solidFill>
              <a:ea typeface="Roboto" panose="02000000000000000000" charset="0"/>
            </a:endParaRPr>
          </a:p>
        </p:txBody>
      </p:sp>
      <p:sp>
        <p:nvSpPr>
          <p:cNvPr id="68" name="Rectangle 34">
            <a:extLst>
              <a:ext uri="{FF2B5EF4-FFF2-40B4-BE49-F238E27FC236}">
                <a16:creationId xmlns:a16="http://schemas.microsoft.com/office/drawing/2014/main" id="{F7272545-62BA-4063-8275-9ECCC9177923}"/>
              </a:ext>
            </a:extLst>
          </p:cNvPr>
          <p:cNvSpPr/>
          <p:nvPr/>
        </p:nvSpPr>
        <p:spPr>
          <a:xfrm>
            <a:off x="759985" y="3581672"/>
            <a:ext cx="1909844" cy="75132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«Региональная и местная дорожная сеть»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4C7A815-1259-49E0-B87B-8E4D61CF02B6}"/>
              </a:ext>
            </a:extLst>
          </p:cNvPr>
          <p:cNvSpPr/>
          <p:nvPr/>
        </p:nvSpPr>
        <p:spPr>
          <a:xfrm>
            <a:off x="9750138" y="2399218"/>
            <a:ext cx="20361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sym typeface="Arial"/>
              </a:rPr>
              <a:t>«Образование»</a:t>
            </a:r>
            <a:endParaRPr lang="en-US" sz="2100" b="1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sym typeface="Arial"/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EF4A4895-D594-421E-A13D-F55853416036}"/>
              </a:ext>
            </a:extLst>
          </p:cNvPr>
          <p:cNvSpPr/>
          <p:nvPr/>
        </p:nvSpPr>
        <p:spPr>
          <a:xfrm>
            <a:off x="6925521" y="1761043"/>
            <a:ext cx="196348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«Демография»</a:t>
            </a:r>
            <a:endParaRPr lang="en-US" sz="2100" b="1" dirty="0">
              <a:solidFill>
                <a:schemeClr val="bg2">
                  <a:lumMod val="10000"/>
                </a:schemeClr>
              </a:solidFill>
              <a:ea typeface="Roboto" panose="02000000000000000000" charset="0"/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501C0E70-F0F2-4E7A-B637-2B2E257D35BC}"/>
              </a:ext>
            </a:extLst>
          </p:cNvPr>
          <p:cNvSpPr/>
          <p:nvPr/>
        </p:nvSpPr>
        <p:spPr>
          <a:xfrm>
            <a:off x="3628502" y="2307222"/>
            <a:ext cx="231377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«Жилье и</a:t>
            </a:r>
          </a:p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 городская среда»</a:t>
            </a:r>
            <a:endParaRPr lang="en-US" sz="2100" b="1" dirty="0">
              <a:solidFill>
                <a:schemeClr val="bg2">
                  <a:lumMod val="10000"/>
                </a:schemeClr>
              </a:solidFill>
              <a:ea typeface="Roboto" panose="02000000000000000000" charset="0"/>
            </a:endParaRPr>
          </a:p>
        </p:txBody>
      </p:sp>
      <p:sp>
        <p:nvSpPr>
          <p:cNvPr id="72" name="Rectangle 29">
            <a:extLst>
              <a:ext uri="{FF2B5EF4-FFF2-40B4-BE49-F238E27FC236}">
                <a16:creationId xmlns:a16="http://schemas.microsoft.com/office/drawing/2014/main" id="{53D1BB37-6CB7-42F1-BAB0-CDA7AB6C2106}"/>
              </a:ext>
            </a:extLst>
          </p:cNvPr>
          <p:cNvSpPr/>
          <p:nvPr/>
        </p:nvSpPr>
        <p:spPr>
          <a:xfrm>
            <a:off x="3736371" y="4224562"/>
            <a:ext cx="1890508" cy="56685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«Формирование комфортной городской среды»</a:t>
            </a:r>
          </a:p>
        </p:txBody>
      </p:sp>
      <p:sp>
        <p:nvSpPr>
          <p:cNvPr id="73" name="Rectangle 29">
            <a:extLst>
              <a:ext uri="{FF2B5EF4-FFF2-40B4-BE49-F238E27FC236}">
                <a16:creationId xmlns:a16="http://schemas.microsoft.com/office/drawing/2014/main" id="{7180519B-73D5-477C-A0D2-90E1CB9B5063}"/>
              </a:ext>
            </a:extLst>
          </p:cNvPr>
          <p:cNvSpPr/>
          <p:nvPr/>
        </p:nvSpPr>
        <p:spPr>
          <a:xfrm>
            <a:off x="6875246" y="3165481"/>
            <a:ext cx="1885341" cy="135951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«Создание для всех категорий и групп населения условий для занятий физической культурой и спортом, массовым спортом, в том числе повышение уровня обеспеченности населения  объектами спорта, а также подготовка спортивного резерва»</a:t>
            </a:r>
          </a:p>
        </p:txBody>
      </p:sp>
      <p:sp>
        <p:nvSpPr>
          <p:cNvPr id="74" name="Rectangle 24">
            <a:extLst>
              <a:ext uri="{FF2B5EF4-FFF2-40B4-BE49-F238E27FC236}">
                <a16:creationId xmlns:a16="http://schemas.microsoft.com/office/drawing/2014/main" id="{E2EE1F4F-D5A0-41D5-9C20-0D679FB75FB9}"/>
              </a:ext>
            </a:extLst>
          </p:cNvPr>
          <p:cNvSpPr/>
          <p:nvPr/>
        </p:nvSpPr>
        <p:spPr>
          <a:xfrm>
            <a:off x="9784207" y="4448222"/>
            <a:ext cx="1909847" cy="35964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«Патриотическое воспитание граждан РФ»</a:t>
            </a:r>
          </a:p>
          <a:p>
            <a:pPr algn="ctr">
              <a:lnSpc>
                <a:spcPct val="70000"/>
              </a:lnSpc>
              <a:spcBef>
                <a:spcPts val="450"/>
              </a:spcBef>
            </a:pPr>
            <a:endParaRPr lang="ru-RU" sz="1600" b="1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B51F661E-8D6E-470D-B490-8BC7310D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9213" y="3292288"/>
            <a:ext cx="399056" cy="471540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0F098C6A-6603-4681-B4C5-8D62AB0A0747}"/>
              </a:ext>
            </a:extLst>
          </p:cNvPr>
          <p:cNvSpPr txBox="1"/>
          <p:nvPr/>
        </p:nvSpPr>
        <p:spPr>
          <a:xfrm>
            <a:off x="1047313" y="5573207"/>
            <a:ext cx="182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224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</a:rPr>
              <a:t>млн руб.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FA62267-45E6-48E7-9BFC-13DC3683A66F}"/>
              </a:ext>
            </a:extLst>
          </p:cNvPr>
          <p:cNvSpPr txBox="1"/>
          <p:nvPr/>
        </p:nvSpPr>
        <p:spPr>
          <a:xfrm>
            <a:off x="4101780" y="6173914"/>
            <a:ext cx="1662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67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</a:rPr>
              <a:t>млн руб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3D5C14D-19EA-4B9B-BDBB-00380F61C16D}"/>
              </a:ext>
            </a:extLst>
          </p:cNvPr>
          <p:cNvSpPr txBox="1"/>
          <p:nvPr/>
        </p:nvSpPr>
        <p:spPr>
          <a:xfrm>
            <a:off x="7228591" y="5513953"/>
            <a:ext cx="1762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5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</a:rPr>
              <a:t>млн руб.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75AD0ED-CD55-46E9-813B-33F1D08AA953}"/>
              </a:ext>
            </a:extLst>
          </p:cNvPr>
          <p:cNvSpPr txBox="1"/>
          <p:nvPr/>
        </p:nvSpPr>
        <p:spPr>
          <a:xfrm>
            <a:off x="10063012" y="6152128"/>
            <a:ext cx="185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</a:rPr>
              <a:t>1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0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</a:rPr>
              <a:t>млн руб.</a:t>
            </a:r>
          </a:p>
        </p:txBody>
      </p:sp>
      <p:pic>
        <p:nvPicPr>
          <p:cNvPr id="80" name="Рисунок 79" descr="Город">
            <a:extLst>
              <a:ext uri="{FF2B5EF4-FFF2-40B4-BE49-F238E27FC236}">
                <a16:creationId xmlns:a16="http://schemas.microsoft.com/office/drawing/2014/main" id="{7E77FCFF-66CA-4869-9E74-0D76AD1A6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9794" y="3217010"/>
            <a:ext cx="637373" cy="637373"/>
          </a:xfrm>
          <a:prstGeom prst="rect">
            <a:avLst/>
          </a:prstGeom>
        </p:spPr>
      </p:pic>
      <p:pic>
        <p:nvPicPr>
          <p:cNvPr id="81" name="Рисунок 80" descr="Семья с двумя детьми">
            <a:extLst>
              <a:ext uri="{FF2B5EF4-FFF2-40B4-BE49-F238E27FC236}">
                <a16:creationId xmlns:a16="http://schemas.microsoft.com/office/drawing/2014/main" id="{28620282-C38D-4497-B566-99C3DD266D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01146" y="2600813"/>
            <a:ext cx="568478" cy="568478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BD425FF9-73E6-4BEA-8DE8-BCC5301FEE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527" y="2750142"/>
            <a:ext cx="524770" cy="457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3A64B4-CCDE-46A6-B18C-267E22C42666}"/>
              </a:ext>
            </a:extLst>
          </p:cNvPr>
          <p:cNvSpPr txBox="1"/>
          <p:nvPr/>
        </p:nvSpPr>
        <p:spPr>
          <a:xfrm>
            <a:off x="699341" y="625325"/>
            <a:ext cx="10854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Успешно завершены национальные и региональные проекты «первой эпохи» 2019-2024 годов и регион приступает к реализации новых национальных проектов.</a:t>
            </a:r>
          </a:p>
        </p:txBody>
      </p:sp>
    </p:spTree>
    <p:extLst>
      <p:ext uri="{BB962C8B-B14F-4D97-AF65-F5344CB8AC3E}">
        <p14:creationId xmlns:p14="http://schemas.microsoft.com/office/powerpoint/2010/main" val="3649313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750"/>
                            </p:stCondLst>
                            <p:childTnLst>
                              <p:par>
                                <p:cTn id="8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000"/>
                            </p:stCondLst>
                            <p:childTnLst>
                              <p:par>
                                <p:cTn id="1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6" grpId="0"/>
      <p:bldP spid="77" grpId="0"/>
      <p:bldP spid="78" grpId="0"/>
      <p:bldP spid="79" grpId="0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00BB39E-BEC3-4AFE-B3DC-A40252CEF8FE}"/>
              </a:ext>
            </a:extLst>
          </p:cNvPr>
          <p:cNvSpPr/>
          <p:nvPr/>
        </p:nvSpPr>
        <p:spPr>
          <a:xfrm>
            <a:off x="4378896" y="1420908"/>
            <a:ext cx="3000746" cy="1833356"/>
          </a:xfrm>
          <a:custGeom>
            <a:avLst/>
            <a:gdLst>
              <a:gd name="connsiteX0" fmla="*/ 769908 w 2520296"/>
              <a:gd name="connsiteY0" fmla="*/ 0 h 1539816"/>
              <a:gd name="connsiteX1" fmla="*/ 1314315 w 2520296"/>
              <a:gd name="connsiteY1" fmla="*/ 225501 h 1539816"/>
              <a:gd name="connsiteX2" fmla="*/ 1321457 w 2520296"/>
              <a:gd name="connsiteY2" fmla="*/ 234157 h 1539816"/>
              <a:gd name="connsiteX3" fmla="*/ 1586529 w 2520296"/>
              <a:gd name="connsiteY3" fmla="*/ 531757 h 1539816"/>
              <a:gd name="connsiteX4" fmla="*/ 2503070 w 2520296"/>
              <a:gd name="connsiteY4" fmla="*/ 1465815 h 1539816"/>
              <a:gd name="connsiteX5" fmla="*/ 2513298 w 2520296"/>
              <a:gd name="connsiteY5" fmla="*/ 1475928 h 1539816"/>
              <a:gd name="connsiteX6" fmla="*/ 2518454 w 2520296"/>
              <a:gd name="connsiteY6" fmla="*/ 1486654 h 1539816"/>
              <a:gd name="connsiteX7" fmla="*/ 2520296 w 2520296"/>
              <a:gd name="connsiteY7" fmla="*/ 1498839 h 1539816"/>
              <a:gd name="connsiteX8" fmla="*/ 2495269 w 2520296"/>
              <a:gd name="connsiteY8" fmla="*/ 1536596 h 1539816"/>
              <a:gd name="connsiteX9" fmla="*/ 2484409 w 2520296"/>
              <a:gd name="connsiteY9" fmla="*/ 1539815 h 1539816"/>
              <a:gd name="connsiteX10" fmla="*/ 2479323 w 2520296"/>
              <a:gd name="connsiteY10" fmla="*/ 1539815 h 1539816"/>
              <a:gd name="connsiteX11" fmla="*/ 785005 w 2520296"/>
              <a:gd name="connsiteY11" fmla="*/ 1539815 h 1539816"/>
              <a:gd name="connsiteX12" fmla="*/ 785005 w 2520296"/>
              <a:gd name="connsiteY12" fmla="*/ 1539054 h 1539816"/>
              <a:gd name="connsiteX13" fmla="*/ 769908 w 2520296"/>
              <a:gd name="connsiteY13" fmla="*/ 1539816 h 1539816"/>
              <a:gd name="connsiteX14" fmla="*/ 0 w 2520296"/>
              <a:gd name="connsiteY14" fmla="*/ 769908 h 1539816"/>
              <a:gd name="connsiteX15" fmla="*/ 769908 w 2520296"/>
              <a:gd name="connsiteY15" fmla="*/ 0 h 153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20296" h="1539816">
                <a:moveTo>
                  <a:pt x="769908" y="0"/>
                </a:moveTo>
                <a:cubicBezTo>
                  <a:pt x="982512" y="0"/>
                  <a:pt x="1174989" y="86175"/>
                  <a:pt x="1314315" y="225501"/>
                </a:cubicBezTo>
                <a:lnTo>
                  <a:pt x="1321457" y="234157"/>
                </a:lnTo>
                <a:lnTo>
                  <a:pt x="1586529" y="531757"/>
                </a:lnTo>
                <a:lnTo>
                  <a:pt x="2503070" y="1465815"/>
                </a:lnTo>
                <a:lnTo>
                  <a:pt x="2513298" y="1475928"/>
                </a:lnTo>
                <a:lnTo>
                  <a:pt x="2518454" y="1486654"/>
                </a:lnTo>
                <a:cubicBezTo>
                  <a:pt x="2519651" y="1490503"/>
                  <a:pt x="2520296" y="1494596"/>
                  <a:pt x="2520296" y="1498839"/>
                </a:cubicBezTo>
                <a:cubicBezTo>
                  <a:pt x="2520296" y="1515812"/>
                  <a:pt x="2509976" y="1530375"/>
                  <a:pt x="2495269" y="1536596"/>
                </a:cubicBezTo>
                <a:lnTo>
                  <a:pt x="2484409" y="1539815"/>
                </a:lnTo>
                <a:lnTo>
                  <a:pt x="2479323" y="1539815"/>
                </a:lnTo>
                <a:lnTo>
                  <a:pt x="785005" y="1539815"/>
                </a:lnTo>
                <a:lnTo>
                  <a:pt x="785005" y="1539054"/>
                </a:lnTo>
                <a:lnTo>
                  <a:pt x="769908" y="1539816"/>
                </a:lnTo>
                <a:cubicBezTo>
                  <a:pt x="344700" y="1539816"/>
                  <a:pt x="0" y="1195116"/>
                  <a:pt x="0" y="769908"/>
                </a:cubicBezTo>
                <a:cubicBezTo>
                  <a:pt x="0" y="344700"/>
                  <a:pt x="344700" y="0"/>
                  <a:pt x="769908" y="0"/>
                </a:cubicBezTo>
                <a:close/>
              </a:path>
            </a:pathLst>
          </a:custGeom>
          <a:solidFill>
            <a:srgbClr val="674D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457200" rtlCol="0" anchor="b">
            <a:noAutofit/>
          </a:bodyPr>
          <a:lstStyle/>
          <a:p>
            <a:pPr algn="r"/>
            <a:endParaRPr lang="en-US" sz="2400" b="1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F35DC7B-A22A-4E90-8922-68C66A821D37}"/>
              </a:ext>
            </a:extLst>
          </p:cNvPr>
          <p:cNvSpPr/>
          <p:nvPr/>
        </p:nvSpPr>
        <p:spPr>
          <a:xfrm>
            <a:off x="5708441" y="1249609"/>
            <a:ext cx="5665272" cy="3461292"/>
          </a:xfrm>
          <a:custGeom>
            <a:avLst/>
            <a:gdLst>
              <a:gd name="connsiteX0" fmla="*/ 3304652 w 4758203"/>
              <a:gd name="connsiteY0" fmla="*/ 0 h 2907102"/>
              <a:gd name="connsiteX1" fmla="*/ 4758203 w 4758203"/>
              <a:gd name="connsiteY1" fmla="*/ 1453551 h 2907102"/>
              <a:gd name="connsiteX2" fmla="*/ 3304652 w 4758203"/>
              <a:gd name="connsiteY2" fmla="*/ 2907102 h 2907102"/>
              <a:gd name="connsiteX3" fmla="*/ 2276837 w 4758203"/>
              <a:gd name="connsiteY3" fmla="*/ 2481366 h 2907102"/>
              <a:gd name="connsiteX4" fmla="*/ 2263353 w 4758203"/>
              <a:gd name="connsiteY4" fmla="*/ 2465024 h 2907102"/>
              <a:gd name="connsiteX5" fmla="*/ 1762909 w 4758203"/>
              <a:gd name="connsiteY5" fmla="*/ 1903170 h 2907102"/>
              <a:gd name="connsiteX6" fmla="*/ 32523 w 4758203"/>
              <a:gd name="connsiteY6" fmla="*/ 139711 h 2907102"/>
              <a:gd name="connsiteX7" fmla="*/ 13212 w 4758203"/>
              <a:gd name="connsiteY7" fmla="*/ 120617 h 2907102"/>
              <a:gd name="connsiteX8" fmla="*/ 3479 w 4758203"/>
              <a:gd name="connsiteY8" fmla="*/ 100368 h 2907102"/>
              <a:gd name="connsiteX9" fmla="*/ 0 w 4758203"/>
              <a:gd name="connsiteY9" fmla="*/ 77363 h 2907102"/>
              <a:gd name="connsiteX10" fmla="*/ 47250 w 4758203"/>
              <a:gd name="connsiteY10" fmla="*/ 6080 h 2907102"/>
              <a:gd name="connsiteX11" fmla="*/ 67753 w 4758203"/>
              <a:gd name="connsiteY11" fmla="*/ 2 h 2907102"/>
              <a:gd name="connsiteX12" fmla="*/ 77355 w 4758203"/>
              <a:gd name="connsiteY12" fmla="*/ 2 h 2907102"/>
              <a:gd name="connsiteX13" fmla="*/ 3276150 w 4758203"/>
              <a:gd name="connsiteY13" fmla="*/ 2 h 2907102"/>
              <a:gd name="connsiteX14" fmla="*/ 3276150 w 4758203"/>
              <a:gd name="connsiteY14" fmla="*/ 1438 h 2907102"/>
              <a:gd name="connsiteX15" fmla="*/ 3304652 w 4758203"/>
              <a:gd name="connsiteY15" fmla="*/ 0 h 290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58203" h="2907102">
                <a:moveTo>
                  <a:pt x="3304652" y="0"/>
                </a:moveTo>
                <a:cubicBezTo>
                  <a:pt x="4107425" y="0"/>
                  <a:pt x="4758203" y="650778"/>
                  <a:pt x="4758203" y="1453551"/>
                </a:cubicBezTo>
                <a:cubicBezTo>
                  <a:pt x="4758203" y="2256324"/>
                  <a:pt x="4107425" y="2907102"/>
                  <a:pt x="3304652" y="2907102"/>
                </a:cubicBezTo>
                <a:cubicBezTo>
                  <a:pt x="2903266" y="2907102"/>
                  <a:pt x="2539878" y="2744407"/>
                  <a:pt x="2276837" y="2481366"/>
                </a:cubicBezTo>
                <a:lnTo>
                  <a:pt x="2263353" y="2465024"/>
                </a:lnTo>
                <a:lnTo>
                  <a:pt x="1762909" y="1903170"/>
                </a:lnTo>
                <a:lnTo>
                  <a:pt x="32523" y="139711"/>
                </a:lnTo>
                <a:lnTo>
                  <a:pt x="13212" y="120617"/>
                </a:lnTo>
                <a:lnTo>
                  <a:pt x="3479" y="100368"/>
                </a:lnTo>
                <a:cubicBezTo>
                  <a:pt x="1218" y="93101"/>
                  <a:pt x="0" y="85374"/>
                  <a:pt x="0" y="77363"/>
                </a:cubicBezTo>
                <a:cubicBezTo>
                  <a:pt x="0" y="45318"/>
                  <a:pt x="19484" y="17824"/>
                  <a:pt x="47250" y="6080"/>
                </a:cubicBezTo>
                <a:lnTo>
                  <a:pt x="67753" y="2"/>
                </a:lnTo>
                <a:lnTo>
                  <a:pt x="77355" y="2"/>
                </a:lnTo>
                <a:lnTo>
                  <a:pt x="3276150" y="2"/>
                </a:lnTo>
                <a:lnTo>
                  <a:pt x="3276150" y="1438"/>
                </a:lnTo>
                <a:lnTo>
                  <a:pt x="3304652" y="0"/>
                </a:lnTo>
                <a:close/>
              </a:path>
            </a:pathLst>
          </a:custGeom>
          <a:solidFill>
            <a:srgbClr val="8362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8BFEC55-805B-47D7-8809-1BE233F5262A}"/>
              </a:ext>
            </a:extLst>
          </p:cNvPr>
          <p:cNvSpPr/>
          <p:nvPr/>
        </p:nvSpPr>
        <p:spPr>
          <a:xfrm>
            <a:off x="4780689" y="3356774"/>
            <a:ext cx="5665272" cy="3461292"/>
          </a:xfrm>
          <a:custGeom>
            <a:avLst/>
            <a:gdLst>
              <a:gd name="connsiteX0" fmla="*/ 1453552 w 4758203"/>
              <a:gd name="connsiteY0" fmla="*/ 0 h 2907102"/>
              <a:gd name="connsiteX1" fmla="*/ 2481366 w 4758203"/>
              <a:gd name="connsiteY1" fmla="*/ 425736 h 2907102"/>
              <a:gd name="connsiteX2" fmla="*/ 2494850 w 4758203"/>
              <a:gd name="connsiteY2" fmla="*/ 442078 h 2907102"/>
              <a:gd name="connsiteX3" fmla="*/ 2995294 w 4758203"/>
              <a:gd name="connsiteY3" fmla="*/ 1003932 h 2907102"/>
              <a:gd name="connsiteX4" fmla="*/ 4725681 w 4758203"/>
              <a:gd name="connsiteY4" fmla="*/ 2767392 h 2907102"/>
              <a:gd name="connsiteX5" fmla="*/ 4744991 w 4758203"/>
              <a:gd name="connsiteY5" fmla="*/ 2786485 h 2907102"/>
              <a:gd name="connsiteX6" fmla="*/ 4754725 w 4758203"/>
              <a:gd name="connsiteY6" fmla="*/ 2806734 h 2907102"/>
              <a:gd name="connsiteX7" fmla="*/ 4758203 w 4758203"/>
              <a:gd name="connsiteY7" fmla="*/ 2829739 h 2907102"/>
              <a:gd name="connsiteX8" fmla="*/ 4710954 w 4758203"/>
              <a:gd name="connsiteY8" fmla="*/ 2901023 h 2907102"/>
              <a:gd name="connsiteX9" fmla="*/ 4690450 w 4758203"/>
              <a:gd name="connsiteY9" fmla="*/ 2907100 h 2907102"/>
              <a:gd name="connsiteX10" fmla="*/ 4680849 w 4758203"/>
              <a:gd name="connsiteY10" fmla="*/ 2907100 h 2907102"/>
              <a:gd name="connsiteX11" fmla="*/ 1482054 w 4758203"/>
              <a:gd name="connsiteY11" fmla="*/ 2907100 h 2907102"/>
              <a:gd name="connsiteX12" fmla="*/ 1482054 w 4758203"/>
              <a:gd name="connsiteY12" fmla="*/ 2905664 h 2907102"/>
              <a:gd name="connsiteX13" fmla="*/ 1453552 w 4758203"/>
              <a:gd name="connsiteY13" fmla="*/ 2907102 h 2907102"/>
              <a:gd name="connsiteX14" fmla="*/ 0 w 4758203"/>
              <a:gd name="connsiteY14" fmla="*/ 1453552 h 2907102"/>
              <a:gd name="connsiteX15" fmla="*/ 1453552 w 4758203"/>
              <a:gd name="connsiteY15" fmla="*/ 0 h 290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58203" h="2907102">
                <a:moveTo>
                  <a:pt x="1453552" y="0"/>
                </a:moveTo>
                <a:cubicBezTo>
                  <a:pt x="1854937" y="0"/>
                  <a:pt x="2218325" y="162695"/>
                  <a:pt x="2481366" y="425736"/>
                </a:cubicBezTo>
                <a:lnTo>
                  <a:pt x="2494850" y="442078"/>
                </a:lnTo>
                <a:lnTo>
                  <a:pt x="2995294" y="1003932"/>
                </a:lnTo>
                <a:lnTo>
                  <a:pt x="4725681" y="2767392"/>
                </a:lnTo>
                <a:lnTo>
                  <a:pt x="4744991" y="2786485"/>
                </a:lnTo>
                <a:lnTo>
                  <a:pt x="4754725" y="2806734"/>
                </a:lnTo>
                <a:cubicBezTo>
                  <a:pt x="4756986" y="2814002"/>
                  <a:pt x="4758203" y="2821728"/>
                  <a:pt x="4758203" y="2829739"/>
                </a:cubicBezTo>
                <a:cubicBezTo>
                  <a:pt x="4758203" y="2861784"/>
                  <a:pt x="4738720" y="2889278"/>
                  <a:pt x="4710954" y="2901023"/>
                </a:cubicBezTo>
                <a:lnTo>
                  <a:pt x="4690450" y="2907100"/>
                </a:lnTo>
                <a:lnTo>
                  <a:pt x="4680849" y="2907100"/>
                </a:lnTo>
                <a:lnTo>
                  <a:pt x="1482054" y="2907100"/>
                </a:lnTo>
                <a:lnTo>
                  <a:pt x="1482054" y="2905664"/>
                </a:lnTo>
                <a:lnTo>
                  <a:pt x="1453552" y="2907102"/>
                </a:lnTo>
                <a:cubicBezTo>
                  <a:pt x="650778" y="2907102"/>
                  <a:pt x="0" y="2256324"/>
                  <a:pt x="0" y="1453552"/>
                </a:cubicBezTo>
                <a:cubicBezTo>
                  <a:pt x="0" y="650778"/>
                  <a:pt x="650778" y="0"/>
                  <a:pt x="1453552" y="0"/>
                </a:cubicBezTo>
                <a:close/>
              </a:path>
            </a:pathLst>
          </a:custGeom>
          <a:solidFill>
            <a:srgbClr val="D4B7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297CDB6-BDB7-4ED8-8800-9C41254C1E32}"/>
              </a:ext>
            </a:extLst>
          </p:cNvPr>
          <p:cNvSpPr/>
          <p:nvPr/>
        </p:nvSpPr>
        <p:spPr>
          <a:xfrm>
            <a:off x="8774757" y="4813410"/>
            <a:ext cx="3000746" cy="1833356"/>
          </a:xfrm>
          <a:custGeom>
            <a:avLst/>
            <a:gdLst>
              <a:gd name="connsiteX0" fmla="*/ 1750388 w 2520296"/>
              <a:gd name="connsiteY0" fmla="*/ 0 h 1539816"/>
              <a:gd name="connsiteX1" fmla="*/ 2520296 w 2520296"/>
              <a:gd name="connsiteY1" fmla="*/ 769908 h 1539816"/>
              <a:gd name="connsiteX2" fmla="*/ 1750388 w 2520296"/>
              <a:gd name="connsiteY2" fmla="*/ 1539816 h 1539816"/>
              <a:gd name="connsiteX3" fmla="*/ 1205981 w 2520296"/>
              <a:gd name="connsiteY3" fmla="*/ 1314315 h 1539816"/>
              <a:gd name="connsiteX4" fmla="*/ 1198839 w 2520296"/>
              <a:gd name="connsiteY4" fmla="*/ 1305659 h 1539816"/>
              <a:gd name="connsiteX5" fmla="*/ 933767 w 2520296"/>
              <a:gd name="connsiteY5" fmla="*/ 1008060 h 1539816"/>
              <a:gd name="connsiteX6" fmla="*/ 17226 w 2520296"/>
              <a:gd name="connsiteY6" fmla="*/ 74001 h 1539816"/>
              <a:gd name="connsiteX7" fmla="*/ 6998 w 2520296"/>
              <a:gd name="connsiteY7" fmla="*/ 63888 h 1539816"/>
              <a:gd name="connsiteX8" fmla="*/ 1843 w 2520296"/>
              <a:gd name="connsiteY8" fmla="*/ 53163 h 1539816"/>
              <a:gd name="connsiteX9" fmla="*/ 0 w 2520296"/>
              <a:gd name="connsiteY9" fmla="*/ 40977 h 1539816"/>
              <a:gd name="connsiteX10" fmla="*/ 25027 w 2520296"/>
              <a:gd name="connsiteY10" fmla="*/ 3220 h 1539816"/>
              <a:gd name="connsiteX11" fmla="*/ 35887 w 2520296"/>
              <a:gd name="connsiteY11" fmla="*/ 1 h 1539816"/>
              <a:gd name="connsiteX12" fmla="*/ 40973 w 2520296"/>
              <a:gd name="connsiteY12" fmla="*/ 1 h 1539816"/>
              <a:gd name="connsiteX13" fmla="*/ 1735291 w 2520296"/>
              <a:gd name="connsiteY13" fmla="*/ 1 h 1539816"/>
              <a:gd name="connsiteX14" fmla="*/ 1735291 w 2520296"/>
              <a:gd name="connsiteY14" fmla="*/ 762 h 1539816"/>
              <a:gd name="connsiteX15" fmla="*/ 1750388 w 2520296"/>
              <a:gd name="connsiteY15" fmla="*/ 0 h 153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20296" h="1539816">
                <a:moveTo>
                  <a:pt x="1750388" y="0"/>
                </a:moveTo>
                <a:cubicBezTo>
                  <a:pt x="2175596" y="0"/>
                  <a:pt x="2520296" y="344700"/>
                  <a:pt x="2520296" y="769908"/>
                </a:cubicBezTo>
                <a:cubicBezTo>
                  <a:pt x="2520296" y="1195116"/>
                  <a:pt x="2175596" y="1539816"/>
                  <a:pt x="1750388" y="1539816"/>
                </a:cubicBezTo>
                <a:cubicBezTo>
                  <a:pt x="1537784" y="1539816"/>
                  <a:pt x="1345307" y="1453641"/>
                  <a:pt x="1205981" y="1314315"/>
                </a:cubicBezTo>
                <a:lnTo>
                  <a:pt x="1198839" y="1305659"/>
                </a:lnTo>
                <a:lnTo>
                  <a:pt x="933767" y="1008060"/>
                </a:lnTo>
                <a:lnTo>
                  <a:pt x="17226" y="74001"/>
                </a:lnTo>
                <a:lnTo>
                  <a:pt x="6998" y="63888"/>
                </a:lnTo>
                <a:lnTo>
                  <a:pt x="1843" y="53163"/>
                </a:lnTo>
                <a:cubicBezTo>
                  <a:pt x="645" y="49313"/>
                  <a:pt x="0" y="45221"/>
                  <a:pt x="0" y="40977"/>
                </a:cubicBezTo>
                <a:cubicBezTo>
                  <a:pt x="0" y="24004"/>
                  <a:pt x="10320" y="9441"/>
                  <a:pt x="25027" y="3220"/>
                </a:cubicBezTo>
                <a:lnTo>
                  <a:pt x="35887" y="1"/>
                </a:lnTo>
                <a:lnTo>
                  <a:pt x="40973" y="1"/>
                </a:lnTo>
                <a:lnTo>
                  <a:pt x="1735291" y="1"/>
                </a:lnTo>
                <a:lnTo>
                  <a:pt x="1735291" y="762"/>
                </a:lnTo>
                <a:lnTo>
                  <a:pt x="1750388" y="0"/>
                </a:lnTo>
                <a:close/>
              </a:path>
            </a:pathLst>
          </a:custGeom>
          <a:solidFill>
            <a:srgbClr val="CBA7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57200" rtlCol="0" anchor="t">
            <a:noAutofit/>
          </a:bodyPr>
          <a:lstStyle/>
          <a:p>
            <a:endParaRPr lang="en-US" sz="2400" b="1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C807276-A0A5-4008-9C72-25676A218693}"/>
              </a:ext>
            </a:extLst>
          </p:cNvPr>
          <p:cNvSpPr/>
          <p:nvPr/>
        </p:nvSpPr>
        <p:spPr>
          <a:xfrm>
            <a:off x="353" y="19789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>
                <a:ea typeface="Roboto" panose="02000000000000000000" charset="0"/>
              </a:rPr>
              <a:t>Национальные и региональные проекты в 2025 году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D52B6E-B8F0-483B-8045-B2685BB591C1}"/>
              </a:ext>
            </a:extLst>
          </p:cNvPr>
          <p:cNvSpPr txBox="1"/>
          <p:nvPr/>
        </p:nvSpPr>
        <p:spPr>
          <a:xfrm>
            <a:off x="4780689" y="2152650"/>
            <a:ext cx="17153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68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8D5798-976B-4DD8-87FE-F9B36C36C3B4}"/>
              </a:ext>
            </a:extLst>
          </p:cNvPr>
          <p:cNvSpPr txBox="1"/>
          <p:nvPr/>
        </p:nvSpPr>
        <p:spPr>
          <a:xfrm>
            <a:off x="9789355" y="5328476"/>
            <a:ext cx="17153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453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0626A6F-1D2C-4287-9867-31A41F617725}"/>
              </a:ext>
            </a:extLst>
          </p:cNvPr>
          <p:cNvSpPr txBox="1"/>
          <p:nvPr/>
        </p:nvSpPr>
        <p:spPr>
          <a:xfrm>
            <a:off x="10874458" y="585186"/>
            <a:ext cx="9464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DE89A1-94F2-4D7D-9DAB-95B4D698CF28}"/>
              </a:ext>
            </a:extLst>
          </p:cNvPr>
          <p:cNvSpPr txBox="1"/>
          <p:nvPr/>
        </p:nvSpPr>
        <p:spPr>
          <a:xfrm>
            <a:off x="7924800" y="2014150"/>
            <a:ext cx="3000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Инфраструктура для жизни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D3ABB2-7F3D-4624-B577-9B336ED52BF4}"/>
              </a:ext>
            </a:extLst>
          </p:cNvPr>
          <p:cNvSpPr txBox="1"/>
          <p:nvPr/>
        </p:nvSpPr>
        <p:spPr>
          <a:xfrm>
            <a:off x="5487400" y="4992007"/>
            <a:ext cx="3000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Молодежь</a:t>
            </a:r>
            <a:r>
              <a:rPr lang="ru-RU" sz="2000" dirty="0"/>
              <a:t> </a:t>
            </a:r>
            <a:r>
              <a:rPr lang="ru-RU" sz="2800" dirty="0"/>
              <a:t>и дети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3508E3-4646-4EEF-87C5-F3D25C460777}"/>
              </a:ext>
            </a:extLst>
          </p:cNvPr>
          <p:cNvSpPr txBox="1"/>
          <p:nvPr/>
        </p:nvSpPr>
        <p:spPr>
          <a:xfrm>
            <a:off x="328114" y="2712375"/>
            <a:ext cx="433366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Городской округ город Стерлитамак Республики Башкортостан </a:t>
            </a:r>
          </a:p>
          <a:p>
            <a:pPr algn="ctr"/>
            <a:r>
              <a:rPr lang="ru-RU" sz="2000" dirty="0"/>
              <a:t>в 2025-2030 принимает участие в </a:t>
            </a:r>
          </a:p>
          <a:p>
            <a:pPr algn="ctr"/>
            <a:r>
              <a:rPr lang="ru-RU" sz="2800" b="1" dirty="0"/>
              <a:t>2</a:t>
            </a:r>
            <a:r>
              <a:rPr lang="ru-RU" sz="2000" dirty="0"/>
              <a:t> национальных – </a:t>
            </a:r>
          </a:p>
          <a:p>
            <a:pPr algn="ctr"/>
            <a:r>
              <a:rPr lang="ru-RU" sz="2800" b="1" dirty="0"/>
              <a:t>3</a:t>
            </a:r>
            <a:r>
              <a:rPr lang="ru-RU" sz="2000" dirty="0"/>
              <a:t> региональных проектах, </a:t>
            </a:r>
          </a:p>
          <a:p>
            <a:pPr algn="ctr"/>
            <a:r>
              <a:rPr lang="ru-RU" sz="2000" dirty="0"/>
              <a:t>из них с финансовой составляющей – </a:t>
            </a:r>
          </a:p>
          <a:p>
            <a:pPr algn="ctr"/>
            <a:r>
              <a:rPr lang="ru-RU" sz="2800" b="1" dirty="0"/>
              <a:t>3</a:t>
            </a:r>
            <a:r>
              <a:rPr lang="ru-RU" sz="2000" dirty="0"/>
              <a:t> региональных проектах.  </a:t>
            </a:r>
            <a:r>
              <a:rPr lang="ru-RU" sz="2000" i="1" dirty="0"/>
              <a:t> 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490BD0-32A6-48A7-BF2E-AA4A26E38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25" y="693434"/>
            <a:ext cx="1112350" cy="111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6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C807276-A0A5-4008-9C72-25676A218693}"/>
              </a:ext>
            </a:extLst>
          </p:cNvPr>
          <p:cNvSpPr/>
          <p:nvPr/>
        </p:nvSpPr>
        <p:spPr>
          <a:xfrm>
            <a:off x="353" y="19789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>
                <a:ea typeface="Roboto" panose="02000000000000000000" charset="0"/>
              </a:rPr>
              <a:t>Национальные и региональные проекты в 2025 году</a:t>
            </a: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F3F6B00D-85D4-4864-B566-10D9A804D058}"/>
              </a:ext>
            </a:extLst>
          </p:cNvPr>
          <p:cNvSpPr/>
          <p:nvPr/>
        </p:nvSpPr>
        <p:spPr>
          <a:xfrm>
            <a:off x="753010" y="836613"/>
            <a:ext cx="2630907" cy="4094768"/>
          </a:xfrm>
          <a:prstGeom prst="roundRect">
            <a:avLst>
              <a:gd name="adj" fmla="val 4139"/>
            </a:avLst>
          </a:prstGeom>
          <a:gradFill>
            <a:gsLst>
              <a:gs pos="33000">
                <a:srgbClr val="E4D1B6"/>
              </a:gs>
              <a:gs pos="0">
                <a:srgbClr val="ECDECA"/>
              </a:gs>
              <a:gs pos="84000">
                <a:srgbClr val="674D2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4C55C9B1-94EB-4A54-B478-FC6C7076443D}"/>
              </a:ext>
            </a:extLst>
          </p:cNvPr>
          <p:cNvSpPr/>
          <p:nvPr/>
        </p:nvSpPr>
        <p:spPr>
          <a:xfrm>
            <a:off x="1021746" y="1968769"/>
            <a:ext cx="2083366" cy="3547528"/>
          </a:xfrm>
          <a:prstGeom prst="roundRect">
            <a:avLst>
              <a:gd name="adj" fmla="val 4139"/>
            </a:avLst>
          </a:prstGeom>
          <a:gradFill>
            <a:gsLst>
              <a:gs pos="59000">
                <a:srgbClr val="E4D1B6"/>
              </a:gs>
              <a:gs pos="82000">
                <a:srgbClr val="AD8141"/>
              </a:gs>
              <a:gs pos="0">
                <a:srgbClr val="AD8141"/>
              </a:gs>
              <a:gs pos="28000">
                <a:srgbClr val="E4D1B6"/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CBCA02B-D2E3-406F-9ABA-B9D41F2EBA68}"/>
              </a:ext>
            </a:extLst>
          </p:cNvPr>
          <p:cNvSpPr/>
          <p:nvPr/>
        </p:nvSpPr>
        <p:spPr>
          <a:xfrm>
            <a:off x="920229" y="1027221"/>
            <a:ext cx="230107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«Инфраструктура </a:t>
            </a:r>
          </a:p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для жизни»</a:t>
            </a:r>
            <a:endParaRPr lang="en-US" sz="2100" b="1" dirty="0">
              <a:solidFill>
                <a:schemeClr val="bg2">
                  <a:lumMod val="10000"/>
                </a:schemeClr>
              </a:solidFill>
              <a:ea typeface="Roboto" panose="02000000000000000000" charset="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102F4839-F500-431F-9924-55513261DEBB}"/>
              </a:ext>
            </a:extLst>
          </p:cNvPr>
          <p:cNvSpPr/>
          <p:nvPr/>
        </p:nvSpPr>
        <p:spPr>
          <a:xfrm>
            <a:off x="1021746" y="2944561"/>
            <a:ext cx="1890508" cy="56685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«Формирование комфортной городской среды»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CB57AD-EA6E-4DE9-B499-8CD3999B669A}"/>
              </a:ext>
            </a:extLst>
          </p:cNvPr>
          <p:cNvSpPr txBox="1"/>
          <p:nvPr/>
        </p:nvSpPr>
        <p:spPr>
          <a:xfrm>
            <a:off x="1387155" y="4893913"/>
            <a:ext cx="1662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6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</a:rPr>
              <a:t>8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</a:rPr>
              <a:t>млн руб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25" name="Рисунок 24" descr="Город">
            <a:extLst>
              <a:ext uri="{FF2B5EF4-FFF2-40B4-BE49-F238E27FC236}">
                <a16:creationId xmlns:a16="http://schemas.microsoft.com/office/drawing/2014/main" id="{3B4A6E2E-F128-4A0A-92BF-3EEA3996B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5169" y="1937009"/>
            <a:ext cx="637373" cy="6373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1824DA-4D95-432D-91CF-862705E88168}"/>
              </a:ext>
            </a:extLst>
          </p:cNvPr>
          <p:cNvSpPr txBox="1"/>
          <p:nvPr/>
        </p:nvSpPr>
        <p:spPr>
          <a:xfrm>
            <a:off x="3836236" y="1027221"/>
            <a:ext cx="760275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/>
              <a:t>Национальный проект «Инфраструктура для жизни»,</a:t>
            </a:r>
            <a:r>
              <a:rPr lang="ru-RU" sz="2200" dirty="0"/>
              <a:t> </a:t>
            </a:r>
            <a:r>
              <a:rPr lang="ru-RU" sz="2200" b="1" dirty="0"/>
              <a:t>Региональный проект «Формирование комфортной городской среды»</a:t>
            </a:r>
            <a:endParaRPr lang="ru-RU" sz="2200" dirty="0"/>
          </a:p>
          <a:p>
            <a:r>
              <a:rPr lang="ru-RU" sz="2200" dirty="0"/>
              <a:t>В рамках данного регионального проекта в 2025 году предусмотрено: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/>
              <a:t>«Благоустройство аллеи в городском округе </a:t>
            </a:r>
            <a:r>
              <a:rPr lang="ru-RU" sz="2200" dirty="0" err="1"/>
              <a:t>г.Стерлитамак</a:t>
            </a:r>
            <a:r>
              <a:rPr lang="ru-RU" sz="2200" dirty="0"/>
              <a:t> Республики Башкортостан по проспекту Ленина от кольца "Вечный огонь" проспекта Октября до перекрестка по ул. Голикова. Объект 1 и объект 3».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/>
              <a:t> «Продолжение благоустройства реки Стерля от автомобильного моста по </a:t>
            </a:r>
            <a:r>
              <a:rPr lang="ru-RU" sz="2200" dirty="0" err="1"/>
              <a:t>ул.Сакко</a:t>
            </a:r>
            <a:r>
              <a:rPr lang="ru-RU" sz="2200" dirty="0"/>
              <a:t> и Ванцетти до пешеходного моста по </a:t>
            </a:r>
            <a:r>
              <a:rPr lang="ru-RU" sz="2200" dirty="0" err="1"/>
              <a:t>ул.Худайбердина</a:t>
            </a:r>
            <a:r>
              <a:rPr lang="ru-RU" sz="2200" dirty="0"/>
              <a:t>». </a:t>
            </a:r>
          </a:p>
          <a:p>
            <a:endParaRPr lang="ru-RU" sz="2200" dirty="0"/>
          </a:p>
          <a:p>
            <a:endParaRPr lang="ru-RU" sz="2200" dirty="0"/>
          </a:p>
          <a:p>
            <a:pPr algn="just"/>
            <a:r>
              <a:rPr lang="ru-RU" sz="1200" dirty="0"/>
              <a:t>До 12 июня 2025 года жители Башкортостана могут проголосовать за объект благоустройства в своем муниципалитете. Важное условие – голосующий должен быть старше 14 лет.</a:t>
            </a:r>
          </a:p>
          <a:p>
            <a:pPr algn="just"/>
            <a:r>
              <a:rPr lang="ru-RU" sz="1200" dirty="0"/>
              <a:t>Проголосовать можно на сайте: </a:t>
            </a:r>
            <a:r>
              <a:rPr lang="ru-RU" sz="1200" dirty="0">
                <a:hlinkClick r:id="rId4"/>
              </a:rPr>
              <a:t>vk.cc/</a:t>
            </a:r>
            <a:r>
              <a:rPr lang="ru-RU" sz="1200" dirty="0" err="1">
                <a:hlinkClick r:id="rId4"/>
              </a:rPr>
              <a:t>cLRHaU</a:t>
            </a:r>
            <a:r>
              <a:rPr lang="ru-RU" sz="1200" dirty="0"/>
              <a:t>. Вам понадобится подтвержденная учетная запись на Госуслугах.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00831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0" grpId="0" animBg="1"/>
      <p:bldP spid="21" grpId="0" animBg="1"/>
      <p:bldP spid="22" grpId="0"/>
      <p:bldP spid="23" grpId="0"/>
      <p:bldP spid="24" grpId="0"/>
      <p:bldP spid="4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C807276-A0A5-4008-9C72-25676A218693}"/>
              </a:ext>
            </a:extLst>
          </p:cNvPr>
          <p:cNvSpPr/>
          <p:nvPr/>
        </p:nvSpPr>
        <p:spPr>
          <a:xfrm>
            <a:off x="353" y="19789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>
                <a:ea typeface="Roboto" panose="02000000000000000000" charset="0"/>
              </a:rPr>
              <a:t>Национальные и региональные проекты в 2025 году</a:t>
            </a: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F3F6B00D-85D4-4864-B566-10D9A804D058}"/>
              </a:ext>
            </a:extLst>
          </p:cNvPr>
          <p:cNvSpPr/>
          <p:nvPr/>
        </p:nvSpPr>
        <p:spPr>
          <a:xfrm>
            <a:off x="514885" y="836613"/>
            <a:ext cx="2630907" cy="4094768"/>
          </a:xfrm>
          <a:prstGeom prst="roundRect">
            <a:avLst>
              <a:gd name="adj" fmla="val 4139"/>
            </a:avLst>
          </a:prstGeom>
          <a:gradFill>
            <a:gsLst>
              <a:gs pos="33000">
                <a:srgbClr val="E4D1B6"/>
              </a:gs>
              <a:gs pos="0">
                <a:srgbClr val="ECDECA"/>
              </a:gs>
              <a:gs pos="84000">
                <a:srgbClr val="674D2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4C55C9B1-94EB-4A54-B478-FC6C7076443D}"/>
              </a:ext>
            </a:extLst>
          </p:cNvPr>
          <p:cNvSpPr/>
          <p:nvPr/>
        </p:nvSpPr>
        <p:spPr>
          <a:xfrm>
            <a:off x="783621" y="1968769"/>
            <a:ext cx="2083366" cy="3547528"/>
          </a:xfrm>
          <a:prstGeom prst="roundRect">
            <a:avLst>
              <a:gd name="adj" fmla="val 4139"/>
            </a:avLst>
          </a:prstGeom>
          <a:gradFill>
            <a:gsLst>
              <a:gs pos="59000">
                <a:srgbClr val="E4D1B6"/>
              </a:gs>
              <a:gs pos="82000">
                <a:srgbClr val="AD8141"/>
              </a:gs>
              <a:gs pos="0">
                <a:srgbClr val="AD8141"/>
              </a:gs>
              <a:gs pos="28000">
                <a:srgbClr val="E4D1B6"/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CBCA02B-D2E3-406F-9ABA-B9D41F2EBA68}"/>
              </a:ext>
            </a:extLst>
          </p:cNvPr>
          <p:cNvSpPr/>
          <p:nvPr/>
        </p:nvSpPr>
        <p:spPr>
          <a:xfrm>
            <a:off x="550693" y="1027221"/>
            <a:ext cx="256390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 b="1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</a:rPr>
              <a:t>«Молодежь и дети»</a:t>
            </a:r>
            <a:endParaRPr lang="en-US" sz="2100" b="1" dirty="0">
              <a:solidFill>
                <a:schemeClr val="bg2">
                  <a:lumMod val="10000"/>
                </a:schemeClr>
              </a:solidFill>
              <a:ea typeface="Roboto" panose="02000000000000000000" charset="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102F4839-F500-431F-9924-55513261DEBB}"/>
              </a:ext>
            </a:extLst>
          </p:cNvPr>
          <p:cNvSpPr/>
          <p:nvPr/>
        </p:nvSpPr>
        <p:spPr>
          <a:xfrm>
            <a:off x="880050" y="3068672"/>
            <a:ext cx="1890508" cy="142330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66" rIns="68531" bIns="34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«Все лучшее детям»</a:t>
            </a:r>
          </a:p>
          <a:p>
            <a:pPr algn="ctr"/>
            <a:endParaRPr lang="ru-RU" sz="700" b="1" dirty="0">
              <a:solidFill>
                <a:srgbClr val="000000"/>
              </a:solidFill>
              <a:ea typeface="Roboto" panose="02000000000000000000" charset="0"/>
              <a:cs typeface="Arial"/>
            </a:endParaRPr>
          </a:p>
          <a:p>
            <a:pPr algn="ctr"/>
            <a:r>
              <a:rPr lang="ru-RU" b="1" dirty="0">
                <a:solidFill>
                  <a:srgbClr val="000000"/>
                </a:solidFill>
                <a:ea typeface="Roboto" panose="02000000000000000000" charset="0"/>
                <a:cs typeface="Arial"/>
              </a:rPr>
              <a:t>«Педагоги и наставники»</a:t>
            </a:r>
          </a:p>
          <a:p>
            <a:pPr algn="ctr"/>
            <a:endParaRPr lang="ru-RU" b="1" dirty="0">
              <a:solidFill>
                <a:srgbClr val="000000"/>
              </a:solidFill>
              <a:ea typeface="Roboto" panose="02000000000000000000" charset="0"/>
              <a:cs typeface="Arial"/>
            </a:endParaRPr>
          </a:p>
          <a:p>
            <a:pPr algn="ctr"/>
            <a:endParaRPr lang="ru-RU" b="1" dirty="0">
              <a:solidFill>
                <a:srgbClr val="000000"/>
              </a:solidFill>
              <a:ea typeface="Roboto" panose="02000000000000000000" charset="0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CB57AD-EA6E-4DE9-B499-8CD3999B669A}"/>
              </a:ext>
            </a:extLst>
          </p:cNvPr>
          <p:cNvSpPr txBox="1"/>
          <p:nvPr/>
        </p:nvSpPr>
        <p:spPr>
          <a:xfrm>
            <a:off x="1149030" y="4893913"/>
            <a:ext cx="1662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</a:rPr>
              <a:t>453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</a:rPr>
              <a:t>млн руб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25" name="Рисунок 24" descr="Город">
            <a:extLst>
              <a:ext uri="{FF2B5EF4-FFF2-40B4-BE49-F238E27FC236}">
                <a16:creationId xmlns:a16="http://schemas.microsoft.com/office/drawing/2014/main" id="{3B4A6E2E-F128-4A0A-92BF-3EEA3996B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7044" y="1937009"/>
            <a:ext cx="637373" cy="6373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1824DA-4D95-432D-91CF-862705E88168}"/>
              </a:ext>
            </a:extLst>
          </p:cNvPr>
          <p:cNvSpPr txBox="1"/>
          <p:nvPr/>
        </p:nvSpPr>
        <p:spPr>
          <a:xfrm>
            <a:off x="3176760" y="777984"/>
            <a:ext cx="8329975" cy="584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b="1" dirty="0"/>
              <a:t>Национальный проект «Молодежь и дети»</a:t>
            </a:r>
          </a:p>
          <a:p>
            <a:pPr algn="ctr">
              <a:lnSpc>
                <a:spcPct val="90000"/>
              </a:lnSpc>
            </a:pPr>
            <a:endParaRPr lang="ru-RU" sz="500" b="1" dirty="0"/>
          </a:p>
          <a:p>
            <a:pPr algn="ctr">
              <a:lnSpc>
                <a:spcPct val="90000"/>
              </a:lnSpc>
            </a:pPr>
            <a:r>
              <a:rPr lang="ru-RU" sz="1400" b="1" dirty="0"/>
              <a:t>Региональный проект «Все лучшее детям» </a:t>
            </a:r>
          </a:p>
          <a:p>
            <a:pPr algn="ctr">
              <a:lnSpc>
                <a:spcPct val="90000"/>
              </a:lnSpc>
            </a:pPr>
            <a:endParaRPr lang="ru-RU" sz="400" b="1" dirty="0"/>
          </a:p>
          <a:p>
            <a:pPr indent="457200" algn="just">
              <a:lnSpc>
                <a:spcPct val="90000"/>
              </a:lnSpc>
            </a:pPr>
            <a:r>
              <a:rPr lang="ru-RU" sz="1300" dirty="0"/>
              <a:t>В рамках данного регионального проекта  выполняется капитальный ремонт пяти общеобразовательных учреждений города: </a:t>
            </a:r>
            <a:r>
              <a:rPr lang="ru-RU" sz="1300" i="1" dirty="0"/>
              <a:t>МАОУ «СОШ №1», МАОУ «СОШ №2», МАОУ «СОШ №16», МАОУ «СОШ №17», Лицея № 1</a:t>
            </a:r>
            <a:r>
              <a:rPr lang="ru-RU" sz="1300" dirty="0"/>
              <a:t>. Также будут оснащены предметные кабинеты в </a:t>
            </a:r>
            <a:r>
              <a:rPr lang="ru-RU" sz="1300" b="1" dirty="0"/>
              <a:t>19</a:t>
            </a:r>
            <a:r>
              <a:rPr lang="ru-RU" sz="1300" dirty="0"/>
              <a:t> общеобразовательных организациях </a:t>
            </a:r>
            <a:r>
              <a:rPr lang="ru-RU" sz="1300" dirty="0" err="1"/>
              <a:t>г.Стерлитамака</a:t>
            </a:r>
            <a:r>
              <a:rPr lang="ru-RU" sz="1300" dirty="0"/>
              <a:t>: </a:t>
            </a:r>
          </a:p>
          <a:p>
            <a:pPr algn="just">
              <a:lnSpc>
                <a:spcPct val="90000"/>
              </a:lnSpc>
            </a:pPr>
            <a:r>
              <a:rPr lang="ru-RU" sz="1300" i="1" dirty="0"/>
              <a:t>СОШ № 11, 32, 31, 33, 21, 7, 20, 26, 15, 24, 4, 34,18, Лицей №12, БЛИ № 3, Гимназии №№ 2, 3, 4, 6  </a:t>
            </a:r>
            <a:r>
              <a:rPr lang="ru-RU" sz="1300" dirty="0"/>
              <a:t>средствами обучения и воспитания по учебным предметам «Основы безопасности и защиты Родины», «Труд (технология)».</a:t>
            </a:r>
            <a:r>
              <a:rPr lang="ru-RU" sz="1400" dirty="0"/>
              <a:t> (</a:t>
            </a:r>
            <a:r>
              <a:rPr lang="ru-RU" sz="1100" dirty="0"/>
              <a:t>Макеты учебно-тренировочных гранат 4-х видов, муляжи - имитаторы ранений и поражений, легкий защитный костюм Л1, общевойсковой защитный комплект, противогаз ГП-7В, манекен женский для портных, машина швейная электромеханическая, верстак ученический комбинированный с тисками и струбциной, с защитным экраном и табуретом, </a:t>
            </a:r>
            <a:r>
              <a:rPr lang="ru-RU" sz="1100" dirty="0" err="1"/>
              <a:t>углошлифовальная</a:t>
            </a:r>
            <a:r>
              <a:rPr lang="ru-RU" sz="1100" dirty="0"/>
              <a:t> машина, прибор для выжигания по дереву, станок лазерной резки СО2, магазин автомата Калашникова с комплектом макетов массогабаритных патронов, массогабаритный макет пистолета Макарова, массогабаритный макет автомата Калашникова).</a:t>
            </a:r>
          </a:p>
          <a:p>
            <a:pPr indent="457200" algn="just">
              <a:lnSpc>
                <a:spcPct val="90000"/>
              </a:lnSpc>
            </a:pPr>
            <a:endParaRPr lang="ru-RU" sz="500" dirty="0"/>
          </a:p>
          <a:p>
            <a:pPr algn="ctr">
              <a:lnSpc>
                <a:spcPct val="90000"/>
              </a:lnSpc>
            </a:pPr>
            <a:r>
              <a:rPr lang="ru-RU" sz="1400" b="1" dirty="0"/>
              <a:t>Региональный проект «Педагоги и наставники» </a:t>
            </a:r>
          </a:p>
          <a:p>
            <a:pPr algn="ctr">
              <a:lnSpc>
                <a:spcPct val="90000"/>
              </a:lnSpc>
            </a:pPr>
            <a:endParaRPr lang="ru-RU" sz="400" b="1" dirty="0"/>
          </a:p>
          <a:p>
            <a:pPr algn="just">
              <a:lnSpc>
                <a:spcPct val="90000"/>
              </a:lnSpc>
            </a:pPr>
            <a:r>
              <a:rPr lang="ru-RU" sz="1300" dirty="0"/>
              <a:t>В рамках данного регионального проекта предусмотрено:</a:t>
            </a:r>
          </a:p>
          <a:p>
            <a:pPr indent="457200" algn="just">
              <a:lnSpc>
                <a:spcPct val="90000"/>
              </a:lnSpc>
            </a:pPr>
            <a:r>
              <a:rPr lang="ru-RU" sz="1300" dirty="0"/>
              <a:t>Обеспечение выплат ежемесячного денежного вознаграждения советникам директоров по воспитанию и взаимодействию с детскими общественными объединениями государственных общеобразовательных организаций, профессиональных образовательных организаций субъектов РФ, </a:t>
            </a:r>
            <a:r>
              <a:rPr lang="ru-RU" sz="1300" dirty="0" err="1"/>
              <a:t>г.Байконура</a:t>
            </a:r>
            <a:r>
              <a:rPr lang="ru-RU" sz="1300" dirty="0"/>
              <a:t> и федеральной территории «Сириус», муниципальных общеобразовательных организаций и профессиональных образовательных организаций. Ежемесячно выплачивается зарплата советникам директоров в 27 образовательных учреждениях города.</a:t>
            </a:r>
          </a:p>
          <a:p>
            <a:pPr indent="457200" algn="just">
              <a:lnSpc>
                <a:spcPct val="90000"/>
              </a:lnSpc>
            </a:pPr>
            <a:r>
              <a:rPr lang="ru-RU" sz="1300" dirty="0"/>
              <a:t>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 Ежемесячно выплачивается зарплата советникам директоров в </a:t>
            </a:r>
            <a:r>
              <a:rPr lang="ru-RU" sz="1300" b="1" dirty="0"/>
              <a:t>27</a:t>
            </a:r>
            <a:r>
              <a:rPr lang="ru-RU" sz="1300" dirty="0"/>
              <a:t> образовательных учреждениях города: </a:t>
            </a:r>
            <a:r>
              <a:rPr lang="ru-RU" sz="1300" i="1" dirty="0"/>
              <a:t>СОШ № 5, 7, 9, 10, 11, 14, 15, 17, 18, 20, 24, 26, 29, 30, 31, 33, 35, ПМШ №23, БЛИ №3, Школа-Интернат №1, Лицей № 1, 3, 12, Гимназия № 2, 4, 5, 6.</a:t>
            </a:r>
          </a:p>
          <a:p>
            <a:pPr indent="457200" algn="just">
              <a:lnSpc>
                <a:spcPct val="90000"/>
              </a:lnSpc>
            </a:pPr>
            <a:r>
              <a:rPr lang="ru-RU" sz="1300" dirty="0"/>
              <a:t>Ежемесячное денежное вознаграждение за классное руководство педагогическим работникам государственных и муниципальных образовательных организаций,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 Ежемесячно выплачивается зарплата за классное руководство в 38 образовательных учреждениях города.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FE36C7-62F5-4B63-9A71-577E128A2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1194" y="542606"/>
            <a:ext cx="765541" cy="76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29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0" grpId="0" animBg="1"/>
      <p:bldP spid="21" grpId="0" animBg="1"/>
      <p:bldP spid="22" grpId="0"/>
      <p:bldP spid="23" grpId="0"/>
      <p:bldP spid="24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B43EE8-86B8-42D8-9350-66DFFCE58641}"/>
              </a:ext>
            </a:extLst>
          </p:cNvPr>
          <p:cNvSpPr txBox="1"/>
          <p:nvPr/>
        </p:nvSpPr>
        <p:spPr>
          <a:xfrm>
            <a:off x="1638300" y="0"/>
            <a:ext cx="9163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/>
              <a:t>Разъясняющие основные понятия и термины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253299A2-0692-4C0D-AD52-1087DA773973}"/>
              </a:ext>
            </a:extLst>
          </p:cNvPr>
          <p:cNvGrpSpPr/>
          <p:nvPr/>
        </p:nvGrpSpPr>
        <p:grpSpPr>
          <a:xfrm>
            <a:off x="672842" y="881380"/>
            <a:ext cx="2882101" cy="1417678"/>
            <a:chOff x="3852073" y="1145704"/>
            <a:chExt cx="2882101" cy="1832621"/>
          </a:xfrm>
        </p:grpSpPr>
        <p:sp>
          <p:nvSpPr>
            <p:cNvPr id="32" name="Google Shape;192;p19">
              <a:extLst>
                <a:ext uri="{FF2B5EF4-FFF2-40B4-BE49-F238E27FC236}">
                  <a16:creationId xmlns:a16="http://schemas.microsoft.com/office/drawing/2014/main" id="{DE46BF5A-1AD5-451B-9036-C94959A60277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7E5E2E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ea typeface="Raleway"/>
                  <a:cs typeface="Raleway"/>
                  <a:sym typeface="Raleway"/>
                </a:rPr>
                <a:t>Администратор доходов</a:t>
              </a:r>
              <a:endParaRPr sz="300" b="1" dirty="0"/>
            </a:p>
          </p:txBody>
        </p:sp>
        <p:sp>
          <p:nvSpPr>
            <p:cNvPr id="34" name="Google Shape;240;p19">
              <a:extLst>
                <a:ext uri="{FF2B5EF4-FFF2-40B4-BE49-F238E27FC236}">
                  <a16:creationId xmlns:a16="http://schemas.microsoft.com/office/drawing/2014/main" id="{C9F9949A-F1F7-44FD-8D36-BD7DE8815B80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Орган власти соответствующего уровня, Центральный банк Российской Федерации, казенное учреждение учитывающие поступление доходов в бюджет, а также производящие возврат излишне (ошибочно) поступивших доходов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8BA0B83B-FE2C-41D7-BF95-AA307D01E583}"/>
              </a:ext>
            </a:extLst>
          </p:cNvPr>
          <p:cNvGrpSpPr/>
          <p:nvPr/>
        </p:nvGrpSpPr>
        <p:grpSpPr>
          <a:xfrm>
            <a:off x="4454474" y="532115"/>
            <a:ext cx="2882101" cy="1417678"/>
            <a:chOff x="3852073" y="1145704"/>
            <a:chExt cx="2882101" cy="1832621"/>
          </a:xfrm>
        </p:grpSpPr>
        <p:sp>
          <p:nvSpPr>
            <p:cNvPr id="103" name="Google Shape;192;p19">
              <a:extLst>
                <a:ext uri="{FF2B5EF4-FFF2-40B4-BE49-F238E27FC236}">
                  <a16:creationId xmlns:a16="http://schemas.microsoft.com/office/drawing/2014/main" id="{8CC6287D-71E2-4F71-B8C1-2792AAA1D41F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9A743A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Бюджет</a:t>
              </a:r>
              <a:endParaRPr sz="300" b="1" dirty="0"/>
            </a:p>
          </p:txBody>
        </p:sp>
        <p:sp>
          <p:nvSpPr>
            <p:cNvPr id="104" name="Google Shape;240;p19">
              <a:extLst>
                <a:ext uri="{FF2B5EF4-FFF2-40B4-BE49-F238E27FC236}">
                  <a16:creationId xmlns:a16="http://schemas.microsoft.com/office/drawing/2014/main" id="{CF433D63-F534-48CF-96F7-EB346AA2AD10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Форма образования и расходования денежных средств, предназначенных для финансового обеспечения задач и функций местного самоуправления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4DA38E3A-1D07-4AB0-8092-1DCB30212F59}"/>
              </a:ext>
            </a:extLst>
          </p:cNvPr>
          <p:cNvGrpSpPr/>
          <p:nvPr/>
        </p:nvGrpSpPr>
        <p:grpSpPr>
          <a:xfrm>
            <a:off x="8403649" y="913488"/>
            <a:ext cx="2882101" cy="1417678"/>
            <a:chOff x="3852073" y="1145704"/>
            <a:chExt cx="2882101" cy="1832621"/>
          </a:xfrm>
        </p:grpSpPr>
        <p:sp>
          <p:nvSpPr>
            <p:cNvPr id="106" name="Google Shape;192;p19">
              <a:extLst>
                <a:ext uri="{FF2B5EF4-FFF2-40B4-BE49-F238E27FC236}">
                  <a16:creationId xmlns:a16="http://schemas.microsoft.com/office/drawing/2014/main" id="{A87F5697-0347-4D35-89E9-21E6C57C92E8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C1985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Бюджетный процесс</a:t>
              </a:r>
              <a:endParaRPr sz="300" b="1" dirty="0"/>
            </a:p>
          </p:txBody>
        </p:sp>
        <p:sp>
          <p:nvSpPr>
            <p:cNvPr id="107" name="Google Shape;240;p19">
              <a:extLst>
                <a:ext uri="{FF2B5EF4-FFF2-40B4-BE49-F238E27FC236}">
                  <a16:creationId xmlns:a16="http://schemas.microsoft.com/office/drawing/2014/main" id="{22ABE4E8-6400-4E45-97DA-E8EEB2BA7E70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Деятельность по подготовке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92601039-BA91-4D07-8ABF-90FDBAF2ECB2}"/>
              </a:ext>
            </a:extLst>
          </p:cNvPr>
          <p:cNvGrpSpPr/>
          <p:nvPr/>
        </p:nvGrpSpPr>
        <p:grpSpPr>
          <a:xfrm>
            <a:off x="672842" y="2749282"/>
            <a:ext cx="2882101" cy="1417678"/>
            <a:chOff x="3852073" y="1145704"/>
            <a:chExt cx="2882101" cy="1832621"/>
          </a:xfrm>
        </p:grpSpPr>
        <p:sp>
          <p:nvSpPr>
            <p:cNvPr id="109" name="Google Shape;192;p19">
              <a:extLst>
                <a:ext uri="{FF2B5EF4-FFF2-40B4-BE49-F238E27FC236}">
                  <a16:creationId xmlns:a16="http://schemas.microsoft.com/office/drawing/2014/main" id="{D7A16044-435E-449F-BBDC-C84E55F7C8D9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7E5E2E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Бюджетные ассигнования</a:t>
              </a:r>
              <a:endParaRPr sz="300" b="1" dirty="0"/>
            </a:p>
          </p:txBody>
        </p:sp>
        <p:sp>
          <p:nvSpPr>
            <p:cNvPr id="110" name="Google Shape;240;p19">
              <a:extLst>
                <a:ext uri="{FF2B5EF4-FFF2-40B4-BE49-F238E27FC236}">
                  <a16:creationId xmlns:a16="http://schemas.microsoft.com/office/drawing/2014/main" id="{BD556860-A830-43E0-BC8A-006ED77848B5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Предельные объёмы денежных средств в соответствующем финансовом году на исполнение бюджетных обязательств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E840EE5E-9DD2-491D-922C-4741C4D62FF5}"/>
              </a:ext>
            </a:extLst>
          </p:cNvPr>
          <p:cNvGrpSpPr/>
          <p:nvPr/>
        </p:nvGrpSpPr>
        <p:grpSpPr>
          <a:xfrm>
            <a:off x="672842" y="4617184"/>
            <a:ext cx="2882101" cy="1417678"/>
            <a:chOff x="3852073" y="1145704"/>
            <a:chExt cx="2882101" cy="1832621"/>
          </a:xfrm>
        </p:grpSpPr>
        <p:sp>
          <p:nvSpPr>
            <p:cNvPr id="112" name="Google Shape;192;p19">
              <a:extLst>
                <a:ext uri="{FF2B5EF4-FFF2-40B4-BE49-F238E27FC236}">
                  <a16:creationId xmlns:a16="http://schemas.microsoft.com/office/drawing/2014/main" id="{1312A5AD-4ED0-4B50-8378-E68D0413E845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7E5E2E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ea typeface="Raleway"/>
                  <a:cs typeface="Raleway"/>
                  <a:sym typeface="Raleway"/>
                </a:rPr>
                <a:t>Доходы бюджета</a:t>
              </a:r>
              <a:endParaRPr sz="300" b="1" dirty="0"/>
            </a:p>
          </p:txBody>
        </p:sp>
        <p:sp>
          <p:nvSpPr>
            <p:cNvPr id="113" name="Google Shape;240;p19">
              <a:extLst>
                <a:ext uri="{FF2B5EF4-FFF2-40B4-BE49-F238E27FC236}">
                  <a16:creationId xmlns:a16="http://schemas.microsoft.com/office/drawing/2014/main" id="{A1801833-5174-4D6A-8B30-C019DBC7BAEA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Поступающие в бюджет денежные средства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5ACC0E94-13C8-49E8-BA9A-D6AE029EB601}"/>
              </a:ext>
            </a:extLst>
          </p:cNvPr>
          <p:cNvGrpSpPr/>
          <p:nvPr/>
        </p:nvGrpSpPr>
        <p:grpSpPr>
          <a:xfrm>
            <a:off x="4454474" y="2148853"/>
            <a:ext cx="2882101" cy="1417678"/>
            <a:chOff x="3852073" y="1145704"/>
            <a:chExt cx="2882101" cy="1832621"/>
          </a:xfrm>
        </p:grpSpPr>
        <p:sp>
          <p:nvSpPr>
            <p:cNvPr id="115" name="Google Shape;192;p19">
              <a:extLst>
                <a:ext uri="{FF2B5EF4-FFF2-40B4-BE49-F238E27FC236}">
                  <a16:creationId xmlns:a16="http://schemas.microsoft.com/office/drawing/2014/main" id="{361A5BAD-D911-4D50-AF15-B6D46B7734BE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9A743A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Дефицит </a:t>
              </a:r>
              <a:endParaRPr sz="300" b="1" dirty="0"/>
            </a:p>
          </p:txBody>
        </p:sp>
        <p:sp>
          <p:nvSpPr>
            <p:cNvPr id="116" name="Google Shape;240;p19">
              <a:extLst>
                <a:ext uri="{FF2B5EF4-FFF2-40B4-BE49-F238E27FC236}">
                  <a16:creationId xmlns:a16="http://schemas.microsoft.com/office/drawing/2014/main" id="{FA4EB5A1-7E51-4A2E-BAF2-876FBA5FB4AD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Превышение расходов бюджета над его доходами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2DF90D4C-F0AA-4DEE-A5E5-76DF15C7FE8B}"/>
              </a:ext>
            </a:extLst>
          </p:cNvPr>
          <p:cNvGrpSpPr/>
          <p:nvPr/>
        </p:nvGrpSpPr>
        <p:grpSpPr>
          <a:xfrm>
            <a:off x="8403649" y="2765336"/>
            <a:ext cx="2882101" cy="1417678"/>
            <a:chOff x="3852073" y="1145704"/>
            <a:chExt cx="2882101" cy="1832621"/>
          </a:xfrm>
        </p:grpSpPr>
        <p:sp>
          <p:nvSpPr>
            <p:cNvPr id="118" name="Google Shape;192;p19">
              <a:extLst>
                <a:ext uri="{FF2B5EF4-FFF2-40B4-BE49-F238E27FC236}">
                  <a16:creationId xmlns:a16="http://schemas.microsoft.com/office/drawing/2014/main" id="{D48BCC78-373A-4F51-BB5D-789DA4C34324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C1985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Дотации</a:t>
              </a:r>
              <a:endParaRPr sz="300" b="1" dirty="0"/>
            </a:p>
          </p:txBody>
        </p:sp>
        <p:sp>
          <p:nvSpPr>
            <p:cNvPr id="119" name="Google Shape;240;p19">
              <a:extLst>
                <a:ext uri="{FF2B5EF4-FFF2-40B4-BE49-F238E27FC236}">
                  <a16:creationId xmlns:a16="http://schemas.microsoft.com/office/drawing/2014/main" id="{86195DE6-5994-4956-B2F0-451651D326AE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0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Межбюджетные трансферты, предоставляемые на безвозмездной и безвозвратной основе без установления целей их использования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95E6E512-6D0F-45DD-B30F-8515A868F7E2}"/>
              </a:ext>
            </a:extLst>
          </p:cNvPr>
          <p:cNvGrpSpPr/>
          <p:nvPr/>
        </p:nvGrpSpPr>
        <p:grpSpPr>
          <a:xfrm>
            <a:off x="4454474" y="3765591"/>
            <a:ext cx="2882101" cy="1417678"/>
            <a:chOff x="3852073" y="1145704"/>
            <a:chExt cx="2882101" cy="1832621"/>
          </a:xfrm>
        </p:grpSpPr>
        <p:sp>
          <p:nvSpPr>
            <p:cNvPr id="121" name="Google Shape;192;p19">
              <a:extLst>
                <a:ext uri="{FF2B5EF4-FFF2-40B4-BE49-F238E27FC236}">
                  <a16:creationId xmlns:a16="http://schemas.microsoft.com/office/drawing/2014/main" id="{3A67A0C0-20CC-4118-8B09-5ED27584D153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9A743A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Источники финансирования дефицита бюджета</a:t>
              </a:r>
              <a:endParaRPr sz="300" b="1" dirty="0"/>
            </a:p>
          </p:txBody>
        </p:sp>
        <p:sp>
          <p:nvSpPr>
            <p:cNvPr id="122" name="Google Shape;240;p19">
              <a:extLst>
                <a:ext uri="{FF2B5EF4-FFF2-40B4-BE49-F238E27FC236}">
                  <a16:creationId xmlns:a16="http://schemas.microsoft.com/office/drawing/2014/main" id="{F5A42915-BAA1-4BCB-BB02-704A60978E01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Средства, привлекаемые в бюджет для покрытия дефицита (кредиты, ценные бумаги, иные источники)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AEBB4132-2947-45C0-AB9A-548F31EC59B0}"/>
              </a:ext>
            </a:extLst>
          </p:cNvPr>
          <p:cNvGrpSpPr/>
          <p:nvPr/>
        </p:nvGrpSpPr>
        <p:grpSpPr>
          <a:xfrm>
            <a:off x="8403649" y="4617184"/>
            <a:ext cx="2882101" cy="1417678"/>
            <a:chOff x="3852073" y="1145704"/>
            <a:chExt cx="2882101" cy="1832621"/>
          </a:xfrm>
        </p:grpSpPr>
        <p:sp>
          <p:nvSpPr>
            <p:cNvPr id="124" name="Google Shape;192;p19">
              <a:extLst>
                <a:ext uri="{FF2B5EF4-FFF2-40B4-BE49-F238E27FC236}">
                  <a16:creationId xmlns:a16="http://schemas.microsoft.com/office/drawing/2014/main" id="{EC111795-9CF7-45C8-9428-3AFB17D2A87E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C1985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ea typeface="Raleway"/>
                  <a:cs typeface="Raleway"/>
                  <a:sym typeface="Raleway"/>
                </a:rPr>
                <a:t>Межбюджетные трансферты</a:t>
              </a:r>
              <a:endParaRPr sz="300" b="1" dirty="0"/>
            </a:p>
          </p:txBody>
        </p:sp>
        <p:sp>
          <p:nvSpPr>
            <p:cNvPr id="125" name="Google Shape;240;p19">
              <a:extLst>
                <a:ext uri="{FF2B5EF4-FFF2-40B4-BE49-F238E27FC236}">
                  <a16:creationId xmlns:a16="http://schemas.microsoft.com/office/drawing/2014/main" id="{F379FF7E-FB8C-4F76-842A-38DB3F6735AE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Средства, предоставляемые одним бюджетом бюджетной системы РФ другому бюджету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3033B3CA-DDC2-47FD-956E-4403FD15E22B}"/>
              </a:ext>
            </a:extLst>
          </p:cNvPr>
          <p:cNvGrpSpPr/>
          <p:nvPr/>
        </p:nvGrpSpPr>
        <p:grpSpPr>
          <a:xfrm>
            <a:off x="4454474" y="5382328"/>
            <a:ext cx="2882101" cy="1417678"/>
            <a:chOff x="3852073" y="1145704"/>
            <a:chExt cx="2882101" cy="1832621"/>
          </a:xfrm>
        </p:grpSpPr>
        <p:sp>
          <p:nvSpPr>
            <p:cNvPr id="127" name="Google Shape;192;p19">
              <a:extLst>
                <a:ext uri="{FF2B5EF4-FFF2-40B4-BE49-F238E27FC236}">
                  <a16:creationId xmlns:a16="http://schemas.microsoft.com/office/drawing/2014/main" id="{04501A82-616C-4E82-8055-6D5DC7F7F1D9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9A743A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Муниципальный долг</a:t>
              </a:r>
              <a:endParaRPr sz="300" b="1" dirty="0"/>
            </a:p>
          </p:txBody>
        </p:sp>
        <p:sp>
          <p:nvSpPr>
            <p:cNvPr id="128" name="Google Shape;240;p19">
              <a:extLst>
                <a:ext uri="{FF2B5EF4-FFF2-40B4-BE49-F238E27FC236}">
                  <a16:creationId xmlns:a16="http://schemas.microsoft.com/office/drawing/2014/main" id="{31E38CB3-3A5D-4AFC-8C5F-ED681711DDBB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Обязательства публично - правового образования по полученным кредитам, выпущенным ценным бумагам, предоставленным гарантиям перед третьими лицами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9016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1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5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1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1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35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1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1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65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1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800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11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95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11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1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1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CB891EE-D352-4437-A1CD-07AD1761DF60}"/>
              </a:ext>
            </a:extLst>
          </p:cNvPr>
          <p:cNvSpPr/>
          <p:nvPr/>
        </p:nvSpPr>
        <p:spPr>
          <a:xfrm>
            <a:off x="232319" y="0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>
                <a:ea typeface="Roboto" panose="02000000000000000000" charset="0"/>
              </a:rPr>
              <a:t>Общереспубликанский проект «Реальные дела»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3916C5-9CBC-4E16-A063-25107C1AABFD}"/>
              </a:ext>
            </a:extLst>
          </p:cNvPr>
          <p:cNvSpPr txBox="1"/>
          <p:nvPr/>
        </p:nvSpPr>
        <p:spPr>
          <a:xfrm>
            <a:off x="6172201" y="3797282"/>
            <a:ext cx="463041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Профинансировано – 8 млн. </a:t>
            </a:r>
            <a:r>
              <a:rPr lang="ru-RU" sz="2400" b="1" dirty="0" err="1"/>
              <a:t>руб</a:t>
            </a:r>
            <a:r>
              <a:rPr lang="ru-RU" sz="2400" b="1" dirty="0"/>
              <a:t>:</a:t>
            </a:r>
          </a:p>
          <a:p>
            <a:pPr algn="ctr"/>
            <a:r>
              <a:rPr lang="ru-RU" sz="2400" b="1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900" dirty="0"/>
              <a:t>бюджет Республики</a:t>
            </a:r>
            <a:r>
              <a:rPr lang="ru-RU" dirty="0"/>
              <a:t> – </a:t>
            </a:r>
            <a:r>
              <a:rPr lang="ru-RU" sz="3000" dirty="0"/>
              <a:t>7,6</a:t>
            </a:r>
            <a:r>
              <a:rPr lang="ru-RU" sz="2000" dirty="0"/>
              <a:t> </a:t>
            </a:r>
            <a:r>
              <a:rPr lang="ru-RU" dirty="0"/>
              <a:t>млн руб.</a:t>
            </a:r>
          </a:p>
          <a:p>
            <a:r>
              <a:rPr lang="ru-RU" dirty="0"/>
              <a:t>       </a:t>
            </a:r>
            <a:r>
              <a:rPr lang="ru-RU" sz="1900" dirty="0"/>
              <a:t>Башкортостан</a:t>
            </a:r>
          </a:p>
          <a:p>
            <a:endParaRPr lang="ru-RU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900" dirty="0"/>
              <a:t>средства местного </a:t>
            </a:r>
            <a:r>
              <a:rPr lang="ru-RU" dirty="0"/>
              <a:t>– </a:t>
            </a:r>
            <a:r>
              <a:rPr lang="ru-RU" sz="3000" dirty="0"/>
              <a:t>0,4</a:t>
            </a:r>
            <a:r>
              <a:rPr lang="ru-RU" dirty="0"/>
              <a:t> млн руб.</a:t>
            </a:r>
          </a:p>
          <a:p>
            <a:r>
              <a:rPr lang="ru-RU" dirty="0"/>
              <a:t>      </a:t>
            </a:r>
            <a:r>
              <a:rPr lang="ru-RU" sz="1900" dirty="0"/>
              <a:t>бюджета</a:t>
            </a:r>
            <a:endParaRPr lang="ru-RU" sz="19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79205E-B6CD-4433-9985-B0EABFD01498}"/>
              </a:ext>
            </a:extLst>
          </p:cNvPr>
          <p:cNvSpPr txBox="1"/>
          <p:nvPr/>
        </p:nvSpPr>
        <p:spPr>
          <a:xfrm>
            <a:off x="4149954" y="1695363"/>
            <a:ext cx="72611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Приобретение и установка малых архитектурных форм для многофункциональной спортивной площадки, расположенной по адресу: </a:t>
            </a:r>
            <a:r>
              <a:rPr lang="ru-RU" sz="1400" i="1" dirty="0"/>
              <a:t>г. Стерлитамак, ул. Революционная, 15а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Устройство многофункциональной спортивной площадки, расположенной по адресу: </a:t>
            </a:r>
          </a:p>
          <a:p>
            <a:pPr algn="just"/>
            <a:r>
              <a:rPr lang="ru-RU" sz="1400" i="1" dirty="0"/>
              <a:t>г. Стерлитамак, ул. Революционная, 15а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Устройство спортивной площадки, расположенной на территории МАОУ «Гимназия Nº 4», по адресу: </a:t>
            </a:r>
            <a:r>
              <a:rPr lang="ru-RU" sz="1400" i="1" dirty="0"/>
              <a:t>г. Стерлитамак, ул. </a:t>
            </a:r>
            <a:r>
              <a:rPr lang="ru-RU" sz="1400" i="1" dirty="0" err="1"/>
              <a:t>Шафиева</a:t>
            </a:r>
            <a:r>
              <a:rPr lang="ru-RU" sz="1400" i="1" dirty="0"/>
              <a:t>, 23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79367F7-F9CB-402E-A773-20697E63F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33" y="1056112"/>
            <a:ext cx="3362781" cy="2522085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704D5D3-F8C9-4765-B820-C2EE9EC41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80" y="3797283"/>
            <a:ext cx="3477267" cy="2616100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44FFFE-8DAD-4BE1-A8D3-DB4237D21724}"/>
              </a:ext>
            </a:extLst>
          </p:cNvPr>
          <p:cNvSpPr txBox="1"/>
          <p:nvPr/>
        </p:nvSpPr>
        <p:spPr>
          <a:xfrm>
            <a:off x="4265783" y="647627"/>
            <a:ext cx="7029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400" dirty="0"/>
              <a:t>Не остались без внимания при исполнении бюджета города наказы избирателей, адресованные депутатам Государственной Думы Федерального Собрания Российской Федерации, и Государственного Собрания – Курултая Республики Башкортостан. Утвержденные наказы на 2024 год выполнены полностью в сумме 8 </a:t>
            </a:r>
            <a:r>
              <a:rPr lang="ru-RU" sz="1400" dirty="0" err="1"/>
              <a:t>млн.рублей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6596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2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25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25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25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7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25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7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25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75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25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uiExpand="1" build="p"/>
      <p:bldP spid="16" grpId="0" build="p"/>
      <p:bldP spid="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655CF07-BA37-4695-BD4B-E0B7D2EAF351}"/>
              </a:ext>
            </a:extLst>
          </p:cNvPr>
          <p:cNvSpPr txBox="1">
            <a:spLocks/>
          </p:cNvSpPr>
          <p:nvPr/>
        </p:nvSpPr>
        <p:spPr>
          <a:xfrm>
            <a:off x="1756147" y="40429"/>
            <a:ext cx="9016222" cy="4907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Программа поддержки местных инициатив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85539A8-E654-4194-845A-E981220E1BAE}"/>
              </a:ext>
            </a:extLst>
          </p:cNvPr>
          <p:cNvGrpSpPr/>
          <p:nvPr/>
        </p:nvGrpSpPr>
        <p:grpSpPr>
          <a:xfrm>
            <a:off x="1524000" y="1152524"/>
            <a:ext cx="9163050" cy="5389563"/>
            <a:chOff x="2314573" y="752475"/>
            <a:chExt cx="9153526" cy="6324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C71BEE75-286E-41E5-A41C-B83B55AFD1C2}"/>
                </a:ext>
              </a:extLst>
            </p:cNvPr>
            <p:cNvSpPr/>
            <p:nvPr/>
          </p:nvSpPr>
          <p:spPr>
            <a:xfrm>
              <a:off x="2314574" y="752475"/>
              <a:ext cx="9153525" cy="1581150"/>
            </a:xfrm>
            <a:prstGeom prst="roundRect">
              <a:avLst/>
            </a:prstGeom>
            <a:solidFill>
              <a:srgbClr val="836231"/>
            </a:solidFill>
            <a:ln>
              <a:solidFill>
                <a:srgbClr val="D1B0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B80DC770-E1E2-4B48-B652-BB85FAFEDCF7}"/>
                </a:ext>
              </a:extLst>
            </p:cNvPr>
            <p:cNvSpPr/>
            <p:nvPr/>
          </p:nvSpPr>
          <p:spPr>
            <a:xfrm>
              <a:off x="2314574" y="2333625"/>
              <a:ext cx="9153525" cy="1581150"/>
            </a:xfrm>
            <a:prstGeom prst="roundRect">
              <a:avLst/>
            </a:prstGeom>
            <a:solidFill>
              <a:srgbClr val="AD8141"/>
            </a:solidFill>
            <a:ln>
              <a:solidFill>
                <a:srgbClr val="D1B0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592DD5C6-AC4B-46A0-A514-BA1140518E98}"/>
                </a:ext>
              </a:extLst>
            </p:cNvPr>
            <p:cNvSpPr/>
            <p:nvPr/>
          </p:nvSpPr>
          <p:spPr>
            <a:xfrm>
              <a:off x="2314573" y="3914775"/>
              <a:ext cx="9153525" cy="1581150"/>
            </a:xfrm>
            <a:prstGeom prst="roundRect">
              <a:avLst/>
            </a:prstGeom>
            <a:solidFill>
              <a:srgbClr val="D4B78C"/>
            </a:solidFill>
            <a:ln>
              <a:solidFill>
                <a:srgbClr val="D1B0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CE8DBE3A-4C77-4F8C-96FC-8E69A25DEC7E}"/>
                </a:ext>
              </a:extLst>
            </p:cNvPr>
            <p:cNvSpPr/>
            <p:nvPr/>
          </p:nvSpPr>
          <p:spPr>
            <a:xfrm>
              <a:off x="2314573" y="5495925"/>
              <a:ext cx="9153525" cy="1581150"/>
            </a:xfrm>
            <a:prstGeom prst="roundRect">
              <a:avLst/>
            </a:prstGeom>
            <a:solidFill>
              <a:srgbClr val="E4D1B6"/>
            </a:solidFill>
            <a:ln>
              <a:solidFill>
                <a:srgbClr val="D1B0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A591C21-F78A-45C9-8ADA-AF88A301479C}"/>
              </a:ext>
            </a:extLst>
          </p:cNvPr>
          <p:cNvSpPr txBox="1"/>
          <p:nvPr/>
        </p:nvSpPr>
        <p:spPr>
          <a:xfrm>
            <a:off x="1671127" y="1211536"/>
            <a:ext cx="9163049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ППМИ – решение насущных проблем</a:t>
            </a:r>
          </a:p>
          <a:p>
            <a:pPr algn="ctr"/>
            <a:endParaRPr lang="ru-RU" sz="9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Программа поддержки местных инициатив (ППМИ) - это механизм, позволяющий объединить финансовые ресурсы республиканского бюджета, бюджета города, средства жителей и юридических лиц, и направить их на решение социально-значимых проблем. </a:t>
            </a: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8FA942-A5C7-45BF-AFAC-3AD7655B1C7A}"/>
              </a:ext>
            </a:extLst>
          </p:cNvPr>
          <p:cNvSpPr txBox="1"/>
          <p:nvPr/>
        </p:nvSpPr>
        <p:spPr>
          <a:xfrm>
            <a:off x="1671127" y="2631589"/>
            <a:ext cx="9002148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Определение проблемы: выбор за жителями</a:t>
            </a:r>
          </a:p>
          <a:p>
            <a:pPr algn="ctr"/>
            <a:endParaRPr lang="ru-RU" sz="900" b="1" dirty="0">
              <a:solidFill>
                <a:schemeClr val="tx2">
                  <a:lumMod val="75000"/>
                </a:schemeClr>
              </a:solidFill>
            </a:endParaRPr>
          </a:p>
          <a:p>
            <a:pPr lvl="0" algn="ctr"/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Жители сами на собрании определяют те проблемы, которые надо решить. Жители определяют размер вклада, который они готовы внести. </a:t>
            </a: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4BD11B-2E23-4D0D-81BD-E4FA31127ADC}"/>
              </a:ext>
            </a:extLst>
          </p:cNvPr>
          <p:cNvSpPr txBox="1"/>
          <p:nvPr/>
        </p:nvSpPr>
        <p:spPr>
          <a:xfrm>
            <a:off x="1684900" y="3996135"/>
            <a:ext cx="884124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Софинансирование: участвуют все</a:t>
            </a:r>
          </a:p>
          <a:p>
            <a:pPr algn="ctr"/>
            <a:endParaRPr lang="ru-RU" sz="900" b="1" dirty="0">
              <a:solidFill>
                <a:schemeClr val="tx2">
                  <a:lumMod val="75000"/>
                </a:schemeClr>
              </a:solidFill>
            </a:endParaRPr>
          </a:p>
          <a:p>
            <a:pPr lvl="0" algn="ctr"/>
            <a:r>
              <a:rPr lang="ru-RU" sz="1600" i="1" dirty="0">
                <a:solidFill>
                  <a:schemeClr val="tx2">
                    <a:lumMod val="75000"/>
                  </a:schemeClr>
                </a:solidFill>
              </a:rPr>
              <a:t>В этом году на поддержку одного проекта из бюджета республики выделяется до 1,2 млн рублей. 15%  добавляет город, а сами жители должны собрать не менее 4%.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AED4FB-F754-4C11-9E90-3A97C37B49F5}"/>
              </a:ext>
            </a:extLst>
          </p:cNvPr>
          <p:cNvSpPr txBox="1"/>
          <p:nvPr/>
        </p:nvSpPr>
        <p:spPr>
          <a:xfrm>
            <a:off x="1885951" y="5343526"/>
            <a:ext cx="85725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Участие жителей: чем активнее, тем лучше</a:t>
            </a:r>
          </a:p>
          <a:p>
            <a:pPr algn="ctr"/>
            <a:endParaRPr lang="ru-RU" sz="900" b="1" dirty="0">
              <a:solidFill>
                <a:schemeClr val="tx2">
                  <a:lumMod val="75000"/>
                </a:schemeClr>
              </a:solidFill>
            </a:endParaRPr>
          </a:p>
          <a:p>
            <a:pPr lvl="0" algn="ctr"/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Немаловажную роль для победы играет активность жителей. </a:t>
            </a:r>
            <a:r>
              <a:rPr lang="ru-RU" sz="1600" i="1" dirty="0">
                <a:solidFill>
                  <a:schemeClr val="tx2">
                    <a:lumMod val="75000"/>
                  </a:schemeClr>
                </a:solidFill>
              </a:rPr>
              <a:t>Можно подключить спонсоров – это лишь увеличит шансы на победу.</a:t>
            </a:r>
            <a:r>
              <a:rPr lang="ru-RU" sz="16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F5C1E44-D958-4AB2-BAC9-27DFC3BE2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944" y="587845"/>
            <a:ext cx="765542" cy="765542"/>
          </a:xfrm>
          <a:prstGeom prst="rect">
            <a:avLst/>
          </a:prstGeom>
        </p:spPr>
      </p:pic>
      <p:pic>
        <p:nvPicPr>
          <p:cNvPr id="27" name="Picture 4" descr="ОБЪЯВЛЕНИЕ ППМИ – Сайрановский сельсовет Туймазинский район">
            <a:extLst>
              <a:ext uri="{FF2B5EF4-FFF2-40B4-BE49-F238E27FC236}">
                <a16:creationId xmlns:a16="http://schemas.microsoft.com/office/drawing/2014/main" id="{75E399CB-8F92-4CC7-A623-9C6CF9FB7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706" r="97353">
                        <a14:foregroundMark x1="72059" y1="24118" x2="72059" y2="24118"/>
                        <a14:foregroundMark x1="93824" y1="32059" x2="93824" y2="32059"/>
                        <a14:foregroundMark x1="97353" y1="29118" x2="97353" y2="29118"/>
                        <a14:foregroundMark x1="31471" y1="16471" x2="31471" y2="16471"/>
                        <a14:foregroundMark x1="32353" y1="13235" x2="31471" y2="18529"/>
                        <a14:foregroundMark x1="29118" y1="24706" x2="29118" y2="24706"/>
                        <a14:foregroundMark x1="25000" y1="16471" x2="25000" y2="16471"/>
                        <a14:foregroundMark x1="31765" y1="10294" x2="31765" y2="10294"/>
                        <a14:foregroundMark x1="23235" y1="34706" x2="23235" y2="34706"/>
                        <a14:foregroundMark x1="23824" y1="33235" x2="19412" y2="37647"/>
                        <a14:foregroundMark x1="21471" y1="34118" x2="21471" y2="34118"/>
                        <a14:foregroundMark x1="27353" y1="52353" x2="27353" y2="52353"/>
                        <a14:foregroundMark x1="4706" y1="41471" x2="4706" y2="41471"/>
                        <a14:foregroundMark x1="27353" y1="26471" x2="27353" y2="26471"/>
                        <a14:foregroundMark x1="23529" y1="16765" x2="23529" y2="16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01" y="2679715"/>
            <a:ext cx="1877051" cy="18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42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dissolve/>
      </p:transition>
    </mc:Choice>
    <mc:Fallback xmlns="">
      <p:transition spd="slow" advClick="0" advTm="2000">
        <p:dissolv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BE965D0-1F1F-4BFA-B712-A918AF253047}"/>
              </a:ext>
            </a:extLst>
          </p:cNvPr>
          <p:cNvSpPr txBox="1">
            <a:spLocks/>
          </p:cNvSpPr>
          <p:nvPr/>
        </p:nvSpPr>
        <p:spPr>
          <a:xfrm>
            <a:off x="996578" y="64995"/>
            <a:ext cx="10312366" cy="4907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Программа поддержки местных инициатив в 2025 году</a:t>
            </a:r>
          </a:p>
        </p:txBody>
      </p:sp>
      <p:sp>
        <p:nvSpPr>
          <p:cNvPr id="15" name="AutoShape 2" descr="https://www.clipartmax.com/png/full/232-2328123_call-for-price-playground.png">
            <a:extLst>
              <a:ext uri="{FF2B5EF4-FFF2-40B4-BE49-F238E27FC236}">
                <a16:creationId xmlns:a16="http://schemas.microsoft.com/office/drawing/2014/main" id="{A5E7AE2B-EC5E-45A7-A3C2-ADF3CD1CE7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https://www.clipartmax.com/png/full/232-2328123_call-for-price-playground.png">
            <a:extLst>
              <a:ext uri="{FF2B5EF4-FFF2-40B4-BE49-F238E27FC236}">
                <a16:creationId xmlns:a16="http://schemas.microsoft.com/office/drawing/2014/main" id="{1101A56F-AD22-47F7-A5A3-17C5E0E955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2701768" cy="27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6" descr="https://avatars.mds.yandex.net/i?id=881339c0b1155bee4f03c32af70d1ee8740284e0-8309375-images-thumbs&amp;n=13">
            <a:extLst>
              <a:ext uri="{FF2B5EF4-FFF2-40B4-BE49-F238E27FC236}">
                <a16:creationId xmlns:a16="http://schemas.microsoft.com/office/drawing/2014/main" id="{7052BC6F-71A6-4E44-8858-33007685F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601" y="1722898"/>
            <a:ext cx="2016564" cy="120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https://avatars.mds.yandex.net/i?id=d74133d63959aa521bac7ec1cfeb9be92a55145a-4902257-images-thumbs&amp;n=13">
            <a:extLst>
              <a:ext uri="{FF2B5EF4-FFF2-40B4-BE49-F238E27FC236}">
                <a16:creationId xmlns:a16="http://schemas.microsoft.com/office/drawing/2014/main" id="{21DDF254-60A1-44E6-A64B-727AA2138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4" b="89796" l="4792" r="95417">
                        <a14:foregroundMark x1="8125" y1="55102" x2="8125" y2="55102"/>
                        <a14:foregroundMark x1="4792" y1="57143" x2="4792" y2="57143"/>
                        <a14:foregroundMark x1="91875" y1="54422" x2="91875" y2="54422"/>
                        <a14:foregroundMark x1="95417" y1="65986" x2="95417" y2="65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148" y="1610653"/>
            <a:ext cx="1671406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4">
            <a:extLst>
              <a:ext uri="{FF2B5EF4-FFF2-40B4-BE49-F238E27FC236}">
                <a16:creationId xmlns:a16="http://schemas.microsoft.com/office/drawing/2014/main" id="{1671D8D7-6323-4908-A920-07FF9834D6D5}"/>
              </a:ext>
            </a:extLst>
          </p:cNvPr>
          <p:cNvSpPr/>
          <p:nvPr/>
        </p:nvSpPr>
        <p:spPr>
          <a:xfrm>
            <a:off x="2281163" y="994994"/>
            <a:ext cx="7795665" cy="499849"/>
          </a:xfrm>
          <a:prstGeom prst="roundRect">
            <a:avLst/>
          </a:prstGeom>
          <a:gradFill>
            <a:gsLst>
              <a:gs pos="0">
                <a:srgbClr val="E4D1B6"/>
              </a:gs>
              <a:gs pos="100000">
                <a:srgbClr val="CAA67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Основные направления проектов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ACF9253-4F77-4164-930E-8439004EE821}"/>
              </a:ext>
            </a:extLst>
          </p:cNvPr>
          <p:cNvSpPr/>
          <p:nvPr/>
        </p:nvSpPr>
        <p:spPr>
          <a:xfrm>
            <a:off x="9734915" y="2878803"/>
            <a:ext cx="1932955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Муниципальные учреждения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360A14B-9509-46FF-8926-8EB8B7B952A6}"/>
              </a:ext>
            </a:extLst>
          </p:cNvPr>
          <p:cNvSpPr/>
          <p:nvPr/>
        </p:nvSpPr>
        <p:spPr>
          <a:xfrm>
            <a:off x="7401644" y="2907398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Дорога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24003A9-6483-46D7-8247-1A32AC263860}"/>
              </a:ext>
            </a:extLst>
          </p:cNvPr>
          <p:cNvSpPr/>
          <p:nvPr/>
        </p:nvSpPr>
        <p:spPr>
          <a:xfrm>
            <a:off x="5106743" y="2890651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Детские площадки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45021F61-AA14-497D-BDAE-9A3B91720972}"/>
              </a:ext>
            </a:extLst>
          </p:cNvPr>
          <p:cNvSpPr/>
          <p:nvPr/>
        </p:nvSpPr>
        <p:spPr>
          <a:xfrm>
            <a:off x="858852" y="2892571"/>
            <a:ext cx="1600013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Спортивные</a:t>
            </a:r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площадки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AEFEC3-C96C-4A62-92C5-7CE2A20E28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88" b="95938" l="5625" r="95000">
                        <a14:foregroundMark x1="43125" y1="4688" x2="43125" y2="4688"/>
                        <a14:foregroundMark x1="19375" y1="17500" x2="19375" y2="17500"/>
                        <a14:foregroundMark x1="5625" y1="42188" x2="5625" y2="42188"/>
                        <a14:foregroundMark x1="95000" y1="53125" x2="95000" y2="53125"/>
                        <a14:foregroundMark x1="34063" y1="92813" x2="34063" y2="92813"/>
                        <a14:foregroundMark x1="57813" y1="95938" x2="57813" y2="95938"/>
                        <a14:foregroundMark x1="85000" y1="83125" x2="85000" y2="83125"/>
                        <a14:foregroundMark x1="91250" y1="76250" x2="91250" y2="76250"/>
                        <a14:foregroundMark x1="60938" y1="27813" x2="60938" y2="27813"/>
                        <a14:foregroundMark x1="63125" y1="21563" x2="63125" y2="21563"/>
                        <a14:foregroundMark x1="62187" y1="21563" x2="62187" y2="21563"/>
                        <a14:foregroundMark x1="67500" y1="42188" x2="67500" y2="42188"/>
                        <a14:backgroundMark x1="3750" y1="313" x2="36875" y2="938"/>
                        <a14:backgroundMark x1="14792" y1="17500" x2="11875" y2="19688"/>
                        <a14:backgroundMark x1="36875" y1="938" x2="14792" y2="17500"/>
                        <a14:backgroundMark x1="11875" y1="19688" x2="11563" y2="19688"/>
                        <a14:backgroundMark x1="8438" y1="11250" x2="8438" y2="1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5174" y="1763775"/>
            <a:ext cx="1175716" cy="11757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7AC749-CBF6-4CF3-A628-5AE21959E4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72" b="94419" l="3125" r="95417">
                        <a14:foregroundMark x1="22708" y1="61860" x2="22708" y2="61860"/>
                        <a14:foregroundMark x1="7500" y1="60000" x2="7500" y2="60000"/>
                        <a14:foregroundMark x1="3333" y1="60930" x2="3333" y2="60930"/>
                        <a14:foregroundMark x1="70208" y1="86512" x2="82083" y2="94419"/>
                        <a14:foregroundMark x1="82083" y1="94419" x2="82292" y2="94419"/>
                        <a14:foregroundMark x1="92917" y1="60465" x2="95417" y2="497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923" y="1763775"/>
            <a:ext cx="2020178" cy="11436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FE4227-D11F-410B-8CA5-4F4D590C7E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11" b="91321" l="10000" r="90000">
                        <a14:foregroundMark x1="46875" y1="76981" x2="47292" y2="88302"/>
                        <a14:foregroundMark x1="48958" y1="89057" x2="49167" y2="9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8457" y="1677428"/>
            <a:ext cx="2286000" cy="1262063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8BD6009E-144A-4638-A18C-E76E5B66CD59}"/>
              </a:ext>
            </a:extLst>
          </p:cNvPr>
          <p:cNvSpPr/>
          <p:nvPr/>
        </p:nvSpPr>
        <p:spPr>
          <a:xfrm>
            <a:off x="2848692" y="2907398"/>
            <a:ext cx="1806573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Объекты досуга и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714621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25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 animBg="1"/>
      <p:bldP spid="24" grpId="0"/>
      <p:bldP spid="25" grpId="0"/>
      <p:bldP spid="26" grpId="0"/>
      <p:bldP spid="45" grpId="0"/>
      <p:bldP spid="5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BE965D0-1F1F-4BFA-B712-A918AF253047}"/>
              </a:ext>
            </a:extLst>
          </p:cNvPr>
          <p:cNvSpPr txBox="1">
            <a:spLocks/>
          </p:cNvSpPr>
          <p:nvPr/>
        </p:nvSpPr>
        <p:spPr>
          <a:xfrm>
            <a:off x="996578" y="64995"/>
            <a:ext cx="10312366" cy="4907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Программа поддержки местных инициатив в 2025 году</a:t>
            </a:r>
          </a:p>
        </p:txBody>
      </p:sp>
      <p:sp>
        <p:nvSpPr>
          <p:cNvPr id="15" name="AutoShape 2" descr="https://www.clipartmax.com/png/full/232-2328123_call-for-price-playground.png">
            <a:extLst>
              <a:ext uri="{FF2B5EF4-FFF2-40B4-BE49-F238E27FC236}">
                <a16:creationId xmlns:a16="http://schemas.microsoft.com/office/drawing/2014/main" id="{A5E7AE2B-EC5E-45A7-A3C2-ADF3CD1CE7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4" descr="https://www.clipartmax.com/png/full/232-2328123_call-for-price-playground.png">
            <a:extLst>
              <a:ext uri="{FF2B5EF4-FFF2-40B4-BE49-F238E27FC236}">
                <a16:creationId xmlns:a16="http://schemas.microsoft.com/office/drawing/2014/main" id="{1101A56F-AD22-47F7-A5A3-17C5E0E955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2701768" cy="27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6" descr="https://avatars.mds.yandex.net/i?id=881339c0b1155bee4f03c32af70d1ee8740284e0-8309375-images-thumbs&amp;n=13">
            <a:extLst>
              <a:ext uri="{FF2B5EF4-FFF2-40B4-BE49-F238E27FC236}">
                <a16:creationId xmlns:a16="http://schemas.microsoft.com/office/drawing/2014/main" id="{7052BC6F-71A6-4E44-8858-33007685F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601" y="1722898"/>
            <a:ext cx="2016564" cy="120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https://avatars.mds.yandex.net/i?id=d74133d63959aa521bac7ec1cfeb9be92a55145a-4902257-images-thumbs&amp;n=13">
            <a:extLst>
              <a:ext uri="{FF2B5EF4-FFF2-40B4-BE49-F238E27FC236}">
                <a16:creationId xmlns:a16="http://schemas.microsoft.com/office/drawing/2014/main" id="{21DDF254-60A1-44E6-A64B-727AA2138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4" b="89796" l="4792" r="95417">
                        <a14:foregroundMark x1="8125" y1="55102" x2="8125" y2="55102"/>
                        <a14:foregroundMark x1="4792" y1="57143" x2="4792" y2="57143"/>
                        <a14:foregroundMark x1="91875" y1="54422" x2="91875" y2="54422"/>
                        <a14:foregroundMark x1="95417" y1="65986" x2="95417" y2="65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148" y="1610653"/>
            <a:ext cx="1671406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4">
            <a:extLst>
              <a:ext uri="{FF2B5EF4-FFF2-40B4-BE49-F238E27FC236}">
                <a16:creationId xmlns:a16="http://schemas.microsoft.com/office/drawing/2014/main" id="{1671D8D7-6323-4908-A920-07FF9834D6D5}"/>
              </a:ext>
            </a:extLst>
          </p:cNvPr>
          <p:cNvSpPr/>
          <p:nvPr/>
        </p:nvSpPr>
        <p:spPr>
          <a:xfrm>
            <a:off x="2281163" y="994994"/>
            <a:ext cx="7795665" cy="499849"/>
          </a:xfrm>
          <a:prstGeom prst="roundRect">
            <a:avLst/>
          </a:prstGeom>
          <a:gradFill>
            <a:gsLst>
              <a:gs pos="0">
                <a:srgbClr val="E4D1B6"/>
              </a:gs>
              <a:gs pos="100000">
                <a:srgbClr val="CAA67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Основные направления проектов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ACF9253-4F77-4164-930E-8439004EE821}"/>
              </a:ext>
            </a:extLst>
          </p:cNvPr>
          <p:cNvSpPr/>
          <p:nvPr/>
        </p:nvSpPr>
        <p:spPr>
          <a:xfrm>
            <a:off x="9734915" y="2878803"/>
            <a:ext cx="1932955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Муниципальные учреждения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360A14B-9509-46FF-8926-8EB8B7B952A6}"/>
              </a:ext>
            </a:extLst>
          </p:cNvPr>
          <p:cNvSpPr/>
          <p:nvPr/>
        </p:nvSpPr>
        <p:spPr>
          <a:xfrm>
            <a:off x="7401644" y="2907398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Дорога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24003A9-6483-46D7-8247-1A32AC263860}"/>
              </a:ext>
            </a:extLst>
          </p:cNvPr>
          <p:cNvSpPr/>
          <p:nvPr/>
        </p:nvSpPr>
        <p:spPr>
          <a:xfrm>
            <a:off x="5106743" y="2890651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Детские площадки</a:t>
            </a:r>
          </a:p>
        </p:txBody>
      </p:sp>
      <p:sp>
        <p:nvSpPr>
          <p:cNvPr id="34" name="Скругленный прямоугольник 22">
            <a:extLst>
              <a:ext uri="{FF2B5EF4-FFF2-40B4-BE49-F238E27FC236}">
                <a16:creationId xmlns:a16="http://schemas.microsoft.com/office/drawing/2014/main" id="{7918DAEC-29D9-4300-990C-3977B5E99166}"/>
              </a:ext>
            </a:extLst>
          </p:cNvPr>
          <p:cNvSpPr/>
          <p:nvPr/>
        </p:nvSpPr>
        <p:spPr>
          <a:xfrm>
            <a:off x="2281161" y="3422889"/>
            <a:ext cx="7795665" cy="1041651"/>
          </a:xfrm>
          <a:prstGeom prst="roundRect">
            <a:avLst/>
          </a:prstGeom>
          <a:gradFill>
            <a:gsLst>
              <a:gs pos="0">
                <a:srgbClr val="E4D1B6"/>
              </a:gs>
              <a:gs pos="100000">
                <a:srgbClr val="CAA67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ПРЕДЛАГАЙТЕ ВАШ ПРОЕКТ – ОБСУДИМ, ПОДДЕРЖИМ!</a:t>
            </a:r>
          </a:p>
          <a:p>
            <a:pPr algn="ctr"/>
            <a:endParaRPr lang="ru-RU" sz="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Порядок действий</a:t>
            </a:r>
          </a:p>
        </p:txBody>
      </p:sp>
      <p:pic>
        <p:nvPicPr>
          <p:cNvPr id="38" name="Picture 32" descr="https://avatars.mds.yandex.net/i?id=93d0ef18dd1117564a65cb9332b0559c332828c0-4815406-images-thumbs&amp;n=13">
            <a:extLst>
              <a:ext uri="{FF2B5EF4-FFF2-40B4-BE49-F238E27FC236}">
                <a16:creationId xmlns:a16="http://schemas.microsoft.com/office/drawing/2014/main" id="{98380FB6-1924-4FC2-9201-C994AED2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1" b="99670" l="10000" r="90000">
                        <a14:foregroundMark x1="21250" y1="19472" x2="21250" y2="19472"/>
                        <a14:foregroundMark x1="81667" y1="20792" x2="81667" y2="20792"/>
                        <a14:foregroundMark x1="84583" y1="85149" x2="84583" y2="85149"/>
                        <a14:foregroundMark x1="81667" y1="76238" x2="81667" y2="76238"/>
                        <a14:foregroundMark x1="62500" y1="77558" x2="62500" y2="77558"/>
                        <a14:foregroundMark x1="62500" y1="83828" x2="62500" y2="83828"/>
                        <a14:foregroundMark x1="63750" y1="90099" x2="63750" y2="90099"/>
                        <a14:foregroundMark x1="66042" y1="94059" x2="66042" y2="94059"/>
                        <a14:foregroundMark x1="66042" y1="99670" x2="66042" y2="99670"/>
                        <a14:foregroundMark x1="83542" y1="40924" x2="83542" y2="40924"/>
                        <a14:foregroundMark x1="83958" y1="40924" x2="83958" y2="40924"/>
                        <a14:foregroundMark x1="24792" y1="25083" x2="24792" y2="25083"/>
                        <a14:foregroundMark x1="80625" y1="22772" x2="80625" y2="22772"/>
                        <a14:foregroundMark x1="80625" y1="20132" x2="80625" y2="20132"/>
                        <a14:foregroundMark x1="80625" y1="20132" x2="80625" y2="20132"/>
                        <a14:foregroundMark x1="79583" y1="18812" x2="79583" y2="18812"/>
                        <a14:foregroundMark x1="71667" y1="22112" x2="71667" y2="22112"/>
                        <a14:foregroundMark x1="69375" y1="22112" x2="69375" y2="22112"/>
                        <a14:foregroundMark x1="66458" y1="22112" x2="66458" y2="22112"/>
                        <a14:foregroundMark x1="66458" y1="22112" x2="66458" y2="22112"/>
                        <a14:foregroundMark x1="66458" y1="22112" x2="66458" y2="22112"/>
                        <a14:foregroundMark x1="66458" y1="22112" x2="66458" y2="22112"/>
                        <a14:foregroundMark x1="67083" y1="22112" x2="67083" y2="22112"/>
                        <a14:foregroundMark x1="66042" y1="22112" x2="68750" y2="22112"/>
                        <a14:foregroundMark x1="75000" y1="28383" x2="77292" y2="32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290" y="4676121"/>
            <a:ext cx="1687073" cy="13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4" descr="https://avatars.mds.yandex.net/i?id=45f999bbb8b034c30c3210413c92778076017ea7-10933751-images-thumbs&amp;n=13">
            <a:extLst>
              <a:ext uri="{FF2B5EF4-FFF2-40B4-BE49-F238E27FC236}">
                <a16:creationId xmlns:a16="http://schemas.microsoft.com/office/drawing/2014/main" id="{30077138-82A8-4B2B-94A1-0268E3D48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648" y="4552160"/>
            <a:ext cx="1867227" cy="163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6" descr="https://avatars.mds.yandex.net/i?id=7a9b434e8b6da874719946cb403b1f60f584bf0a-10767526-images-thumbs&amp;n=13">
            <a:extLst>
              <a:ext uri="{FF2B5EF4-FFF2-40B4-BE49-F238E27FC236}">
                <a16:creationId xmlns:a16="http://schemas.microsoft.com/office/drawing/2014/main" id="{5B8710E0-8C8F-4B85-99B0-3E668D1C2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75" b="90000" l="3218" r="98762">
                        <a14:foregroundMark x1="9901" y1="6875" x2="9901" y2="6875"/>
                        <a14:foregroundMark x1="3218" y1="10625" x2="3218" y2="10625"/>
                        <a14:foregroundMark x1="49505" y1="9375" x2="49505" y2="9375"/>
                        <a14:foregroundMark x1="31931" y1="48125" x2="31931" y2="48125"/>
                        <a14:foregroundMark x1="77475" y1="41875" x2="77475" y2="41875"/>
                        <a14:foregroundMark x1="89109" y1="8438" x2="89109" y2="8438"/>
                        <a14:foregroundMark x1="89851" y1="15313" x2="89851" y2="15313"/>
                        <a14:foregroundMark x1="90347" y1="31250" x2="90347" y2="31250"/>
                        <a14:foregroundMark x1="90842" y1="53438" x2="90842" y2="53438"/>
                        <a14:foregroundMark x1="89851" y1="33438" x2="89851" y2="33438"/>
                        <a14:foregroundMark x1="89851" y1="29688" x2="89851" y2="29688"/>
                        <a14:foregroundMark x1="86634" y1="25938" x2="86634" y2="25938"/>
                        <a14:foregroundMark x1="88614" y1="25938" x2="93317" y2="24375"/>
                        <a14:foregroundMark x1="94059" y1="64063" x2="94059" y2="64063"/>
                        <a14:foregroundMark x1="96535" y1="28125" x2="96535" y2="28125"/>
                        <a14:foregroundMark x1="95297" y1="28125" x2="98762" y2="28125"/>
                        <a14:foregroundMark x1="46535" y1="49688" x2="46535" y2="49688"/>
                        <a14:foregroundMark x1="53713" y1="35938" x2="53713" y2="35938"/>
                        <a14:foregroundMark x1="52475" y1="33438" x2="53218" y2="4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161" y="4684845"/>
            <a:ext cx="1564092" cy="125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283630C8-B90D-4C87-85D0-3F9564578BF1}"/>
              </a:ext>
            </a:extLst>
          </p:cNvPr>
          <p:cNvSpPr/>
          <p:nvPr/>
        </p:nvSpPr>
        <p:spPr>
          <a:xfrm>
            <a:off x="1005568" y="6160733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1. Выбор проекта на собрании жителей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45021F61-AA14-497D-BDAE-9A3B91720972}"/>
              </a:ext>
            </a:extLst>
          </p:cNvPr>
          <p:cNvSpPr/>
          <p:nvPr/>
        </p:nvSpPr>
        <p:spPr>
          <a:xfrm>
            <a:off x="858852" y="2892571"/>
            <a:ext cx="1600013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Спортивные</a:t>
            </a:r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площадки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DA3B1D52-5F31-47A7-BE60-5EB2721CB6F4}"/>
              </a:ext>
            </a:extLst>
          </p:cNvPr>
          <p:cNvSpPr/>
          <p:nvPr/>
        </p:nvSpPr>
        <p:spPr>
          <a:xfrm>
            <a:off x="3323531" y="6160733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2. Подготовка заявки для конкурса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CDAFD571-6110-4ACB-A2C0-D490B8065540}"/>
              </a:ext>
            </a:extLst>
          </p:cNvPr>
          <p:cNvSpPr/>
          <p:nvPr/>
        </p:nvSpPr>
        <p:spPr>
          <a:xfrm>
            <a:off x="5550072" y="6212039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3. Победа заявки в конкурсе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EB7FB3E6-02B1-4254-B610-994EFD0788B9}"/>
              </a:ext>
            </a:extLst>
          </p:cNvPr>
          <p:cNvSpPr/>
          <p:nvPr/>
        </p:nvSpPr>
        <p:spPr>
          <a:xfrm>
            <a:off x="7725161" y="6186367"/>
            <a:ext cx="177142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4. Строительные работы </a:t>
            </a:r>
          </a:p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Реализация проекта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12C46FE3-9291-4DF7-A4EC-C966D2BB1CE9}"/>
              </a:ext>
            </a:extLst>
          </p:cNvPr>
          <p:cNvSpPr/>
          <p:nvPr/>
        </p:nvSpPr>
        <p:spPr>
          <a:xfrm>
            <a:off x="10076826" y="6181811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5. Торжественное открытие объекта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AEFEC3-C96C-4A62-92C5-7CE2A20E28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88" b="95938" l="5625" r="95000">
                        <a14:foregroundMark x1="43125" y1="4688" x2="43125" y2="4688"/>
                        <a14:foregroundMark x1="19375" y1="17500" x2="19375" y2="17500"/>
                        <a14:foregroundMark x1="5625" y1="42188" x2="5625" y2="42188"/>
                        <a14:foregroundMark x1="95000" y1="53125" x2="95000" y2="53125"/>
                        <a14:foregroundMark x1="34063" y1="92813" x2="34063" y2="92813"/>
                        <a14:foregroundMark x1="57813" y1="95938" x2="57813" y2="95938"/>
                        <a14:foregroundMark x1="85000" y1="83125" x2="85000" y2="83125"/>
                        <a14:foregroundMark x1="91250" y1="76250" x2="91250" y2="76250"/>
                        <a14:foregroundMark x1="60938" y1="27813" x2="60938" y2="27813"/>
                        <a14:foregroundMark x1="63125" y1="21563" x2="63125" y2="21563"/>
                        <a14:foregroundMark x1="62187" y1="21563" x2="62187" y2="21563"/>
                        <a14:foregroundMark x1="67500" y1="42188" x2="67500" y2="42188"/>
                        <a14:backgroundMark x1="3750" y1="313" x2="36875" y2="938"/>
                        <a14:backgroundMark x1="14792" y1="17500" x2="11875" y2="19688"/>
                        <a14:backgroundMark x1="36875" y1="938" x2="14792" y2="17500"/>
                        <a14:backgroundMark x1="11875" y1="19688" x2="11563" y2="19688"/>
                        <a14:backgroundMark x1="8438" y1="11250" x2="8438" y2="1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5174" y="1763775"/>
            <a:ext cx="1175716" cy="11757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7AC749-CBF6-4CF3-A628-5AE21959E4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372" b="94419" l="3125" r="95417">
                        <a14:foregroundMark x1="22708" y1="61860" x2="22708" y2="61860"/>
                        <a14:foregroundMark x1="7500" y1="60000" x2="7500" y2="60000"/>
                        <a14:foregroundMark x1="3333" y1="60930" x2="3333" y2="60930"/>
                        <a14:foregroundMark x1="70208" y1="86512" x2="82083" y2="94419"/>
                        <a14:foregroundMark x1="82083" y1="94419" x2="82292" y2="94419"/>
                        <a14:foregroundMark x1="92917" y1="60465" x2="95417" y2="497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923" y="1763775"/>
            <a:ext cx="2020178" cy="11436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FE4227-D11F-410B-8CA5-4F4D590C7E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11" b="91321" l="10000" r="90000">
                        <a14:foregroundMark x1="46875" y1="76981" x2="47292" y2="88302"/>
                        <a14:foregroundMark x1="48958" y1="89057" x2="49167" y2="91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8457" y="1677428"/>
            <a:ext cx="2286000" cy="12620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EE4C41-49D5-4D64-B838-845423E7F4F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78" b="90000" l="8333" r="95556">
                        <a14:foregroundMark x1="68333" y1="17222" x2="68333" y2="17222"/>
                        <a14:foregroundMark x1="89444" y1="5278" x2="89444" y2="5278"/>
                        <a14:foregroundMark x1="95556" y1="26111" x2="95556" y2="26111"/>
                        <a14:foregroundMark x1="21944" y1="68333" x2="21944" y2="68333"/>
                        <a14:foregroundMark x1="21944" y1="63889" x2="25278" y2="62778"/>
                        <a14:foregroundMark x1="25278" y1="70000" x2="23611" y2="71944"/>
                        <a14:foregroundMark x1="8333" y1="74722" x2="8333" y2="74722"/>
                        <a14:foregroundMark x1="8056" y1="73889" x2="8056" y2="76389"/>
                        <a14:foregroundMark x1="76667" y1="30000" x2="83056" y2="30000"/>
                        <a14:foregroundMark x1="20556" y1="23056" x2="23056" y2="31667"/>
                        <a14:foregroundMark x1="46944" y1="46389" x2="64722" y2="40556"/>
                        <a14:foregroundMark x1="61111" y1="36389" x2="68611" y2="33611"/>
                        <a14:foregroundMark x1="60278" y1="35556" x2="68056" y2="34444"/>
                        <a14:foregroundMark x1="44444" y1="43611" x2="51389" y2="41667"/>
                        <a14:foregroundMark x1="39167" y1="45278" x2="45556" y2="42500"/>
                        <a14:foregroundMark x1="37222" y1="45278" x2="44722" y2="44722"/>
                        <a14:foregroundMark x1="60278" y1="35278" x2="68889" y2="33056"/>
                        <a14:foregroundMark x1="60278" y1="35000" x2="78056" y2="28889"/>
                        <a14:foregroundMark x1="38889" y1="44722" x2="45833" y2="4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7962" y="4422792"/>
            <a:ext cx="1566860" cy="1566860"/>
          </a:xfrm>
          <a:prstGeom prst="rect">
            <a:avLst/>
          </a:prstGeom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8BD6009E-144A-4638-A18C-E76E5B66CD59}"/>
              </a:ext>
            </a:extLst>
          </p:cNvPr>
          <p:cNvSpPr/>
          <p:nvPr/>
        </p:nvSpPr>
        <p:spPr>
          <a:xfrm>
            <a:off x="2848692" y="2907398"/>
            <a:ext cx="1806573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Объекты досуга и культуры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EDBAF6-DEE3-48C3-83E2-E191821B003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221" b="94156" l="10000" r="90000">
                        <a14:foregroundMark x1="35833" y1="4870" x2="62500" y2="11688"/>
                        <a14:foregroundMark x1="25556" y1="40909" x2="25556" y2="40909"/>
                        <a14:foregroundMark x1="32778" y1="91234" x2="47778" y2="89935"/>
                        <a14:foregroundMark x1="47778" y1="89935" x2="60278" y2="90909"/>
                        <a14:foregroundMark x1="57778" y1="94156" x2="60556" y2="94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968" y="4762464"/>
            <a:ext cx="1667048" cy="142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30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/>
      <p:bldP spid="48" grpId="0"/>
      <p:bldP spid="4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44003CD-A058-46FA-9F0D-12E3C8F8613E}"/>
              </a:ext>
            </a:extLst>
          </p:cNvPr>
          <p:cNvSpPr txBox="1"/>
          <p:nvPr/>
        </p:nvSpPr>
        <p:spPr>
          <a:xfrm>
            <a:off x="3968741" y="1776432"/>
            <a:ext cx="3708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В составе </a:t>
            </a:r>
            <a:r>
              <a:rPr lang="ru-RU" sz="2000" b="1" dirty="0"/>
              <a:t>17</a:t>
            </a:r>
            <a:r>
              <a:rPr lang="ru-RU" sz="1400" dirty="0"/>
              <a:t> проектов реализовано: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CD909426-09AA-4A08-982E-D0086935E18C}"/>
              </a:ext>
            </a:extLst>
          </p:cNvPr>
          <p:cNvSpPr txBox="1">
            <a:spLocks/>
          </p:cNvSpPr>
          <p:nvPr/>
        </p:nvSpPr>
        <p:spPr>
          <a:xfrm>
            <a:off x="975456" y="0"/>
            <a:ext cx="10312366" cy="4907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Программа поддержки местных инициатив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D57D3D-C461-4165-AF03-FF0228BEF8B5}"/>
              </a:ext>
            </a:extLst>
          </p:cNvPr>
          <p:cNvSpPr txBox="1"/>
          <p:nvPr/>
        </p:nvSpPr>
        <p:spPr>
          <a:xfrm>
            <a:off x="511166" y="559012"/>
            <a:ext cx="110489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400" dirty="0"/>
              <a:t>За период участия нашего города в Программе поддержки местных инициатив, т.е. с 2016 года, в рамках программы в Стерлитамаке реализовано </a:t>
            </a:r>
            <a:r>
              <a:rPr lang="ru-RU" sz="1600" b="1" dirty="0"/>
              <a:t>111</a:t>
            </a:r>
            <a:r>
              <a:rPr lang="ru-RU" sz="1400" dirty="0"/>
              <a:t> проектов на общую сумму </a:t>
            </a:r>
            <a:r>
              <a:rPr lang="ru-RU" sz="1600" b="1" dirty="0"/>
              <a:t>97</a:t>
            </a:r>
            <a:r>
              <a:rPr lang="ru-RU" sz="1400" dirty="0"/>
              <a:t> миллионов рублей.</a:t>
            </a:r>
          </a:p>
          <a:p>
            <a:pPr algn="just"/>
            <a:r>
              <a:rPr lang="ru-RU" sz="1400" dirty="0"/>
              <a:t>В 2024 году в число победителей вошло </a:t>
            </a:r>
            <a:r>
              <a:rPr lang="ru-RU" sz="1600" b="1" dirty="0"/>
              <a:t>17</a:t>
            </a:r>
            <a:r>
              <a:rPr lang="ru-RU" sz="1400" dirty="0"/>
              <a:t> проектов общей стоимостью </a:t>
            </a:r>
            <a:r>
              <a:rPr lang="ru-RU" sz="1600" b="1" dirty="0"/>
              <a:t>24</a:t>
            </a:r>
            <a:r>
              <a:rPr lang="ru-RU" sz="1400" dirty="0"/>
              <a:t> млн руб. </a:t>
            </a:r>
          </a:p>
          <a:p>
            <a:pPr indent="457200" algn="just"/>
            <a:r>
              <a:rPr lang="ru-RU" sz="1400" dirty="0"/>
              <a:t>Более 2,5 тыс. человек приняли участие в голосовании за выдвижение и реализацию проектов. Для продвижения проектов было проведено около </a:t>
            </a:r>
            <a:r>
              <a:rPr lang="ru-RU" sz="1600" b="1" dirty="0"/>
              <a:t>350</a:t>
            </a:r>
            <a:r>
              <a:rPr lang="ru-RU" sz="1400" dirty="0"/>
              <a:t> мероприятий и опубликовано более 1,5 тыс. заметок в СМИ и социальных сетях.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8134F5-2B60-4BD8-BD43-BAF9AA017B55}"/>
              </a:ext>
            </a:extLst>
          </p:cNvPr>
          <p:cNvSpPr txBox="1"/>
          <p:nvPr/>
        </p:nvSpPr>
        <p:spPr>
          <a:xfrm>
            <a:off x="511167" y="2162611"/>
            <a:ext cx="331469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/>
              <a:t>10</a:t>
            </a:r>
            <a:r>
              <a:rPr lang="ru-RU" sz="1200" dirty="0"/>
              <a:t> проектов по благоустройству (асфальтированию) дорог в частном секторе, общей протяженностью </a:t>
            </a:r>
            <a:r>
              <a:rPr lang="ru-RU" sz="1400" b="1" dirty="0"/>
              <a:t>1639</a:t>
            </a:r>
            <a:r>
              <a:rPr lang="ru-RU" sz="1200" dirty="0"/>
              <a:t> метров (в 2023 году заасфальтировано 953 метра дорог): </a:t>
            </a:r>
          </a:p>
          <a:p>
            <a:pPr algn="just"/>
            <a:endParaRPr lang="ru-RU" sz="400" dirty="0"/>
          </a:p>
          <a:p>
            <a:pPr algn="just"/>
            <a:r>
              <a:rPr lang="ru-RU" sz="1200" dirty="0"/>
              <a:t>В числе проектов: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i="1" dirty="0"/>
              <a:t>улица Сергея Лазо (от д.129-д.143);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i="1" dirty="0"/>
              <a:t>переулок Жукова д.№8-№18;</a:t>
            </a:r>
          </a:p>
          <a:p>
            <a:pPr indent="-171450" algn="just">
              <a:buFont typeface="Wingdings" panose="05000000000000000000" pitchFamily="2" charset="2"/>
              <a:buChar char="Ø"/>
            </a:pPr>
            <a:r>
              <a:rPr lang="ru-RU" sz="1200" i="1" dirty="0"/>
              <a:t>улица Цветочная (от ул. Жукова до д.№17 ул. Цветочная);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i="1" dirty="0"/>
              <a:t>улица </a:t>
            </a:r>
            <a:r>
              <a:rPr lang="ru-RU" sz="1200" i="1" dirty="0" err="1"/>
              <a:t>Отрадовская</a:t>
            </a:r>
            <a:r>
              <a:rPr lang="ru-RU" sz="1200" i="1" dirty="0"/>
              <a:t> (д. №21-№33);</a:t>
            </a:r>
          </a:p>
          <a:p>
            <a:pPr indent="-171450" algn="just">
              <a:buFont typeface="Wingdings" panose="05000000000000000000" pitchFamily="2" charset="2"/>
              <a:buChar char="Ø"/>
            </a:pPr>
            <a:r>
              <a:rPr lang="ru-RU" sz="1200" i="1" dirty="0"/>
              <a:t>Ул. 4-й переулок Строителей (от ул. Трушкова до ул. Пролетарская);</a:t>
            </a:r>
          </a:p>
          <a:p>
            <a:pPr indent="-171450" algn="just">
              <a:buFont typeface="Wingdings" panose="05000000000000000000" pitchFamily="2" charset="2"/>
              <a:buChar char="Ø"/>
            </a:pPr>
            <a:r>
              <a:rPr lang="ru-RU" sz="1200" i="1" dirty="0"/>
              <a:t>улица Трушкова (от ул. Машиностроителей до 4-го переулка Строителей);     </a:t>
            </a:r>
          </a:p>
          <a:p>
            <a:pPr indent="-171450" algn="just">
              <a:buFont typeface="Wingdings" panose="05000000000000000000" pitchFamily="2" charset="2"/>
              <a:buChar char="Ø"/>
            </a:pPr>
            <a:r>
              <a:rPr lang="ru-RU" sz="1200" i="1" dirty="0"/>
              <a:t>улица Первомайская (от ул. Интернациональная до ул. Машиностроителей);    </a:t>
            </a:r>
          </a:p>
          <a:p>
            <a:pPr indent="-171450" algn="just">
              <a:buFont typeface="Wingdings" panose="05000000000000000000" pitchFamily="2" charset="2"/>
              <a:buChar char="Ø"/>
            </a:pPr>
            <a:r>
              <a:rPr lang="ru-RU" sz="1200" i="1" dirty="0"/>
              <a:t>улица Первомайская (от ул. Машиностроителей до ул. Строителей);</a:t>
            </a:r>
          </a:p>
          <a:p>
            <a:pPr indent="-171450" algn="just">
              <a:buFont typeface="Wingdings" panose="05000000000000000000" pitchFamily="2" charset="2"/>
              <a:buChar char="Ø"/>
            </a:pPr>
            <a:r>
              <a:rPr lang="ru-RU" sz="1200" i="1" dirty="0"/>
              <a:t>улица Ивана </a:t>
            </a:r>
            <a:r>
              <a:rPr lang="ru-RU" sz="1200" i="1" dirty="0" err="1"/>
              <a:t>Лозбеня</a:t>
            </a:r>
            <a:r>
              <a:rPr lang="ru-RU" sz="1200" i="1" dirty="0"/>
              <a:t> (от ул. В. </a:t>
            </a:r>
            <a:r>
              <a:rPr lang="ru-RU" sz="1200" i="1" dirty="0" err="1"/>
              <a:t>Секина</a:t>
            </a:r>
            <a:r>
              <a:rPr lang="ru-RU" sz="1200" i="1" dirty="0"/>
              <a:t> до ул. Машиностроителей);</a:t>
            </a:r>
          </a:p>
          <a:p>
            <a:pPr indent="-228600" algn="just">
              <a:buFont typeface="Wingdings" panose="05000000000000000000" pitchFamily="2" charset="2"/>
              <a:buChar char="Ø"/>
            </a:pPr>
            <a:r>
              <a:rPr lang="ru-RU" sz="1200" i="1" dirty="0"/>
              <a:t>улица Утренняя (от ул. Объездная до д.№13 ул. Утренняя) </a:t>
            </a:r>
            <a:endParaRPr lang="ru-RU" sz="12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7EB39A-A38A-426C-9DA9-18B406772D17}"/>
              </a:ext>
            </a:extLst>
          </p:cNvPr>
          <p:cNvSpPr txBox="1"/>
          <p:nvPr/>
        </p:nvSpPr>
        <p:spPr>
          <a:xfrm>
            <a:off x="4022720" y="2162611"/>
            <a:ext cx="370840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Завершено 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проектов по благоустройству (асфальтированию) придомовых территорий: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ул. </a:t>
            </a:r>
            <a:r>
              <a:rPr lang="ru-RU" sz="12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Волочаевская</a:t>
            </a:r>
            <a:r>
              <a:rPr lang="ru-RU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, придомовая территория д. 22Б;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ул. Социалистическая, д. 32;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ул. </a:t>
            </a:r>
            <a:r>
              <a:rPr lang="ru-RU" sz="12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Цюрупы</a:t>
            </a:r>
            <a:r>
              <a:rPr lang="ru-RU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, д. 1;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ул. Одесская, д. 91;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ул. Строителей, 2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18DECE-267D-429F-913D-43841DFAA5D7}"/>
              </a:ext>
            </a:extLst>
          </p:cNvPr>
          <p:cNvSpPr txBox="1"/>
          <p:nvPr/>
        </p:nvSpPr>
        <p:spPr>
          <a:xfrm>
            <a:off x="7731129" y="2162611"/>
            <a:ext cx="37084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cs typeface="Times New Roman" panose="02020603050405020304" pitchFamily="18" charset="0"/>
              </a:rPr>
              <a:t>2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проекта культурно-массового назначения:</a:t>
            </a:r>
          </a:p>
          <a:p>
            <a:pPr indent="-171450" algn="just">
              <a:buFont typeface="Wingdings" panose="05000000000000000000" pitchFamily="2" charset="2"/>
              <a:buChar char="Ø"/>
            </a:pPr>
            <a:r>
              <a:rPr lang="ru-RU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Произведен ремонт актового зала детско-подросткового клуба "Эдельвейс«, </a:t>
            </a:r>
          </a:p>
          <a:p>
            <a:pPr indent="-171450" algn="just">
              <a:buFont typeface="Wingdings" panose="05000000000000000000" pitchFamily="2" charset="2"/>
              <a:buChar char="Ø"/>
            </a:pPr>
            <a:r>
              <a:rPr lang="ru-RU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в стадии завершения находится проект «Приобретение инвентаря для молодежного пространства».</a:t>
            </a:r>
            <a:endParaRPr lang="ru-RU" sz="1200" i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DABD61-875C-4A7A-A074-805F27EB2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720" y="3578383"/>
            <a:ext cx="2108919" cy="1581689"/>
          </a:xfrm>
          <a:prstGeom prst="rect">
            <a:avLst/>
          </a:prstGeom>
          <a:ln>
            <a:noFill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0E63EA-7A34-4874-9C53-32EAFD42A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739" y="3578382"/>
            <a:ext cx="2073280" cy="1610689"/>
          </a:xfrm>
          <a:prstGeom prst="rect">
            <a:avLst/>
          </a:prstGeom>
          <a:ln>
            <a:noFill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F53A39-3823-4289-AFC8-DFB1825EC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1120" y="3578382"/>
            <a:ext cx="2073280" cy="1581689"/>
          </a:xfrm>
          <a:prstGeom prst="rect">
            <a:avLst/>
          </a:prstGeom>
          <a:ln>
            <a:noFill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B78F37-D8D0-4C41-8C4B-28801F989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973" y="5254160"/>
            <a:ext cx="1975554" cy="1499234"/>
          </a:xfrm>
          <a:prstGeom prst="rect">
            <a:avLst/>
          </a:prstGeom>
          <a:ln>
            <a:noFill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1BA115-011D-4575-8B2F-877671203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3399" y="5254160"/>
            <a:ext cx="1975554" cy="1499234"/>
          </a:xfrm>
          <a:prstGeom prst="rect">
            <a:avLst/>
          </a:prstGeom>
          <a:ln>
            <a:noFill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CEC359F-A47E-4612-A885-64309B87E9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5533" y="6041874"/>
            <a:ext cx="762066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6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3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6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6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6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1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6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75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6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3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6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95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6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5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6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15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6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75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6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35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6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95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6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5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6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15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6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75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6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35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6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95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6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55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6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150"/>
                            </p:stCondLst>
                            <p:childTnLst>
                              <p:par>
                                <p:cTn id="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6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75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6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350"/>
                            </p:stCondLst>
                            <p:childTnLst>
                              <p:par>
                                <p:cTn id="10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7" grpId="0"/>
      <p:bldP spid="8" grpId="0" build="p"/>
      <p:bldP spid="31" grpId="0" build="p"/>
      <p:bldP spid="32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D4779D2-C6CE-48F7-8926-20F5A011275F}"/>
              </a:ext>
            </a:extLst>
          </p:cNvPr>
          <p:cNvSpPr/>
          <p:nvPr/>
        </p:nvSpPr>
        <p:spPr>
          <a:xfrm>
            <a:off x="-190500" y="-72337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>
                <a:ea typeface="Roboto" panose="02000000000000000000" charset="0"/>
              </a:rPr>
              <a:t>«Башкирские дворики»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A3F25A-91CB-47A7-82E5-1B66CF8AC806}"/>
              </a:ext>
            </a:extLst>
          </p:cNvPr>
          <p:cNvSpPr txBox="1"/>
          <p:nvPr/>
        </p:nvSpPr>
        <p:spPr>
          <a:xfrm>
            <a:off x="6136352" y="1522107"/>
            <a:ext cx="48653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/>
              <a:t>бюджет Республики</a:t>
            </a:r>
            <a:r>
              <a:rPr lang="ru-RU" sz="2200" dirty="0"/>
              <a:t> – </a:t>
            </a:r>
            <a:r>
              <a:rPr lang="ru-RU" sz="3000" dirty="0"/>
              <a:t>80</a:t>
            </a:r>
            <a:r>
              <a:rPr lang="ru-RU" sz="2200" dirty="0"/>
              <a:t> млн руб. </a:t>
            </a:r>
          </a:p>
          <a:p>
            <a:r>
              <a:rPr lang="ru-RU" sz="2000" dirty="0"/>
              <a:t>Башкортостан</a:t>
            </a:r>
            <a:endParaRPr lang="ru-RU" sz="2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4A3CA7-861F-49C6-A143-334A73537E6A}"/>
              </a:ext>
            </a:extLst>
          </p:cNvPr>
          <p:cNvSpPr txBox="1"/>
          <p:nvPr/>
        </p:nvSpPr>
        <p:spPr>
          <a:xfrm>
            <a:off x="6158499" y="2298447"/>
            <a:ext cx="56227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/>
              <a:t>Средства местного бюджета </a:t>
            </a:r>
            <a:r>
              <a:rPr lang="ru-RU" sz="2200" dirty="0"/>
              <a:t>– </a:t>
            </a:r>
            <a:r>
              <a:rPr lang="ru-RU" sz="3000" dirty="0"/>
              <a:t>5</a:t>
            </a:r>
            <a:r>
              <a:rPr lang="ru-RU" sz="2200" dirty="0"/>
              <a:t> млн руб.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57DDA2-C092-438E-960A-F78D7D6A27E6}"/>
              </a:ext>
            </a:extLst>
          </p:cNvPr>
          <p:cNvSpPr txBox="1"/>
          <p:nvPr/>
        </p:nvSpPr>
        <p:spPr>
          <a:xfrm>
            <a:off x="6136352" y="2843544"/>
            <a:ext cx="55127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/>
              <a:t>Средства жителей</a:t>
            </a:r>
            <a:r>
              <a:rPr lang="ru-RU" sz="2200" dirty="0"/>
              <a:t> – </a:t>
            </a:r>
            <a:r>
              <a:rPr lang="ru-RU" sz="3000" dirty="0"/>
              <a:t>1</a:t>
            </a:r>
            <a:r>
              <a:rPr lang="ru-RU" sz="2200" dirty="0"/>
              <a:t> млн руб.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8064B5-AD04-4C3A-9A02-D56267E0CA0B}"/>
              </a:ext>
            </a:extLst>
          </p:cNvPr>
          <p:cNvSpPr txBox="1"/>
          <p:nvPr/>
        </p:nvSpPr>
        <p:spPr>
          <a:xfrm>
            <a:off x="6081333" y="1028346"/>
            <a:ext cx="5622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Профинансировано в 2024 году – </a:t>
            </a:r>
            <a:r>
              <a:rPr lang="ru-RU" sz="2400" b="1" dirty="0"/>
              <a:t>86</a:t>
            </a:r>
            <a:r>
              <a:rPr lang="ru-RU" sz="2000" b="1" dirty="0"/>
              <a:t> </a:t>
            </a:r>
            <a:r>
              <a:rPr lang="ru-RU" b="1" dirty="0"/>
              <a:t>млн руб.: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E811F2C-0333-4B2B-A19A-055FE3FEE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91" y="529699"/>
            <a:ext cx="2332823" cy="2673313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E21EE84-896D-4E52-B363-0ADE86F81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179" y="944817"/>
            <a:ext cx="2256623" cy="2585990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E8DA9D-CE9A-4865-9781-6878F44A9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91" y="3780774"/>
            <a:ext cx="2332823" cy="2673313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FCB5CF9-9C7B-44EC-AB44-23A9F5474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453" y="4078996"/>
            <a:ext cx="2256622" cy="2585990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6B5241-9FCB-47DA-9A9A-BEEA4C4D1691}"/>
              </a:ext>
            </a:extLst>
          </p:cNvPr>
          <p:cNvSpPr txBox="1"/>
          <p:nvPr/>
        </p:nvSpPr>
        <p:spPr>
          <a:xfrm>
            <a:off x="6227529" y="3628785"/>
            <a:ext cx="55315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Кроме того, за счет средств местного бюджета в размере </a:t>
            </a:r>
            <a:r>
              <a:rPr lang="ru-RU" sz="2000" b="1" dirty="0"/>
              <a:t>1</a:t>
            </a:r>
            <a:r>
              <a:rPr lang="ru-RU" dirty="0"/>
              <a:t> млн руб. были выполнены работы по разработке проектно-сметной документации по благоустройству дворовых территорий на 2025 год по двум дворовым территориям: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/>
              <a:t> </a:t>
            </a:r>
            <a:r>
              <a:rPr lang="ru-RU" i="1" dirty="0" err="1"/>
              <a:t>ул.Вокзальная</a:t>
            </a:r>
            <a:r>
              <a:rPr lang="ru-RU" i="1" dirty="0"/>
              <a:t>, д.26,28,30,30а;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i="1" dirty="0"/>
              <a:t> </a:t>
            </a:r>
            <a:r>
              <a:rPr lang="ru-RU" i="1" dirty="0" err="1"/>
              <a:t>ул.Фестивальная</a:t>
            </a:r>
            <a:r>
              <a:rPr lang="ru-RU" i="1" dirty="0"/>
              <a:t>, д.7а,9,9а,11а.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C350FA-8EDE-4C08-B71E-CB232475D54C}"/>
              </a:ext>
            </a:extLst>
          </p:cNvPr>
          <p:cNvSpPr txBox="1"/>
          <p:nvPr/>
        </p:nvSpPr>
        <p:spPr>
          <a:xfrm>
            <a:off x="432889" y="3307227"/>
            <a:ext cx="276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Проспект Октября д. 29,31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304728-57AE-4D3B-BC3C-09AB93614C3B}"/>
              </a:ext>
            </a:extLst>
          </p:cNvPr>
          <p:cNvSpPr txBox="1"/>
          <p:nvPr/>
        </p:nvSpPr>
        <p:spPr>
          <a:xfrm>
            <a:off x="3249545" y="3628545"/>
            <a:ext cx="302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ул. Элеваторная, д.100, 100а</a:t>
            </a:r>
          </a:p>
        </p:txBody>
      </p:sp>
    </p:spTree>
    <p:extLst>
      <p:ext uri="{BB962C8B-B14F-4D97-AF65-F5344CB8AC3E}">
        <p14:creationId xmlns:p14="http://schemas.microsoft.com/office/powerpoint/2010/main" val="659078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0" grpId="0"/>
      <p:bldP spid="3" grpId="0"/>
      <p:bldP spid="25" grpId="0"/>
      <p:bldP spid="2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D4779D2-C6CE-48F7-8926-20F5A011275F}"/>
              </a:ext>
            </a:extLst>
          </p:cNvPr>
          <p:cNvSpPr/>
          <p:nvPr/>
        </p:nvSpPr>
        <p:spPr>
          <a:xfrm>
            <a:off x="-190500" y="-72337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>
                <a:ea typeface="Roboto" panose="02000000000000000000" charset="0"/>
              </a:rPr>
              <a:t>«Башкирские дворики»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CC6A74F-4F11-4C38-AFEE-77972F371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58" y="3800013"/>
            <a:ext cx="3159853" cy="2369890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39700" h="381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36C595-1E2A-486E-8EA4-A6E2E76A0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58" y="966713"/>
            <a:ext cx="3159853" cy="2369890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39700" h="38100"/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F9779BB-A295-43AE-8F36-6423690AB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93" y="1395338"/>
            <a:ext cx="3159853" cy="2369890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39700" h="38100"/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7FBC55-535E-4C69-859E-BCDA65785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93" y="4228638"/>
            <a:ext cx="3159853" cy="2369890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39700" h="38100"/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0F46E32-6BBD-466A-BF72-D37B5FA8DC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277" y="966713"/>
            <a:ext cx="3159853" cy="2369890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39700" h="38100"/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6149519-8AA0-4BDF-872D-CA3B643E1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277" y="3800012"/>
            <a:ext cx="3159853" cy="2369889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39700" h="38100"/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5DDA95C-DF85-4F5F-8139-6D1E2BAB261C}"/>
              </a:ext>
            </a:extLst>
          </p:cNvPr>
          <p:cNvSpPr txBox="1"/>
          <p:nvPr/>
        </p:nvSpPr>
        <p:spPr>
          <a:xfrm>
            <a:off x="1055395" y="509649"/>
            <a:ext cx="1033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В рамках программы было осуществлено комплексное благоустройство двух дворовых территорий: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F1EB83-7D6F-4B4C-9A9A-1EBEF94A1FD5}"/>
              </a:ext>
            </a:extLst>
          </p:cNvPr>
          <p:cNvSpPr txBox="1"/>
          <p:nvPr/>
        </p:nvSpPr>
        <p:spPr>
          <a:xfrm>
            <a:off x="746773" y="3383642"/>
            <a:ext cx="289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Проспект Октября д.23,27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7AFB23-2745-4A46-96F2-F9A71862293C}"/>
              </a:ext>
            </a:extLst>
          </p:cNvPr>
          <p:cNvSpPr txBox="1"/>
          <p:nvPr/>
        </p:nvSpPr>
        <p:spPr>
          <a:xfrm>
            <a:off x="4348993" y="3812267"/>
            <a:ext cx="315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ул. Элеваторная, д.102, 108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E8DDBE-AC68-4434-8429-DB45AC1BC48F}"/>
              </a:ext>
            </a:extLst>
          </p:cNvPr>
          <p:cNvSpPr/>
          <p:nvPr/>
        </p:nvSpPr>
        <p:spPr>
          <a:xfrm>
            <a:off x="9261744" y="3402692"/>
            <a:ext cx="1869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Имая </a:t>
            </a:r>
            <a:r>
              <a:rPr lang="ru-RU" dirty="0" err="1"/>
              <a:t>Насыри</a:t>
            </a:r>
            <a:r>
              <a:rPr lang="ru-RU" dirty="0"/>
              <a:t> д.1</a:t>
            </a:r>
          </a:p>
        </p:txBody>
      </p:sp>
    </p:spTree>
    <p:extLst>
      <p:ext uri="{BB962C8B-B14F-4D97-AF65-F5344CB8AC3E}">
        <p14:creationId xmlns:p14="http://schemas.microsoft.com/office/powerpoint/2010/main" val="3423751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7" grpId="0"/>
      <p:bldP spid="2" grpId="0"/>
      <p:bldP spid="28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B4A6EC9-D4F6-456D-9A9E-13972118841D}"/>
              </a:ext>
            </a:extLst>
          </p:cNvPr>
          <p:cNvSpPr/>
          <p:nvPr/>
        </p:nvSpPr>
        <p:spPr>
          <a:xfrm>
            <a:off x="-85372" y="0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>
                <a:ea typeface="Roboto" panose="02000000000000000000" charset="0"/>
              </a:rPr>
              <a:t>«Обеспечение жильем молодых семей»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BDF1F7-A015-4A55-B1A4-161AA928F65E}"/>
              </a:ext>
            </a:extLst>
          </p:cNvPr>
          <p:cNvSpPr txBox="1"/>
          <p:nvPr/>
        </p:nvSpPr>
        <p:spPr>
          <a:xfrm>
            <a:off x="550504" y="664187"/>
            <a:ext cx="581179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>
              <a:defRPr/>
            </a:pPr>
            <a:r>
              <a:rPr lang="ru-RU" sz="1600" dirty="0"/>
              <a:t>В рамках реализации мероприятий по предоставлению жилых помещений инвалидам и семьям, имеющих детей инвалидов, вставших на учет после 1 января 2005 года и страдающих тяжелыми формами хронических заболеваний за счет средств бюджета Республики Башкортостан бюджету городского округа город Стерлитамак Республики Башкортостан в 2024 году предусмотрены средства в размере </a:t>
            </a:r>
            <a:r>
              <a:rPr lang="ru-RU" sz="2000" b="1" dirty="0"/>
              <a:t>10</a:t>
            </a:r>
            <a:r>
              <a:rPr lang="ru-RU" sz="1600" dirty="0"/>
              <a:t> млн руб. Средства использованы в полном объеме, выданы </a:t>
            </a:r>
            <a:r>
              <a:rPr lang="ru-RU" sz="2000" b="1" dirty="0"/>
              <a:t>4</a:t>
            </a:r>
            <a:r>
              <a:rPr lang="ru-RU" sz="1600" dirty="0"/>
              <a:t> (четыре) жилищных сертификата на приобретение жилого помещения.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389F3F-0448-409A-ACB3-E32C23279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87" y="3217250"/>
            <a:ext cx="4924337" cy="3389153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3233B06-D67F-44B2-910E-CE4C4465E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58502"/>
            <a:ext cx="4959872" cy="2847901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A60DD1B-4271-4704-9C39-305DF49AE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851" y="553998"/>
            <a:ext cx="4425862" cy="2948730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256618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B4A6EC9-D4F6-456D-9A9E-13972118841D}"/>
              </a:ext>
            </a:extLst>
          </p:cNvPr>
          <p:cNvSpPr/>
          <p:nvPr/>
        </p:nvSpPr>
        <p:spPr>
          <a:xfrm>
            <a:off x="-85372" y="0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/>
              <a:t>«Предоставление жилых помещений детям – сиротам»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BC72D8-5155-471E-9769-C6D29FD28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082" y="3445781"/>
            <a:ext cx="4378368" cy="2791507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39700" h="381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5A3B50-E954-4899-BBAB-44ADB66B4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85" y="3873915"/>
            <a:ext cx="4066644" cy="2574510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39700" h="381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7C46DA-2475-43BE-B025-71AB2071D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485" y="637493"/>
            <a:ext cx="4809340" cy="2658157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39700" h="381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BACBBA-EC48-4D1A-AC02-B5A5FF0EBACD}"/>
              </a:ext>
            </a:extLst>
          </p:cNvPr>
          <p:cNvSpPr txBox="1"/>
          <p:nvPr/>
        </p:nvSpPr>
        <p:spPr>
          <a:xfrm>
            <a:off x="638175" y="637493"/>
            <a:ext cx="59150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dirty="0"/>
              <a:t>В 2024 году городскому округу город Стерлитамак Республики Башкортостан на реализацию полномочий по обеспечению детей-сирот и детей, оставшихся без попечения родителей, лицам из их числа благоустроенными жилыми помещениями из бюджетов различных уровней предусмотрены средства в общей сумме </a:t>
            </a:r>
            <a:r>
              <a:rPr lang="ru-RU" sz="2000" b="1" dirty="0"/>
              <a:t>149</a:t>
            </a:r>
            <a:r>
              <a:rPr lang="ru-RU" sz="1600" dirty="0"/>
              <a:t> млн руб. Из них, средства федерального бюджета – </a:t>
            </a:r>
            <a:r>
              <a:rPr lang="ru-RU" sz="2000" b="1" dirty="0"/>
              <a:t>6</a:t>
            </a:r>
            <a:r>
              <a:rPr lang="ru-RU" sz="1600" dirty="0"/>
              <a:t> млн руб., средства Республики Башкортостан – </a:t>
            </a:r>
            <a:r>
              <a:rPr lang="ru-RU" sz="2000" b="1" dirty="0"/>
              <a:t>143</a:t>
            </a:r>
            <a:r>
              <a:rPr lang="ru-RU" sz="1600" dirty="0"/>
              <a:t> млн руб.</a:t>
            </a:r>
          </a:p>
          <a:p>
            <a:pPr algn="just"/>
            <a:r>
              <a:rPr lang="ru-RU" sz="1600" dirty="0"/>
              <a:t>Приобретено </a:t>
            </a:r>
            <a:r>
              <a:rPr lang="ru-RU" sz="2000" b="1" dirty="0"/>
              <a:t>51</a:t>
            </a:r>
            <a:r>
              <a:rPr lang="ru-RU" sz="1600" dirty="0"/>
              <a:t> жилое помещение, освоены средства в общей сумме </a:t>
            </a:r>
            <a:r>
              <a:rPr lang="ru-RU" sz="2000" b="1" dirty="0"/>
              <a:t>151</a:t>
            </a:r>
            <a:r>
              <a:rPr lang="ru-RU" sz="1600" dirty="0"/>
              <a:t> млн руб., из них средства федерального бюджета в размере </a:t>
            </a:r>
            <a:r>
              <a:rPr lang="ru-RU" sz="2000" b="1" dirty="0"/>
              <a:t>6</a:t>
            </a:r>
            <a:r>
              <a:rPr lang="ru-RU" sz="1600" dirty="0"/>
              <a:t> млн руб., средства Республики Башкортостан в размере </a:t>
            </a:r>
            <a:r>
              <a:rPr lang="ru-RU" sz="2000" b="1" dirty="0"/>
              <a:t>145</a:t>
            </a:r>
            <a:r>
              <a:rPr lang="ru-RU" sz="1600" dirty="0"/>
              <a:t> 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244914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B4A6EC9-D4F6-456D-9A9E-13972118841D}"/>
              </a:ext>
            </a:extLst>
          </p:cNvPr>
          <p:cNvSpPr/>
          <p:nvPr/>
        </p:nvSpPr>
        <p:spPr>
          <a:xfrm>
            <a:off x="-85372" y="0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/>
              <a:t>«Участие в конкурсах»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1628BE1-7D59-4EC3-91D8-DCAB5AB3E677}"/>
              </a:ext>
            </a:extLst>
          </p:cNvPr>
          <p:cNvSpPr/>
          <p:nvPr/>
        </p:nvSpPr>
        <p:spPr>
          <a:xfrm>
            <a:off x="6249972" y="3931797"/>
            <a:ext cx="51228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/>
              <a:t>проект благоустройства исторической части города и набережной реки Ашкадар «Соляная пристань», занял III место.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7B4353-2BD0-4BA4-8E6B-06DC0EC46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3050328"/>
            <a:ext cx="4654322" cy="3101669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90500" h="139700"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BCA0D5-8AD9-4EE7-A61F-F1AB52F11057}"/>
              </a:ext>
            </a:extLst>
          </p:cNvPr>
          <p:cNvSpPr txBox="1"/>
          <p:nvPr/>
        </p:nvSpPr>
        <p:spPr>
          <a:xfrm>
            <a:off x="1524610" y="2464539"/>
            <a:ext cx="88296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042"/>
            <a:r>
              <a:rPr lang="ru-RU" sz="2100" b="1" dirty="0"/>
              <a:t>«Лучшая муниципальная практика» </a:t>
            </a:r>
            <a:endParaRPr lang="ru-RU" sz="2100" b="1" dirty="0">
              <a:ea typeface="Roboto" panose="0200000000000000000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C3E11-15AA-417E-B13D-8AD6FAA3E4B4}"/>
              </a:ext>
            </a:extLst>
          </p:cNvPr>
          <p:cNvSpPr txBox="1"/>
          <p:nvPr/>
        </p:nvSpPr>
        <p:spPr>
          <a:xfrm>
            <a:off x="876300" y="629803"/>
            <a:ext cx="103733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/>
              <a:t>Наше муниципальное образование ежегодно принимает участие в республиканских и всероссийских конкурсах. </a:t>
            </a:r>
          </a:p>
          <a:p>
            <a:pPr indent="457200" algn="just"/>
            <a:r>
              <a:rPr lang="ru-RU" dirty="0"/>
              <a:t>По итогам республиканского этапа Всероссийского конкурса «Лучшая муниципальная практика» в номинации «Градостроительная политика, обеспечение благоприятной среды жизнедеятельности населения и развитие жилищно-коммунального хозяйства» городу предоставлены субсидии в размере 2 млн руб., которые направлены на приобретение техники для нужд МКУ «УЖКХ»</a:t>
            </a:r>
          </a:p>
          <a:p>
            <a:pPr algn="just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41875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B43EE8-86B8-42D8-9350-66DFFCE58641}"/>
              </a:ext>
            </a:extLst>
          </p:cNvPr>
          <p:cNvSpPr txBox="1"/>
          <p:nvPr/>
        </p:nvSpPr>
        <p:spPr>
          <a:xfrm>
            <a:off x="1638300" y="0"/>
            <a:ext cx="9163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/>
              <a:t>Разъясняющие основные понятия и термины</a:t>
            </a:r>
          </a:p>
        </p:txBody>
      </p:sp>
      <p:sp>
        <p:nvSpPr>
          <p:cNvPr id="20" name="Google Shape;233;p19">
            <a:extLst>
              <a:ext uri="{FF2B5EF4-FFF2-40B4-BE49-F238E27FC236}">
                <a16:creationId xmlns:a16="http://schemas.microsoft.com/office/drawing/2014/main" id="{9F2D8886-2330-4BD3-B38B-762E24766550}"/>
              </a:ext>
            </a:extLst>
          </p:cNvPr>
          <p:cNvSpPr txBox="1"/>
          <p:nvPr/>
        </p:nvSpPr>
        <p:spPr>
          <a:xfrm>
            <a:off x="7398300" y="4832172"/>
            <a:ext cx="1256000" cy="10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endParaRPr sz="1050"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253299A2-0692-4C0D-AD52-1087DA773973}"/>
              </a:ext>
            </a:extLst>
          </p:cNvPr>
          <p:cNvGrpSpPr/>
          <p:nvPr/>
        </p:nvGrpSpPr>
        <p:grpSpPr>
          <a:xfrm>
            <a:off x="534785" y="880899"/>
            <a:ext cx="2882101" cy="1417678"/>
            <a:chOff x="3852073" y="1145704"/>
            <a:chExt cx="2882101" cy="1832621"/>
          </a:xfrm>
        </p:grpSpPr>
        <p:sp>
          <p:nvSpPr>
            <p:cNvPr id="32" name="Google Shape;192;p19">
              <a:extLst>
                <a:ext uri="{FF2B5EF4-FFF2-40B4-BE49-F238E27FC236}">
                  <a16:creationId xmlns:a16="http://schemas.microsoft.com/office/drawing/2014/main" id="{DE46BF5A-1AD5-451B-9036-C94959A60277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7E5E2E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ea typeface="Raleway"/>
                  <a:cs typeface="Raleway"/>
                  <a:sym typeface="Raleway"/>
                </a:rPr>
                <a:t>Муниципальное задание</a:t>
              </a:r>
              <a:endParaRPr sz="300" b="1" dirty="0"/>
            </a:p>
          </p:txBody>
        </p:sp>
        <p:sp>
          <p:nvSpPr>
            <p:cNvPr id="34" name="Google Shape;240;p19">
              <a:extLst>
                <a:ext uri="{FF2B5EF4-FFF2-40B4-BE49-F238E27FC236}">
                  <a16:creationId xmlns:a16="http://schemas.microsoft.com/office/drawing/2014/main" id="{C9F9949A-F1F7-44FD-8D36-BD7DE8815B80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Документ, устанавливающий требования к составу, качеству и (или) объему (содержанию), условиям, порядку и результатам оказания муниципальных услуг (выполнения работ)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8BA0B83B-FE2C-41D7-BF95-AA307D01E583}"/>
              </a:ext>
            </a:extLst>
          </p:cNvPr>
          <p:cNvGrpSpPr/>
          <p:nvPr/>
        </p:nvGrpSpPr>
        <p:grpSpPr>
          <a:xfrm>
            <a:off x="4471202" y="566568"/>
            <a:ext cx="2882101" cy="1417678"/>
            <a:chOff x="3852073" y="1145704"/>
            <a:chExt cx="2882101" cy="1832621"/>
          </a:xfrm>
        </p:grpSpPr>
        <p:sp>
          <p:nvSpPr>
            <p:cNvPr id="103" name="Google Shape;192;p19">
              <a:extLst>
                <a:ext uri="{FF2B5EF4-FFF2-40B4-BE49-F238E27FC236}">
                  <a16:creationId xmlns:a16="http://schemas.microsoft.com/office/drawing/2014/main" id="{8CC6287D-71E2-4F71-B8C1-2792AAA1D41F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9A743A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Муниципальная программа</a:t>
              </a:r>
              <a:endParaRPr sz="300" b="1" dirty="0"/>
            </a:p>
          </p:txBody>
        </p:sp>
        <p:sp>
          <p:nvSpPr>
            <p:cNvPr id="104" name="Google Shape;240;p19">
              <a:extLst>
                <a:ext uri="{FF2B5EF4-FFF2-40B4-BE49-F238E27FC236}">
                  <a16:creationId xmlns:a16="http://schemas.microsoft.com/office/drawing/2014/main" id="{CF433D63-F534-48CF-96F7-EB346AA2AD10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Система мероприятий, взаимосвязанных по задачам, срокам осуществления и ресурсам, направленных на достижение целей муниципальной политики в определенной сфере социально - экономического развития города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4DA38E3A-1D07-4AB0-8092-1DCB30212F59}"/>
              </a:ext>
            </a:extLst>
          </p:cNvPr>
          <p:cNvGrpSpPr/>
          <p:nvPr/>
        </p:nvGrpSpPr>
        <p:grpSpPr>
          <a:xfrm>
            <a:off x="8788111" y="880899"/>
            <a:ext cx="2788203" cy="1444278"/>
            <a:chOff x="3945971" y="1145704"/>
            <a:chExt cx="2788203" cy="1867007"/>
          </a:xfrm>
        </p:grpSpPr>
        <p:sp>
          <p:nvSpPr>
            <p:cNvPr id="106" name="Google Shape;192;p19">
              <a:extLst>
                <a:ext uri="{FF2B5EF4-FFF2-40B4-BE49-F238E27FC236}">
                  <a16:creationId xmlns:a16="http://schemas.microsoft.com/office/drawing/2014/main" id="{A87F5697-0347-4D35-89E9-21E6C57C92E8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C1985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Муниципальные услуги (работы)</a:t>
              </a:r>
              <a:endParaRPr sz="300" b="1" dirty="0"/>
            </a:p>
          </p:txBody>
        </p:sp>
        <p:sp>
          <p:nvSpPr>
            <p:cNvPr id="107" name="Google Shape;240;p19">
              <a:extLst>
                <a:ext uri="{FF2B5EF4-FFF2-40B4-BE49-F238E27FC236}">
                  <a16:creationId xmlns:a16="http://schemas.microsoft.com/office/drawing/2014/main" id="{22ABE4E8-6400-4E45-97DA-E8EEB2BA7E70}"/>
                </a:ext>
              </a:extLst>
            </p:cNvPr>
            <p:cNvSpPr txBox="1"/>
            <p:nvPr/>
          </p:nvSpPr>
          <p:spPr>
            <a:xfrm flipH="1">
              <a:off x="3945971" y="1664317"/>
              <a:ext cx="2660914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Услуги (работы), выполняемые органами местного самоуправления, муниципальными учреждениями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92601039-BA91-4D07-8ABF-90FDBAF2ECB2}"/>
              </a:ext>
            </a:extLst>
          </p:cNvPr>
          <p:cNvGrpSpPr/>
          <p:nvPr/>
        </p:nvGrpSpPr>
        <p:grpSpPr>
          <a:xfrm>
            <a:off x="534785" y="2749041"/>
            <a:ext cx="2882101" cy="1417678"/>
            <a:chOff x="3852073" y="1145704"/>
            <a:chExt cx="2882101" cy="1832621"/>
          </a:xfrm>
        </p:grpSpPr>
        <p:sp>
          <p:nvSpPr>
            <p:cNvPr id="109" name="Google Shape;192;p19">
              <a:extLst>
                <a:ext uri="{FF2B5EF4-FFF2-40B4-BE49-F238E27FC236}">
                  <a16:creationId xmlns:a16="http://schemas.microsoft.com/office/drawing/2014/main" id="{D7A16044-435E-449F-BBDC-C84E55F7C8D9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7E5E2E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Непрограммные расходы</a:t>
              </a:r>
              <a:endParaRPr sz="300" b="1" dirty="0"/>
            </a:p>
          </p:txBody>
        </p:sp>
        <p:sp>
          <p:nvSpPr>
            <p:cNvPr id="110" name="Google Shape;240;p19">
              <a:extLst>
                <a:ext uri="{FF2B5EF4-FFF2-40B4-BE49-F238E27FC236}">
                  <a16:creationId xmlns:a16="http://schemas.microsoft.com/office/drawing/2014/main" id="{BD556860-A830-43E0-BC8A-006ED77848B5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Расходные обязательства, не включенные в муниципальные программы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E840EE5E-9DD2-491D-922C-4741C4D62FF5}"/>
              </a:ext>
            </a:extLst>
          </p:cNvPr>
          <p:cNvGrpSpPr/>
          <p:nvPr/>
        </p:nvGrpSpPr>
        <p:grpSpPr>
          <a:xfrm>
            <a:off x="4471202" y="2169169"/>
            <a:ext cx="2882101" cy="1417678"/>
            <a:chOff x="3852073" y="1145704"/>
            <a:chExt cx="2882101" cy="1832621"/>
          </a:xfrm>
        </p:grpSpPr>
        <p:sp>
          <p:nvSpPr>
            <p:cNvPr id="112" name="Google Shape;192;p19">
              <a:extLst>
                <a:ext uri="{FF2B5EF4-FFF2-40B4-BE49-F238E27FC236}">
                  <a16:creationId xmlns:a16="http://schemas.microsoft.com/office/drawing/2014/main" id="{1312A5AD-4ED0-4B50-8378-E68D0413E845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9A743A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ea typeface="Raleway"/>
                  <a:cs typeface="Raleway"/>
                  <a:sym typeface="Raleway"/>
                </a:rPr>
                <a:t>Очередной финансовый год</a:t>
              </a:r>
              <a:endParaRPr sz="300" b="1" dirty="0"/>
            </a:p>
          </p:txBody>
        </p:sp>
        <p:sp>
          <p:nvSpPr>
            <p:cNvPr id="113" name="Google Shape;240;p19">
              <a:extLst>
                <a:ext uri="{FF2B5EF4-FFF2-40B4-BE49-F238E27FC236}">
                  <a16:creationId xmlns:a16="http://schemas.microsoft.com/office/drawing/2014/main" id="{A1801833-5174-4D6A-8B30-C019DBC7BAEA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dirty="0">
                  <a:ea typeface="Raleway"/>
                  <a:cs typeface="Raleway"/>
                  <a:sym typeface="Raleway"/>
                </a:rPr>
                <a:t> </a:t>
              </a:r>
              <a:r>
                <a:rPr lang="ru-RU" sz="1100" i="1" dirty="0">
                  <a:ea typeface="Raleway"/>
                  <a:cs typeface="Raleway"/>
                  <a:sym typeface="Raleway"/>
                </a:rPr>
                <a:t>Год, следующий за текущим финансовым годом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5ACC0E94-13C8-49E8-BA9A-D6AE029EB601}"/>
              </a:ext>
            </a:extLst>
          </p:cNvPr>
          <p:cNvGrpSpPr/>
          <p:nvPr/>
        </p:nvGrpSpPr>
        <p:grpSpPr>
          <a:xfrm>
            <a:off x="8694213" y="2749041"/>
            <a:ext cx="2882101" cy="1417678"/>
            <a:chOff x="3852073" y="1145704"/>
            <a:chExt cx="2882101" cy="1832621"/>
          </a:xfrm>
        </p:grpSpPr>
        <p:sp>
          <p:nvSpPr>
            <p:cNvPr id="115" name="Google Shape;192;p19">
              <a:extLst>
                <a:ext uri="{FF2B5EF4-FFF2-40B4-BE49-F238E27FC236}">
                  <a16:creationId xmlns:a16="http://schemas.microsoft.com/office/drawing/2014/main" id="{361A5BAD-D911-4D50-AF15-B6D46B7734BE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C1985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Профицит</a:t>
              </a:r>
              <a:endParaRPr sz="300" b="1" dirty="0"/>
            </a:p>
          </p:txBody>
        </p:sp>
        <p:sp>
          <p:nvSpPr>
            <p:cNvPr id="116" name="Google Shape;240;p19">
              <a:extLst>
                <a:ext uri="{FF2B5EF4-FFF2-40B4-BE49-F238E27FC236}">
                  <a16:creationId xmlns:a16="http://schemas.microsoft.com/office/drawing/2014/main" id="{FA4EB5A1-7E51-4A2E-BAF2-876FBA5FB4AD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Превышение расходов бюджета над его расходами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2DF90D4C-F0AA-4DEE-A5E5-76DF15C7FE8B}"/>
              </a:ext>
            </a:extLst>
          </p:cNvPr>
          <p:cNvGrpSpPr/>
          <p:nvPr/>
        </p:nvGrpSpPr>
        <p:grpSpPr>
          <a:xfrm>
            <a:off x="534785" y="4617184"/>
            <a:ext cx="2882101" cy="1417678"/>
            <a:chOff x="3852073" y="1145704"/>
            <a:chExt cx="2882101" cy="1832621"/>
          </a:xfrm>
        </p:grpSpPr>
        <p:sp>
          <p:nvSpPr>
            <p:cNvPr id="118" name="Google Shape;192;p19">
              <a:extLst>
                <a:ext uri="{FF2B5EF4-FFF2-40B4-BE49-F238E27FC236}">
                  <a16:creationId xmlns:a16="http://schemas.microsoft.com/office/drawing/2014/main" id="{D48BCC78-373A-4F51-BB5D-789DA4C34324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7E5E2E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Расходы</a:t>
              </a:r>
              <a:endParaRPr sz="300" b="1" dirty="0"/>
            </a:p>
          </p:txBody>
        </p:sp>
        <p:sp>
          <p:nvSpPr>
            <p:cNvPr id="119" name="Google Shape;240;p19">
              <a:extLst>
                <a:ext uri="{FF2B5EF4-FFF2-40B4-BE49-F238E27FC236}">
                  <a16:creationId xmlns:a16="http://schemas.microsoft.com/office/drawing/2014/main" id="{86195DE6-5994-4956-B2F0-451651D326AE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0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Выплачиваемые из бюджета денежные средства на исполнение бюджетных обязательств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95E6E512-6D0F-45DD-B30F-8515A868F7E2}"/>
              </a:ext>
            </a:extLst>
          </p:cNvPr>
          <p:cNvGrpSpPr/>
          <p:nvPr/>
        </p:nvGrpSpPr>
        <p:grpSpPr>
          <a:xfrm>
            <a:off x="4471202" y="3771770"/>
            <a:ext cx="2882101" cy="1417678"/>
            <a:chOff x="3852073" y="1145704"/>
            <a:chExt cx="2882101" cy="1832621"/>
          </a:xfrm>
        </p:grpSpPr>
        <p:sp>
          <p:nvSpPr>
            <p:cNvPr id="121" name="Google Shape;192;p19">
              <a:extLst>
                <a:ext uri="{FF2B5EF4-FFF2-40B4-BE49-F238E27FC236}">
                  <a16:creationId xmlns:a16="http://schemas.microsoft.com/office/drawing/2014/main" id="{3A67A0C0-20CC-4118-8B09-5ED27584D153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9A743A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Субвенция</a:t>
              </a:r>
              <a:endParaRPr sz="300" b="1" dirty="0"/>
            </a:p>
          </p:txBody>
        </p:sp>
        <p:sp>
          <p:nvSpPr>
            <p:cNvPr id="122" name="Google Shape;240;p19">
              <a:extLst>
                <a:ext uri="{FF2B5EF4-FFF2-40B4-BE49-F238E27FC236}">
                  <a16:creationId xmlns:a16="http://schemas.microsoft.com/office/drawing/2014/main" id="{F5A42915-BAA1-4BCB-BB02-704A60978E01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Средства, предоставляемые бюджету другого уровня бюджетной системы РФ на безвозмездной и безвозвратной основах на осуществление определенных целевых расходов.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AEBB4132-2947-45C0-AB9A-548F31EC59B0}"/>
              </a:ext>
            </a:extLst>
          </p:cNvPr>
          <p:cNvGrpSpPr/>
          <p:nvPr/>
        </p:nvGrpSpPr>
        <p:grpSpPr>
          <a:xfrm>
            <a:off x="8694213" y="4617184"/>
            <a:ext cx="2882101" cy="1417678"/>
            <a:chOff x="3852073" y="1145704"/>
            <a:chExt cx="2882101" cy="1832621"/>
          </a:xfrm>
        </p:grpSpPr>
        <p:sp>
          <p:nvSpPr>
            <p:cNvPr id="124" name="Google Shape;192;p19">
              <a:extLst>
                <a:ext uri="{FF2B5EF4-FFF2-40B4-BE49-F238E27FC236}">
                  <a16:creationId xmlns:a16="http://schemas.microsoft.com/office/drawing/2014/main" id="{EC111795-9CF7-45C8-9428-3AFB17D2A87E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C19859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ea typeface="Raleway"/>
                  <a:cs typeface="Raleway"/>
                  <a:sym typeface="Raleway"/>
                </a:rPr>
                <a:t>Субсидия</a:t>
              </a:r>
              <a:endParaRPr sz="300" b="1" dirty="0"/>
            </a:p>
          </p:txBody>
        </p:sp>
        <p:sp>
          <p:nvSpPr>
            <p:cNvPr id="125" name="Google Shape;240;p19">
              <a:extLst>
                <a:ext uri="{FF2B5EF4-FFF2-40B4-BE49-F238E27FC236}">
                  <a16:creationId xmlns:a16="http://schemas.microsoft.com/office/drawing/2014/main" id="{F379FF7E-FB8C-4F76-842A-38DB3F6735AE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Средства, предоставляемые бюджету другого уровня бюджетной системы РФ на условиях долевого финансирования целевых расходов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3033B3CA-DDC2-47FD-956E-4403FD15E22B}"/>
              </a:ext>
            </a:extLst>
          </p:cNvPr>
          <p:cNvGrpSpPr/>
          <p:nvPr/>
        </p:nvGrpSpPr>
        <p:grpSpPr>
          <a:xfrm>
            <a:off x="4471202" y="5374372"/>
            <a:ext cx="2882101" cy="1417678"/>
            <a:chOff x="3852073" y="1145704"/>
            <a:chExt cx="2882101" cy="1832621"/>
          </a:xfrm>
        </p:grpSpPr>
        <p:sp>
          <p:nvSpPr>
            <p:cNvPr id="127" name="Google Shape;192;p19">
              <a:extLst>
                <a:ext uri="{FF2B5EF4-FFF2-40B4-BE49-F238E27FC236}">
                  <a16:creationId xmlns:a16="http://schemas.microsoft.com/office/drawing/2014/main" id="{04501A82-616C-4E82-8055-6D5DC7F7F1D9}"/>
                </a:ext>
              </a:extLst>
            </p:cNvPr>
            <p:cNvSpPr/>
            <p:nvPr/>
          </p:nvSpPr>
          <p:spPr>
            <a:xfrm>
              <a:off x="3945971" y="1145704"/>
              <a:ext cx="2788203" cy="484227"/>
            </a:xfrm>
            <a:prstGeom prst="rect">
              <a:avLst/>
            </a:prstGeom>
            <a:solidFill>
              <a:srgbClr val="9A743A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38100" dist="38100" dir="20400000" sx="102000" sy="102000" rotWithShape="0">
                <a:prstClr val="black">
                  <a:alpha val="35000"/>
                </a:prst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/>
              <a:r>
                <a:rPr lang="ru-RU" sz="1200" b="1" dirty="0">
                  <a:sym typeface="Raleway"/>
                </a:rPr>
                <a:t>Текущий финансовый год</a:t>
              </a:r>
              <a:endParaRPr sz="300" b="1" dirty="0"/>
            </a:p>
          </p:txBody>
        </p:sp>
        <p:sp>
          <p:nvSpPr>
            <p:cNvPr id="128" name="Google Shape;240;p19">
              <a:extLst>
                <a:ext uri="{FF2B5EF4-FFF2-40B4-BE49-F238E27FC236}">
                  <a16:creationId xmlns:a16="http://schemas.microsoft.com/office/drawing/2014/main" id="{31E38CB3-3A5D-4AFC-8C5F-ED681711DDBB}"/>
                </a:ext>
              </a:extLst>
            </p:cNvPr>
            <p:cNvSpPr txBox="1"/>
            <p:nvPr/>
          </p:nvSpPr>
          <p:spPr>
            <a:xfrm flipH="1">
              <a:off x="3852073" y="1629931"/>
              <a:ext cx="2882101" cy="1348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just">
                <a:lnSpc>
                  <a:spcPct val="90000"/>
                </a:lnSpc>
              </a:pPr>
              <a:r>
                <a:rPr lang="ru-RU" sz="1100" i="1" dirty="0">
                  <a:ea typeface="Raleway"/>
                  <a:cs typeface="Raleway"/>
                  <a:sym typeface="Raleway"/>
                </a:rPr>
                <a:t>Год, в котором осуществляется исполнение бюджета, составление и рассмотрение проекта бюджета на очередной финансовый год и плановый период</a:t>
              </a:r>
              <a:endParaRPr sz="1100" i="1" dirty="0">
                <a:ea typeface="Raleway"/>
                <a:cs typeface="Raleway"/>
                <a:sym typeface="Ralew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76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5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1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1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5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1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6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1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1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9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1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5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1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2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1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35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1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B4A6EC9-D4F6-456D-9A9E-13972118841D}"/>
              </a:ext>
            </a:extLst>
          </p:cNvPr>
          <p:cNvSpPr/>
          <p:nvPr/>
        </p:nvSpPr>
        <p:spPr>
          <a:xfrm>
            <a:off x="-85372" y="0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/>
              <a:t>«Участие в конкурсах»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E43EF26-58CA-414B-9105-F8DB8075CC47}"/>
              </a:ext>
            </a:extLst>
          </p:cNvPr>
          <p:cNvSpPr/>
          <p:nvPr/>
        </p:nvSpPr>
        <p:spPr>
          <a:xfrm>
            <a:off x="2181401" y="1530558"/>
            <a:ext cx="76581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100" b="1" dirty="0"/>
              <a:t>«Лучший объект по содержанию многоквартирных домов и </a:t>
            </a:r>
          </a:p>
          <a:p>
            <a:pPr algn="ctr" defTabSz="914042"/>
            <a:r>
              <a:rPr lang="ru-RU" sz="2100" b="1" dirty="0"/>
              <a:t>благоустройству придомовых территорий»</a:t>
            </a:r>
            <a:endParaRPr lang="ru-RU" sz="2100" b="1" dirty="0">
              <a:ea typeface="Roboto" panose="02000000000000000000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A5B140A-8E08-4D16-AA52-066598995180}"/>
              </a:ext>
            </a:extLst>
          </p:cNvPr>
          <p:cNvSpPr/>
          <p:nvPr/>
        </p:nvSpPr>
        <p:spPr>
          <a:xfrm>
            <a:off x="6200775" y="5077058"/>
            <a:ext cx="4591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номинации «Лучший подъезд городского округа» и обладателем сертификата на сумму 0,2 млн руб. стал дом № 25 по ул. Заводской, занявший II место.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922E8B5-ABE8-4EFC-B675-31D27D00C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61" y="2295837"/>
            <a:ext cx="3754602" cy="2503556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152E5B-556C-48CE-96C6-D5953358C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94" y="2500908"/>
            <a:ext cx="3754602" cy="2503556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FDFC1D5-7FA6-48FC-9543-3981666FE2BE}"/>
              </a:ext>
            </a:extLst>
          </p:cNvPr>
          <p:cNvSpPr/>
          <p:nvPr/>
        </p:nvSpPr>
        <p:spPr>
          <a:xfrm>
            <a:off x="650981" y="4991122"/>
            <a:ext cx="47573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номинации «Лучшая придомовая территория городского округа» и обладателем сертификата на сумму 0,4 млн руб. стал дом № 5 по ул. Нахимова, занявший III место.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20883E-301B-4CC9-AF62-B5AF2BA1E0A8}"/>
              </a:ext>
            </a:extLst>
          </p:cNvPr>
          <p:cNvSpPr txBox="1"/>
          <p:nvPr/>
        </p:nvSpPr>
        <p:spPr>
          <a:xfrm>
            <a:off x="495300" y="580613"/>
            <a:ext cx="11186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По итогам республиканского конкурса «Лучший объект по содержанию многоквартирных домов и благоустройству придомовых территорий»  предоставлен  межбюджетный трансферт в размере 0,6 млн руб. Победителями конкурса стали ООО «</a:t>
            </a:r>
            <a:r>
              <a:rPr lang="ru-RU" dirty="0" err="1"/>
              <a:t>ЖилСервис</a:t>
            </a:r>
            <a:r>
              <a:rPr lang="ru-RU" dirty="0"/>
              <a:t> Ленинский» и ООО «УК «</a:t>
            </a:r>
            <a:r>
              <a:rPr lang="ru-RU" dirty="0" err="1"/>
              <a:t>ЖилКорпорация</a:t>
            </a:r>
            <a:r>
              <a:rPr lang="ru-RU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98723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B4A6EC9-D4F6-456D-9A9E-13972118841D}"/>
              </a:ext>
            </a:extLst>
          </p:cNvPr>
          <p:cNvSpPr/>
          <p:nvPr/>
        </p:nvSpPr>
        <p:spPr>
          <a:xfrm>
            <a:off x="-85372" y="0"/>
            <a:ext cx="121916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3000" b="1" dirty="0"/>
              <a:t>«Участие в конкурсах»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30A9A4-CC5F-4E04-B4A0-C96EBA6F30EC}"/>
              </a:ext>
            </a:extLst>
          </p:cNvPr>
          <p:cNvSpPr txBox="1"/>
          <p:nvPr/>
        </p:nvSpPr>
        <p:spPr>
          <a:xfrm>
            <a:off x="393082" y="936626"/>
            <a:ext cx="112347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«Муниципальное образование Республики Башкортостан, лучший город Республики Башкортостан» -3 место;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«Лучшая муниципальная практика» в номинации «Модернизация городского хозяйства посредством внедрения цифровых технологий и платформенных решений» («умный город») – 2 место;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«Лучшая муниципальная практика» в номинации «Градостроительная политика, обеспечение благоприятной среды жизнедеятельности населения и развитие жилищно-коммунального хозяйства» – 3 место;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Достижение высоких показателей индекса цифровизации городского хозяйства « </a:t>
            </a:r>
            <a:r>
              <a:rPr lang="en-US" dirty="0"/>
              <a:t>IQ </a:t>
            </a:r>
            <a:r>
              <a:rPr lang="ru-RU" dirty="0"/>
              <a:t>городов» среди крупных городов России по развитию и цифровой трансформации «Умный город»;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Достижение наилучших значений показателей деятельности органов местного самоуправления в номинации «Устойчивое экономическое развитие».</a:t>
            </a:r>
          </a:p>
        </p:txBody>
      </p:sp>
    </p:spTree>
    <p:extLst>
      <p:ext uri="{BB962C8B-B14F-4D97-AF65-F5344CB8AC3E}">
        <p14:creationId xmlns:p14="http://schemas.microsoft.com/office/powerpoint/2010/main" val="2216368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7AB51E67-29CC-4049-B7B3-07C9F968A696}"/>
              </a:ext>
            </a:extLst>
          </p:cNvPr>
          <p:cNvSpPr txBox="1">
            <a:spLocks/>
          </p:cNvSpPr>
          <p:nvPr/>
        </p:nvSpPr>
        <p:spPr>
          <a:xfrm>
            <a:off x="939817" y="66675"/>
            <a:ext cx="10312366" cy="4907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Контактная информация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95C7AE-93A1-44E2-8CDC-51FFF9BDCA77}"/>
              </a:ext>
            </a:extLst>
          </p:cNvPr>
          <p:cNvSpPr txBox="1"/>
          <p:nvPr/>
        </p:nvSpPr>
        <p:spPr>
          <a:xfrm>
            <a:off x="647700" y="717681"/>
            <a:ext cx="10896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Финансовое управление администрации городского округа город Стерлитамак Республики Башкортостан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Заместитель главы администрации по финансовым вопросам-начальник финансового управления  - </a:t>
            </a:r>
          </a:p>
          <a:p>
            <a:r>
              <a:rPr lang="ru-RU" b="1" i="1" u="sng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Зиганшина Гульшад Рустамовна</a:t>
            </a:r>
          </a:p>
          <a:p>
            <a:br>
              <a:rPr lang="ru-RU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Адрес: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453100, Республика Башкортостан, г. Стерлитамак, пр. Октября, 32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Телефон: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+7 (3473) 24-07-65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Факс: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+7 (3473) 23-96-84</a:t>
            </a:r>
            <a:endParaRPr lang="ru-RU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E-mail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: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Sterlit_gfu@ufamts.ru</a:t>
            </a:r>
            <a:endParaRPr lang="ru-RU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Режим работы и прием граждан: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Понедельник – пятница с 9-00 до 18-00 часов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Перерыв с 13-00 до 14-00 часов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Выходные дни: суббота, воскресенье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Picture 2" descr="https://sun9-29.userapi.com/impf/hsVJx5FlQFl70rohPRnAholi7Dy3JeLxH4AE6Q/h8OGHxUAi0Y.jpg?size=699x699&amp;quality=95&amp;sign=56b9a299380e79c8265fae92d5e47a2d&amp;type=album">
            <a:extLst>
              <a:ext uri="{FF2B5EF4-FFF2-40B4-BE49-F238E27FC236}">
                <a16:creationId xmlns:a16="http://schemas.microsoft.com/office/drawing/2014/main" id="{400EE913-6A50-4512-B12E-302BA8D4E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035" y="5038725"/>
            <a:ext cx="1598265" cy="159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E2DC70-225B-47E9-B4D4-5C7C234B3710}"/>
              </a:ext>
            </a:extLst>
          </p:cNvPr>
          <p:cNvSpPr txBox="1"/>
          <p:nvPr/>
        </p:nvSpPr>
        <p:spPr>
          <a:xfrm>
            <a:off x="6469410" y="5514691"/>
            <a:ext cx="3476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Группа в контакте: </a:t>
            </a:r>
            <a:r>
              <a:rPr lang="en-US" dirty="0">
                <a:cs typeface="Times New Roman" pitchFamily="18" charset="0"/>
                <a:hlinkClick r:id="rId3"/>
              </a:rPr>
              <a:t>https://vk.com/budgetsterlitamak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23CE18-F62E-43F4-A197-2EF82BFA229F}"/>
              </a:ext>
            </a:extLst>
          </p:cNvPr>
          <p:cNvSpPr txBox="1"/>
          <p:nvPr/>
        </p:nvSpPr>
        <p:spPr>
          <a:xfrm>
            <a:off x="335310" y="5524216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Интернет сайт:</a:t>
            </a:r>
            <a:r>
              <a:rPr lang="ru-RU" b="1">
                <a:cs typeface="Times New Roman" pitchFamily="18" charset="0"/>
              </a:rPr>
              <a:t> </a:t>
            </a:r>
            <a:r>
              <a:rPr lang="en-US">
                <a:cs typeface="Times New Roman" pitchFamily="18" charset="0"/>
                <a:hlinkClick r:id="rId4"/>
              </a:rPr>
              <a:t>https://butget.sterlitamakadm.ru/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73C8B-3ABC-4793-AF85-86D1634AB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224" y="5038725"/>
            <a:ext cx="1598265" cy="159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3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split orient="vert" dir="in"/>
      </p:transition>
    </mc:Choice>
    <mc:Fallback xmlns="">
      <p:transition spd="slow" advClick="0" advTm="2000">
        <p:split orient="vert" dir="in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41ACF3-C687-41EF-8023-5B3FF7932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7DA229-D78D-4586-9ED1-62EFE8506B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AA3194-EEF9-4883-B072-11E63E627505}"/>
              </a:ext>
            </a:extLst>
          </p:cNvPr>
          <p:cNvSpPr txBox="1"/>
          <p:nvPr/>
        </p:nvSpPr>
        <p:spPr>
          <a:xfrm>
            <a:off x="541176" y="1791477"/>
            <a:ext cx="115552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srgbClr val="67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Стерлитамак — Башкортостана город,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srgbClr val="67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Творенье рук и воплощение идей,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srgbClr val="67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Едины мы с тобой! Душой и сердцем молод,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srgbClr val="67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Расти на счастье и на радость всех людей!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493E49-CFAB-4C6E-9C5C-1D5266DB5310}"/>
              </a:ext>
            </a:extLst>
          </p:cNvPr>
          <p:cNvSpPr txBox="1"/>
          <p:nvPr/>
        </p:nvSpPr>
        <p:spPr>
          <a:xfrm>
            <a:off x="9207727" y="6273225"/>
            <a:ext cx="3127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67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Фаяз</a:t>
            </a: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67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674D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Юмагузин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674D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03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5C6A18-DC2A-4F46-9471-837E2D3E8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192E86-B55F-4509-BDED-D5C9326139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10000"/>
              <a:lumOff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AA3194-EEF9-4883-B072-11E63E627505}"/>
              </a:ext>
            </a:extLst>
          </p:cNvPr>
          <p:cNvSpPr txBox="1"/>
          <p:nvPr/>
        </p:nvSpPr>
        <p:spPr>
          <a:xfrm>
            <a:off x="727789" y="513475"/>
            <a:ext cx="115875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1200" cap="none" spc="0" normalizeH="0" baseline="0" noProof="0" dirty="0">
                <a:ln>
                  <a:noFill/>
                </a:ln>
                <a:solidFill>
                  <a:srgbClr val="ECD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Проект подготовлен финансовым управлением Администрации городского округа город Стерлитамак Республики Башкортостан.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ECDE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1200" cap="none" spc="0" normalizeH="0" baseline="0" noProof="0" dirty="0">
                <a:ln>
                  <a:noFill/>
                </a:ln>
                <a:solidFill>
                  <a:srgbClr val="ECDE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20731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9205503-4E23-4E50-BF9D-BA65D42A65D1}"/>
              </a:ext>
            </a:extLst>
          </p:cNvPr>
          <p:cNvSpPr txBox="1"/>
          <p:nvPr/>
        </p:nvSpPr>
        <p:spPr>
          <a:xfrm>
            <a:off x="-95250" y="9525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/>
              <a:t>Финансовая грамотность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12138A-AF03-4E0C-A59E-E8CC3EADEF0F}"/>
              </a:ext>
            </a:extLst>
          </p:cNvPr>
          <p:cNvSpPr txBox="1"/>
          <p:nvPr/>
        </p:nvSpPr>
        <p:spPr>
          <a:xfrm>
            <a:off x="723900" y="699857"/>
            <a:ext cx="1078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/>
              <a:t>Преподавание финансовой грамотности как никогда актуально. Важно понимать, что такое деньги, как ими распоряжаться, как не попасть на уловки мошенников, как безопасно совершать онлайн-платежи. </a:t>
            </a:r>
          </a:p>
          <a:p>
            <a:pPr indent="457200" algn="just"/>
            <a:r>
              <a:rPr lang="ru-RU" dirty="0"/>
              <a:t>В 2024 году в учреждениях и организациях Стерлитамака прошли мероприятия по финансовой грамотности. Для </a:t>
            </a:r>
            <a:r>
              <a:rPr lang="ru-RU" dirty="0" err="1"/>
              <a:t>стерлитамаковцев</a:t>
            </a:r>
            <a:r>
              <a:rPr lang="ru-RU" dirty="0"/>
              <a:t> были организованы открытые и бесплатные лекции, мастер-классы, методические семинары. Эксперты провели лекции по вопросам снижения кредитной нагрузки, инвестирования, разобрали популярные схемы финансовых мошенников.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146F5F7-E459-495C-9884-99BDF8586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2694367"/>
            <a:ext cx="3663658" cy="1981200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8216B81-7AFF-467B-BBEC-171FEDFB03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95" y="2668726"/>
            <a:ext cx="3553680" cy="19812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118E838-EBB1-4242-B9A6-2F84A6E8D7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73" y="4864469"/>
            <a:ext cx="3663658" cy="1903060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5E3FCD5-50C7-4C47-AD2F-AE6F7F5CCC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750" y="4864469"/>
            <a:ext cx="3553682" cy="1903060"/>
          </a:xfrm>
          <a:prstGeom prst="rect">
            <a:avLst/>
          </a:prstGeom>
          <a:ln>
            <a:noFill/>
          </a:ln>
          <a:effectLst>
            <a:outerShdw blurRad="76200" dist="63500" dir="2700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448371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0B53B7-43E6-4B4D-9AB9-5D52A37FB3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3270" b="74298"/>
          <a:stretch/>
        </p:blipFill>
        <p:spPr>
          <a:xfrm>
            <a:off x="9663643" y="5997287"/>
            <a:ext cx="765942" cy="7581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07E956-5D3E-43C3-AC47-EA17F96CED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85" r="23235"/>
          <a:stretch/>
        </p:blipFill>
        <p:spPr>
          <a:xfrm>
            <a:off x="10422624" y="6180320"/>
            <a:ext cx="1535303" cy="5803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A6966F-A74C-4FD7-BDB4-8184BB2DEA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4" b="48421"/>
          <a:stretch/>
        </p:blipFill>
        <p:spPr>
          <a:xfrm>
            <a:off x="8346852" y="6008484"/>
            <a:ext cx="1784723" cy="6868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ADE7038-A4EB-45C4-B304-CA346CD53F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79" b="20514"/>
          <a:stretch/>
        </p:blipFill>
        <p:spPr>
          <a:xfrm>
            <a:off x="6561170" y="6076706"/>
            <a:ext cx="1719386" cy="6787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3446220-1A05-471E-A140-F683B79D6F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23"/>
          <a:stretch/>
        </p:blipFill>
        <p:spPr>
          <a:xfrm>
            <a:off x="4024074" y="6180320"/>
            <a:ext cx="1923371" cy="5571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F147EE-ED28-44DF-9718-D836FD08A0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55" y="5870347"/>
            <a:ext cx="1734518" cy="8200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3BEF90-AE16-49E3-A7BE-163E151D7E6D}"/>
              </a:ext>
            </a:extLst>
          </p:cNvPr>
          <p:cNvSpPr txBox="1"/>
          <p:nvPr/>
        </p:nvSpPr>
        <p:spPr>
          <a:xfrm>
            <a:off x="8636243" y="5300785"/>
            <a:ext cx="339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74D26"/>
                </a:solidFill>
                <a:effectLst/>
                <a:uLnTx/>
                <a:uFillTx/>
                <a:latin typeface="Raleway" pitchFamily="2" charset="-52"/>
                <a:ea typeface="+mn-ea"/>
                <a:cs typeface="+mn-cs"/>
              </a:rPr>
              <a:t>280,7 тыс. человек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C40D9F-C16B-4288-A40A-7B8C1F869074}"/>
              </a:ext>
            </a:extLst>
          </p:cNvPr>
          <p:cNvSpPr txBox="1"/>
          <p:nvPr/>
        </p:nvSpPr>
        <p:spPr>
          <a:xfrm>
            <a:off x="265422" y="1552250"/>
            <a:ext cx="28913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-25000" noProof="0" dirty="0">
                <a:ln>
                  <a:noFill/>
                </a:ln>
                <a:solidFill>
                  <a:srgbClr val="674D26"/>
                </a:solidFill>
                <a:effectLst/>
                <a:uLnTx/>
                <a:uFillTx/>
                <a:latin typeface="Raleway" pitchFamily="2" charset="-52"/>
                <a:ea typeface="+mn-ea"/>
                <a:cs typeface="+mn-cs"/>
              </a:rPr>
              <a:t>Башкирские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674D26"/>
                </a:solidFill>
                <a:effectLst/>
                <a:uLnTx/>
                <a:uFillTx/>
                <a:latin typeface="Raleway" pitchFamily="2" charset="-52"/>
                <a:ea typeface="+mn-ea"/>
                <a:cs typeface="+mn-cs"/>
              </a:rPr>
              <a:t> шиханы</a:t>
            </a:r>
            <a:endParaRPr kumimoji="0" lang="ru-RU" sz="3600" b="1" i="0" u="none" strike="noStrike" kern="1200" cap="none" spc="0" normalizeH="0" baseline="-25000" noProof="0" dirty="0">
              <a:ln>
                <a:noFill/>
              </a:ln>
              <a:solidFill>
                <a:srgbClr val="674D26"/>
              </a:solidFill>
              <a:effectLst/>
              <a:uLnTx/>
              <a:uFillTx/>
              <a:latin typeface="Raleway" pitchFamily="2" charset="-52"/>
              <a:ea typeface="+mn-ea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8DD6DBB-5D0F-45FA-9AD8-4D25A0F9D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34" y="5748871"/>
            <a:ext cx="1275249" cy="180386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75CA4A-35DE-48F7-AFFA-500F2B4224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636" y="80674"/>
            <a:ext cx="1051642" cy="12789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6015670-9F0D-4407-B89A-B1DC97FBB1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15" b="41974"/>
          <a:stretch/>
        </p:blipFill>
        <p:spPr>
          <a:xfrm>
            <a:off x="172108" y="234592"/>
            <a:ext cx="3286204" cy="16832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7682CB0-B13B-4653-8518-01131C825F0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5" t="43995" r="5303" b="29791"/>
          <a:stretch/>
        </p:blipFill>
        <p:spPr>
          <a:xfrm>
            <a:off x="9580713" y="3789851"/>
            <a:ext cx="2064375" cy="16324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75C8D71-8383-4D04-A536-7F38601AB0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061" b="10226"/>
          <a:stretch/>
        </p:blipFill>
        <p:spPr>
          <a:xfrm>
            <a:off x="7420863" y="234592"/>
            <a:ext cx="4606417" cy="193602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4BEA51C-3204-4C3F-9F1C-1B097B2AB91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37" r="27841"/>
          <a:stretch/>
        </p:blipFill>
        <p:spPr>
          <a:xfrm rot="15233835">
            <a:off x="3984258" y="-259334"/>
            <a:ext cx="4598144" cy="7685322"/>
          </a:xfrm>
          <a:prstGeom prst="rect">
            <a:avLst/>
          </a:prstGeom>
          <a:effectLst>
            <a:outerShdw blurRad="152400" sx="104000" sy="104000" algn="ctr" rotWithShape="0">
              <a:srgbClr val="354650">
                <a:alpha val="63000"/>
              </a:srgbClr>
            </a:outerShdw>
            <a:reflection endPos="64000" dist="50800" dir="5400000" sy="-100000" algn="bl" rotWithShape="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F57163-73C2-4757-8E9C-113DA468BB3A}"/>
              </a:ext>
            </a:extLst>
          </p:cNvPr>
          <p:cNvSpPr txBox="1"/>
          <p:nvPr/>
        </p:nvSpPr>
        <p:spPr>
          <a:xfrm>
            <a:off x="2528836" y="2695693"/>
            <a:ext cx="6837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  <a:ea typeface="Segoe UI Black" panose="020B0A02040204020203" pitchFamily="34" charset="0"/>
                <a:cs typeface="+mn-cs"/>
              </a:rPr>
              <a:t>СТЕРЛИТАМАК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FD933A-FE0F-453A-822E-CA85FBBEBDA8}"/>
              </a:ext>
            </a:extLst>
          </p:cNvPr>
          <p:cNvSpPr txBox="1"/>
          <p:nvPr/>
        </p:nvSpPr>
        <p:spPr>
          <a:xfrm>
            <a:off x="6050742" y="3752653"/>
            <a:ext cx="32729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-52"/>
                <a:ea typeface="+mn-ea"/>
                <a:cs typeface="+mn-cs"/>
              </a:rPr>
              <a:t>S -</a:t>
            </a:r>
            <a:r>
              <a:rPr kumimoji="0" lang="ru-RU" sz="48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-52"/>
                <a:ea typeface="+mn-ea"/>
                <a:cs typeface="+mn-cs"/>
              </a:rPr>
              <a:t>113,1 км²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428FB7-12B2-4910-B250-14E572B80710}"/>
              </a:ext>
            </a:extLst>
          </p:cNvPr>
          <p:cNvSpPr txBox="1"/>
          <p:nvPr/>
        </p:nvSpPr>
        <p:spPr>
          <a:xfrm>
            <a:off x="9124547" y="333634"/>
            <a:ext cx="26100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-25000" noProof="0" dirty="0">
                <a:ln>
                  <a:noFill/>
                </a:ln>
                <a:solidFill>
                  <a:srgbClr val="674D26"/>
                </a:solidFill>
                <a:effectLst/>
                <a:uLnTx/>
                <a:uFillTx/>
                <a:latin typeface="Raleway" pitchFamily="2" charset="-52"/>
                <a:ea typeface="+mn-ea"/>
                <a:cs typeface="+mn-cs"/>
              </a:rPr>
              <a:t>Реки: Белая, Ашкадар, Стерля, Селеук, Ольховка 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9E68855-E2B0-4B9B-8B75-C5B5E799B83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32" b="27247"/>
          <a:stretch/>
        </p:blipFill>
        <p:spPr>
          <a:xfrm>
            <a:off x="-289985" y="4651923"/>
            <a:ext cx="3223076" cy="219389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D63A202-3AFE-4459-9D09-58914D8DCD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761" y="67817"/>
            <a:ext cx="1185337" cy="125547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80F8AE6-E115-4671-8498-8CA5C270D777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4798">
            <a:off x="-296956" y="1865552"/>
            <a:ext cx="2629139" cy="371896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DF87083-65E9-411F-85B7-4F99C6B45DD7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580">
            <a:off x="2091964" y="3709545"/>
            <a:ext cx="3250494" cy="459787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E3F893E-1427-4CAE-B2F7-E7471D6DE12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0" b="47085"/>
          <a:stretch/>
        </p:blipFill>
        <p:spPr>
          <a:xfrm rot="14223637">
            <a:off x="9310781" y="2533050"/>
            <a:ext cx="2565406" cy="135811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E0DABAC-3CAA-499B-BF7F-11D50C4A2AB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0" b="59095"/>
          <a:stretch/>
        </p:blipFill>
        <p:spPr>
          <a:xfrm rot="16200000" flipH="1">
            <a:off x="9363517" y="2271599"/>
            <a:ext cx="1874418" cy="78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6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dissolve/>
      </p:transition>
    </mc:Choice>
    <mc:Fallback xmlns="">
      <p:transition spd="slow" advClick="0" advTm="3000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BEF28CB6-673E-4DE0-AFB6-338A309D3DE4}"/>
              </a:ext>
            </a:extLst>
          </p:cNvPr>
          <p:cNvSpPr txBox="1"/>
          <p:nvPr/>
        </p:nvSpPr>
        <p:spPr>
          <a:xfrm>
            <a:off x="2819400" y="0"/>
            <a:ext cx="7105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ym typeface="Montserrat"/>
              </a:rPr>
              <a:t>Экономико-географическое положение</a:t>
            </a:r>
            <a:endParaRPr lang="ru-RU" sz="3000" b="1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A6A7BCC-69DA-4E50-A172-D8B48FE95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885825"/>
            <a:ext cx="4762500" cy="52768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FAB2347-17B4-466E-8662-8E3AEF465AD8}"/>
              </a:ext>
            </a:extLst>
          </p:cNvPr>
          <p:cNvSpPr txBox="1"/>
          <p:nvPr/>
        </p:nvSpPr>
        <p:spPr>
          <a:xfrm>
            <a:off x="5522205" y="546021"/>
            <a:ext cx="6072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Raleway"/>
              </a:rPr>
              <a:t>Стерлитамак основан в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Raleway"/>
              </a:rPr>
              <a:t>1766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Raleway"/>
              </a:rPr>
              <a:t> году.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Raleway"/>
              </a:rPr>
              <a:t>Общая площадь территории – 113 </a:t>
            </a:r>
            <a:r>
              <a:rPr lang="ru-RU" sz="2000" dirty="0">
                <a:solidFill>
                  <a:prstClr val="black"/>
                </a:solidFill>
                <a:latin typeface="Calibri" panose="020F0502020204030204" pitchFamily="34" charset="0"/>
                <a:sym typeface="Raleway"/>
              </a:rPr>
              <a:t>1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Raleway"/>
              </a:rPr>
              <a:t>00 га.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Raleway"/>
            </a:endParaRPr>
          </a:p>
        </p:txBody>
      </p:sp>
      <p:sp>
        <p:nvSpPr>
          <p:cNvPr id="26" name="Google Shape;259;p27">
            <a:extLst>
              <a:ext uri="{FF2B5EF4-FFF2-40B4-BE49-F238E27FC236}">
                <a16:creationId xmlns:a16="http://schemas.microsoft.com/office/drawing/2014/main" id="{AE6951AE-1A89-47EF-82EB-C61F12F4214A}"/>
              </a:ext>
            </a:extLst>
          </p:cNvPr>
          <p:cNvSpPr txBox="1">
            <a:spLocks/>
          </p:cNvSpPr>
          <p:nvPr/>
        </p:nvSpPr>
        <p:spPr>
          <a:xfrm>
            <a:off x="5393444" y="1192352"/>
            <a:ext cx="6200775" cy="5452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prstClr val="black"/>
              </a:buClr>
              <a:buSzPts val="1600"/>
              <a:buFont typeface="Raleway"/>
              <a:buNone/>
            </a:pPr>
            <a:r>
              <a:rPr lang="ru-RU" sz="1850" b="1" dirty="0">
                <a:solidFill>
                  <a:prstClr val="black"/>
                </a:solidFill>
                <a:latin typeface="Calibri" panose="020F0502020204030204" pitchFamily="34" charset="0"/>
              </a:rPr>
              <a:t>Транспортная удаленность </a:t>
            </a:r>
            <a:r>
              <a:rPr lang="ru-RU" sz="1850" dirty="0">
                <a:solidFill>
                  <a:prstClr val="black"/>
                </a:solidFill>
                <a:latin typeface="Calibri" panose="020F0502020204030204" pitchFamily="34" charset="0"/>
              </a:rPr>
              <a:t>до основного населенного пункта г. Уфы – 130 км. Основная транспортная развязка – это железнодорожный транспорт – Куйбышевская железная дорога – и автомобильный транспорт – автотрасса Уфа-Оренбург. </a:t>
            </a:r>
          </a:p>
          <a:p>
            <a:pPr marL="0" indent="0" algn="just">
              <a:buClr>
                <a:prstClr val="black"/>
              </a:buClr>
              <a:buSzPts val="1600"/>
              <a:buFont typeface="Raleway"/>
              <a:buNone/>
            </a:pPr>
            <a:r>
              <a:rPr lang="ru-RU" sz="1850" b="1" dirty="0">
                <a:solidFill>
                  <a:prstClr val="black"/>
                </a:solidFill>
                <a:latin typeface="Calibri" panose="020F0502020204030204" pitchFamily="34" charset="0"/>
              </a:rPr>
              <a:t>Экономический потенциал </a:t>
            </a:r>
            <a:r>
              <a:rPr lang="ru-RU" sz="1850" dirty="0">
                <a:solidFill>
                  <a:prstClr val="black"/>
                </a:solidFill>
                <a:latin typeface="Calibri" panose="020F0502020204030204" pitchFamily="34" charset="0"/>
              </a:rPr>
              <a:t>города во многом определяют крупные химические и нефтехимические предприятия, такие, как акционерные общества «Башкирская содовая компания», «Синтез-Каучук», «</a:t>
            </a:r>
            <a:r>
              <a:rPr lang="ru-RU" sz="1850" dirty="0" err="1">
                <a:solidFill>
                  <a:prstClr val="black"/>
                </a:solidFill>
                <a:latin typeface="Calibri" panose="020F0502020204030204" pitchFamily="34" charset="0"/>
              </a:rPr>
              <a:t>Стерлитамакский</a:t>
            </a:r>
            <a:r>
              <a:rPr lang="ru-RU" sz="1850" dirty="0">
                <a:solidFill>
                  <a:prstClr val="black"/>
                </a:solidFill>
                <a:latin typeface="Calibri" panose="020F0502020204030204" pitchFamily="34" charset="0"/>
              </a:rPr>
              <a:t> нефтехимический завод», федеральное казенное учреждение «Авангард».  Именно эти четыре градообразующих гиганта закрепили за Стерлитамаком звание города «большой химии». Машиностроительная и станкостроительная отрасли производства в городе представлены крупными акционерными обществами: НПО «Станкостроение», «Красный пролетарий», «Вагоноремонтный завод».</a:t>
            </a:r>
          </a:p>
          <a:p>
            <a:pPr marL="0" indent="0" algn="just">
              <a:buClr>
                <a:prstClr val="black"/>
              </a:buClr>
              <a:buSzPts val="1600"/>
              <a:buFont typeface="Raleway"/>
              <a:buNone/>
            </a:pPr>
            <a:r>
              <a:rPr lang="ru-RU" sz="1850" b="1" dirty="0">
                <a:solidFill>
                  <a:prstClr val="black"/>
                </a:solidFill>
                <a:latin typeface="Calibri" panose="020F0502020204030204" pitchFamily="34" charset="0"/>
              </a:rPr>
              <a:t>Численность постоянного населения </a:t>
            </a:r>
            <a:r>
              <a:rPr lang="ru-RU" sz="1850" dirty="0">
                <a:solidFill>
                  <a:prstClr val="black"/>
                </a:solidFill>
                <a:latin typeface="Calibri" panose="020F0502020204030204" pitchFamily="34" charset="0"/>
              </a:rPr>
              <a:t>г. Стерлитамака по состоянию на 1 января 2025 года составляет  280,7 тысяч человек.</a:t>
            </a:r>
          </a:p>
          <a:p>
            <a:pPr marL="0" indent="0">
              <a:buClr>
                <a:schemeClr val="dk1"/>
              </a:buClr>
              <a:buSzPts val="1200"/>
              <a:buFont typeface="Raleway"/>
              <a:buNone/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31614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4993</TotalTime>
  <Words>6888</Words>
  <Application>Microsoft Office PowerPoint</Application>
  <PresentationFormat>Широкоэкранный</PresentationFormat>
  <Paragraphs>1203</Paragraphs>
  <Slides>64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64</vt:i4>
      </vt:variant>
    </vt:vector>
  </HeadingPairs>
  <TitlesOfParts>
    <vt:vector size="77" baseType="lpstr">
      <vt:lpstr>Arial</vt:lpstr>
      <vt:lpstr>Calibri</vt:lpstr>
      <vt:lpstr>Calibri Light</vt:lpstr>
      <vt:lpstr>Fira Sans Condensed ExtraBold</vt:lpstr>
      <vt:lpstr>Fira Sans Extra Condensed</vt:lpstr>
      <vt:lpstr>Montserrat</vt:lpstr>
      <vt:lpstr>Raleway</vt:lpstr>
      <vt:lpstr>Roboto</vt:lpstr>
      <vt:lpstr>Times New Roman</vt:lpstr>
      <vt:lpstr>Wingdings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доходов местного бюджета на 2025 год, млн руб.  </vt:lpstr>
      <vt:lpstr>Лидеры по сумме поступлений налоговых и неналоговых доходов в местный бюджет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Динамика доходов местного бюджета, млн руб.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Минимализм деловой, шаблон презентации с сайта presentation-creation.ru</dc:title>
  <dc:creator>User Obstinate</dc:creator>
  <cp:lastModifiedBy>Отдел информационных технологий</cp:lastModifiedBy>
  <cp:revision>86</cp:revision>
  <cp:lastPrinted>2025-05-23T05:53:11Z</cp:lastPrinted>
  <dcterms:created xsi:type="dcterms:W3CDTF">2024-11-04T08:17:15Z</dcterms:created>
  <dcterms:modified xsi:type="dcterms:W3CDTF">2025-05-23T12:18:11Z</dcterms:modified>
</cp:coreProperties>
</file>